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2"/>
  </p:sldMasterIdLst>
  <p:notesMasterIdLst>
    <p:notesMasterId r:id="rId54"/>
  </p:notesMasterIdLst>
  <p:handoutMasterIdLst>
    <p:handoutMasterId r:id="rId55"/>
  </p:handoutMasterIdLst>
  <p:sldIdLst>
    <p:sldId id="2147469065" r:id="rId13"/>
    <p:sldId id="2147479282" r:id="rId14"/>
    <p:sldId id="2147469066" r:id="rId15"/>
    <p:sldId id="442" r:id="rId16"/>
    <p:sldId id="2147469067" r:id="rId17"/>
    <p:sldId id="2147469068" r:id="rId18"/>
    <p:sldId id="2147469015" r:id="rId19"/>
    <p:sldId id="2147479097" r:id="rId20"/>
    <p:sldId id="2147479096" r:id="rId21"/>
    <p:sldId id="467" r:id="rId22"/>
    <p:sldId id="468" r:id="rId23"/>
    <p:sldId id="471" r:id="rId24"/>
    <p:sldId id="2147479100" r:id="rId25"/>
    <p:sldId id="2147479086" r:id="rId26"/>
    <p:sldId id="477" r:id="rId27"/>
    <p:sldId id="2147479101" r:id="rId28"/>
    <p:sldId id="2732" r:id="rId29"/>
    <p:sldId id="863" r:id="rId30"/>
    <p:sldId id="771" r:id="rId31"/>
    <p:sldId id="2750" r:id="rId32"/>
    <p:sldId id="858" r:id="rId33"/>
    <p:sldId id="415" r:id="rId34"/>
    <p:sldId id="417" r:id="rId35"/>
    <p:sldId id="2147479091" r:id="rId36"/>
    <p:sldId id="2753" r:id="rId37"/>
    <p:sldId id="2147479103" r:id="rId38"/>
    <p:sldId id="2147479102" r:id="rId39"/>
    <p:sldId id="3052" r:id="rId40"/>
    <p:sldId id="2147470585" r:id="rId41"/>
    <p:sldId id="2147479090" r:id="rId42"/>
    <p:sldId id="2147479106" r:id="rId43"/>
    <p:sldId id="519" r:id="rId44"/>
    <p:sldId id="3066" r:id="rId45"/>
    <p:sldId id="462" r:id="rId46"/>
    <p:sldId id="516" r:id="rId47"/>
    <p:sldId id="2147470482" r:id="rId48"/>
    <p:sldId id="525" r:id="rId49"/>
    <p:sldId id="408" r:id="rId50"/>
    <p:sldId id="2147468620" r:id="rId51"/>
    <p:sldId id="2147479279" r:id="rId52"/>
    <p:sldId id="214747928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 userDrawn="1">
          <p15:clr>
            <a:srgbClr val="A4A3A4"/>
          </p15:clr>
        </p15:guide>
        <p15:guide id="2" pos="336" userDrawn="1">
          <p15:clr>
            <a:srgbClr val="A4A3A4"/>
          </p15:clr>
        </p15:guide>
        <p15:guide id="3" orient="horz" pos="3984" userDrawn="1">
          <p15:clr>
            <a:srgbClr val="A4A3A4"/>
          </p15:clr>
        </p15:guide>
        <p15:guide id="4" pos="74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erous Art" initials="GA" lastIdx="1" clrIdx="0">
    <p:extLst>
      <p:ext uri="{19B8F6BF-5375-455C-9EA6-DF929625EA0E}">
        <p15:presenceInfo xmlns:p15="http://schemas.microsoft.com/office/powerpoint/2012/main" userId="74acd13c187467f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A"/>
    <a:srgbClr val="FFC000"/>
    <a:srgbClr val="0D4BD4"/>
    <a:srgbClr val="1C1D3B"/>
    <a:srgbClr val="D40606"/>
    <a:srgbClr val="FCFEFE"/>
    <a:srgbClr val="000FFC"/>
    <a:srgbClr val="F0AB00"/>
    <a:srgbClr val="E4001A"/>
    <a:srgbClr val="D800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04"/>
    <p:restoredTop sz="94773"/>
  </p:normalViewPr>
  <p:slideViewPr>
    <p:cSldViewPr snapToGrid="0">
      <p:cViewPr>
        <p:scale>
          <a:sx n="128" d="100"/>
          <a:sy n="128" d="100"/>
        </p:scale>
        <p:origin x="-3296" y="480"/>
      </p:cViewPr>
      <p:guideLst>
        <p:guide orient="horz" pos="336"/>
        <p:guide pos="336"/>
        <p:guide orient="horz" pos="3984"/>
        <p:guide pos="748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handoutMaster" Target="handoutMasters/handoutMaster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customXml" Target="../customXml/item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customXml" Target="../customXml/item5.xml"/><Relationship Id="rId61" Type="http://schemas.microsoft.com/office/2016/11/relationships/changesInfo" Target="changesInfos/changesInfo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commentAuthors" Target="commentAuthors.xml"/><Relationship Id="rId8" Type="http://schemas.openxmlformats.org/officeDocument/2006/relationships/customXml" Target="../customXml/item8.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customXml" Target="../customXml/item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Amorim" userId="1a2a34cf-f6eb-4dd8-86b7-3335b97f07d5" providerId="ADAL" clId="{FF6581B4-D95E-507C-BCCC-8278391A8E71}"/>
    <pc:docChg chg="addSld delSld modSld sldOrd modMainMaster">
      <pc:chgData name="Julia Amorim" userId="1a2a34cf-f6eb-4dd8-86b7-3335b97f07d5" providerId="ADAL" clId="{FF6581B4-D95E-507C-BCCC-8278391A8E71}" dt="2026-05-04T13:43:37.974" v="5" actId="20577"/>
      <pc:docMkLst>
        <pc:docMk/>
      </pc:docMkLst>
      <pc:sldChg chg="modSp mod">
        <pc:chgData name="Julia Amorim" userId="1a2a34cf-f6eb-4dd8-86b7-3335b97f07d5" providerId="ADAL" clId="{FF6581B4-D95E-507C-BCCC-8278391A8E71}" dt="2026-05-04T13:43:37.974" v="5" actId="20577"/>
        <pc:sldMkLst>
          <pc:docMk/>
          <pc:sldMk cId="2864812333" sldId="2732"/>
        </pc:sldMkLst>
        <pc:spChg chg="mod">
          <ac:chgData name="Julia Amorim" userId="1a2a34cf-f6eb-4dd8-86b7-3335b97f07d5" providerId="ADAL" clId="{FF6581B4-D95E-507C-BCCC-8278391A8E71}" dt="2026-05-04T13:43:37.974" v="5" actId="20577"/>
          <ac:spMkLst>
            <pc:docMk/>
            <pc:sldMk cId="2864812333" sldId="2732"/>
            <ac:spMk id="3" creationId="{AA7DF1F2-14A2-7D51-26EB-061F9DC1898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996EEF-566E-7A88-F308-3D4015628D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Helvetica" pitchFamily="2" charset="0"/>
            </a:endParaRPr>
          </a:p>
        </p:txBody>
      </p:sp>
      <p:sp>
        <p:nvSpPr>
          <p:cNvPr id="3" name="Date Placeholder 2">
            <a:extLst>
              <a:ext uri="{FF2B5EF4-FFF2-40B4-BE49-F238E27FC236}">
                <a16:creationId xmlns:a16="http://schemas.microsoft.com/office/drawing/2014/main" id="{C67DBD38-A3EA-998C-B5B7-F0D764512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3912D-7C6A-43A1-BD4F-844544856533}" type="datetimeFigureOut">
              <a:rPr lang="en-US" smtClean="0">
                <a:latin typeface="Helvetica" pitchFamily="2" charset="0"/>
              </a:rPr>
              <a:t>5/4/26</a:t>
            </a:fld>
            <a:endParaRPr lang="en-US">
              <a:latin typeface="Helvetica" pitchFamily="2" charset="0"/>
            </a:endParaRPr>
          </a:p>
        </p:txBody>
      </p:sp>
      <p:sp>
        <p:nvSpPr>
          <p:cNvPr id="4" name="Footer Placeholder 3">
            <a:extLst>
              <a:ext uri="{FF2B5EF4-FFF2-40B4-BE49-F238E27FC236}">
                <a16:creationId xmlns:a16="http://schemas.microsoft.com/office/drawing/2014/main" id="{6E8E6501-4663-6A70-ADCD-586B90C8C4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Helvetica" pitchFamily="2" charset="0"/>
            </a:endParaRPr>
          </a:p>
        </p:txBody>
      </p:sp>
      <p:sp>
        <p:nvSpPr>
          <p:cNvPr id="5" name="Slide Number Placeholder 4">
            <a:extLst>
              <a:ext uri="{FF2B5EF4-FFF2-40B4-BE49-F238E27FC236}">
                <a16:creationId xmlns:a16="http://schemas.microsoft.com/office/drawing/2014/main" id="{2BB7DFDC-48CD-9984-5DE0-373B2C55F4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673D9B-926C-4BC4-9140-1F67C9ADB123}" type="slidenum">
              <a:rPr lang="en-US" smtClean="0">
                <a:latin typeface="Helvetica" pitchFamily="2" charset="0"/>
              </a:rPr>
              <a:t>‹#›</a:t>
            </a:fld>
            <a:endParaRPr lang="en-US">
              <a:latin typeface="Helvetica" pitchFamily="2" charset="0"/>
            </a:endParaRPr>
          </a:p>
        </p:txBody>
      </p:sp>
    </p:spTree>
    <p:extLst>
      <p:ext uri="{BB962C8B-B14F-4D97-AF65-F5344CB8AC3E}">
        <p14:creationId xmlns:p14="http://schemas.microsoft.com/office/powerpoint/2010/main" val="36246226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pitchFamily="2" charset="0"/>
              </a:defRPr>
            </a:lvl1pPr>
          </a:lstStyle>
          <a:p>
            <a:fld id="{E219295E-01D2-8A42-BCF5-8A36CE324D4F}" type="datetimeFigureOut">
              <a:rPr lang="en-US" smtClean="0"/>
              <a:pPr/>
              <a:t>5/4/26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pitchFamily="2" charset="0"/>
              </a:defRPr>
            </a:lvl1pPr>
          </a:lstStyle>
          <a:p>
            <a:fld id="{0BC411F4-90E6-5244-AF3B-45150A40F001}" type="slidenum">
              <a:rPr lang="en-US" smtClean="0"/>
              <a:pPr/>
              <a:t>‹#›</a:t>
            </a:fld>
            <a:endParaRPr lang="en-US"/>
          </a:p>
        </p:txBody>
      </p:sp>
    </p:spTree>
    <p:extLst>
      <p:ext uri="{BB962C8B-B14F-4D97-AF65-F5344CB8AC3E}">
        <p14:creationId xmlns:p14="http://schemas.microsoft.com/office/powerpoint/2010/main" val="139113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pitchFamily="2" charset="0"/>
        <a:ea typeface="+mn-ea"/>
        <a:cs typeface="+mn-cs"/>
      </a:defRPr>
    </a:lvl1pPr>
    <a:lvl2pPr marL="457200" algn="l" defTabSz="914400" rtl="0" eaLnBrk="1" latinLnBrk="0" hangingPunct="1">
      <a:defRPr sz="1200" b="0" i="0" kern="1200">
        <a:solidFill>
          <a:schemeClr val="tx1"/>
        </a:solidFill>
        <a:latin typeface="Helvetica" pitchFamily="2" charset="0"/>
        <a:ea typeface="+mn-ea"/>
        <a:cs typeface="+mn-cs"/>
      </a:defRPr>
    </a:lvl2pPr>
    <a:lvl3pPr marL="914400" algn="l" defTabSz="914400" rtl="0" eaLnBrk="1" latinLnBrk="0" hangingPunct="1">
      <a:defRPr sz="1200" b="0" i="0" kern="1200">
        <a:solidFill>
          <a:schemeClr val="tx1"/>
        </a:solidFill>
        <a:latin typeface="Helvetica" pitchFamily="2" charset="0"/>
        <a:ea typeface="+mn-ea"/>
        <a:cs typeface="+mn-cs"/>
      </a:defRPr>
    </a:lvl3pPr>
    <a:lvl4pPr marL="1371600" algn="l" defTabSz="914400" rtl="0" eaLnBrk="1" latinLnBrk="0" hangingPunct="1">
      <a:defRPr sz="1200" b="0" i="0" kern="1200">
        <a:solidFill>
          <a:schemeClr val="tx1"/>
        </a:solidFill>
        <a:latin typeface="Helvetica" pitchFamily="2" charset="0"/>
        <a:ea typeface="+mn-ea"/>
        <a:cs typeface="+mn-cs"/>
      </a:defRPr>
    </a:lvl4pPr>
    <a:lvl5pPr marL="1828800" algn="l" defTabSz="914400" rtl="0" eaLnBrk="1" latinLnBrk="0" hangingPunct="1">
      <a:defRPr sz="1200" b="0" i="0" kern="1200">
        <a:solidFill>
          <a:schemeClr val="tx1"/>
        </a:solidFill>
        <a:latin typeface="Helvetica"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ap.com/documents/2022/01/629d79f0-127e-0010-bca6-c68f7e60039b.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18AAD-CD98-56E8-14C2-C4CD76CBC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332A4-B401-3217-3A04-927CAC499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66F79-37C3-CE1A-6CD1-D259EFDFD4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3B08ED-9400-B344-46FB-1CDAEBAC283A}"/>
              </a:ext>
            </a:extLst>
          </p:cNvPr>
          <p:cNvSpPr>
            <a:spLocks noGrp="1"/>
          </p:cNvSpPr>
          <p:nvPr>
            <p:ph type="sldNum" sz="quarter" idx="5"/>
          </p:nvPr>
        </p:nvSpPr>
        <p:spPr/>
        <p:txBody>
          <a:bodyPr/>
          <a:lstStyle/>
          <a:p>
            <a:fld id="{0BC411F4-90E6-5244-AF3B-45150A40F001}" type="slidenum">
              <a:rPr lang="en-US" smtClean="0"/>
              <a:pPr/>
              <a:t>2</a:t>
            </a:fld>
            <a:endParaRPr lang="en-US"/>
          </a:p>
        </p:txBody>
      </p:sp>
    </p:spTree>
    <p:extLst>
      <p:ext uri="{BB962C8B-B14F-4D97-AF65-F5344CB8AC3E}">
        <p14:creationId xmlns:p14="http://schemas.microsoft.com/office/powerpoint/2010/main" val="688858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527" tIns="46263" rIns="92527" bIns="46263" anchor="b"/>
          <a:lstStyle/>
          <a:p>
            <a:pPr algn="r" defTabSz="892175">
              <a:buClr>
                <a:srgbClr val="0072AA"/>
              </a:buClr>
              <a:buFont typeface="Wingdings" pitchFamily="2" charset="2"/>
              <a:buChar char="§"/>
            </a:pPr>
            <a:fld id="{E7C79EF5-C824-4237-9517-79A08625FDDC}" type="slidenum">
              <a:rPr lang="en-US" sz="1200">
                <a:solidFill>
                  <a:srgbClr val="1F497D"/>
                </a:solidFill>
                <a:ea typeface="Arial Unicode MS" pitchFamily="34" charset="-128"/>
                <a:cs typeface="Arial Unicode MS" pitchFamily="34" charset="-128"/>
              </a:rPr>
              <a:pPr algn="r" defTabSz="892175">
                <a:buClr>
                  <a:srgbClr val="0072AA"/>
                </a:buClr>
                <a:buFont typeface="Wingdings" pitchFamily="2" charset="2"/>
                <a:buChar char="§"/>
              </a:pPr>
              <a:t>15</a:t>
            </a:fld>
            <a:endParaRPr lang="en-US" sz="1200">
              <a:solidFill>
                <a:srgbClr val="1F497D"/>
              </a:solidFill>
              <a:ea typeface="Arial Unicode MS" pitchFamily="34" charset="-128"/>
              <a:cs typeface="Arial Unicode MS" pitchFamily="34" charset="-128"/>
            </a:endParaRPr>
          </a:p>
        </p:txBody>
      </p:sp>
      <p:sp>
        <p:nvSpPr>
          <p:cNvPr id="54275" name="Rectangle 2"/>
          <p:cNvSpPr>
            <a:spLocks noGrp="1" noRot="1" noChangeAspect="1" noChangeArrowheads="1" noTextEdit="1"/>
          </p:cNvSpPr>
          <p:nvPr>
            <p:ph type="sldImg"/>
          </p:nvPr>
        </p:nvSpPr>
        <p:spPr>
          <a:xfrm>
            <a:off x="377825" y="684213"/>
            <a:ext cx="6102350" cy="3432175"/>
          </a:xfrm>
          <a:ln/>
        </p:spPr>
      </p:sp>
      <p:sp>
        <p:nvSpPr>
          <p:cNvPr id="54276" name="Rectangle 3"/>
          <p:cNvSpPr>
            <a:spLocks noGrp="1" noChangeArrowheads="1"/>
          </p:cNvSpPr>
          <p:nvPr>
            <p:ph type="body" idx="1"/>
          </p:nvPr>
        </p:nvSpPr>
        <p:spPr>
          <a:xfrm>
            <a:off x="684213" y="4341813"/>
            <a:ext cx="5489575" cy="4117975"/>
          </a:xfrm>
          <a:noFill/>
          <a:ln/>
        </p:spPr>
        <p:txBody>
          <a:bodyPr/>
          <a:lstStyle/>
          <a:p>
            <a:pPr marL="236538" indent="-236538" eaLnBrk="1" hangingPunct="1">
              <a:lnSpc>
                <a:spcPct val="80000"/>
              </a:lnSpc>
            </a:pPr>
            <a:endParaRPr lang="de-DE" sz="800" i="1"/>
          </a:p>
        </p:txBody>
      </p:sp>
    </p:spTree>
    <p:extLst>
      <p:ext uri="{BB962C8B-B14F-4D97-AF65-F5344CB8AC3E}">
        <p14:creationId xmlns:p14="http://schemas.microsoft.com/office/powerpoint/2010/main" val="2011298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467022-1A2E-7141-8B66-5520D8C1752F}" type="slidenum">
              <a:rPr lang="uk-UA" smtClean="0"/>
              <a:pPr>
                <a:defRPr/>
              </a:pPr>
              <a:t>17</a:t>
            </a:fld>
            <a:endParaRPr lang="uk-UA"/>
          </a:p>
        </p:txBody>
      </p:sp>
    </p:spTree>
    <p:extLst>
      <p:ext uri="{BB962C8B-B14F-4D97-AF65-F5344CB8AC3E}">
        <p14:creationId xmlns:p14="http://schemas.microsoft.com/office/powerpoint/2010/main" val="2347716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a:defRPr/>
            </a:pPr>
            <a:fld id="{D6467022-1A2E-7141-8B66-5520D8C1752F}" type="slidenum">
              <a:rPr lang="fr-FR" smtClean="0"/>
              <a:pPr>
                <a:defRPr/>
              </a:pPr>
              <a:t>19</a:t>
            </a:fld>
            <a:endParaRPr lang="fr-FR"/>
          </a:p>
        </p:txBody>
      </p:sp>
    </p:spTree>
    <p:extLst>
      <p:ext uri="{BB962C8B-B14F-4D97-AF65-F5344CB8AC3E}">
        <p14:creationId xmlns:p14="http://schemas.microsoft.com/office/powerpoint/2010/main" val="2113902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C411F4-90E6-5244-AF3B-45150A40F001}" type="slidenum">
              <a:rPr lang="en-US" smtClean="0"/>
              <a:pPr/>
              <a:t>20</a:t>
            </a:fld>
            <a:endParaRPr lang="en-US"/>
          </a:p>
        </p:txBody>
      </p:sp>
    </p:spTree>
    <p:extLst>
      <p:ext uri="{BB962C8B-B14F-4D97-AF65-F5344CB8AC3E}">
        <p14:creationId xmlns:p14="http://schemas.microsoft.com/office/powerpoint/2010/main" val="3986370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3200" b="1" kern="1200">
                <a:solidFill>
                  <a:schemeClr val="tx1"/>
                </a:solidFill>
                <a:effectLst/>
                <a:latin typeface="+mn-lt"/>
                <a:ea typeface="ＭＳ Ｐゴシック" charset="0"/>
                <a:cs typeface="ＭＳ Ｐゴシック" charset="0"/>
              </a:rPr>
              <a:t>Theme: </a:t>
            </a:r>
            <a:r>
              <a:rPr lang="en-US" sz="3200" b="0" kern="1200">
                <a:solidFill>
                  <a:schemeClr val="tx1"/>
                </a:solidFill>
                <a:effectLst/>
                <a:latin typeface="+mn-lt"/>
                <a:ea typeface="ＭＳ Ｐゴシック" charset="0"/>
                <a:cs typeface="ＭＳ Ｐゴシック" charset="0"/>
              </a:rPr>
              <a:t>Modernization &amp; usability</a:t>
            </a:r>
            <a:br>
              <a:rPr lang="en-US" sz="3200" kern="1200">
                <a:solidFill>
                  <a:schemeClr val="tx1"/>
                </a:solidFill>
                <a:effectLst/>
                <a:latin typeface="+mn-lt"/>
                <a:ea typeface="ＭＳ Ｐゴシック" charset="0"/>
                <a:cs typeface="ＭＳ Ｐゴシック" charset="0"/>
              </a:rPr>
            </a:br>
            <a:r>
              <a:rPr lang="en-US" sz="3200" b="1" kern="1200">
                <a:solidFill>
                  <a:schemeClr val="tx1"/>
                </a:solidFill>
                <a:effectLst/>
                <a:latin typeface="+mn-lt"/>
                <a:ea typeface="ＭＳ Ｐゴシック" charset="0"/>
                <a:cs typeface="ＭＳ Ｐゴシック" charset="0"/>
              </a:rPr>
              <a:t>Audience</a:t>
            </a:r>
            <a:r>
              <a:rPr lang="en-US" sz="3200" kern="1200">
                <a:solidFill>
                  <a:schemeClr val="tx1"/>
                </a:solidFill>
                <a:effectLst/>
                <a:latin typeface="+mn-lt"/>
                <a:ea typeface="ＭＳ Ｐゴシック" charset="0"/>
                <a:cs typeface="ＭＳ Ｐゴシック" charset="0"/>
              </a:rPr>
              <a:t>: Mobile workforce</a:t>
            </a:r>
          </a:p>
          <a:p>
            <a:r>
              <a:rPr lang="en-US" sz="3200" b="1" kern="1200">
                <a:solidFill>
                  <a:schemeClr val="tx1"/>
                </a:solidFill>
                <a:effectLst/>
                <a:latin typeface="+mn-lt"/>
                <a:ea typeface="ＭＳ Ｐゴシック" charset="0"/>
                <a:cs typeface="ＭＳ Ｐゴシック" charset="0"/>
              </a:rPr>
              <a:t>The challenge to be solved: </a:t>
            </a:r>
            <a:r>
              <a:rPr lang="en-US" sz="3200" b="0" kern="1200">
                <a:solidFill>
                  <a:schemeClr val="tx1"/>
                </a:solidFill>
                <a:effectLst/>
                <a:latin typeface="+mn-lt"/>
                <a:ea typeface="ＭＳ Ｐゴシック" charset="0"/>
                <a:cs typeface="ＭＳ Ｐゴシック" charset="0"/>
              </a:rPr>
              <a:t>Bring workspace to mobile world</a:t>
            </a:r>
            <a:endParaRPr lang="de-DE" sz="3200" b="0" kern="1200">
              <a:solidFill>
                <a:schemeClr val="tx1"/>
              </a:solidFill>
              <a:effectLst/>
              <a:latin typeface="+mn-lt"/>
              <a:ea typeface="ＭＳ Ｐゴシック" charset="0"/>
              <a:cs typeface="ＭＳ Ｐゴシック" charset="0"/>
            </a:endParaRPr>
          </a:p>
          <a:p>
            <a:r>
              <a:rPr lang="en-US" sz="3200" b="1" kern="1200">
                <a:solidFill>
                  <a:schemeClr val="tx1"/>
                </a:solidFill>
                <a:effectLst/>
                <a:latin typeface="+mn-lt"/>
                <a:ea typeface="ＭＳ Ｐゴシック" charset="0"/>
                <a:cs typeface="ＭＳ Ｐゴシック" charset="0"/>
              </a:rPr>
              <a:t>What we’ve done to solve it:</a:t>
            </a:r>
            <a:endParaRPr lang="de-DE" sz="3200" b="0" kern="1200">
              <a:solidFill>
                <a:schemeClr val="tx1"/>
              </a:solidFill>
              <a:effectLst/>
              <a:latin typeface="+mn-lt"/>
              <a:ea typeface="ＭＳ Ｐゴシック" charset="0"/>
              <a:cs typeface="ＭＳ Ｐゴシック" charset="0"/>
            </a:endParaRPr>
          </a:p>
          <a:p>
            <a:r>
              <a:rPr lang="en-US" sz="3200" b="1" kern="1200">
                <a:solidFill>
                  <a:schemeClr val="tx1"/>
                </a:solidFill>
                <a:effectLst/>
                <a:latin typeface="+mn-lt"/>
                <a:ea typeface="ＭＳ Ｐゴシック" charset="0"/>
                <a:cs typeface="ＭＳ Ｐゴシック" charset="0"/>
              </a:rPr>
              <a:t>What’s New in EP5:</a:t>
            </a:r>
            <a:r>
              <a:rPr lang="en-US" sz="3200" kern="1200">
                <a:solidFill>
                  <a:schemeClr val="tx1"/>
                </a:solidFill>
                <a:effectLst/>
                <a:latin typeface="+mn-lt"/>
                <a:ea typeface="ＭＳ Ｐゴシック" charset="0"/>
                <a:cs typeface="ＭＳ Ｐゴシック" charset="0"/>
              </a:rPr>
              <a:t> </a:t>
            </a:r>
            <a:r>
              <a:rPr lang="en-US" sz="3200" b="0" kern="1200">
                <a:solidFill>
                  <a:schemeClr val="tx1"/>
                </a:solidFill>
                <a:effectLst/>
                <a:latin typeface="+mn-lt"/>
                <a:ea typeface="ＭＳ Ｐゴシック" charset="0"/>
                <a:cs typeface="ＭＳ Ｐゴシック" charset="0"/>
              </a:rPr>
              <a:t>CS mobile app supports now the workspace concept and introduce a scanning functionality</a:t>
            </a:r>
            <a:endParaRPr lang="de-DE" sz="3200" kern="1200">
              <a:solidFill>
                <a:schemeClr val="tx1"/>
              </a:solidFill>
              <a:effectLst/>
              <a:latin typeface="+mn-lt"/>
              <a:ea typeface="ＭＳ Ｐゴシック" charset="0"/>
              <a:cs typeface="ＭＳ Ｐゴシック" charset="0"/>
            </a:endParaRPr>
          </a:p>
          <a:p>
            <a:r>
              <a:rPr lang="en-US" sz="3200" b="1" kern="1200">
                <a:solidFill>
                  <a:schemeClr val="tx1"/>
                </a:solidFill>
                <a:effectLst/>
                <a:latin typeface="+mn-lt"/>
                <a:ea typeface="ＭＳ Ｐゴシック" charset="0"/>
                <a:cs typeface="ＭＳ Ｐゴシック" charset="0"/>
              </a:rPr>
              <a:t>Value to the customer:</a:t>
            </a:r>
            <a:endParaRPr lang="de-DE" sz="3200" kern="1200">
              <a:solidFill>
                <a:schemeClr val="tx1"/>
              </a:solidFill>
              <a:effectLst/>
              <a:latin typeface="+mn-lt"/>
              <a:ea typeface="ＭＳ Ｐゴシック" charset="0"/>
              <a:cs typeface="ＭＳ Ｐゴシック" charset="0"/>
            </a:endParaRPr>
          </a:p>
          <a:p>
            <a:r>
              <a:rPr lang="en-US" sz="3200" b="1" kern="1200">
                <a:solidFill>
                  <a:schemeClr val="tx1"/>
                </a:solidFill>
                <a:effectLst/>
                <a:latin typeface="+mn-lt"/>
                <a:ea typeface="ＭＳ Ｐゴシック" charset="0"/>
                <a:cs typeface="ＭＳ Ｐゴシック" charset="0"/>
              </a:rPr>
              <a:t>Add info on any pricing/naming proposals whether not started, in progress or approved: </a:t>
            </a:r>
            <a:r>
              <a:rPr lang="en-US" sz="3200" kern="1200">
                <a:solidFill>
                  <a:schemeClr val="tx1"/>
                </a:solidFill>
                <a:effectLst/>
                <a:latin typeface="+mn-lt"/>
                <a:ea typeface="ＭＳ Ｐゴシック" charset="0"/>
                <a:cs typeface="ＭＳ Ｐゴシック" charset="0"/>
              </a:rPr>
              <a:t> </a:t>
            </a:r>
            <a:endParaRPr lang="de-DE" sz="3200" kern="1200">
              <a:solidFill>
                <a:schemeClr val="tx1"/>
              </a:solidFill>
              <a:effectLst/>
              <a:latin typeface="+mn-lt"/>
              <a:ea typeface="ＭＳ Ｐゴシック" charset="0"/>
              <a:cs typeface="ＭＳ Ｐゴシック" charset="0"/>
            </a:endParaRPr>
          </a:p>
          <a:p>
            <a:r>
              <a:rPr lang="en-US" sz="3200" b="1" kern="1200">
                <a:solidFill>
                  <a:schemeClr val="tx1"/>
                </a:solidFill>
                <a:effectLst/>
                <a:latin typeface="+mn-lt"/>
                <a:ea typeface="ＭＳ Ｐゴシック" charset="0"/>
                <a:cs typeface="ＭＳ Ｐゴシック" charset="0"/>
              </a:rPr>
              <a:t>Important to (install base/the market as a whole):</a:t>
            </a:r>
            <a:endParaRPr lang="de-DE"/>
          </a:p>
          <a:p>
            <a:endParaRPr lang="de-DE"/>
          </a:p>
        </p:txBody>
      </p:sp>
      <p:sp>
        <p:nvSpPr>
          <p:cNvPr id="4" name="Slide Number Placeholder 3"/>
          <p:cNvSpPr>
            <a:spLocks noGrp="1"/>
          </p:cNvSpPr>
          <p:nvPr>
            <p:ph type="sldNum" sz="quarter" idx="10"/>
          </p:nvPr>
        </p:nvSpPr>
        <p:spPr/>
        <p:txBody>
          <a:bodyPr/>
          <a:lstStyle/>
          <a:p>
            <a:pPr>
              <a:defRPr/>
            </a:pPr>
            <a:fld id="{D6467022-1A2E-7141-8B66-5520D8C1752F}" type="slidenum">
              <a:rPr lang="de-DE" smtClean="0"/>
              <a:pPr>
                <a:defRPr/>
              </a:pPr>
              <a:t>21</a:t>
            </a:fld>
            <a:endParaRPr lang="de-DE"/>
          </a:p>
        </p:txBody>
      </p:sp>
    </p:spTree>
    <p:extLst>
      <p:ext uri="{BB962C8B-B14F-4D97-AF65-F5344CB8AC3E}">
        <p14:creationId xmlns:p14="http://schemas.microsoft.com/office/powerpoint/2010/main" val="4246121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a:defRPr/>
            </a:pPr>
            <a:fld id="{D6467022-1A2E-7141-8B66-5520D8C1752F}" type="slidenum">
              <a:rPr lang="fr-FR" smtClean="0"/>
              <a:pPr>
                <a:defRPr/>
              </a:pPr>
              <a:t>22</a:t>
            </a:fld>
            <a:endParaRPr lang="fr-FR"/>
          </a:p>
        </p:txBody>
      </p:sp>
    </p:spTree>
    <p:extLst>
      <p:ext uri="{BB962C8B-B14F-4D97-AF65-F5344CB8AC3E}">
        <p14:creationId xmlns:p14="http://schemas.microsoft.com/office/powerpoint/2010/main" val="1475089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view of a businesses workspace in the user interface of SAP Extended ECM. From the workspace, users can with one click reach the artefacts in Office 365 that are linked to this workspace, in this case the customer Global Trade AG. By clicking on the Microsoft Team link, users can jump to the Microsoft Team web site or app.</a:t>
            </a:r>
          </a:p>
          <a:p>
            <a:endParaRPr lang="en-US"/>
          </a:p>
          <a:p>
            <a:r>
              <a:rPr lang="en-US"/>
              <a:t>On this screen, you can also see links and embedded content for Office 365 group conversations and a Office 365 group calendar linked to the customer. </a:t>
            </a:r>
          </a:p>
          <a:p>
            <a:endParaRPr lang="en-US"/>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28</a:t>
            </a:fld>
            <a:endParaRPr lang="en-US"/>
          </a:p>
        </p:txBody>
      </p:sp>
    </p:spTree>
    <p:extLst>
      <p:ext uri="{BB962C8B-B14F-4D97-AF65-F5344CB8AC3E}">
        <p14:creationId xmlns:p14="http://schemas.microsoft.com/office/powerpoint/2010/main" val="2003467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b="1"/>
              <a:t>[X1] (Basic) Complimentary Features</a:t>
            </a:r>
          </a:p>
          <a:p>
            <a:r>
              <a:rPr lang="en-US" i="1"/>
              <a:t>Documents: PDF, XLSX, XLSM, PPT, PPTX, PPTM, DOC, DOCX, DOCM, MSG</a:t>
            </a:r>
          </a:p>
          <a:p>
            <a:r>
              <a:rPr lang="en-US" i="1"/>
              <a:t>Images: JPG, JP2, PCX, PNG, TIF, TIFF, BMP, GIF, PS/EPS</a:t>
            </a:r>
          </a:p>
          <a:p>
            <a:pPr marL="171450" indent="-171450">
              <a:buFont typeface="Arial" panose="020B0604020202020204" pitchFamily="34" charset="0"/>
              <a:buChar char="•"/>
            </a:pPr>
            <a:r>
              <a:rPr lang="en-US"/>
              <a:t>In-Place Viewing</a:t>
            </a:r>
          </a:p>
          <a:p>
            <a:pPr marL="171450" indent="-171450">
              <a:buFont typeface="Arial" panose="020B0604020202020204" pitchFamily="34" charset="0"/>
              <a:buChar char="•"/>
            </a:pPr>
            <a:r>
              <a:rPr lang="en-US"/>
              <a:t>Basic Annotation</a:t>
            </a:r>
          </a:p>
          <a:p>
            <a:pPr marL="171450" indent="-171450">
              <a:buFont typeface="Arial" panose="020B0604020202020204" pitchFamily="34" charset="0"/>
              <a:buChar char="•"/>
            </a:pPr>
            <a:r>
              <a:rPr lang="en-US"/>
              <a:t>Download and Print</a:t>
            </a:r>
          </a:p>
          <a:p>
            <a:pPr marL="171450" indent="-171450">
              <a:buFont typeface="Arial" panose="020B0604020202020204" pitchFamily="34" charset="0"/>
              <a:buChar char="•"/>
            </a:pPr>
            <a:r>
              <a:rPr lang="en-US"/>
              <a:t>Annotation Access Roles</a:t>
            </a:r>
          </a:p>
          <a:p>
            <a:pPr marL="628650" lvl="1" indent="-171450">
              <a:buFont typeface="Arial" panose="020B0604020202020204" pitchFamily="34" charset="0"/>
              <a:buChar char="•"/>
            </a:pPr>
            <a:r>
              <a:rPr lang="en-US"/>
              <a:t>Annotation</a:t>
            </a:r>
          </a:p>
          <a:p>
            <a:pPr marL="628650" lvl="1" indent="-171450">
              <a:buFont typeface="Arial" panose="020B0604020202020204" pitchFamily="34" charset="0"/>
              <a:buChar char="•"/>
            </a:pPr>
            <a:r>
              <a:rPr lang="en-US"/>
              <a:t>Threaded Comments</a:t>
            </a:r>
          </a:p>
          <a:p>
            <a:pPr marL="628650" lvl="1" indent="-171450">
              <a:buFont typeface="Arial" panose="020B0604020202020204" pitchFamily="34" charset="0"/>
              <a:buChar char="•"/>
            </a:pPr>
            <a:r>
              <a:rPr lang="en-US"/>
              <a:t>Download and Print</a:t>
            </a:r>
          </a:p>
          <a:p>
            <a:pPr marL="628650" lvl="1" indent="-171450">
              <a:buFont typeface="Arial" panose="020B0604020202020204" pitchFamily="34" charset="0"/>
              <a:buChar char="•"/>
            </a:pPr>
            <a:r>
              <a:rPr lang="en-US"/>
              <a:t>Search</a:t>
            </a:r>
          </a:p>
          <a:p>
            <a:pPr marL="628650" lvl="1" indent="-171450">
              <a:buFont typeface="Arial" panose="020B0604020202020204" pitchFamily="34" charset="0"/>
              <a:buChar char="•"/>
            </a:pPr>
            <a:r>
              <a:rPr lang="en-US"/>
              <a:t>In-Place Viewing</a:t>
            </a:r>
          </a:p>
          <a:p>
            <a:pPr marL="628650" lvl="1" indent="-171450">
              <a:buFont typeface="Arial" panose="020B0604020202020204" pitchFamily="34" charset="0"/>
              <a:buChar char="•"/>
            </a:pPr>
            <a:r>
              <a:rPr lang="en-US"/>
              <a:t>Zoom In / Zoom Out / Zoom Region</a:t>
            </a:r>
          </a:p>
          <a:p>
            <a:pPr marL="628650" lvl="1" indent="-171450">
              <a:buFont typeface="Arial" panose="020B0604020202020204" pitchFamily="34" charset="0"/>
              <a:buChar char="•"/>
            </a:pPr>
            <a:r>
              <a:rPr lang="en-US"/>
              <a:t>Annotation Access Roles</a:t>
            </a:r>
          </a:p>
          <a:p>
            <a:pPr marL="628650" lvl="1" indent="-171450">
              <a:buFont typeface="Arial" panose="020B0604020202020204" pitchFamily="34" charset="0"/>
              <a:buChar char="•"/>
            </a:pPr>
            <a:r>
              <a:rPr lang="en-US"/>
              <a:t>Fit Extents / Fit Width</a:t>
            </a:r>
          </a:p>
          <a:p>
            <a:pPr marL="628650" lvl="1" indent="-171450">
              <a:buFont typeface="Arial" panose="020B0604020202020204" pitchFamily="34" charset="0"/>
              <a:buChar char="•"/>
            </a:pPr>
            <a:r>
              <a:rPr lang="en-US"/>
              <a:t>Page Select</a:t>
            </a:r>
          </a:p>
          <a:p>
            <a:pPr marL="628650" lvl="1" indent="-171450">
              <a:buFont typeface="Arial" panose="020B0604020202020204" pitchFamily="34" charset="0"/>
              <a:buChar char="•"/>
            </a:pPr>
            <a:r>
              <a:rPr lang="en-US"/>
              <a:t>Rotate</a:t>
            </a:r>
          </a:p>
          <a:p>
            <a:pPr marL="628650" lvl="1" indent="-171450">
              <a:buFont typeface="Arial" panose="020B0604020202020204" pitchFamily="34" charset="0"/>
              <a:buChar char="•"/>
            </a:pPr>
            <a:r>
              <a:rPr lang="en-US"/>
              <a:t>Pan Mode</a:t>
            </a:r>
          </a:p>
          <a:p>
            <a:pPr marL="628650" lvl="1" indent="-171450">
              <a:buFont typeface="Arial" panose="020B0604020202020204" pitchFamily="34" charset="0"/>
              <a:buChar char="•"/>
            </a:pPr>
            <a:r>
              <a:rPr lang="en-US"/>
              <a:t>Color Mode Select</a:t>
            </a:r>
          </a:p>
          <a:p>
            <a:pPr marL="628650" lvl="1" indent="-171450">
              <a:buFont typeface="Arial" panose="020B0604020202020204" pitchFamily="34" charset="0"/>
              <a:buChar char="•"/>
            </a:pPr>
            <a:r>
              <a:rPr lang="en-US"/>
              <a:t>Side Panel - Thumbnail Navigation</a:t>
            </a:r>
          </a:p>
          <a:p>
            <a:pPr marL="628650" lvl="1" indent="-171450">
              <a:buFont typeface="Arial" panose="020B0604020202020204" pitchFamily="34" charset="0"/>
              <a:buChar char="•"/>
            </a:pPr>
            <a:r>
              <a:rPr lang="en-US"/>
              <a:t>Side Panel - Bookmark Navigation</a:t>
            </a:r>
          </a:p>
          <a:p>
            <a:pPr marL="628650" lvl="1" indent="-171450">
              <a:buFont typeface="Arial" panose="020B0604020202020204" pitchFamily="34" charset="0"/>
              <a:buChar char="•"/>
            </a:pPr>
            <a:r>
              <a:rPr lang="en-US"/>
              <a:t>Side Panel - Search Result Navigation</a:t>
            </a:r>
          </a:p>
          <a:p>
            <a:pPr marL="628650" lvl="1" indent="-171450">
              <a:buFont typeface="Arial" panose="020B0604020202020204" pitchFamily="34" charset="0"/>
              <a:buChar char="•"/>
            </a:pPr>
            <a:r>
              <a:rPr lang="en-US"/>
              <a:t>Accessible User Interface</a:t>
            </a:r>
          </a:p>
          <a:p>
            <a:endParaRPr lang="en-US"/>
          </a:p>
          <a:p>
            <a:r>
              <a:rPr lang="en-US" b="1"/>
              <a:t>[X2/X3] (Premium) Premium Features X1 plus the below...</a:t>
            </a:r>
          </a:p>
          <a:p>
            <a:r>
              <a:rPr lang="en-US" i="1"/>
              <a:t>2D CAD: DGN, DWF, DWG</a:t>
            </a:r>
          </a:p>
          <a:p>
            <a:pPr marL="171450" indent="-171450">
              <a:buFont typeface="Arial" panose="020B0604020202020204" pitchFamily="34" charset="0"/>
              <a:buChar char="•"/>
            </a:pPr>
            <a:r>
              <a:rPr lang="en-US"/>
              <a:t>Redaction</a:t>
            </a:r>
          </a:p>
          <a:p>
            <a:pPr marL="171450" indent="-171450">
              <a:buFont typeface="Arial" panose="020B0604020202020204" pitchFamily="34" charset="0"/>
              <a:buChar char="•"/>
            </a:pPr>
            <a:r>
              <a:rPr lang="en-US"/>
              <a:t>Publishing</a:t>
            </a:r>
          </a:p>
          <a:p>
            <a:pPr marL="171450" indent="-171450">
              <a:buFont typeface="Arial" panose="020B0604020202020204" pitchFamily="34" charset="0"/>
              <a:buChar char="•"/>
            </a:pPr>
            <a:r>
              <a:rPr lang="en-US"/>
              <a:t>Multi-File Viewing</a:t>
            </a:r>
          </a:p>
          <a:p>
            <a:pPr marL="171450" indent="-171450">
              <a:buFont typeface="Arial" panose="020B0604020202020204" pitchFamily="34" charset="0"/>
              <a:buChar char="•"/>
            </a:pPr>
            <a:r>
              <a:rPr lang="en-US"/>
              <a:t>Graphical and Text Compare</a:t>
            </a:r>
          </a:p>
          <a:p>
            <a:pPr marL="171450" indent="-171450">
              <a:buFont typeface="Arial" panose="020B0604020202020204" pitchFamily="34" charset="0"/>
              <a:buChar char="•"/>
            </a:pPr>
            <a:r>
              <a:rPr lang="en-US"/>
              <a:t>Transformations</a:t>
            </a:r>
          </a:p>
          <a:p>
            <a:pPr marL="628650" lvl="1" indent="-171450">
              <a:buFont typeface="Arial" panose="020B0604020202020204" pitchFamily="34" charset="0"/>
              <a:buChar char="•"/>
            </a:pPr>
            <a:r>
              <a:rPr lang="en-US"/>
              <a:t>Publish PDF/TIFF</a:t>
            </a:r>
          </a:p>
          <a:p>
            <a:pPr marL="628650" lvl="1" indent="-171450">
              <a:buFont typeface="Arial" panose="020B0604020202020204" pitchFamily="34" charset="0"/>
              <a:buChar char="•"/>
            </a:pPr>
            <a:r>
              <a:rPr lang="en-US"/>
              <a:t>Redaction / Redaction Reasons</a:t>
            </a:r>
          </a:p>
          <a:p>
            <a:pPr marL="628650" lvl="1" indent="-171450">
              <a:buFont typeface="Arial" panose="020B0604020202020204" pitchFamily="34" charset="0"/>
              <a:buChar char="•"/>
            </a:pPr>
            <a:r>
              <a:rPr lang="en-US"/>
              <a:t>Multi-File Viewing</a:t>
            </a:r>
          </a:p>
          <a:p>
            <a:pPr marL="628650" lvl="1" indent="-171450">
              <a:buFont typeface="Arial" panose="020B0604020202020204" pitchFamily="34" charset="0"/>
              <a:buChar char="•"/>
            </a:pPr>
            <a:r>
              <a:rPr lang="en-US"/>
              <a:t>Graphical and Text Compare</a:t>
            </a:r>
          </a:p>
          <a:p>
            <a:pPr marL="628650" lvl="1" indent="-171450">
              <a:buFont typeface="Arial" panose="020B0604020202020204" pitchFamily="34" charset="0"/>
              <a:buChar char="•"/>
            </a:pPr>
            <a:r>
              <a:rPr lang="en-US"/>
              <a:t>Transformations</a:t>
            </a:r>
          </a:p>
          <a:p>
            <a:pPr marL="628650" lvl="1" indent="-171450">
              <a:buFont typeface="Arial" panose="020B0604020202020204" pitchFamily="34" charset="0"/>
              <a:buChar char="•"/>
            </a:pPr>
            <a:r>
              <a:rPr lang="en-US"/>
              <a:t>Stamps</a:t>
            </a:r>
          </a:p>
          <a:p>
            <a:pPr marL="628650" lvl="1" indent="-171450">
              <a:buFont typeface="Arial" panose="020B0604020202020204" pitchFamily="34" charset="0"/>
              <a:buChar char="•"/>
            </a:pPr>
            <a:r>
              <a:rPr lang="en-US"/>
              <a:t>Dynamic Token Replacement</a:t>
            </a:r>
          </a:p>
          <a:p>
            <a:pPr marL="628650" lvl="1" indent="-171450">
              <a:buFont typeface="Arial" panose="020B0604020202020204" pitchFamily="34" charset="0"/>
              <a:buChar char="•"/>
            </a:pPr>
            <a:r>
              <a:rPr lang="en-US"/>
              <a:t>Publish PDF/TIFF</a:t>
            </a:r>
          </a:p>
          <a:p>
            <a:pPr marL="628650" lvl="1" indent="-171450">
              <a:buFont typeface="Arial" panose="020B0604020202020204" pitchFamily="34" charset="0"/>
              <a:buChar char="•"/>
            </a:pPr>
            <a:r>
              <a:rPr lang="en-US"/>
              <a:t>Redaction / Redaction Reasons</a:t>
            </a:r>
          </a:p>
          <a:p>
            <a:pPr marL="628650" lvl="1" indent="-171450">
              <a:buFont typeface="Arial" panose="020B0604020202020204" pitchFamily="34" charset="0"/>
              <a:buChar char="•"/>
            </a:pPr>
            <a:r>
              <a:rPr lang="en-US"/>
              <a:t>Multi-File Viewing</a:t>
            </a:r>
          </a:p>
          <a:p>
            <a:pPr marL="628650" lvl="1" indent="-171450">
              <a:buFont typeface="Arial" panose="020B0604020202020204" pitchFamily="34" charset="0"/>
              <a:buChar char="•"/>
            </a:pPr>
            <a:r>
              <a:rPr lang="en-US"/>
              <a:t>Graphical and Text Compare</a:t>
            </a:r>
          </a:p>
          <a:p>
            <a:pPr marL="628650" lvl="1" indent="-171450">
              <a:buFont typeface="Arial" panose="020B0604020202020204" pitchFamily="34" charset="0"/>
              <a:buChar char="•"/>
            </a:pPr>
            <a:r>
              <a:rPr lang="en-US"/>
              <a:t>Stamps</a:t>
            </a:r>
          </a:p>
          <a:p>
            <a:pPr marL="628650" lvl="1" indent="-171450">
              <a:buFont typeface="Arial" panose="020B0604020202020204" pitchFamily="34" charset="0"/>
              <a:buChar char="•"/>
            </a:pPr>
            <a:r>
              <a:rPr lang="en-US"/>
              <a:t>Dynamic Token Replacement</a:t>
            </a:r>
          </a:p>
          <a:p>
            <a:pPr marL="628650" lvl="1" indent="-171450">
              <a:buFont typeface="Arial" panose="020B0604020202020204" pitchFamily="34" charset="0"/>
              <a:buChar char="•"/>
            </a:pPr>
            <a:r>
              <a:rPr lang="en-US"/>
              <a:t>Transformations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2FA71342-1029-48E1-BF58-9EEEC4897372}" type="slidenum">
              <a:rPr lang="en-US" smtClean="0"/>
              <a:t>29</a:t>
            </a:fld>
            <a:endParaRPr lang="en-US"/>
          </a:p>
        </p:txBody>
      </p:sp>
    </p:spTree>
    <p:extLst>
      <p:ext uri="{BB962C8B-B14F-4D97-AF65-F5344CB8AC3E}">
        <p14:creationId xmlns:p14="http://schemas.microsoft.com/office/powerpoint/2010/main" val="4227790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t>That’s where our integrated content management solution can help.</a:t>
            </a:r>
          </a:p>
          <a:p>
            <a:endParaRPr lang="en-US"/>
          </a:p>
          <a:p>
            <a:r>
              <a:rPr lang="en-US"/>
              <a:t>What’s</a:t>
            </a:r>
            <a:r>
              <a:rPr lang="en-US" baseline="0"/>
              <a:t> unique about </a:t>
            </a:r>
            <a:r>
              <a:rPr lang="en-US"/>
              <a:t> our solution is that both </a:t>
            </a:r>
            <a:r>
              <a:rPr lang="en-US" baseline="0"/>
              <a:t>collaboration and compliance are achieved within the same solution. You don’t need </a:t>
            </a:r>
            <a:r>
              <a:rPr lang="en-US"/>
              <a:t>separate </a:t>
            </a:r>
            <a:r>
              <a:rPr lang="en-US" baseline="0"/>
              <a:t>collaboration,</a:t>
            </a:r>
            <a:r>
              <a:rPr lang="en-US"/>
              <a:t> </a:t>
            </a:r>
            <a:r>
              <a:rPr lang="en-US" baseline="0"/>
              <a:t>content</a:t>
            </a:r>
            <a:r>
              <a:rPr lang="en-US"/>
              <a:t> management  and record management systems operating in disparate environments to manage your information. It is all integrated within SAP S/4HANA.</a:t>
            </a:r>
          </a:p>
          <a:p>
            <a:r>
              <a:rPr lang="en-US"/>
              <a:t>Our approach is defined by the notion that our customers should have access to the information in the context of the business activity.  So how do we accomplish this?</a:t>
            </a:r>
          </a:p>
          <a:p>
            <a:r>
              <a:rPr lang="en-US"/>
              <a:t>SAP Extended ECM provides process centric collaboration and compliance by tightly integrating unstructured content emails, documents (Word, PDF, PPT etc.) and video and audio files and so on with the transactional SAP S/4HANA business objects and data. By doing so internal and external stakeholders can join collaborative workspace where they can easily share and develop content, invite new team members, and place critical content under records management.  The workspace, and all project content is accessible via SAP, desktop  and web UIs making it very easy for the end user.  Participants can use features such as personalized project pages, discussion forums, approval workflows, follow-ups, notifications, and polls to carry out required activities.</a:t>
            </a:r>
          </a:p>
          <a:p>
            <a:r>
              <a:rPr lang="en-US"/>
              <a:t>Through the lifecycle, all information is perpetually linked to the appropriate SAP references  improving traceability of information and compliance.</a:t>
            </a: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72 Brand" panose="020B0504030603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30</a:t>
            </a:fld>
            <a:endParaRPr kumimoji="0" lang="en-DE" sz="800"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Tree>
    <p:extLst>
      <p:ext uri="{BB962C8B-B14F-4D97-AF65-F5344CB8AC3E}">
        <p14:creationId xmlns:p14="http://schemas.microsoft.com/office/powerpoint/2010/main" val="2639547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a:solidFill>
                  <a:schemeClr val="tx1"/>
                </a:solidFill>
                <a:effectLst/>
                <a:latin typeface="+mn-lt"/>
                <a:ea typeface="+mn-ea"/>
                <a:cs typeface="+mn-cs"/>
              </a:rPr>
              <a:t>SAP ECM Solutions by OpenText Is Helping Organizations Digitize Their Operations </a:t>
            </a:r>
            <a:br>
              <a:rPr lang="en-US" sz="1400" kern="1200">
                <a:solidFill>
                  <a:schemeClr val="tx1"/>
                </a:solidFill>
                <a:effectLst/>
                <a:latin typeface="+mn-lt"/>
                <a:ea typeface="+mn-ea"/>
                <a:cs typeface="+mn-cs"/>
              </a:rPr>
            </a:br>
            <a:endParaRPr lang="en-US" sz="1400" kern="1200">
              <a:solidFill>
                <a:schemeClr val="tx1"/>
              </a:solidFill>
              <a:effectLst/>
              <a:latin typeface="+mn-lt"/>
              <a:ea typeface="+mn-ea"/>
              <a:cs typeface="+mn-cs"/>
            </a:endParaRPr>
          </a:p>
          <a:p>
            <a:r>
              <a:rPr lang="en-US" sz="1400" kern="1200">
                <a:solidFill>
                  <a:schemeClr val="tx1"/>
                </a:solidFill>
                <a:effectLst/>
                <a:latin typeface="+mn-lt"/>
                <a:ea typeface="+mn-ea"/>
                <a:cs typeface="+mn-cs"/>
              </a:rPr>
              <a:t> SAP customers are realizing </a:t>
            </a:r>
            <a:r>
              <a:rPr lang="en-US" sz="1400" b="1" kern="1200">
                <a:solidFill>
                  <a:schemeClr val="tx1"/>
                </a:solidFill>
                <a:effectLst/>
                <a:latin typeface="+mn-lt"/>
                <a:ea typeface="+mn-ea"/>
                <a:cs typeface="+mn-cs"/>
              </a:rPr>
              <a:t>significant value </a:t>
            </a:r>
            <a:r>
              <a:rPr lang="en-US" sz="1400" kern="1200">
                <a:solidFill>
                  <a:schemeClr val="tx1"/>
                </a:solidFill>
                <a:effectLst/>
                <a:latin typeface="+mn-lt"/>
                <a:ea typeface="+mn-ea"/>
                <a:cs typeface="+mn-cs"/>
              </a:rPr>
              <a:t>by leveraging SAP Enterprise Content Management Solutions by OpenText to optimize their document and vendor invoice management related operations. This is </a:t>
            </a:r>
            <a:r>
              <a:rPr lang="en-US" sz="1400" b="1" kern="1200">
                <a:solidFill>
                  <a:schemeClr val="tx1"/>
                </a:solidFill>
                <a:effectLst/>
                <a:latin typeface="+mn-lt"/>
                <a:ea typeface="+mn-ea"/>
                <a:cs typeface="+mn-cs"/>
              </a:rPr>
              <a:t>worth annual benefits of $6.33 million per organization </a:t>
            </a:r>
            <a:r>
              <a:rPr lang="en-US" sz="1400" kern="1200">
                <a:solidFill>
                  <a:schemeClr val="tx1"/>
                </a:solidFill>
                <a:effectLst/>
                <a:latin typeface="+mn-lt"/>
                <a:ea typeface="+mn-ea"/>
                <a:cs typeface="+mn-cs"/>
              </a:rPr>
              <a:t>($1.33 million per 1 million documents) and would result in a </a:t>
            </a:r>
            <a:r>
              <a:rPr lang="en-US" sz="1400" b="1" kern="1200">
                <a:solidFill>
                  <a:schemeClr val="tx1"/>
                </a:solidFill>
                <a:effectLst/>
                <a:latin typeface="+mn-lt"/>
                <a:ea typeface="+mn-ea"/>
                <a:cs typeface="+mn-cs"/>
              </a:rPr>
              <a:t>three-year return on investment (ROI) of 288%. </a:t>
            </a:r>
            <a:endParaRPr lang="en-US" sz="1400" kern="1200">
              <a:solidFill>
                <a:schemeClr val="tx1"/>
              </a:solidFill>
              <a:effectLst/>
              <a:latin typeface="+mn-lt"/>
              <a:ea typeface="+mn-ea"/>
              <a:cs typeface="+mn-cs"/>
            </a:endParaRPr>
          </a:p>
          <a:p>
            <a:endParaRPr lang="en-US"/>
          </a:p>
          <a:p>
            <a:r>
              <a:rPr lang="en-US"/>
              <a:t>Read the full report (gated): </a:t>
            </a:r>
            <a:r>
              <a:rPr lang="en-US" sz="1400" b="0" i="0" kern="1200">
                <a:solidFill>
                  <a:schemeClr val="tx1"/>
                </a:solidFill>
                <a:effectLst/>
                <a:latin typeface="+mn-lt"/>
                <a:ea typeface="+mn-ea"/>
                <a:cs typeface="+mn-cs"/>
                <a:hlinkClick r:id="rId3"/>
              </a:rPr>
              <a:t>https://www.sap.com/documents/2022/01/629d79f0-127e-0010-bca6-c68f7e60039b.html</a:t>
            </a:r>
            <a:endParaRPr lang="en-US"/>
          </a:p>
        </p:txBody>
      </p:sp>
      <p:sp>
        <p:nvSpPr>
          <p:cNvPr id="4" name="Slide Number Placeholder 3"/>
          <p:cNvSpPr>
            <a:spLocks noGrp="1"/>
          </p:cNvSpPr>
          <p:nvPr>
            <p:ph type="sldNum" sz="quarter" idx="5"/>
          </p:nvPr>
        </p:nvSpPr>
        <p:spPr/>
        <p:txBody>
          <a:bodyPr/>
          <a:lstStyle/>
          <a:p>
            <a:fld id="{7D8C2C35-2B8A-446E-BEC0-FD36716C29AC}" type="slidenum">
              <a:rPr lang="en-DE" smtClean="0"/>
              <a:pPr/>
              <a:t>32</a:t>
            </a:fld>
            <a:endParaRPr lang="en-DE"/>
          </a:p>
        </p:txBody>
      </p:sp>
    </p:spTree>
    <p:extLst>
      <p:ext uri="{BB962C8B-B14F-4D97-AF65-F5344CB8AC3E}">
        <p14:creationId xmlns:p14="http://schemas.microsoft.com/office/powerpoint/2010/main" val="149173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79413" y="685800"/>
            <a:ext cx="6096000" cy="3429000"/>
          </a:xfrm>
          <a:ln/>
        </p:spPr>
      </p:sp>
      <p:sp>
        <p:nvSpPr>
          <p:cNvPr id="46083" name="Slide Number Placeholder 3"/>
          <p:cNvSpPr txBox="1">
            <a:spLocks noGrp="1"/>
          </p:cNvSpPr>
          <p:nvPr/>
        </p:nvSpPr>
        <p:spPr bwMode="auto">
          <a:xfrm>
            <a:off x="3886200" y="8685213"/>
            <a:ext cx="2970213" cy="457200"/>
          </a:xfrm>
          <a:prstGeom prst="rect">
            <a:avLst/>
          </a:prstGeom>
          <a:noFill/>
          <a:ln w="9525">
            <a:noFill/>
            <a:miter lim="800000"/>
            <a:headEnd/>
            <a:tailEnd/>
          </a:ln>
        </p:spPr>
        <p:txBody>
          <a:bodyPr lIns="91240" tIns="45621" rIns="91240" bIns="45621" anchor="b"/>
          <a:lstStyle/>
          <a:p>
            <a:pPr algn="r" defTabSz="909638" fontAlgn="auto">
              <a:spcBef>
                <a:spcPts val="0"/>
              </a:spcBef>
              <a:spcAft>
                <a:spcPts val="0"/>
              </a:spcAft>
            </a:pPr>
            <a:fld id="{05CD065A-9423-484E-B8C5-9C34D59C6B3B}" type="slidenum">
              <a:rPr lang="en-US" sz="1200">
                <a:solidFill>
                  <a:prstClr val="black"/>
                </a:solidFill>
                <a:latin typeface="Calibri"/>
                <a:ea typeface="Arial Unicode MS" pitchFamily="34" charset="-128"/>
                <a:cs typeface="Arial Unicode MS" pitchFamily="34" charset="-128"/>
              </a:rPr>
              <a:pPr algn="r" defTabSz="909638" fontAlgn="auto">
                <a:spcBef>
                  <a:spcPts val="0"/>
                </a:spcBef>
                <a:spcAft>
                  <a:spcPts val="0"/>
                </a:spcAft>
              </a:pPr>
              <a:t>4</a:t>
            </a:fld>
            <a:endParaRPr lang="en-US" sz="1200">
              <a:solidFill>
                <a:prstClr val="black"/>
              </a:solidFill>
              <a:latin typeface="Calibri"/>
              <a:ea typeface="Arial Unicode MS" pitchFamily="34" charset="-128"/>
              <a:cs typeface="Arial Unicode MS" pitchFamily="34" charset="-128"/>
            </a:endParaRPr>
          </a:p>
        </p:txBody>
      </p:sp>
      <p:sp>
        <p:nvSpPr>
          <p:cNvPr id="46084" name="Notes Placeholder 4"/>
          <p:cNvSpPr>
            <a:spLocks noGrp="1"/>
          </p:cNvSpPr>
          <p:nvPr/>
        </p:nvSpPr>
        <p:spPr bwMode="auto">
          <a:xfrm>
            <a:off x="685800" y="4344988"/>
            <a:ext cx="5486400" cy="4113212"/>
          </a:xfrm>
          <a:prstGeom prst="rect">
            <a:avLst/>
          </a:prstGeom>
          <a:noFill/>
          <a:ln w="9525">
            <a:noFill/>
            <a:miter lim="800000"/>
            <a:headEnd/>
            <a:tailEnd/>
          </a:ln>
        </p:spPr>
        <p:txBody>
          <a:bodyPr lIns="91240" tIns="45621" rIns="91240" bIns="45621"/>
          <a:lstStyle/>
          <a:p>
            <a:pPr defTabSz="896938" eaLnBrk="0" fontAlgn="auto" hangingPunct="0">
              <a:spcBef>
                <a:spcPct val="30000"/>
              </a:spcBef>
              <a:spcAft>
                <a:spcPts val="0"/>
              </a:spcAft>
            </a:pPr>
            <a:endParaRPr lang="en-US" sz="1200">
              <a:solidFill>
                <a:prstClr val="black"/>
              </a:solidFill>
              <a:latin typeface="Calibri"/>
              <a:ea typeface="Arial Unicode MS" pitchFamily="34" charset="-128"/>
              <a:cs typeface="Arial Unicode MS" pitchFamily="34" charset="-128"/>
            </a:endParaRPr>
          </a:p>
        </p:txBody>
      </p:sp>
      <p:sp>
        <p:nvSpPr>
          <p:cNvPr id="5" name="Notes Placeholder 4"/>
          <p:cNvSpPr>
            <a:spLocks noGrp="1"/>
          </p:cNvSpPr>
          <p:nvPr>
            <p:ph type="body" idx="1"/>
          </p:nvPr>
        </p:nvSpPr>
        <p:spPr/>
        <p:txBody>
          <a:bodyPr>
            <a:normAutofit/>
          </a:bodyPr>
          <a:lstStyle/>
          <a:p>
            <a:r>
              <a:rPr lang="en-US"/>
              <a:t>The principle</a:t>
            </a:r>
            <a:r>
              <a:rPr lang="en-US" baseline="0"/>
              <a:t> of </a:t>
            </a:r>
            <a:r>
              <a:rPr lang="en-US"/>
              <a:t>Extended ECM for</a:t>
            </a:r>
            <a:r>
              <a:rPr lang="en-US" baseline="0"/>
              <a:t> SAP is to give</a:t>
            </a:r>
            <a:r>
              <a:rPr lang="en-US"/>
              <a:t> users access to the information in the context of their day-to-day business activity. Tight</a:t>
            </a:r>
            <a:r>
              <a:rPr lang="en-US" baseline="0"/>
              <a:t> integration into different systems make business workspaces accessible from SAP, the desktop, Office clients (including Outlook), SharePoint, mobile devices and the OpenText ECM web user interface. </a:t>
            </a:r>
            <a:r>
              <a:rPr lang="en-US"/>
              <a:t>  </a:t>
            </a:r>
          </a:p>
          <a:p>
            <a:endParaRPr lang="en-US"/>
          </a:p>
          <a:p>
            <a:r>
              <a:rPr lang="en-US"/>
              <a:t>To bring all these</a:t>
            </a:r>
            <a:r>
              <a:rPr lang="en-US" baseline="0"/>
              <a:t> together OpenText created ECM suite 16 and above. </a:t>
            </a:r>
            <a:r>
              <a:rPr lang="en-US"/>
              <a:t>ECM is considered as Destination for many</a:t>
            </a:r>
            <a:r>
              <a:rPr lang="en-US" baseline="0"/>
              <a:t> of us. And it’s a </a:t>
            </a:r>
            <a:r>
              <a:rPr lang="en-US"/>
              <a:t>centralized</a:t>
            </a:r>
            <a:r>
              <a:rPr lang="en-US" baseline="0"/>
              <a:t> platform when we can put stuff where you may already have worked on, or completed or declare as record . Single truth of Content that can be accessed across the enterprise.</a:t>
            </a:r>
            <a:endParaRPr lang="en-US"/>
          </a:p>
        </p:txBody>
      </p:sp>
    </p:spTree>
    <p:extLst>
      <p:ext uri="{BB962C8B-B14F-4D97-AF65-F5344CB8AC3E}">
        <p14:creationId xmlns:p14="http://schemas.microsoft.com/office/powerpoint/2010/main" val="3650207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Tx/>
              <a:buChar char="-"/>
            </a:pPr>
            <a:r>
              <a:rPr lang="en-US"/>
              <a:t>In this scenario, the customer has xECM, cloud edition.  There are no integration components needed from the download center, as xECM,  cloud edition and the add-on for O365 are both hosted in the OpenText cloud.</a:t>
            </a:r>
          </a:p>
        </p:txBody>
      </p:sp>
      <p:sp>
        <p:nvSpPr>
          <p:cNvPr id="4" name="Slide Number Placeholder 3"/>
          <p:cNvSpPr>
            <a:spLocks noGrp="1"/>
          </p:cNvSpPr>
          <p:nvPr>
            <p:ph type="sldNum" sz="quarter" idx="10"/>
          </p:nvPr>
        </p:nvSpPr>
        <p:spPr/>
        <p:txBody>
          <a:bodyPr/>
          <a:lstStyle/>
          <a:p>
            <a:fld id="{7D8C2C35-2B8A-446E-BEC0-FD36716C29A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661780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lvl="0"/>
            <a:r>
              <a:rPr lang="en-US" sz="1200" kern="1200">
                <a:solidFill>
                  <a:schemeClr val="tx1"/>
                </a:solidFill>
                <a:effectLst/>
                <a:latin typeface="+mn-lt"/>
                <a:ea typeface="+mn-ea"/>
                <a:cs typeface="+mn-cs"/>
              </a:rPr>
              <a:t>What Extended ECM provides to a customer is first and foremost a complete Enterprise Content Management platform. The core components of the OpenText suite are part of Extended ECM.</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product comes with Document Management, Collaboration, Social Media, capturing, imaging, and workflow.</a:t>
            </a:r>
          </a:p>
          <a:p>
            <a:pPr lvl="0"/>
            <a:r>
              <a:rPr lang="en-US" sz="1200" kern="1200">
                <a:solidFill>
                  <a:schemeClr val="tx1"/>
                </a:solidFill>
                <a:effectLst/>
                <a:latin typeface="+mn-lt"/>
                <a:ea typeface="+mn-ea"/>
                <a:cs typeface="+mn-cs"/>
              </a:rPr>
              <a:t>It has a component that we call Content Access and that provides access to content inside Extended ECM from all the major user interfaces whether it is SAP or non SAP.</a:t>
            </a:r>
          </a:p>
          <a:p>
            <a:pPr lvl="0"/>
            <a:r>
              <a:rPr lang="en-US" sz="1200" kern="1200">
                <a:solidFill>
                  <a:schemeClr val="tx1"/>
                </a:solidFill>
                <a:effectLst/>
                <a:latin typeface="+mn-lt"/>
                <a:ea typeface="+mn-ea"/>
                <a:cs typeface="+mn-cs"/>
              </a:rPr>
              <a:t>In the backend it comes with a complete DoD-certified Records Management and Archiving.</a:t>
            </a:r>
          </a:p>
          <a:p>
            <a:pPr lvl="0"/>
            <a:r>
              <a:rPr lang="en-US" sz="1200" kern="1200">
                <a:solidFill>
                  <a:schemeClr val="tx1"/>
                </a:solidFill>
                <a:effectLst/>
                <a:latin typeface="+mn-lt"/>
                <a:ea typeface="+mn-ea"/>
                <a:cs typeface="+mn-cs"/>
              </a:rPr>
              <a:t>So technically spoken it is OpenText Content Server, Archive Server, Enterprise Library, Content Lifecycle Management  that is all part of Extended ECM.</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What is very special about Extended ECM is the way how it integrates in SAP. The main idea here is: we provide the content to the process in form of so called </a:t>
            </a:r>
            <a:r>
              <a:rPr lang="en-US" sz="1200" i="1" kern="1200">
                <a:solidFill>
                  <a:schemeClr val="tx1"/>
                </a:solidFill>
                <a:effectLst/>
                <a:latin typeface="+mn-lt"/>
                <a:ea typeface="+mn-ea"/>
                <a:cs typeface="+mn-cs"/>
              </a:rPr>
              <a:t>workspaces</a:t>
            </a:r>
            <a:r>
              <a:rPr lang="en-US" sz="1200" kern="1200">
                <a:solidFill>
                  <a:schemeClr val="tx1"/>
                </a:solidFill>
                <a:effectLst/>
                <a:latin typeface="+mn-lt"/>
                <a:ea typeface="+mn-ea"/>
                <a:cs typeface="+mn-cs"/>
              </a:rPr>
              <a:t>.</a:t>
            </a:r>
          </a:p>
          <a:p>
            <a:pPr lvl="0"/>
            <a:r>
              <a:rPr lang="en-US" sz="1200" kern="1200">
                <a:solidFill>
                  <a:schemeClr val="tx1"/>
                </a:solidFill>
                <a:effectLst/>
                <a:latin typeface="+mn-lt"/>
                <a:ea typeface="+mn-ea"/>
                <a:cs typeface="+mn-cs"/>
              </a:rPr>
              <a:t>Workspaces are the key concept to explain the value of Extended ECM.</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 workspace natively extends SAP processes with ECM content and ECM capabilities.</a:t>
            </a:r>
          </a:p>
          <a:p>
            <a:pPr lvl="0"/>
            <a:r>
              <a:rPr lang="en-US" sz="1200" kern="1200">
                <a:solidFill>
                  <a:schemeClr val="tx1"/>
                </a:solidFill>
                <a:effectLst/>
                <a:latin typeface="+mn-lt"/>
                <a:ea typeface="+mn-ea"/>
                <a:cs typeface="+mn-cs"/>
              </a:rPr>
              <a:t>And it really integrates nicely and deeply into the SAP landscape: it can reuse everything that is already standardized in SAP. That could be SAP data, structures, roles and permissions. </a:t>
            </a:r>
          </a:p>
          <a:p>
            <a:pPr lvl="0"/>
            <a:r>
              <a:rPr lang="en-US" sz="1200" kern="1200">
                <a:solidFill>
                  <a:schemeClr val="tx1"/>
                </a:solidFill>
                <a:effectLst/>
                <a:latin typeface="+mn-lt"/>
                <a:ea typeface="+mn-ea"/>
                <a:cs typeface="+mn-cs"/>
              </a:rPr>
              <a:t>Where customers have really already invested a lot of effort to make it right inside SAP we don’t need to do it again for ECM - we simply reuse what is already there.</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2</a:t>
            </a:r>
            <a:r>
              <a:rPr lang="en-US" sz="1200" kern="1200" baseline="30000">
                <a:solidFill>
                  <a:schemeClr val="tx1"/>
                </a:solidFill>
                <a:effectLst/>
                <a:latin typeface="+mn-lt"/>
                <a:ea typeface="+mn-ea"/>
                <a:cs typeface="+mn-cs"/>
              </a:rPr>
              <a:t>nd</a:t>
            </a:r>
            <a:r>
              <a:rPr lang="en-US" sz="1200" kern="1200">
                <a:solidFill>
                  <a:schemeClr val="tx1"/>
                </a:solidFill>
                <a:effectLst/>
                <a:latin typeface="+mn-lt"/>
                <a:ea typeface="+mn-ea"/>
                <a:cs typeface="+mn-cs"/>
              </a:rPr>
              <a:t> important aspect is that of the User Interface integration.</a:t>
            </a:r>
          </a:p>
          <a:p>
            <a:pPr lvl="0"/>
            <a:r>
              <a:rPr lang="en-US" sz="1200" kern="1200">
                <a:solidFill>
                  <a:schemeClr val="tx1"/>
                </a:solidFill>
                <a:effectLst/>
                <a:latin typeface="+mn-lt"/>
                <a:ea typeface="+mn-ea"/>
                <a:cs typeface="+mn-cs"/>
              </a:rPr>
              <a:t>Extended ECM integrates into all major SAP user interfaces. We will talk about this in a minute.</a:t>
            </a:r>
          </a:p>
          <a:p>
            <a:pPr lvl="0"/>
            <a:r>
              <a:rPr lang="en-US" sz="1200" kern="1200">
                <a:solidFill>
                  <a:schemeClr val="tx1"/>
                </a:solidFill>
                <a:effectLst/>
                <a:latin typeface="+mn-lt"/>
                <a:ea typeface="+mn-ea"/>
                <a:cs typeface="+mn-cs"/>
              </a:rPr>
              <a:t>So bottom line: SAP and ECM worlds are always in sync with Extended ECM.</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And the outcome of that equation is that we no longer talk about pure ECM. </a:t>
            </a:r>
          </a:p>
          <a:p>
            <a:pPr lvl="0"/>
            <a:r>
              <a:rPr lang="en-US" sz="1200" kern="1200">
                <a:solidFill>
                  <a:schemeClr val="tx1"/>
                </a:solidFill>
                <a:effectLst/>
                <a:latin typeface="+mn-lt"/>
                <a:ea typeface="+mn-ea"/>
                <a:cs typeface="+mn-cs"/>
              </a:rPr>
              <a:t>We can really now articulate value on a completely different level.</a:t>
            </a:r>
          </a:p>
          <a:p>
            <a:pPr lvl="0"/>
            <a:r>
              <a:rPr lang="en-US" sz="1200" kern="1200">
                <a:solidFill>
                  <a:schemeClr val="tx1"/>
                </a:solidFill>
                <a:effectLst/>
                <a:latin typeface="+mn-lt"/>
                <a:ea typeface="+mn-ea"/>
                <a:cs typeface="+mn-cs"/>
              </a:rPr>
              <a:t>We can really talk about business information management where we have a complete management of a process and ECM is basically part of that complete process management.</a:t>
            </a:r>
          </a:p>
          <a:p>
            <a:pPr lvl="0"/>
            <a:r>
              <a:rPr lang="en-US" sz="1200" kern="1200">
                <a:solidFill>
                  <a:schemeClr val="tx1"/>
                </a:solidFill>
                <a:effectLst/>
                <a:latin typeface="+mn-lt"/>
                <a:ea typeface="+mn-ea"/>
                <a:cs typeface="+mn-cs"/>
              </a:rPr>
              <a:t>And it can be applied to all the processes that are running on SAP – but also you can apply it to processes outside SAP because it is still an Enterprise Content Management system, right?</a:t>
            </a:r>
          </a:p>
          <a:p>
            <a:pPr lvl="0"/>
            <a:r>
              <a:rPr lang="en-US" sz="1200" kern="1200">
                <a:solidFill>
                  <a:schemeClr val="tx1"/>
                </a:solidFill>
                <a:effectLst/>
                <a:latin typeface="+mn-lt"/>
                <a:ea typeface="+mn-ea"/>
                <a:cs typeface="+mn-cs"/>
              </a:rPr>
              <a:t>But the SAP context makes it much easier to articulate the value.</a:t>
            </a:r>
          </a:p>
          <a:p>
            <a:pPr lvl="0"/>
            <a:r>
              <a:rPr lang="en-US" sz="1200" kern="1200">
                <a:solidFill>
                  <a:schemeClr val="tx1"/>
                </a:solidFill>
                <a:effectLst/>
                <a:latin typeface="+mn-lt"/>
                <a:ea typeface="+mn-ea"/>
                <a:cs typeface="+mn-cs"/>
              </a:rPr>
              <a:t>Some examples are project management, enterprise asset management, product lifecycle management, procurement, quality management and so on.</a:t>
            </a:r>
          </a:p>
          <a:p>
            <a:pPr lvl="0"/>
            <a:r>
              <a:rPr lang="en-US" sz="1200" kern="1200">
                <a:solidFill>
                  <a:schemeClr val="tx1"/>
                </a:solidFill>
                <a:effectLst/>
                <a:latin typeface="+mn-lt"/>
                <a:ea typeface="+mn-ea"/>
                <a:cs typeface="+mn-cs"/>
              </a:rPr>
              <a:t>Many customers have standardized these processes in SAP and we can make Enterprise Content Management part of that with Extended ECM.</a:t>
            </a:r>
          </a:p>
          <a:p>
            <a:pPr lvl="0"/>
            <a:r>
              <a:rPr lang="en-US" sz="1200" kern="1200">
                <a:solidFill>
                  <a:schemeClr val="tx1"/>
                </a:solidFill>
                <a:effectLst/>
                <a:latin typeface="+mn-lt"/>
                <a:ea typeface="+mn-ea"/>
                <a:cs typeface="+mn-cs"/>
              </a:rPr>
              <a:t>The key benefit is really about process efficiency - that we connect content to processes to make life easier for both - the transactional and the information worker.</a:t>
            </a:r>
          </a:p>
          <a:p>
            <a:pPr lvl="0"/>
            <a:r>
              <a:rPr lang="en-US" sz="1200" kern="1200">
                <a:solidFill>
                  <a:schemeClr val="tx1"/>
                </a:solidFill>
                <a:effectLst/>
                <a:latin typeface="+mn-lt"/>
                <a:ea typeface="+mn-ea"/>
                <a:cs typeface="+mn-cs"/>
              </a:rPr>
              <a:t>And we improve regulatory compliance by managing the content throughout its lifecycle independent if the content comes from SAP or from outside SAP.</a:t>
            </a:r>
          </a:p>
          <a:p>
            <a:endParaRPr lang="en-US"/>
          </a:p>
        </p:txBody>
      </p:sp>
    </p:spTree>
    <p:extLst>
      <p:ext uri="{BB962C8B-B14F-4D97-AF65-F5344CB8AC3E}">
        <p14:creationId xmlns:p14="http://schemas.microsoft.com/office/powerpoint/2010/main" val="372509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sz="1400" b="0"/>
              <a:t>SAP Extended Enterprise Content Management by OpenText, add-on for Microsoft Office 365 integrates with Microsoft Outlook. The integration gives users quick access to SAP Extended ECM business workspaces, and allows them to store emails into a business workspace directly from within Outlook.</a:t>
            </a:r>
          </a:p>
          <a:p>
            <a:endParaRPr lang="en-US" sz="1400" b="0"/>
          </a:p>
          <a:p>
            <a:r>
              <a:rPr lang="en-US" sz="1400" b="0"/>
              <a:t>This integration doesn’t require any local installation on the user’s PC and is supported with Outlook on Windows desktops, Outlook for Mac, and Outlook Online running a browser.</a:t>
            </a:r>
          </a:p>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467022-1A2E-7141-8B66-5520D8C1752F}"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1325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b="1"/>
              <a:t>[X1] (Basic) Complimentary Features</a:t>
            </a:r>
          </a:p>
          <a:p>
            <a:r>
              <a:rPr lang="en-US" i="1"/>
              <a:t>Documents: PDF, XLSX, XLSM, PPT, PPTX, PPTM, DOC, DOCX, DOCM, MSG</a:t>
            </a:r>
          </a:p>
          <a:p>
            <a:r>
              <a:rPr lang="en-US" i="1"/>
              <a:t>Images: JPG, JP2, PCX, PNG, TIF, TIFF, BMP, GIF, PS/EPS</a:t>
            </a:r>
          </a:p>
          <a:p>
            <a:pPr marL="171450" indent="-171450">
              <a:buFont typeface="Arial" panose="020B0604020202020204" pitchFamily="34" charset="0"/>
              <a:buChar char="•"/>
            </a:pPr>
            <a:r>
              <a:rPr lang="en-US"/>
              <a:t>In-Place Viewing</a:t>
            </a:r>
          </a:p>
          <a:p>
            <a:pPr marL="171450" indent="-171450">
              <a:buFont typeface="Arial" panose="020B0604020202020204" pitchFamily="34" charset="0"/>
              <a:buChar char="•"/>
            </a:pPr>
            <a:r>
              <a:rPr lang="en-US"/>
              <a:t>Basic Annotation</a:t>
            </a:r>
          </a:p>
          <a:p>
            <a:pPr marL="171450" indent="-171450">
              <a:buFont typeface="Arial" panose="020B0604020202020204" pitchFamily="34" charset="0"/>
              <a:buChar char="•"/>
            </a:pPr>
            <a:r>
              <a:rPr lang="en-US"/>
              <a:t>Download and Print</a:t>
            </a:r>
          </a:p>
          <a:p>
            <a:pPr marL="171450" indent="-171450">
              <a:buFont typeface="Arial" panose="020B0604020202020204" pitchFamily="34" charset="0"/>
              <a:buChar char="•"/>
            </a:pPr>
            <a:r>
              <a:rPr lang="en-US"/>
              <a:t>Annotation Access Roles</a:t>
            </a:r>
          </a:p>
          <a:p>
            <a:pPr marL="628650" lvl="1" indent="-171450">
              <a:buFont typeface="Arial" panose="020B0604020202020204" pitchFamily="34" charset="0"/>
              <a:buChar char="•"/>
            </a:pPr>
            <a:r>
              <a:rPr lang="en-US"/>
              <a:t>Annotation</a:t>
            </a:r>
          </a:p>
          <a:p>
            <a:pPr marL="628650" lvl="1" indent="-171450">
              <a:buFont typeface="Arial" panose="020B0604020202020204" pitchFamily="34" charset="0"/>
              <a:buChar char="•"/>
            </a:pPr>
            <a:r>
              <a:rPr lang="en-US"/>
              <a:t>Threaded Comments</a:t>
            </a:r>
          </a:p>
          <a:p>
            <a:pPr marL="628650" lvl="1" indent="-171450">
              <a:buFont typeface="Arial" panose="020B0604020202020204" pitchFamily="34" charset="0"/>
              <a:buChar char="•"/>
            </a:pPr>
            <a:r>
              <a:rPr lang="en-US"/>
              <a:t>Download and Print</a:t>
            </a:r>
          </a:p>
          <a:p>
            <a:pPr marL="628650" lvl="1" indent="-171450">
              <a:buFont typeface="Arial" panose="020B0604020202020204" pitchFamily="34" charset="0"/>
              <a:buChar char="•"/>
            </a:pPr>
            <a:r>
              <a:rPr lang="en-US"/>
              <a:t>Search</a:t>
            </a:r>
          </a:p>
          <a:p>
            <a:pPr marL="628650" lvl="1" indent="-171450">
              <a:buFont typeface="Arial" panose="020B0604020202020204" pitchFamily="34" charset="0"/>
              <a:buChar char="•"/>
            </a:pPr>
            <a:r>
              <a:rPr lang="en-US"/>
              <a:t>In-Place Viewing</a:t>
            </a:r>
          </a:p>
          <a:p>
            <a:pPr marL="628650" lvl="1" indent="-171450">
              <a:buFont typeface="Arial" panose="020B0604020202020204" pitchFamily="34" charset="0"/>
              <a:buChar char="•"/>
            </a:pPr>
            <a:r>
              <a:rPr lang="en-US"/>
              <a:t>Zoom In / Zoom Out / Zoom Region</a:t>
            </a:r>
          </a:p>
          <a:p>
            <a:pPr marL="628650" lvl="1" indent="-171450">
              <a:buFont typeface="Arial" panose="020B0604020202020204" pitchFamily="34" charset="0"/>
              <a:buChar char="•"/>
            </a:pPr>
            <a:r>
              <a:rPr lang="en-US"/>
              <a:t>Annotation Access Roles</a:t>
            </a:r>
          </a:p>
          <a:p>
            <a:pPr marL="628650" lvl="1" indent="-171450">
              <a:buFont typeface="Arial" panose="020B0604020202020204" pitchFamily="34" charset="0"/>
              <a:buChar char="•"/>
            </a:pPr>
            <a:r>
              <a:rPr lang="en-US"/>
              <a:t>Fit Extents / Fit Width</a:t>
            </a:r>
          </a:p>
          <a:p>
            <a:pPr marL="628650" lvl="1" indent="-171450">
              <a:buFont typeface="Arial" panose="020B0604020202020204" pitchFamily="34" charset="0"/>
              <a:buChar char="•"/>
            </a:pPr>
            <a:r>
              <a:rPr lang="en-US"/>
              <a:t>Page Select</a:t>
            </a:r>
          </a:p>
          <a:p>
            <a:pPr marL="628650" lvl="1" indent="-171450">
              <a:buFont typeface="Arial" panose="020B0604020202020204" pitchFamily="34" charset="0"/>
              <a:buChar char="•"/>
            </a:pPr>
            <a:r>
              <a:rPr lang="en-US"/>
              <a:t>Rotate</a:t>
            </a:r>
          </a:p>
          <a:p>
            <a:pPr marL="628650" lvl="1" indent="-171450">
              <a:buFont typeface="Arial" panose="020B0604020202020204" pitchFamily="34" charset="0"/>
              <a:buChar char="•"/>
            </a:pPr>
            <a:r>
              <a:rPr lang="en-US"/>
              <a:t>Pan Mode</a:t>
            </a:r>
          </a:p>
          <a:p>
            <a:pPr marL="628650" lvl="1" indent="-171450">
              <a:buFont typeface="Arial" panose="020B0604020202020204" pitchFamily="34" charset="0"/>
              <a:buChar char="•"/>
            </a:pPr>
            <a:r>
              <a:rPr lang="en-US"/>
              <a:t>Color Mode Select</a:t>
            </a:r>
          </a:p>
          <a:p>
            <a:pPr marL="628650" lvl="1" indent="-171450">
              <a:buFont typeface="Arial" panose="020B0604020202020204" pitchFamily="34" charset="0"/>
              <a:buChar char="•"/>
            </a:pPr>
            <a:r>
              <a:rPr lang="en-US"/>
              <a:t>Side Panel - Thumbnail Navigation</a:t>
            </a:r>
          </a:p>
          <a:p>
            <a:pPr marL="628650" lvl="1" indent="-171450">
              <a:buFont typeface="Arial" panose="020B0604020202020204" pitchFamily="34" charset="0"/>
              <a:buChar char="•"/>
            </a:pPr>
            <a:r>
              <a:rPr lang="en-US"/>
              <a:t>Side Panel - Bookmark Navigation</a:t>
            </a:r>
          </a:p>
          <a:p>
            <a:pPr marL="628650" lvl="1" indent="-171450">
              <a:buFont typeface="Arial" panose="020B0604020202020204" pitchFamily="34" charset="0"/>
              <a:buChar char="•"/>
            </a:pPr>
            <a:r>
              <a:rPr lang="en-US"/>
              <a:t>Side Panel - Search Result Navigation</a:t>
            </a:r>
          </a:p>
          <a:p>
            <a:pPr marL="628650" lvl="1" indent="-171450">
              <a:buFont typeface="Arial" panose="020B0604020202020204" pitchFamily="34" charset="0"/>
              <a:buChar char="•"/>
            </a:pPr>
            <a:r>
              <a:rPr lang="en-US"/>
              <a:t>Accessible User Interface</a:t>
            </a:r>
          </a:p>
          <a:p>
            <a:endParaRPr lang="en-US"/>
          </a:p>
          <a:p>
            <a:r>
              <a:rPr lang="en-US" b="1"/>
              <a:t>[X2/X3] (Premium) Premium Features X1 plus the below...</a:t>
            </a:r>
          </a:p>
          <a:p>
            <a:r>
              <a:rPr lang="en-US" i="1"/>
              <a:t>2D CAD: DGN, DWF, DWG</a:t>
            </a:r>
          </a:p>
          <a:p>
            <a:pPr marL="171450" indent="-171450">
              <a:buFont typeface="Arial" panose="020B0604020202020204" pitchFamily="34" charset="0"/>
              <a:buChar char="•"/>
            </a:pPr>
            <a:r>
              <a:rPr lang="en-US"/>
              <a:t>Redaction</a:t>
            </a:r>
          </a:p>
          <a:p>
            <a:pPr marL="171450" indent="-171450">
              <a:buFont typeface="Arial" panose="020B0604020202020204" pitchFamily="34" charset="0"/>
              <a:buChar char="•"/>
            </a:pPr>
            <a:r>
              <a:rPr lang="en-US"/>
              <a:t>Publishing</a:t>
            </a:r>
          </a:p>
          <a:p>
            <a:pPr marL="171450" indent="-171450">
              <a:buFont typeface="Arial" panose="020B0604020202020204" pitchFamily="34" charset="0"/>
              <a:buChar char="•"/>
            </a:pPr>
            <a:r>
              <a:rPr lang="en-US"/>
              <a:t>Multi-File Viewing</a:t>
            </a:r>
          </a:p>
          <a:p>
            <a:pPr marL="171450" indent="-171450">
              <a:buFont typeface="Arial" panose="020B0604020202020204" pitchFamily="34" charset="0"/>
              <a:buChar char="•"/>
            </a:pPr>
            <a:r>
              <a:rPr lang="en-US"/>
              <a:t>Graphical and Text Compare</a:t>
            </a:r>
          </a:p>
          <a:p>
            <a:pPr marL="171450" indent="-171450">
              <a:buFont typeface="Arial" panose="020B0604020202020204" pitchFamily="34" charset="0"/>
              <a:buChar char="•"/>
            </a:pPr>
            <a:r>
              <a:rPr lang="en-US"/>
              <a:t>Transformations</a:t>
            </a:r>
          </a:p>
          <a:p>
            <a:pPr marL="628650" lvl="1" indent="-171450">
              <a:buFont typeface="Arial" panose="020B0604020202020204" pitchFamily="34" charset="0"/>
              <a:buChar char="•"/>
            </a:pPr>
            <a:r>
              <a:rPr lang="en-US"/>
              <a:t>Publish PDF/TIFF</a:t>
            </a:r>
          </a:p>
          <a:p>
            <a:pPr marL="628650" lvl="1" indent="-171450">
              <a:buFont typeface="Arial" panose="020B0604020202020204" pitchFamily="34" charset="0"/>
              <a:buChar char="•"/>
            </a:pPr>
            <a:r>
              <a:rPr lang="en-US"/>
              <a:t>Redaction / Redaction Reasons</a:t>
            </a:r>
          </a:p>
          <a:p>
            <a:pPr marL="628650" lvl="1" indent="-171450">
              <a:buFont typeface="Arial" panose="020B0604020202020204" pitchFamily="34" charset="0"/>
              <a:buChar char="•"/>
            </a:pPr>
            <a:r>
              <a:rPr lang="en-US"/>
              <a:t>Multi-File Viewing</a:t>
            </a:r>
          </a:p>
          <a:p>
            <a:pPr marL="628650" lvl="1" indent="-171450">
              <a:buFont typeface="Arial" panose="020B0604020202020204" pitchFamily="34" charset="0"/>
              <a:buChar char="•"/>
            </a:pPr>
            <a:r>
              <a:rPr lang="en-US"/>
              <a:t>Graphical and Text Compare</a:t>
            </a:r>
          </a:p>
          <a:p>
            <a:pPr marL="628650" lvl="1" indent="-171450">
              <a:buFont typeface="Arial" panose="020B0604020202020204" pitchFamily="34" charset="0"/>
              <a:buChar char="•"/>
            </a:pPr>
            <a:r>
              <a:rPr lang="en-US"/>
              <a:t>Transformations</a:t>
            </a:r>
          </a:p>
          <a:p>
            <a:pPr marL="628650" lvl="1" indent="-171450">
              <a:buFont typeface="Arial" panose="020B0604020202020204" pitchFamily="34" charset="0"/>
              <a:buChar char="•"/>
            </a:pPr>
            <a:r>
              <a:rPr lang="en-US"/>
              <a:t>Stamps</a:t>
            </a:r>
          </a:p>
          <a:p>
            <a:pPr marL="628650" lvl="1" indent="-171450">
              <a:buFont typeface="Arial" panose="020B0604020202020204" pitchFamily="34" charset="0"/>
              <a:buChar char="•"/>
            </a:pPr>
            <a:r>
              <a:rPr lang="en-US"/>
              <a:t>Dynamic Token Replacement</a:t>
            </a:r>
          </a:p>
          <a:p>
            <a:pPr marL="628650" lvl="1" indent="-171450">
              <a:buFont typeface="Arial" panose="020B0604020202020204" pitchFamily="34" charset="0"/>
              <a:buChar char="•"/>
            </a:pPr>
            <a:r>
              <a:rPr lang="en-US"/>
              <a:t>Publish PDF/TIFF</a:t>
            </a:r>
          </a:p>
          <a:p>
            <a:pPr marL="628650" lvl="1" indent="-171450">
              <a:buFont typeface="Arial" panose="020B0604020202020204" pitchFamily="34" charset="0"/>
              <a:buChar char="•"/>
            </a:pPr>
            <a:r>
              <a:rPr lang="en-US"/>
              <a:t>Redaction / Redaction Reasons</a:t>
            </a:r>
          </a:p>
          <a:p>
            <a:pPr marL="628650" lvl="1" indent="-171450">
              <a:buFont typeface="Arial" panose="020B0604020202020204" pitchFamily="34" charset="0"/>
              <a:buChar char="•"/>
            </a:pPr>
            <a:r>
              <a:rPr lang="en-US"/>
              <a:t>Multi-File Viewing</a:t>
            </a:r>
          </a:p>
          <a:p>
            <a:pPr marL="628650" lvl="1" indent="-171450">
              <a:buFont typeface="Arial" panose="020B0604020202020204" pitchFamily="34" charset="0"/>
              <a:buChar char="•"/>
            </a:pPr>
            <a:r>
              <a:rPr lang="en-US"/>
              <a:t>Graphical and Text Compare</a:t>
            </a:r>
          </a:p>
          <a:p>
            <a:pPr marL="628650" lvl="1" indent="-171450">
              <a:buFont typeface="Arial" panose="020B0604020202020204" pitchFamily="34" charset="0"/>
              <a:buChar char="•"/>
            </a:pPr>
            <a:r>
              <a:rPr lang="en-US"/>
              <a:t>Stamps</a:t>
            </a:r>
          </a:p>
          <a:p>
            <a:pPr marL="628650" lvl="1" indent="-171450">
              <a:buFont typeface="Arial" panose="020B0604020202020204" pitchFamily="34" charset="0"/>
              <a:buChar char="•"/>
            </a:pPr>
            <a:r>
              <a:rPr lang="en-US"/>
              <a:t>Dynamic Token Replacement</a:t>
            </a:r>
          </a:p>
          <a:p>
            <a:pPr marL="628650" lvl="1" indent="-171450">
              <a:buFont typeface="Arial" panose="020B0604020202020204" pitchFamily="34" charset="0"/>
              <a:buChar char="•"/>
            </a:pPr>
            <a:r>
              <a:rPr lang="en-US"/>
              <a:t>Transformations</a:t>
            </a:r>
          </a:p>
          <a:p>
            <a:endParaRPr lang="en-US"/>
          </a:p>
          <a:p>
            <a:endParaRPr lang="en-US"/>
          </a:p>
        </p:txBody>
      </p:sp>
      <p:sp>
        <p:nvSpPr>
          <p:cNvPr id="4" name="Slide Number Placeholder 3"/>
          <p:cNvSpPr>
            <a:spLocks noGrp="1"/>
          </p:cNvSpPr>
          <p:nvPr>
            <p:ph type="sldNum" sz="quarter" idx="5"/>
          </p:nvPr>
        </p:nvSpPr>
        <p:spPr/>
        <p:txBody>
          <a:bodyPr/>
          <a:lstStyle/>
          <a:p>
            <a:fld id="{2FA71342-1029-48E1-BF58-9EEEC4897372}" type="slidenum">
              <a:rPr lang="en-US" smtClean="0"/>
              <a:t>36</a:t>
            </a:fld>
            <a:endParaRPr lang="en-US"/>
          </a:p>
        </p:txBody>
      </p:sp>
    </p:spTree>
    <p:extLst>
      <p:ext uri="{BB962C8B-B14F-4D97-AF65-F5344CB8AC3E}">
        <p14:creationId xmlns:p14="http://schemas.microsoft.com/office/powerpoint/2010/main" val="1098304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a:t>SAP Extended Enterprise Content Management by OpenText, add-on for Microsoft Office 365 includes functionality to upload Office 365 files right from with SAP Extended ECM. Users can select files from the Team that’s linked to the current workspace, their personal OneDrive for Business, and recent files they accessed across all of Office 365.</a:t>
            </a:r>
          </a:p>
          <a:p>
            <a:endParaRPr lang="en-US" sz="1400" b="0"/>
          </a:p>
          <a:p>
            <a:r>
              <a:rPr lang="en-US" sz="1400" b="0"/>
              <a:t>This functionality is also available in other user interfaces that integrate with SAP Extended ECM business workspaces, like for example SAP Fiori.</a:t>
            </a:r>
          </a:p>
          <a:p>
            <a:endParaRPr lang="en-US"/>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37</a:t>
            </a:fld>
            <a:endParaRPr lang="en-US"/>
          </a:p>
        </p:txBody>
      </p:sp>
    </p:spTree>
    <p:extLst>
      <p:ext uri="{BB962C8B-B14F-4D97-AF65-F5344CB8AC3E}">
        <p14:creationId xmlns:p14="http://schemas.microsoft.com/office/powerpoint/2010/main" val="621067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a:t>Microsoft Office 365 includes Office Online clients, which are browser-based versions of the traditional Office clients like Word, Excel and PowerPoint. Because they run a browser, no installation on the client machine is needed, greatly reducing the cost of deployment. The Office Online clients are available with lower-tiers of Office 365 subscriptions (like E1) and very interesting for customers with a desk-less workforce. And last but not least, Office Online clients allow multiple users to simultaneously work on the same document (also called “co-authoring”).</a:t>
            </a:r>
          </a:p>
          <a:p>
            <a:endParaRPr lang="en-US" sz="1400" b="0"/>
          </a:p>
          <a:p>
            <a:r>
              <a:rPr lang="en-US" sz="1400" b="0"/>
              <a:t>SAP Extended Enterprise Content Management by OpenText, add-on for Microsoft Office 365 enables users to edit SAP Extended ECM documents with Office Online clients, bringing all the benefits above to the SAP Extended ECM user base.</a:t>
            </a:r>
            <a:endParaRPr lang="en-US"/>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38</a:t>
            </a:fld>
            <a:endParaRPr lang="en-US"/>
          </a:p>
        </p:txBody>
      </p:sp>
    </p:spTree>
    <p:extLst>
      <p:ext uri="{BB962C8B-B14F-4D97-AF65-F5344CB8AC3E}">
        <p14:creationId xmlns:p14="http://schemas.microsoft.com/office/powerpoint/2010/main" val="3157983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C2C35-2B8A-446E-BEC0-FD36716C29AC}" type="slidenum">
              <a:rPr lang="en-DE" smtClean="0"/>
              <a:pPr/>
              <a:t>39</a:t>
            </a:fld>
            <a:endParaRPr lang="en-DE"/>
          </a:p>
        </p:txBody>
      </p:sp>
    </p:spTree>
    <p:extLst>
      <p:ext uri="{BB962C8B-B14F-4D97-AF65-F5344CB8AC3E}">
        <p14:creationId xmlns:p14="http://schemas.microsoft.com/office/powerpoint/2010/main" val="347442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014C3-92B7-D735-7C7F-CA90FA1C9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7F830-6A93-8AB1-1657-AEF6FAB698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018AA-4D40-6281-6EFB-F21769256BAF}"/>
              </a:ext>
            </a:extLst>
          </p:cNvPr>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mj-lt"/>
              <a:buNone/>
              <a:tabLst/>
              <a:defRPr/>
            </a:pPr>
            <a:r>
              <a:rPr lang="en-US" b="1"/>
              <a:t>SPEAKER NOTES</a:t>
            </a:r>
          </a:p>
          <a:p>
            <a:pPr marL="0" indent="0">
              <a:buFont typeface="+mj-lt"/>
              <a:buNone/>
            </a:pPr>
            <a:endParaRPr lang="en-US"/>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a:solidFill>
                  <a:schemeClr val="tx1"/>
                </a:solidFill>
                <a:effectLst/>
                <a:latin typeface="+mn-lt"/>
                <a:ea typeface="+mn-ea"/>
                <a:cs typeface="+mn-cs"/>
              </a:rPr>
              <a:t>Extended ECM takes care of the content – the whole lifecycle of the content. And Content comes in many forms: document, email and more and more digital media such as images and videos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a:solidFill>
                  <a:schemeClr val="tx1"/>
                </a:solidFill>
                <a:effectLst/>
                <a:latin typeface="+mn-lt"/>
                <a:ea typeface="+mn-ea"/>
                <a:cs typeface="+mn-cs"/>
              </a:rPr>
              <a:t>But we don’t stop there – content needs context to be relevant, actionable and personal – so it needs to be integrated with the leading business processes and be exposed in the context of the task a user is working on.</a:t>
            </a:r>
            <a:r>
              <a:rPr lang="en-US" sz="1200" kern="1200" baseline="0">
                <a:solidFill>
                  <a:schemeClr val="tx1"/>
                </a:solidFill>
                <a:effectLst/>
                <a:latin typeface="+mn-lt"/>
                <a:ea typeface="+mn-ea"/>
                <a:cs typeface="+mn-cs"/>
              </a:rPr>
              <a:t> Access to content anywhere and anytime in commonplace in our personal lives, so its time to transcend traditional boundaries and deliver this in the enterprise as well. </a:t>
            </a:r>
            <a:endParaRPr lang="en-US" sz="1200"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a:solidFill>
                  <a:schemeClr val="tx1"/>
                </a:solidFill>
                <a:effectLst/>
                <a:latin typeface="+mn-lt"/>
                <a:ea typeface="+mn-ea"/>
                <a:cs typeface="+mn-cs"/>
              </a:rPr>
              <a:t>This produces value on a new level – increasing productivity, improve customer service, foster better and faster decisions and last but not least provide a stable framework for compliance.</a:t>
            </a:r>
          </a:p>
          <a:p>
            <a:pPr marL="228600" indent="-228600">
              <a:buFont typeface="+mj-lt"/>
              <a:buAutoNum type="arabicPeriod"/>
            </a:pPr>
            <a:endParaRPr lang="en-US"/>
          </a:p>
        </p:txBody>
      </p:sp>
      <p:sp>
        <p:nvSpPr>
          <p:cNvPr id="4" name="Slide Number Placeholder 3">
            <a:extLst>
              <a:ext uri="{FF2B5EF4-FFF2-40B4-BE49-F238E27FC236}">
                <a16:creationId xmlns:a16="http://schemas.microsoft.com/office/drawing/2014/main" id="{0BA2622B-0FC3-5A85-9C83-FCCA22EEDC3D}"/>
              </a:ext>
            </a:extLst>
          </p:cNvPr>
          <p:cNvSpPr>
            <a:spLocks noGrp="1"/>
          </p:cNvSpPr>
          <p:nvPr>
            <p:ph type="sldNum" sz="quarter" idx="10"/>
          </p:nvPr>
        </p:nvSpPr>
        <p:spPr/>
        <p:txBody>
          <a:bodyPr/>
          <a:lstStyle/>
          <a:p>
            <a:pPr>
              <a:defRPr/>
            </a:pPr>
            <a:fld id="{D6467022-1A2E-7141-8B66-5520D8C1752F}" type="slidenum">
              <a:rPr lang="en-US" smtClean="0"/>
              <a:pPr>
                <a:defRPr/>
              </a:pPr>
              <a:t>5</a:t>
            </a:fld>
            <a:endParaRPr lang="en-US"/>
          </a:p>
        </p:txBody>
      </p:sp>
    </p:spTree>
    <p:extLst>
      <p:ext uri="{BB962C8B-B14F-4D97-AF65-F5344CB8AC3E}">
        <p14:creationId xmlns:p14="http://schemas.microsoft.com/office/powerpoint/2010/main" val="1706616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Deepak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48D67-2A12-4317-91B0-57D0E3C91F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9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C411F4-90E6-5244-AF3B-45150A40F001}" type="slidenum">
              <a:rPr lang="en-US" smtClean="0"/>
              <a:pPr/>
              <a:t>8</a:t>
            </a:fld>
            <a:endParaRPr lang="en-US"/>
          </a:p>
        </p:txBody>
      </p:sp>
    </p:spTree>
    <p:extLst>
      <p:ext uri="{BB962C8B-B14F-4D97-AF65-F5344CB8AC3E}">
        <p14:creationId xmlns:p14="http://schemas.microsoft.com/office/powerpoint/2010/main" val="400413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a:t>Another</a:t>
            </a:r>
            <a:r>
              <a:rPr lang="en-US" baseline="0" noProof="0"/>
              <a:t> excellent example for </a:t>
            </a:r>
            <a:r>
              <a:rPr lang="en-US" b="1" baseline="0" noProof="0"/>
              <a:t>business relationships </a:t>
            </a:r>
            <a:r>
              <a:rPr lang="en-US" baseline="0" noProof="0"/>
              <a:t>resides inside plant maintenance. </a:t>
            </a:r>
            <a:r>
              <a:rPr lang="en-US" noProof="0"/>
              <a:t>In plant maintenance we have the technical objects ‚Functional Locations‘ and ‚Equipment‘. A plant is modeled in SAP PM in a hierarchical way by using these technical objects. </a:t>
            </a:r>
          </a:p>
          <a:p>
            <a:r>
              <a:rPr lang="en-US" noProof="0"/>
              <a:t>Obviously,</a:t>
            </a:r>
            <a:r>
              <a:rPr lang="en-US" baseline="0" noProof="0"/>
              <a:t> each functional location and each equipment has its own business workspace. The hierarchy, however, is a relationship that is used very often for understanding the setup of the plant and in the Extended ECM UI or in MS Outlook for navigation to the equipment and functional locations of interest.</a:t>
            </a:r>
          </a:p>
          <a:p>
            <a:endParaRPr lang="en-US" baseline="0" noProof="0"/>
          </a:p>
          <a:p>
            <a:r>
              <a:rPr lang="en-US" baseline="0" noProof="0"/>
              <a:t>Looking at scheduled and unscheduled maintenance the related business objects maintenance notification and maintenance order get of interest. Especially in the case of failure analysis in the sense of root cause analysis many collaboration happens between different users, e.g. a control panel operator, a plant operator, a technician and a reliability engineer. In this situation a collaborative workspace connected to a maintenance order issued for the failure analysis is a tremendous support for the failure analysis business process.</a:t>
            </a:r>
            <a:endParaRPr lang="en-US" noProof="0"/>
          </a:p>
          <a:p>
            <a:endParaRPr lang="en-US" noProof="0"/>
          </a:p>
        </p:txBody>
      </p:sp>
      <p:sp>
        <p:nvSpPr>
          <p:cNvPr id="4" name="Slide Number Placeholder 3"/>
          <p:cNvSpPr>
            <a:spLocks noGrp="1"/>
          </p:cNvSpPr>
          <p:nvPr>
            <p:ph type="sldNum" sz="quarter" idx="10"/>
          </p:nvPr>
        </p:nvSpPr>
        <p:spPr>
          <a:xfrm>
            <a:off x="3884614" y="8685214"/>
            <a:ext cx="2971800" cy="457200"/>
          </a:xfrm>
          <a:prstGeom prst="rect">
            <a:avLst/>
          </a:prstGeom>
        </p:spPr>
        <p:txBody>
          <a:bodyPr/>
          <a:lstStyle/>
          <a:p>
            <a:pPr>
              <a:defRPr/>
            </a:pPr>
            <a:fld id="{FB3170F1-EFCB-41F8-86B1-76285732EDFE}" type="slidenum">
              <a:rPr lang="en-US" smtClean="0"/>
              <a:pPr>
                <a:defRPr/>
              </a:pPr>
              <a:t>10</a:t>
            </a:fld>
            <a:endParaRPr lang="en-US"/>
          </a:p>
        </p:txBody>
      </p:sp>
    </p:spTree>
    <p:extLst>
      <p:ext uri="{BB962C8B-B14F-4D97-AF65-F5344CB8AC3E}">
        <p14:creationId xmlns:p14="http://schemas.microsoft.com/office/powerpoint/2010/main" val="4180794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w="9525"/>
        </p:spPr>
        <p:txBody>
          <a:bodyPr>
            <a:normAutofit fontScale="55000" lnSpcReduction="20000"/>
          </a:bodyPr>
          <a:lstStyle/>
          <a:p>
            <a:pPr lvl="0"/>
            <a:r>
              <a:rPr lang="en-US" sz="1200" kern="1200">
                <a:solidFill>
                  <a:schemeClr val="tx1"/>
                </a:solidFill>
                <a:effectLst/>
                <a:latin typeface="+mn-lt"/>
                <a:ea typeface="+mn-ea"/>
                <a:cs typeface="+mn-cs"/>
              </a:rPr>
              <a:t>When we look at the typical value chain of an organization we find processes with ECM demands all over the place.</a:t>
            </a:r>
          </a:p>
          <a:p>
            <a:pPr lvl="0"/>
            <a:r>
              <a:rPr lang="en-US" sz="1200" kern="1200">
                <a:solidFill>
                  <a:schemeClr val="tx1"/>
                </a:solidFill>
                <a:effectLst/>
                <a:latin typeface="+mn-lt"/>
                <a:ea typeface="+mn-ea"/>
                <a:cs typeface="+mn-cs"/>
              </a:rPr>
              <a:t>Whether it is planning, production development where you may have 3</a:t>
            </a:r>
            <a:r>
              <a:rPr lang="en-US" sz="1200" kern="1200" baseline="30000">
                <a:solidFill>
                  <a:schemeClr val="tx1"/>
                </a:solidFill>
                <a:effectLst/>
                <a:latin typeface="+mn-lt"/>
                <a:ea typeface="+mn-ea"/>
                <a:cs typeface="+mn-cs"/>
              </a:rPr>
              <a:t>rd</a:t>
            </a:r>
            <a:r>
              <a:rPr lang="en-US" sz="1200" kern="1200">
                <a:solidFill>
                  <a:schemeClr val="tx1"/>
                </a:solidFill>
                <a:effectLst/>
                <a:latin typeface="+mn-lt"/>
                <a:ea typeface="+mn-ea"/>
                <a:cs typeface="+mn-cs"/>
              </a:rPr>
              <a:t> party collaboration, project document management in Engineering and Construction, Research and Development and so on.</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When we look at procurement with all the vendor collaboration, vendor documentation, documentation inside the procurement processes, the contract management inside the supply chain and so on.</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Also in the production and operation area is a very interesting part of the business, typically it is at the heart of the value generating processes where you have the production capabilities, where you have maintenance, asset management, where we can nicely show how to apply document management, records management to support the processes around the operation and maintenance of assets.</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In sales and marketing are a lot of unstructured content as well: think about the complete bid to cash documentation, collaterals, marketing research and so on. There we can nicely show how we can integrate into the SAP driven Customer Relationship Management.</a:t>
            </a:r>
          </a:p>
          <a:p>
            <a:pPr lvl="0"/>
            <a:r>
              <a:rPr lang="en-US" sz="1200" kern="1200">
                <a:solidFill>
                  <a:schemeClr val="tx1"/>
                </a:solidFill>
                <a:effectLst/>
                <a:latin typeface="+mn-lt"/>
                <a:ea typeface="+mn-ea"/>
                <a:cs typeface="+mn-cs"/>
              </a:rPr>
              <a:t>And last but not least on the customer service–multi-channel customer service and interaction produces a lot of records that needs to be stored and properly preserved.</a:t>
            </a:r>
          </a:p>
          <a:p>
            <a:pPr lvl="0"/>
            <a:r>
              <a:rPr lang="en-US" sz="1200" kern="1200">
                <a:solidFill>
                  <a:schemeClr val="tx1"/>
                </a:solidFill>
                <a:effectLst/>
                <a:latin typeface="+mn-lt"/>
                <a:ea typeface="+mn-ea"/>
                <a:cs typeface="+mn-cs"/>
              </a:rPr>
              <a:t>wherein Services you have also case management-like applications around incident, claims, fraud protection, huge service requests and things like that where Extended ECM can play an important role.</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But also the line of business processes: In Human Resource you have policy management and  knowledge management, and case management.</a:t>
            </a:r>
          </a:p>
          <a:p>
            <a:pPr lvl="0"/>
            <a:r>
              <a:rPr lang="en-US" sz="1200" kern="1200">
                <a:solidFill>
                  <a:schemeClr val="tx1"/>
                </a:solidFill>
                <a:effectLst/>
                <a:latin typeface="+mn-lt"/>
                <a:ea typeface="+mn-ea"/>
                <a:cs typeface="+mn-cs"/>
              </a:rPr>
              <a:t>In Finance where you have strategic contract management, dispute management and so on.</a:t>
            </a:r>
          </a:p>
          <a:p>
            <a:pPr lvl="0"/>
            <a:r>
              <a:rPr lang="en-US" sz="1200" kern="1200">
                <a:solidFill>
                  <a:schemeClr val="tx1"/>
                </a:solidFill>
                <a:effectLst/>
                <a:latin typeface="+mn-lt"/>
                <a:ea typeface="+mn-ea"/>
                <a:cs typeface="+mn-cs"/>
              </a:rPr>
              <a:t>In IT people may be interested in the consolidation between ECM and ERP itself. They may be interested to hear that we can help with Legacy Decommissioning, so getting rid of old file servers, archives and document management systems.</a:t>
            </a:r>
          </a:p>
          <a:p>
            <a:pPr lvl="0"/>
            <a:r>
              <a:rPr lang="en-US" sz="1200" kern="1200">
                <a:solidFill>
                  <a:schemeClr val="tx1"/>
                </a:solidFill>
                <a:effectLst/>
                <a:latin typeface="+mn-lt"/>
                <a:ea typeface="+mn-ea"/>
                <a:cs typeface="+mn-cs"/>
              </a:rPr>
              <a:t>In addition to that Extended ECM includes data archiving and content archiving; content archiving can be applied to SAP documents and also for non-SAP documents.</a:t>
            </a:r>
          </a:p>
          <a:p>
            <a:pPr lvl="0"/>
            <a:r>
              <a:rPr lang="en-US" sz="1200" kern="1200">
                <a:solidFill>
                  <a:schemeClr val="tx1"/>
                </a:solidFill>
                <a:effectLst/>
                <a:latin typeface="+mn-lt"/>
                <a:ea typeface="+mn-ea"/>
                <a:cs typeface="+mn-cs"/>
              </a:rPr>
              <a:t>And last but not least really important message here: we can leverage the SAP standards: So if the organization has already built its IT infrastructure on top of SAP, Extended ECM is really a perfect fit here.</a:t>
            </a:r>
          </a:p>
          <a:p>
            <a:pPr lvl="0"/>
            <a:r>
              <a:rPr lang="en-US" sz="1200" kern="1200">
                <a:solidFill>
                  <a:schemeClr val="tx1"/>
                </a:solidFill>
                <a:effectLst/>
                <a:latin typeface="+mn-lt"/>
                <a:ea typeface="+mn-ea"/>
                <a:cs typeface="+mn-cs"/>
              </a:rPr>
              <a:t>The legal department, may be interested in topics like eDiscovery, contract management, global retention policies, automated compliance just to name a few.</a:t>
            </a:r>
          </a:p>
          <a:p>
            <a:pPr lvl="0"/>
            <a:r>
              <a:rPr lang="en-US" sz="1200" kern="1200">
                <a:solidFill>
                  <a:schemeClr val="tx1"/>
                </a:solidFill>
                <a:effectLst/>
                <a:latin typeface="+mn-lt"/>
                <a:ea typeface="+mn-ea"/>
                <a:cs typeface="+mn-cs"/>
              </a:rPr>
              <a:t>The important thing when we look at the value chain is really that you ask for the processes. If you want to explain what value Extended ECM can bring to an organization you have to relate it to the business processes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Ask: “What are the processes? What have you already standardized in SAP?” to find out where Extended ECM delivers the most value.</a:t>
            </a:r>
            <a:endParaRPr lang="en-US">
              <a:latin typeface="Arial" charset="0"/>
            </a:endParaRPr>
          </a:p>
        </p:txBody>
      </p:sp>
    </p:spTree>
    <p:extLst>
      <p:ext uri="{BB962C8B-B14F-4D97-AF65-F5344CB8AC3E}">
        <p14:creationId xmlns:p14="http://schemas.microsoft.com/office/powerpoint/2010/main" val="1846526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000"/>
              <a:t>Most data is generated by processes that start outside of the enterprise – often manually in forms. Here are some examples of incoming data via mail, telephone, e-mail, fax, or electronic data interchange and in various formats for each of the digital pillars. For instance:</a:t>
            </a:r>
          </a:p>
          <a:p>
            <a:endParaRPr lang="en-US" sz="1000"/>
          </a:p>
          <a:p>
            <a:r>
              <a:rPr lang="en-US" sz="900" b="1"/>
              <a:t>Supplier Collaboration</a:t>
            </a:r>
            <a:r>
              <a:rPr lang="en-US" sz="900"/>
              <a:t>: </a:t>
            </a:r>
          </a:p>
          <a:p>
            <a:pPr marL="180000" lvl="2" indent="-180000" fontAlgn="base">
              <a:buClr>
                <a:schemeClr val="accent1"/>
              </a:buClr>
              <a:buSzPct val="100000"/>
              <a:buFont typeface="Wingdings" pitchFamily="2" charset="2"/>
              <a:buChar char=""/>
            </a:pPr>
            <a:r>
              <a:rPr lang="en-US" sz="900" b="1"/>
              <a:t>Incoming delivery notes  </a:t>
            </a:r>
          </a:p>
          <a:p>
            <a:pPr marL="180000" lvl="2" indent="-180000" fontAlgn="base">
              <a:buClr>
                <a:schemeClr val="accent1"/>
              </a:buClr>
              <a:buSzPct val="100000"/>
              <a:buFont typeface="Wingdings" pitchFamily="2" charset="2"/>
              <a:buChar char=""/>
            </a:pPr>
            <a:r>
              <a:rPr lang="en-US" sz="900"/>
              <a:t>Order confirmation</a:t>
            </a:r>
          </a:p>
          <a:p>
            <a:pPr marL="180000" lvl="2" indent="-180000" fontAlgn="base">
              <a:buClr>
                <a:schemeClr val="accent1"/>
              </a:buClr>
              <a:buSzPct val="100000"/>
              <a:buFont typeface="Wingdings" pitchFamily="2" charset="2"/>
              <a:buChar char=""/>
            </a:pPr>
            <a:r>
              <a:rPr lang="en-US" sz="900"/>
              <a:t>Supplier statements</a:t>
            </a:r>
          </a:p>
          <a:p>
            <a:pPr marL="180000" lvl="2" indent="-180000" fontAlgn="base">
              <a:buClr>
                <a:schemeClr val="accent1"/>
              </a:buClr>
              <a:buSzPct val="100000"/>
              <a:buFont typeface="Wingdings" pitchFamily="2" charset="2"/>
              <a:buChar char=""/>
            </a:pPr>
            <a:r>
              <a:rPr lang="en-US" sz="900"/>
              <a:t>PR and PO monitor</a:t>
            </a:r>
          </a:p>
          <a:p>
            <a:pPr marL="180000" lvl="2" indent="-180000" fontAlgn="base">
              <a:buClr>
                <a:schemeClr val="accent1"/>
              </a:buClr>
              <a:buSzPct val="100000"/>
              <a:buFont typeface="Wingdings" pitchFamily="2" charset="2"/>
              <a:buChar char=""/>
            </a:pPr>
            <a:r>
              <a:rPr lang="en-US" sz="900"/>
              <a:t>Approval change of </a:t>
            </a:r>
            <a:br>
              <a:rPr lang="en-US" sz="900"/>
            </a:br>
            <a:r>
              <a:rPr lang="en-US" sz="900"/>
              <a:t>master data</a:t>
            </a:r>
          </a:p>
          <a:p>
            <a:pPr marL="180000" lvl="2" indent="-180000" fontAlgn="base">
              <a:buClr>
                <a:schemeClr val="accent1"/>
              </a:buClr>
              <a:buSzPct val="100000"/>
              <a:buFont typeface="Wingdings" pitchFamily="2" charset="2"/>
              <a:buChar char=""/>
            </a:pPr>
            <a:r>
              <a:rPr lang="en-US" sz="900"/>
              <a:t>Service entry sheet</a:t>
            </a:r>
          </a:p>
          <a:p>
            <a:endParaRPr lang="en-US" sz="900"/>
          </a:p>
          <a:p>
            <a:r>
              <a:rPr lang="en-US" sz="900" b="1"/>
              <a:t>Customer Experience:</a:t>
            </a:r>
          </a:p>
          <a:p>
            <a:pPr marL="180000" lvl="2" indent="-180000" fontAlgn="base">
              <a:buClr>
                <a:schemeClr val="accent1"/>
              </a:buClr>
              <a:buSzPct val="100000"/>
              <a:buFont typeface="Wingdings" pitchFamily="2" charset="2"/>
              <a:buChar char=""/>
            </a:pPr>
            <a:r>
              <a:rPr lang="en-US" sz="900" b="1"/>
              <a:t>Incoming sales order</a:t>
            </a:r>
            <a:r>
              <a:rPr lang="en-US" sz="900"/>
              <a:t>  </a:t>
            </a:r>
          </a:p>
          <a:p>
            <a:pPr marL="180000" lvl="2" indent="-180000" fontAlgn="base">
              <a:buClr>
                <a:schemeClr val="accent1"/>
              </a:buClr>
              <a:buSzPct val="100000"/>
              <a:buFont typeface="Wingdings" pitchFamily="2" charset="2"/>
              <a:buChar char=""/>
            </a:pPr>
            <a:r>
              <a:rPr lang="en-US" sz="900"/>
              <a:t>Incoming customer </a:t>
            </a:r>
            <a:br>
              <a:rPr lang="en-US" sz="900"/>
            </a:br>
            <a:r>
              <a:rPr lang="en-US" sz="900"/>
              <a:t>statements</a:t>
            </a:r>
          </a:p>
          <a:p>
            <a:pPr marL="180000" lvl="2" indent="-180000" fontAlgn="base">
              <a:buClr>
                <a:schemeClr val="accent1"/>
              </a:buClr>
              <a:buSzPct val="100000"/>
              <a:buFont typeface="Wingdings" pitchFamily="2" charset="2"/>
              <a:buChar char=""/>
            </a:pPr>
            <a:r>
              <a:rPr lang="en-US" sz="900"/>
              <a:t>Contracts</a:t>
            </a:r>
          </a:p>
          <a:p>
            <a:pPr marL="0" lvl="2" indent="0" fontAlgn="base">
              <a:buClr>
                <a:schemeClr val="accent1"/>
              </a:buClr>
              <a:buSzPct val="100000"/>
              <a:buNone/>
            </a:pPr>
            <a:endParaRPr lang="en-US" sz="900"/>
          </a:p>
          <a:p>
            <a:r>
              <a:rPr lang="en-US" sz="900" b="1"/>
              <a:t>Workforce Engagement</a:t>
            </a:r>
          </a:p>
          <a:p>
            <a:pPr marL="0" lvl="3" indent="179388">
              <a:buClr>
                <a:srgbClr val="FFC000"/>
              </a:buClr>
              <a:buSzPct val="100000"/>
              <a:buFont typeface="Arial" panose="020B0604020202020204" pitchFamily="34" charset="0"/>
              <a:buChar char="•"/>
            </a:pPr>
            <a:r>
              <a:rPr lang="en-US" sz="900" b="1"/>
              <a:t>Sick notes</a:t>
            </a:r>
          </a:p>
          <a:p>
            <a:pPr marL="0" lvl="3" indent="179388">
              <a:buClr>
                <a:srgbClr val="FFC000"/>
              </a:buClr>
              <a:buSzPct val="100000"/>
              <a:buFont typeface="Arial" panose="020B0604020202020204" pitchFamily="34" charset="0"/>
              <a:buChar char="•"/>
            </a:pPr>
            <a:r>
              <a:rPr lang="en-US" sz="900" b="1"/>
              <a:t>I-9</a:t>
            </a:r>
          </a:p>
          <a:p>
            <a:pPr marL="0" lvl="3" indent="179388">
              <a:buClr>
                <a:srgbClr val="FFC000"/>
              </a:buClr>
              <a:buSzPct val="100000"/>
              <a:buFont typeface="Arial" panose="020B0604020202020204" pitchFamily="34" charset="0"/>
              <a:buChar char="•"/>
            </a:pPr>
            <a:r>
              <a:rPr lang="en-US" sz="900" b="1"/>
              <a:t>Certificates</a:t>
            </a:r>
          </a:p>
          <a:p>
            <a:pPr marL="0" lvl="3" indent="179388">
              <a:buClr>
                <a:srgbClr val="FFC000"/>
              </a:buClr>
              <a:buSzPct val="100000"/>
              <a:buFont typeface="Arial" panose="020B0604020202020204" pitchFamily="34" charset="0"/>
              <a:buChar char="•"/>
            </a:pPr>
            <a:r>
              <a:rPr lang="en-US" sz="900"/>
              <a:t>Driver License</a:t>
            </a:r>
          </a:p>
          <a:p>
            <a:pPr marL="0" lvl="3" indent="0">
              <a:buSzPct val="100000"/>
              <a:buNone/>
            </a:pPr>
            <a:endParaRPr lang="en-US" sz="900" b="1"/>
          </a:p>
          <a:p>
            <a:pPr marL="0" lvl="3" indent="0">
              <a:buSzPct val="100000"/>
              <a:buNone/>
            </a:pPr>
            <a:r>
              <a:rPr lang="en-US" sz="900" b="1"/>
              <a:t>Asset Management</a:t>
            </a:r>
          </a:p>
          <a:p>
            <a:pPr marL="180000" lvl="2" indent="-180000" fontAlgn="base">
              <a:buClr>
                <a:schemeClr val="accent1"/>
              </a:buClr>
              <a:buSzPct val="100000"/>
              <a:buFont typeface="Wingdings" pitchFamily="2" charset="2"/>
              <a:buChar char=""/>
            </a:pPr>
            <a:r>
              <a:rPr lang="en-US" sz="900" b="1"/>
              <a:t>Work orders</a:t>
            </a:r>
          </a:p>
          <a:p>
            <a:pPr marL="180000" lvl="2" indent="-180000" fontAlgn="base">
              <a:buClr>
                <a:schemeClr val="accent1"/>
              </a:buClr>
              <a:buSzPct val="100000"/>
              <a:buFont typeface="Wingdings" pitchFamily="2" charset="2"/>
              <a:buChar char=""/>
            </a:pPr>
            <a:r>
              <a:rPr lang="en-US" sz="900" b="1"/>
              <a:t>Contracts</a:t>
            </a:r>
          </a:p>
          <a:p>
            <a:pPr marL="180000" lvl="2" indent="-180000" fontAlgn="base">
              <a:buClr>
                <a:schemeClr val="accent1"/>
              </a:buClr>
              <a:buSzPct val="100000"/>
              <a:buFont typeface="Wingdings" pitchFamily="2" charset="2"/>
              <a:buChar char=""/>
            </a:pPr>
            <a:r>
              <a:rPr lang="en-US" sz="900"/>
              <a:t>Order/shipment documents</a:t>
            </a:r>
          </a:p>
          <a:p>
            <a:pPr marL="180000" lvl="2" indent="-180000" fontAlgn="base">
              <a:buClr>
                <a:schemeClr val="accent1"/>
              </a:buClr>
              <a:buSzPct val="100000"/>
              <a:buFont typeface="Wingdings" pitchFamily="2" charset="2"/>
              <a:buChar char=""/>
            </a:pPr>
            <a:r>
              <a:rPr lang="en-US" sz="900"/>
              <a:t>Failure report</a:t>
            </a:r>
          </a:p>
          <a:p>
            <a:pPr marL="180000" lvl="2" indent="-180000" fontAlgn="base">
              <a:buClr>
                <a:schemeClr val="accent1"/>
              </a:buClr>
              <a:buSzPct val="100000"/>
              <a:buFont typeface="Wingdings" pitchFamily="2" charset="2"/>
              <a:buChar char=""/>
            </a:pPr>
            <a:r>
              <a:rPr lang="en-US" sz="900"/>
              <a:t>Incident report</a:t>
            </a:r>
          </a:p>
          <a:p>
            <a:pPr marL="180000" lvl="2" indent="-180000" fontAlgn="base">
              <a:buClr>
                <a:schemeClr val="accent1"/>
              </a:buClr>
              <a:buSzPct val="100000"/>
              <a:buFont typeface="Wingdings" pitchFamily="2" charset="2"/>
              <a:buChar char=""/>
            </a:pPr>
            <a:r>
              <a:rPr lang="en-US" sz="900"/>
              <a:t>Inspection notes </a:t>
            </a:r>
          </a:p>
          <a:p>
            <a:pPr marL="180000" lvl="2" indent="-180000" fontAlgn="base">
              <a:buClr>
                <a:schemeClr val="accent1"/>
              </a:buClr>
              <a:buSzPct val="100000"/>
              <a:buFont typeface="Wingdings" pitchFamily="2" charset="2"/>
              <a:buChar char=""/>
            </a:pPr>
            <a:r>
              <a:rPr lang="en-US" sz="900"/>
              <a:t>Technical documentation</a:t>
            </a:r>
            <a:endParaRPr lang="en-US" sz="100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72 Brand" panose="020B0504030603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12</a:t>
            </a:fld>
            <a:endParaRPr kumimoji="0" lang="en-DE" sz="800"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Tree>
    <p:extLst>
      <p:ext uri="{BB962C8B-B14F-4D97-AF65-F5344CB8AC3E}">
        <p14:creationId xmlns:p14="http://schemas.microsoft.com/office/powerpoint/2010/main" val="297977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22073" indent="-222073">
              <a:spcBef>
                <a:spcPct val="0"/>
              </a:spcBef>
            </a:pPr>
            <a:r>
              <a:rPr lang="de-DE" sz="1400" err="1">
                <a:solidFill>
                  <a:srgbClr val="000000"/>
                </a:solidFill>
                <a:sym typeface="Arial" pitchFamily="34" charset="0"/>
              </a:rPr>
              <a:t>We</a:t>
            </a:r>
            <a:r>
              <a:rPr lang="de-DE" sz="1400">
                <a:solidFill>
                  <a:srgbClr val="000000"/>
                </a:solidFill>
                <a:sym typeface="Arial" pitchFamily="34" charset="0"/>
              </a:rPr>
              <a:t> </a:t>
            </a:r>
            <a:r>
              <a:rPr lang="de-DE" sz="1400" err="1">
                <a:solidFill>
                  <a:srgbClr val="000000"/>
                </a:solidFill>
                <a:sym typeface="Arial" pitchFamily="34" charset="0"/>
              </a:rPr>
              <a:t>know</a:t>
            </a:r>
            <a:r>
              <a:rPr lang="de-DE" sz="1400">
                <a:solidFill>
                  <a:srgbClr val="000000"/>
                </a:solidFill>
                <a:sym typeface="Arial" pitchFamily="34" charset="0"/>
              </a:rPr>
              <a:t> </a:t>
            </a:r>
            <a:r>
              <a:rPr lang="de-DE" sz="1400" err="1">
                <a:solidFill>
                  <a:srgbClr val="000000"/>
                </a:solidFill>
                <a:sym typeface="Arial" pitchFamily="34" charset="0"/>
              </a:rPr>
              <a:t>from</a:t>
            </a:r>
            <a:r>
              <a:rPr lang="de-DE" sz="1400">
                <a:solidFill>
                  <a:srgbClr val="000000"/>
                </a:solidFill>
                <a:sym typeface="Arial" pitchFamily="34" charset="0"/>
              </a:rPr>
              <a:t> </a:t>
            </a:r>
            <a:r>
              <a:rPr lang="de-DE" sz="1400" err="1">
                <a:solidFill>
                  <a:srgbClr val="000000"/>
                </a:solidFill>
                <a:sym typeface="Arial" pitchFamily="34" charset="0"/>
              </a:rPr>
              <a:t>talking</a:t>
            </a:r>
            <a:r>
              <a:rPr lang="de-DE" sz="1400">
                <a:solidFill>
                  <a:srgbClr val="000000"/>
                </a:solidFill>
                <a:sym typeface="Arial" pitchFamily="34" charset="0"/>
              </a:rPr>
              <a:t> </a:t>
            </a:r>
            <a:r>
              <a:rPr lang="de-DE" sz="1400" err="1">
                <a:solidFill>
                  <a:srgbClr val="000000"/>
                </a:solidFill>
                <a:sym typeface="Arial" pitchFamily="34" charset="0"/>
              </a:rPr>
              <a:t>to</a:t>
            </a:r>
            <a:r>
              <a:rPr lang="de-DE" sz="1400">
                <a:solidFill>
                  <a:srgbClr val="000000"/>
                </a:solidFill>
                <a:sym typeface="Arial" pitchFamily="34" charset="0"/>
              </a:rPr>
              <a:t> </a:t>
            </a:r>
            <a:r>
              <a:rPr lang="de-DE" sz="1400" err="1">
                <a:solidFill>
                  <a:srgbClr val="000000"/>
                </a:solidFill>
                <a:sym typeface="Arial" pitchFamily="34" charset="0"/>
              </a:rPr>
              <a:t>our</a:t>
            </a:r>
            <a:r>
              <a:rPr lang="de-DE" sz="1400">
                <a:solidFill>
                  <a:srgbClr val="000000"/>
                </a:solidFill>
                <a:sym typeface="Arial" pitchFamily="34" charset="0"/>
              </a:rPr>
              <a:t> </a:t>
            </a:r>
            <a:r>
              <a:rPr lang="de-DE" sz="1400" err="1">
                <a:solidFill>
                  <a:srgbClr val="000000"/>
                </a:solidFill>
                <a:sym typeface="Arial" pitchFamily="34" charset="0"/>
              </a:rPr>
              <a:t>customers</a:t>
            </a:r>
            <a:r>
              <a:rPr lang="de-DE" sz="1400">
                <a:solidFill>
                  <a:srgbClr val="000000"/>
                </a:solidFill>
                <a:sym typeface="Arial" pitchFamily="34" charset="0"/>
              </a:rPr>
              <a:t> </a:t>
            </a:r>
            <a:r>
              <a:rPr lang="de-DE" sz="1400" err="1">
                <a:solidFill>
                  <a:srgbClr val="000000"/>
                </a:solidFill>
                <a:sym typeface="Arial" pitchFamily="34" charset="0"/>
              </a:rPr>
              <a:t>that</a:t>
            </a:r>
            <a:r>
              <a:rPr lang="de-DE" sz="1400">
                <a:solidFill>
                  <a:srgbClr val="000000"/>
                </a:solidFill>
                <a:sym typeface="Arial" pitchFamily="34" charset="0"/>
              </a:rPr>
              <a:t> </a:t>
            </a:r>
            <a:r>
              <a:rPr lang="de-DE" sz="1400" err="1">
                <a:solidFill>
                  <a:srgbClr val="000000"/>
                </a:solidFill>
                <a:sym typeface="Arial" pitchFamily="34" charset="0"/>
              </a:rPr>
              <a:t>most</a:t>
            </a:r>
            <a:r>
              <a:rPr lang="de-DE" sz="1400">
                <a:solidFill>
                  <a:srgbClr val="000000"/>
                </a:solidFill>
                <a:sym typeface="Arial" pitchFamily="34" charset="0"/>
              </a:rPr>
              <a:t> </a:t>
            </a:r>
            <a:r>
              <a:rPr lang="de-DE" sz="1400" err="1">
                <a:solidFill>
                  <a:srgbClr val="000000"/>
                </a:solidFill>
                <a:sym typeface="Arial" pitchFamily="34" charset="0"/>
              </a:rPr>
              <a:t>executives</a:t>
            </a:r>
            <a:r>
              <a:rPr lang="de-DE" sz="1400">
                <a:solidFill>
                  <a:srgbClr val="000000"/>
                </a:solidFill>
                <a:sym typeface="Arial" pitchFamily="34" charset="0"/>
              </a:rPr>
              <a:t> </a:t>
            </a:r>
            <a:r>
              <a:rPr lang="de-DE" sz="1400" err="1">
                <a:solidFill>
                  <a:srgbClr val="000000"/>
                </a:solidFill>
                <a:sym typeface="Arial" pitchFamily="34" charset="0"/>
              </a:rPr>
              <a:t>whether</a:t>
            </a:r>
            <a:r>
              <a:rPr lang="de-DE" sz="1400">
                <a:solidFill>
                  <a:srgbClr val="000000"/>
                </a:solidFill>
                <a:sym typeface="Arial" pitchFamily="34" charset="0"/>
              </a:rPr>
              <a:t> Chief Marketing Officer, Chief Operating Officer, Chief Financial Officer, </a:t>
            </a:r>
            <a:r>
              <a:rPr lang="de-DE" sz="1400" err="1">
                <a:solidFill>
                  <a:srgbClr val="000000"/>
                </a:solidFill>
                <a:sym typeface="Arial" pitchFamily="34" charset="0"/>
              </a:rPr>
              <a:t>or</a:t>
            </a:r>
            <a:r>
              <a:rPr lang="de-DE" sz="1400">
                <a:solidFill>
                  <a:srgbClr val="000000"/>
                </a:solidFill>
                <a:sym typeface="Arial" pitchFamily="34" charset="0"/>
              </a:rPr>
              <a:t> Chief Compliance Officer </a:t>
            </a:r>
            <a:r>
              <a:rPr lang="de-DE" sz="1400" err="1">
                <a:solidFill>
                  <a:srgbClr val="000000"/>
                </a:solidFill>
                <a:sym typeface="Arial" pitchFamily="34" charset="0"/>
              </a:rPr>
              <a:t>are</a:t>
            </a:r>
            <a:r>
              <a:rPr lang="de-DE" sz="1400">
                <a:solidFill>
                  <a:srgbClr val="000000"/>
                </a:solidFill>
                <a:sym typeface="Arial" pitchFamily="34" charset="0"/>
              </a:rPr>
              <a:t> </a:t>
            </a:r>
            <a:r>
              <a:rPr lang="de-DE" sz="1400" err="1">
                <a:solidFill>
                  <a:srgbClr val="000000"/>
                </a:solidFill>
                <a:sym typeface="Arial" pitchFamily="34" charset="0"/>
              </a:rPr>
              <a:t>inone</a:t>
            </a:r>
            <a:r>
              <a:rPr lang="de-DE" sz="1400">
                <a:solidFill>
                  <a:srgbClr val="000000"/>
                </a:solidFill>
                <a:sym typeface="Arial" pitchFamily="34" charset="0"/>
              </a:rPr>
              <a:t> </a:t>
            </a:r>
            <a:r>
              <a:rPr lang="de-DE" sz="1400" err="1">
                <a:solidFill>
                  <a:srgbClr val="000000"/>
                </a:solidFill>
                <a:sym typeface="Arial" pitchFamily="34" charset="0"/>
              </a:rPr>
              <a:t>way</a:t>
            </a:r>
            <a:r>
              <a:rPr lang="de-DE" sz="1400">
                <a:solidFill>
                  <a:srgbClr val="000000"/>
                </a:solidFill>
                <a:sym typeface="Arial" pitchFamily="34" charset="0"/>
              </a:rPr>
              <a:t> </a:t>
            </a:r>
            <a:r>
              <a:rPr lang="de-DE" sz="1400" err="1">
                <a:solidFill>
                  <a:srgbClr val="000000"/>
                </a:solidFill>
                <a:sym typeface="Arial" pitchFamily="34" charset="0"/>
              </a:rPr>
              <a:t>or</a:t>
            </a:r>
            <a:r>
              <a:rPr lang="de-DE" sz="1400">
                <a:solidFill>
                  <a:srgbClr val="000000"/>
                </a:solidFill>
                <a:sym typeface="Arial" pitchFamily="34" charset="0"/>
              </a:rPr>
              <a:t> </a:t>
            </a:r>
            <a:r>
              <a:rPr lang="de-DE" sz="1400" err="1">
                <a:solidFill>
                  <a:srgbClr val="000000"/>
                </a:solidFill>
                <a:sym typeface="Arial" pitchFamily="34" charset="0"/>
              </a:rPr>
              <a:t>another</a:t>
            </a:r>
            <a:r>
              <a:rPr lang="de-DE" sz="1400">
                <a:solidFill>
                  <a:srgbClr val="000000"/>
                </a:solidFill>
                <a:sym typeface="Arial" pitchFamily="34" charset="0"/>
              </a:rPr>
              <a:t> </a:t>
            </a:r>
            <a:r>
              <a:rPr lang="de-DE" sz="1400" err="1">
                <a:solidFill>
                  <a:srgbClr val="000000"/>
                </a:solidFill>
                <a:sym typeface="Arial" pitchFamily="34" charset="0"/>
              </a:rPr>
              <a:t>engaged</a:t>
            </a:r>
            <a:r>
              <a:rPr lang="de-DE" sz="1400">
                <a:solidFill>
                  <a:srgbClr val="000000"/>
                </a:solidFill>
                <a:sym typeface="Arial" pitchFamily="34" charset="0"/>
              </a:rPr>
              <a:t> in </a:t>
            </a:r>
            <a:r>
              <a:rPr lang="de-DE" sz="1400" err="1">
                <a:solidFill>
                  <a:srgbClr val="000000"/>
                </a:solidFill>
                <a:sym typeface="Arial" pitchFamily="34" charset="0"/>
              </a:rPr>
              <a:t>managing</a:t>
            </a:r>
            <a:r>
              <a:rPr lang="de-DE" sz="1400">
                <a:solidFill>
                  <a:srgbClr val="000000"/>
                </a:solidFill>
                <a:sym typeface="Arial" pitchFamily="34" charset="0"/>
              </a:rPr>
              <a:t> </a:t>
            </a:r>
            <a:r>
              <a:rPr lang="de-DE" sz="1400" err="1">
                <a:solidFill>
                  <a:srgbClr val="000000"/>
                </a:solidFill>
                <a:sym typeface="Arial" pitchFamily="34" charset="0"/>
              </a:rPr>
              <a:t>information</a:t>
            </a:r>
            <a:r>
              <a:rPr lang="de-DE" sz="1400">
                <a:solidFill>
                  <a:srgbClr val="000000"/>
                </a:solidFill>
                <a:sym typeface="Arial" pitchFamily="34" charset="0"/>
              </a:rPr>
              <a:t> and </a:t>
            </a:r>
            <a:r>
              <a:rPr lang="de-DE" sz="1400" err="1">
                <a:solidFill>
                  <a:srgbClr val="000000"/>
                </a:solidFill>
                <a:sym typeface="Arial" pitchFamily="34" charset="0"/>
              </a:rPr>
              <a:t>leveraging</a:t>
            </a:r>
            <a:r>
              <a:rPr lang="de-DE" sz="1400">
                <a:solidFill>
                  <a:srgbClr val="000000"/>
                </a:solidFill>
                <a:sym typeface="Arial" pitchFamily="34" charset="0"/>
              </a:rPr>
              <a:t> </a:t>
            </a:r>
            <a:r>
              <a:rPr lang="de-DE" sz="1400" err="1">
                <a:solidFill>
                  <a:srgbClr val="000000"/>
                </a:solidFill>
                <a:sym typeface="Arial" pitchFamily="34" charset="0"/>
              </a:rPr>
              <a:t>it</a:t>
            </a:r>
            <a:r>
              <a:rPr lang="de-DE" sz="1400">
                <a:solidFill>
                  <a:srgbClr val="000000"/>
                </a:solidFill>
                <a:sym typeface="Arial" pitchFamily="34" charset="0"/>
              </a:rPr>
              <a:t> </a:t>
            </a:r>
            <a:r>
              <a:rPr lang="de-DE" sz="1400" err="1">
                <a:solidFill>
                  <a:srgbClr val="000000"/>
                </a:solidFill>
                <a:sym typeface="Arial" pitchFamily="34" charset="0"/>
              </a:rPr>
              <a:t>to</a:t>
            </a:r>
            <a:r>
              <a:rPr lang="de-DE" sz="1400">
                <a:solidFill>
                  <a:srgbClr val="000000"/>
                </a:solidFill>
                <a:sym typeface="Arial" pitchFamily="34" charset="0"/>
              </a:rPr>
              <a:t> </a:t>
            </a:r>
            <a:r>
              <a:rPr lang="de-DE" sz="1400" err="1">
                <a:solidFill>
                  <a:srgbClr val="000000"/>
                </a:solidFill>
                <a:sym typeface="Arial" pitchFamily="34" charset="0"/>
              </a:rPr>
              <a:t>some</a:t>
            </a:r>
            <a:r>
              <a:rPr lang="de-DE" sz="1400">
                <a:solidFill>
                  <a:srgbClr val="000000"/>
                </a:solidFill>
                <a:sym typeface="Arial" pitchFamily="34" charset="0"/>
              </a:rPr>
              <a:t> </a:t>
            </a:r>
            <a:r>
              <a:rPr lang="de-DE" sz="1400" err="1">
                <a:solidFill>
                  <a:srgbClr val="000000"/>
                </a:solidFill>
                <a:sym typeface="Arial" pitchFamily="34" charset="0"/>
              </a:rPr>
              <a:t>degree</a:t>
            </a:r>
            <a:r>
              <a:rPr lang="de-DE" sz="1400">
                <a:solidFill>
                  <a:srgbClr val="000000"/>
                </a:solidFill>
                <a:sym typeface="Arial" pitchFamily="34" charset="0"/>
              </a:rPr>
              <a:t> </a:t>
            </a:r>
            <a:r>
              <a:rPr lang="de-DE" sz="1400" err="1">
                <a:solidFill>
                  <a:srgbClr val="000000"/>
                </a:solidFill>
                <a:sym typeface="Arial" pitchFamily="34" charset="0"/>
              </a:rPr>
              <a:t>to</a:t>
            </a:r>
            <a:r>
              <a:rPr lang="de-DE" sz="1400">
                <a:solidFill>
                  <a:srgbClr val="000000"/>
                </a:solidFill>
                <a:sym typeface="Arial" pitchFamily="34" charset="0"/>
              </a:rPr>
              <a:t> </a:t>
            </a:r>
            <a:r>
              <a:rPr lang="de-DE" sz="1400" err="1">
                <a:solidFill>
                  <a:srgbClr val="000000"/>
                </a:solidFill>
                <a:sym typeface="Arial" pitchFamily="34" charset="0"/>
              </a:rPr>
              <a:t>meet</a:t>
            </a:r>
            <a:r>
              <a:rPr lang="de-DE" sz="1400">
                <a:solidFill>
                  <a:srgbClr val="000000"/>
                </a:solidFill>
                <a:sym typeface="Arial" pitchFamily="34" charset="0"/>
              </a:rPr>
              <a:t> </a:t>
            </a:r>
            <a:r>
              <a:rPr lang="de-DE" sz="1400" err="1">
                <a:solidFill>
                  <a:srgbClr val="000000"/>
                </a:solidFill>
                <a:sym typeface="Arial" pitchFamily="34" charset="0"/>
              </a:rPr>
              <a:t>their</a:t>
            </a:r>
            <a:r>
              <a:rPr lang="de-DE" sz="1400">
                <a:solidFill>
                  <a:srgbClr val="000000"/>
                </a:solidFill>
                <a:sym typeface="Arial" pitchFamily="34" charset="0"/>
              </a:rPr>
              <a:t> KPIs,</a:t>
            </a:r>
          </a:p>
          <a:p>
            <a:pPr marL="222073" indent="-222073">
              <a:spcBef>
                <a:spcPct val="0"/>
              </a:spcBef>
            </a:pPr>
            <a:endParaRPr lang="de-DE" sz="1400">
              <a:solidFill>
                <a:srgbClr val="000000"/>
              </a:solidFill>
              <a:sym typeface="Arial" pitchFamily="34" charset="0"/>
            </a:endParaRPr>
          </a:p>
          <a:p>
            <a:pPr marL="222073" indent="-222073">
              <a:spcBef>
                <a:spcPct val="0"/>
              </a:spcBef>
            </a:pPr>
            <a:r>
              <a:rPr lang="de-DE" sz="1400" err="1">
                <a:solidFill>
                  <a:srgbClr val="000000"/>
                </a:solidFill>
                <a:sym typeface="Arial" pitchFamily="34" charset="0"/>
              </a:rPr>
              <a:t>For</a:t>
            </a:r>
            <a:r>
              <a:rPr lang="de-DE" sz="1400">
                <a:solidFill>
                  <a:srgbClr val="000000"/>
                </a:solidFill>
                <a:sym typeface="Arial" pitchFamily="34" charset="0"/>
              </a:rPr>
              <a:t> </a:t>
            </a:r>
            <a:r>
              <a:rPr lang="de-DE" sz="1400" err="1">
                <a:solidFill>
                  <a:srgbClr val="000000"/>
                </a:solidFill>
                <a:sym typeface="Arial" pitchFamily="34" charset="0"/>
              </a:rPr>
              <a:t>instance</a:t>
            </a:r>
            <a:r>
              <a:rPr lang="de-DE" sz="1400">
                <a:solidFill>
                  <a:srgbClr val="000000"/>
                </a:solidFill>
                <a:sym typeface="Arial" pitchFamily="34" charset="0"/>
              </a:rPr>
              <a:t>, CMO </a:t>
            </a:r>
            <a:r>
              <a:rPr lang="de-DE" sz="1400" err="1">
                <a:solidFill>
                  <a:srgbClr val="000000"/>
                </a:solidFill>
                <a:sym typeface="Arial" pitchFamily="34" charset="0"/>
              </a:rPr>
              <a:t>is</a:t>
            </a:r>
            <a:r>
              <a:rPr lang="de-DE" sz="1400">
                <a:solidFill>
                  <a:srgbClr val="000000"/>
                </a:solidFill>
                <a:sym typeface="Arial" pitchFamily="34" charset="0"/>
              </a:rPr>
              <a:t> </a:t>
            </a:r>
            <a:r>
              <a:rPr lang="de-DE" sz="1400" err="1">
                <a:solidFill>
                  <a:srgbClr val="000000"/>
                </a:solidFill>
                <a:sym typeface="Arial" pitchFamily="34" charset="0"/>
              </a:rPr>
              <a:t>very</a:t>
            </a:r>
            <a:r>
              <a:rPr lang="de-DE" sz="1400">
                <a:solidFill>
                  <a:srgbClr val="000000"/>
                </a:solidFill>
                <a:sym typeface="Arial" pitchFamily="34" charset="0"/>
              </a:rPr>
              <a:t> </a:t>
            </a:r>
            <a:r>
              <a:rPr lang="de-DE" sz="1400" err="1">
                <a:solidFill>
                  <a:srgbClr val="000000"/>
                </a:solidFill>
                <a:sym typeface="Arial" pitchFamily="34" charset="0"/>
              </a:rPr>
              <a:t>interestred</a:t>
            </a:r>
            <a:r>
              <a:rPr lang="de-DE" sz="1400">
                <a:solidFill>
                  <a:srgbClr val="000000"/>
                </a:solidFill>
                <a:sym typeface="Arial" pitchFamily="34" charset="0"/>
              </a:rPr>
              <a:t> in </a:t>
            </a:r>
            <a:r>
              <a:rPr lang="de-DE" sz="1400" err="1">
                <a:solidFill>
                  <a:srgbClr val="000000"/>
                </a:solidFill>
                <a:sym typeface="Arial" pitchFamily="34" charset="0"/>
              </a:rPr>
              <a:t>managing</a:t>
            </a:r>
            <a:r>
              <a:rPr lang="de-DE" sz="1400">
                <a:solidFill>
                  <a:srgbClr val="000000"/>
                </a:solidFill>
                <a:sym typeface="Arial" pitchFamily="34" charset="0"/>
              </a:rPr>
              <a:t> and </a:t>
            </a:r>
            <a:r>
              <a:rPr lang="de-DE" sz="1400" err="1">
                <a:solidFill>
                  <a:srgbClr val="000000"/>
                </a:solidFill>
                <a:sym typeface="Arial" pitchFamily="34" charset="0"/>
              </a:rPr>
              <a:t>increasing</a:t>
            </a:r>
            <a:r>
              <a:rPr lang="de-DE" sz="1400">
                <a:solidFill>
                  <a:srgbClr val="000000"/>
                </a:solidFill>
                <a:sym typeface="Arial" pitchFamily="34" charset="0"/>
              </a:rPr>
              <a:t> </a:t>
            </a:r>
            <a:r>
              <a:rPr lang="de-DE" sz="1400" err="1">
                <a:solidFill>
                  <a:srgbClr val="000000"/>
                </a:solidFill>
                <a:sym typeface="Arial" pitchFamily="34" charset="0"/>
              </a:rPr>
              <a:t>their</a:t>
            </a:r>
            <a:r>
              <a:rPr lang="de-DE" sz="1400">
                <a:solidFill>
                  <a:srgbClr val="000000"/>
                </a:solidFill>
                <a:sym typeface="Arial" pitchFamily="34" charset="0"/>
              </a:rPr>
              <a:t> </a:t>
            </a:r>
            <a:r>
              <a:rPr lang="de-DE" sz="1400" err="1">
                <a:solidFill>
                  <a:srgbClr val="000000"/>
                </a:solidFill>
                <a:sym typeface="Arial" pitchFamily="34" charset="0"/>
              </a:rPr>
              <a:t>brand</a:t>
            </a:r>
            <a:r>
              <a:rPr lang="de-DE" sz="1400">
                <a:solidFill>
                  <a:srgbClr val="000000"/>
                </a:solidFill>
                <a:sym typeface="Arial" pitchFamily="34" charset="0"/>
              </a:rPr>
              <a:t> </a:t>
            </a:r>
            <a:r>
              <a:rPr lang="de-DE" sz="1400" err="1">
                <a:solidFill>
                  <a:srgbClr val="000000"/>
                </a:solidFill>
                <a:sym typeface="Arial" pitchFamily="34" charset="0"/>
              </a:rPr>
              <a:t>value</a:t>
            </a:r>
            <a:r>
              <a:rPr lang="de-DE" sz="1400">
                <a:solidFill>
                  <a:srgbClr val="000000"/>
                </a:solidFill>
                <a:sym typeface="Arial" pitchFamily="34" charset="0"/>
              </a:rPr>
              <a:t> and </a:t>
            </a:r>
            <a:r>
              <a:rPr lang="de-DE" sz="1400" err="1">
                <a:solidFill>
                  <a:srgbClr val="000000"/>
                </a:solidFill>
                <a:sym typeface="Arial" pitchFamily="34" charset="0"/>
              </a:rPr>
              <a:t>one</a:t>
            </a:r>
            <a:r>
              <a:rPr lang="de-DE" sz="1400">
                <a:solidFill>
                  <a:srgbClr val="000000"/>
                </a:solidFill>
                <a:sym typeface="Arial" pitchFamily="34" charset="0"/>
              </a:rPr>
              <a:t> </a:t>
            </a:r>
            <a:r>
              <a:rPr lang="de-DE" sz="1400" err="1">
                <a:solidFill>
                  <a:srgbClr val="000000"/>
                </a:solidFill>
                <a:sym typeface="Arial" pitchFamily="34" charset="0"/>
              </a:rPr>
              <a:t>of</a:t>
            </a:r>
            <a:r>
              <a:rPr lang="de-DE" sz="1400">
                <a:solidFill>
                  <a:srgbClr val="000000"/>
                </a:solidFill>
                <a:sym typeface="Arial" pitchFamily="34" charset="0"/>
              </a:rPr>
              <a:t> </a:t>
            </a:r>
            <a:r>
              <a:rPr lang="de-DE" sz="1400" err="1">
                <a:solidFill>
                  <a:srgbClr val="000000"/>
                </a:solidFill>
                <a:sym typeface="Arial" pitchFamily="34" charset="0"/>
              </a:rPr>
              <a:t>the</a:t>
            </a:r>
            <a:r>
              <a:rPr lang="de-DE" sz="1400">
                <a:solidFill>
                  <a:srgbClr val="000000"/>
                </a:solidFill>
                <a:sym typeface="Arial" pitchFamily="34" charset="0"/>
              </a:rPr>
              <a:t> </a:t>
            </a:r>
            <a:r>
              <a:rPr lang="de-DE" sz="1400" err="1">
                <a:solidFill>
                  <a:srgbClr val="000000"/>
                </a:solidFill>
                <a:sym typeface="Arial" pitchFamily="34" charset="0"/>
              </a:rPr>
              <a:t>ways</a:t>
            </a:r>
            <a:r>
              <a:rPr lang="de-DE" sz="1400">
                <a:solidFill>
                  <a:srgbClr val="000000"/>
                </a:solidFill>
                <a:sym typeface="Arial" pitchFamily="34" charset="0"/>
              </a:rPr>
              <a:t> </a:t>
            </a:r>
            <a:r>
              <a:rPr lang="de-DE" sz="1400" err="1">
                <a:solidFill>
                  <a:srgbClr val="000000"/>
                </a:solidFill>
                <a:sym typeface="Arial" pitchFamily="34" charset="0"/>
              </a:rPr>
              <a:t>that</a:t>
            </a:r>
            <a:r>
              <a:rPr lang="de-DE" sz="1400">
                <a:solidFill>
                  <a:srgbClr val="000000"/>
                </a:solidFill>
                <a:sym typeface="Arial" pitchFamily="34" charset="0"/>
              </a:rPr>
              <a:t> </a:t>
            </a:r>
            <a:r>
              <a:rPr lang="de-DE" sz="1400" err="1">
                <a:solidFill>
                  <a:srgbClr val="000000"/>
                </a:solidFill>
                <a:sym typeface="Arial" pitchFamily="34" charset="0"/>
              </a:rPr>
              <a:t>accomplish</a:t>
            </a:r>
            <a:r>
              <a:rPr lang="de-DE" sz="1400">
                <a:solidFill>
                  <a:srgbClr val="000000"/>
                </a:solidFill>
                <a:sym typeface="Arial" pitchFamily="34" charset="0"/>
              </a:rPr>
              <a:t> </a:t>
            </a:r>
            <a:r>
              <a:rPr lang="de-DE" sz="1400" err="1">
                <a:solidFill>
                  <a:srgbClr val="000000"/>
                </a:solidFill>
                <a:sym typeface="Arial" pitchFamily="34" charset="0"/>
              </a:rPr>
              <a:t>that</a:t>
            </a:r>
            <a:r>
              <a:rPr lang="de-DE" sz="1400">
                <a:solidFill>
                  <a:srgbClr val="000000"/>
                </a:solidFill>
                <a:sym typeface="Arial" pitchFamily="34" charset="0"/>
              </a:rPr>
              <a:t> </a:t>
            </a:r>
            <a:r>
              <a:rPr lang="de-DE" sz="1400" err="1">
                <a:solidFill>
                  <a:srgbClr val="000000"/>
                </a:solidFill>
                <a:sym typeface="Arial" pitchFamily="34" charset="0"/>
              </a:rPr>
              <a:t>is</a:t>
            </a:r>
            <a:r>
              <a:rPr lang="de-DE" sz="1400">
                <a:solidFill>
                  <a:srgbClr val="000000"/>
                </a:solidFill>
                <a:sym typeface="Arial" pitchFamily="34" charset="0"/>
              </a:rPr>
              <a:t> </a:t>
            </a:r>
            <a:r>
              <a:rPr lang="de-DE" sz="1400" err="1">
                <a:solidFill>
                  <a:srgbClr val="000000"/>
                </a:solidFill>
                <a:sym typeface="Arial" pitchFamily="34" charset="0"/>
              </a:rPr>
              <a:t>by</a:t>
            </a:r>
            <a:r>
              <a:rPr lang="de-DE" sz="1400">
                <a:solidFill>
                  <a:srgbClr val="000000"/>
                </a:solidFill>
                <a:sym typeface="Arial" pitchFamily="34" charset="0"/>
              </a:rPr>
              <a:t> </a:t>
            </a:r>
            <a:r>
              <a:rPr lang="de-DE" sz="1400" err="1">
                <a:solidFill>
                  <a:srgbClr val="000000"/>
                </a:solidFill>
                <a:sym typeface="Arial" pitchFamily="34" charset="0"/>
              </a:rPr>
              <a:t>managing</a:t>
            </a:r>
            <a:r>
              <a:rPr lang="de-DE" sz="1400">
                <a:solidFill>
                  <a:srgbClr val="000000"/>
                </a:solidFill>
                <a:sym typeface="Arial" pitchFamily="34" charset="0"/>
              </a:rPr>
              <a:t> </a:t>
            </a:r>
            <a:r>
              <a:rPr lang="de-DE" sz="1400" err="1">
                <a:solidFill>
                  <a:srgbClr val="000000"/>
                </a:solidFill>
                <a:sym typeface="Arial" pitchFamily="34" charset="0"/>
              </a:rPr>
              <a:t>their</a:t>
            </a:r>
            <a:r>
              <a:rPr lang="de-DE" sz="1400">
                <a:solidFill>
                  <a:srgbClr val="000000"/>
                </a:solidFill>
                <a:sym typeface="Arial" pitchFamily="34" charset="0"/>
              </a:rPr>
              <a:t> digital </a:t>
            </a:r>
            <a:r>
              <a:rPr lang="de-DE" sz="1400" err="1">
                <a:solidFill>
                  <a:srgbClr val="000000"/>
                </a:solidFill>
                <a:sym typeface="Arial" pitchFamily="34" charset="0"/>
              </a:rPr>
              <a:t>assets</a:t>
            </a:r>
            <a:r>
              <a:rPr lang="de-DE" sz="1400">
                <a:solidFill>
                  <a:srgbClr val="000000"/>
                </a:solidFill>
                <a:sym typeface="Arial" pitchFamily="34" charset="0"/>
              </a:rPr>
              <a:t> in a </a:t>
            </a:r>
            <a:r>
              <a:rPr lang="de-DE" sz="1400" err="1">
                <a:solidFill>
                  <a:srgbClr val="000000"/>
                </a:solidFill>
                <a:sym typeface="Arial" pitchFamily="34" charset="0"/>
              </a:rPr>
              <a:t>consistent</a:t>
            </a:r>
            <a:r>
              <a:rPr lang="de-DE" sz="1400">
                <a:solidFill>
                  <a:srgbClr val="000000"/>
                </a:solidFill>
                <a:sym typeface="Arial" pitchFamily="34" charset="0"/>
              </a:rPr>
              <a:t> </a:t>
            </a:r>
            <a:r>
              <a:rPr lang="de-DE" sz="1400" err="1">
                <a:solidFill>
                  <a:srgbClr val="000000"/>
                </a:solidFill>
                <a:sym typeface="Arial" pitchFamily="34" charset="0"/>
              </a:rPr>
              <a:t>way</a:t>
            </a:r>
            <a:r>
              <a:rPr lang="de-DE" sz="1400">
                <a:solidFill>
                  <a:srgbClr val="000000"/>
                </a:solidFill>
                <a:sym typeface="Arial" pitchFamily="34" charset="0"/>
              </a:rPr>
              <a:t>. Keep </a:t>
            </a:r>
            <a:r>
              <a:rPr lang="de-DE" sz="1400" err="1">
                <a:solidFill>
                  <a:srgbClr val="000000"/>
                </a:solidFill>
                <a:sym typeface="Arial" pitchFamily="34" charset="0"/>
              </a:rPr>
              <a:t>their</a:t>
            </a:r>
            <a:r>
              <a:rPr lang="de-DE" sz="1400">
                <a:solidFill>
                  <a:srgbClr val="000000"/>
                </a:solidFill>
                <a:sym typeface="Arial" pitchFamily="34" charset="0"/>
              </a:rPr>
              <a:t> </a:t>
            </a:r>
            <a:r>
              <a:rPr lang="de-DE" sz="1400" err="1">
                <a:solidFill>
                  <a:srgbClr val="000000"/>
                </a:solidFill>
                <a:sym typeface="Arial" pitchFamily="34" charset="0"/>
              </a:rPr>
              <a:t>message</a:t>
            </a:r>
            <a:r>
              <a:rPr lang="de-DE" sz="1400">
                <a:solidFill>
                  <a:srgbClr val="000000"/>
                </a:solidFill>
                <a:sym typeface="Arial" pitchFamily="34" charset="0"/>
              </a:rPr>
              <a:t> </a:t>
            </a:r>
            <a:r>
              <a:rPr lang="de-DE" sz="1400" err="1">
                <a:solidFill>
                  <a:srgbClr val="000000"/>
                </a:solidFill>
                <a:sym typeface="Arial" pitchFamily="34" charset="0"/>
              </a:rPr>
              <a:t>differentiated</a:t>
            </a:r>
            <a:r>
              <a:rPr lang="de-DE" sz="1400">
                <a:solidFill>
                  <a:srgbClr val="000000"/>
                </a:solidFill>
                <a:sym typeface="Arial" pitchFamily="34" charset="0"/>
              </a:rPr>
              <a:t> </a:t>
            </a:r>
            <a:r>
              <a:rPr lang="de-DE" sz="1400" err="1">
                <a:solidFill>
                  <a:srgbClr val="000000"/>
                </a:solidFill>
                <a:sym typeface="Arial" pitchFamily="34" charset="0"/>
              </a:rPr>
              <a:t>is</a:t>
            </a:r>
            <a:r>
              <a:rPr lang="de-DE" sz="1400">
                <a:solidFill>
                  <a:srgbClr val="000000"/>
                </a:solidFill>
                <a:sym typeface="Arial" pitchFamily="34" charset="0"/>
              </a:rPr>
              <a:t> also </a:t>
            </a:r>
            <a:r>
              <a:rPr lang="de-DE" sz="1400" err="1">
                <a:solidFill>
                  <a:srgbClr val="000000"/>
                </a:solidFill>
                <a:sym typeface="Arial" pitchFamily="34" charset="0"/>
              </a:rPr>
              <a:t>critical</a:t>
            </a:r>
            <a:r>
              <a:rPr lang="de-DE" sz="1400">
                <a:solidFill>
                  <a:srgbClr val="000000"/>
                </a:solidFill>
                <a:sym typeface="Arial" pitchFamily="34" charset="0"/>
              </a:rPr>
              <a:t> in </a:t>
            </a:r>
            <a:r>
              <a:rPr lang="de-DE" sz="1400" err="1">
                <a:solidFill>
                  <a:srgbClr val="000000"/>
                </a:solidFill>
                <a:sym typeface="Arial" pitchFamily="34" charset="0"/>
              </a:rPr>
              <a:t>winning</a:t>
            </a:r>
            <a:r>
              <a:rPr lang="de-DE" sz="1400">
                <a:solidFill>
                  <a:srgbClr val="000000"/>
                </a:solidFill>
                <a:sym typeface="Arial" pitchFamily="34" charset="0"/>
              </a:rPr>
              <a:t> </a:t>
            </a:r>
            <a:r>
              <a:rPr lang="de-DE" sz="1400" err="1">
                <a:solidFill>
                  <a:srgbClr val="000000"/>
                </a:solidFill>
                <a:sym typeface="Arial" pitchFamily="34" charset="0"/>
              </a:rPr>
              <a:t>more</a:t>
            </a:r>
            <a:r>
              <a:rPr lang="de-DE" sz="1400">
                <a:solidFill>
                  <a:srgbClr val="000000"/>
                </a:solidFill>
                <a:sym typeface="Arial" pitchFamily="34" charset="0"/>
              </a:rPr>
              <a:t> </a:t>
            </a:r>
            <a:r>
              <a:rPr lang="de-DE" sz="1400" err="1">
                <a:solidFill>
                  <a:srgbClr val="000000"/>
                </a:solidFill>
                <a:sym typeface="Arial" pitchFamily="34" charset="0"/>
              </a:rPr>
              <a:t>business</a:t>
            </a:r>
            <a:r>
              <a:rPr lang="de-DE" sz="1400">
                <a:solidFill>
                  <a:srgbClr val="000000"/>
                </a:solidFill>
                <a:sym typeface="Arial" pitchFamily="34" charset="0"/>
              </a:rPr>
              <a:t> so </a:t>
            </a:r>
            <a:r>
              <a:rPr lang="de-DE" sz="1400" err="1">
                <a:solidFill>
                  <a:srgbClr val="000000"/>
                </a:solidFill>
                <a:sym typeface="Arial" pitchFamily="34" charset="0"/>
              </a:rPr>
              <a:t>it‘s</a:t>
            </a:r>
            <a:r>
              <a:rPr lang="de-DE" sz="1400">
                <a:solidFill>
                  <a:srgbClr val="000000"/>
                </a:solidFill>
                <a:sym typeface="Arial" pitchFamily="34" charset="0"/>
              </a:rPr>
              <a:t> </a:t>
            </a:r>
            <a:r>
              <a:rPr lang="de-DE" sz="1400" err="1">
                <a:solidFill>
                  <a:srgbClr val="000000"/>
                </a:solidFill>
                <a:sym typeface="Arial" pitchFamily="34" charset="0"/>
              </a:rPr>
              <a:t>important</a:t>
            </a:r>
            <a:r>
              <a:rPr lang="de-DE" sz="1400">
                <a:solidFill>
                  <a:srgbClr val="000000"/>
                </a:solidFill>
                <a:sym typeface="Arial" pitchFamily="34" charset="0"/>
              </a:rPr>
              <a:t> </a:t>
            </a:r>
            <a:r>
              <a:rPr lang="de-DE" sz="1400" err="1">
                <a:solidFill>
                  <a:srgbClr val="000000"/>
                </a:solidFill>
                <a:sym typeface="Arial" pitchFamily="34" charset="0"/>
              </a:rPr>
              <a:t>for</a:t>
            </a:r>
            <a:r>
              <a:rPr lang="de-DE" sz="1400">
                <a:solidFill>
                  <a:srgbClr val="000000"/>
                </a:solidFill>
                <a:sym typeface="Arial" pitchFamily="34" charset="0"/>
              </a:rPr>
              <a:t> </a:t>
            </a:r>
            <a:r>
              <a:rPr lang="de-DE" sz="1400" err="1">
                <a:solidFill>
                  <a:srgbClr val="000000"/>
                </a:solidFill>
                <a:sym typeface="Arial" pitchFamily="34" charset="0"/>
              </a:rPr>
              <a:t>them</a:t>
            </a:r>
            <a:r>
              <a:rPr lang="de-DE" sz="1400">
                <a:solidFill>
                  <a:srgbClr val="000000"/>
                </a:solidFill>
                <a:sym typeface="Arial" pitchFamily="34" charset="0"/>
              </a:rPr>
              <a:t> </a:t>
            </a:r>
            <a:r>
              <a:rPr lang="de-DE" sz="1400" err="1">
                <a:solidFill>
                  <a:srgbClr val="000000"/>
                </a:solidFill>
                <a:sym typeface="Arial" pitchFamily="34" charset="0"/>
              </a:rPr>
              <a:t>to</a:t>
            </a:r>
            <a:r>
              <a:rPr lang="de-DE" sz="1400">
                <a:solidFill>
                  <a:srgbClr val="000000"/>
                </a:solidFill>
                <a:sym typeface="Arial" pitchFamily="34" charset="0"/>
              </a:rPr>
              <a:t> </a:t>
            </a:r>
            <a:r>
              <a:rPr lang="de-DE" sz="1400" err="1">
                <a:solidFill>
                  <a:srgbClr val="000000"/>
                </a:solidFill>
                <a:sym typeface="Arial" pitchFamily="34" charset="0"/>
              </a:rPr>
              <a:t>utilize</a:t>
            </a:r>
            <a:r>
              <a:rPr lang="de-DE" sz="1400">
                <a:solidFill>
                  <a:srgbClr val="000000"/>
                </a:solidFill>
                <a:sym typeface="Arial" pitchFamily="34" charset="0"/>
              </a:rPr>
              <a:t> </a:t>
            </a:r>
            <a:r>
              <a:rPr lang="de-DE" sz="1400" err="1">
                <a:solidFill>
                  <a:srgbClr val="000000"/>
                </a:solidFill>
                <a:sym typeface="Arial" pitchFamily="34" charset="0"/>
              </a:rPr>
              <a:t>targeted</a:t>
            </a:r>
            <a:r>
              <a:rPr lang="de-DE" sz="1400">
                <a:solidFill>
                  <a:srgbClr val="000000"/>
                </a:solidFill>
                <a:sym typeface="Arial" pitchFamily="34" charset="0"/>
              </a:rPr>
              <a:t> and </a:t>
            </a:r>
            <a:r>
              <a:rPr lang="de-DE" sz="1400" err="1">
                <a:solidFill>
                  <a:srgbClr val="000000"/>
                </a:solidFill>
                <a:sym typeface="Arial" pitchFamily="34" charset="0"/>
              </a:rPr>
              <a:t>personlized</a:t>
            </a:r>
            <a:r>
              <a:rPr lang="de-DE" sz="1400">
                <a:solidFill>
                  <a:srgbClr val="000000"/>
                </a:solidFill>
                <a:sym typeface="Arial" pitchFamily="34" charset="0"/>
              </a:rPr>
              <a:t> </a:t>
            </a:r>
            <a:r>
              <a:rPr lang="de-DE" sz="1400" err="1">
                <a:solidFill>
                  <a:srgbClr val="000000"/>
                </a:solidFill>
                <a:sym typeface="Arial" pitchFamily="34" charset="0"/>
              </a:rPr>
              <a:t>messages</a:t>
            </a:r>
            <a:r>
              <a:rPr lang="de-DE" sz="1400">
                <a:solidFill>
                  <a:srgbClr val="000000"/>
                </a:solidFill>
                <a:sym typeface="Arial" pitchFamily="34" charset="0"/>
              </a:rPr>
              <a:t>.</a:t>
            </a:r>
          </a:p>
          <a:p>
            <a:pPr marL="222073" indent="-222073">
              <a:spcBef>
                <a:spcPct val="0"/>
              </a:spcBef>
            </a:pPr>
            <a:endParaRPr lang="de-DE" sz="1400">
              <a:solidFill>
                <a:srgbClr val="000000"/>
              </a:solidFill>
              <a:sym typeface="Arial" pitchFamily="34" charset="0"/>
            </a:endParaRPr>
          </a:p>
          <a:p>
            <a:pPr marL="222073" indent="-222073">
              <a:spcBef>
                <a:spcPct val="0"/>
              </a:spcBef>
            </a:pPr>
            <a:r>
              <a:rPr lang="de-DE" sz="1400" err="1">
                <a:solidFill>
                  <a:srgbClr val="000000"/>
                </a:solidFill>
                <a:sym typeface="Arial" pitchFamily="34" charset="0"/>
              </a:rPr>
              <a:t>For</a:t>
            </a:r>
            <a:r>
              <a:rPr lang="de-DE" sz="1400">
                <a:solidFill>
                  <a:srgbClr val="000000"/>
                </a:solidFill>
                <a:sym typeface="Arial" pitchFamily="34" charset="0"/>
              </a:rPr>
              <a:t> a CIO – </a:t>
            </a:r>
            <a:r>
              <a:rPr lang="de-DE" sz="1400" err="1">
                <a:solidFill>
                  <a:srgbClr val="000000"/>
                </a:solidFill>
                <a:sym typeface="Arial" pitchFamily="34" charset="0"/>
              </a:rPr>
              <a:t>costs</a:t>
            </a:r>
            <a:r>
              <a:rPr lang="de-DE" sz="1400">
                <a:solidFill>
                  <a:srgbClr val="000000"/>
                </a:solidFill>
                <a:sym typeface="Arial" pitchFamily="34" charset="0"/>
              </a:rPr>
              <a:t> </a:t>
            </a:r>
            <a:r>
              <a:rPr lang="de-DE" sz="1400" err="1">
                <a:solidFill>
                  <a:srgbClr val="000000"/>
                </a:solidFill>
                <a:sym typeface="Arial" pitchFamily="34" charset="0"/>
              </a:rPr>
              <a:t>of</a:t>
            </a:r>
            <a:r>
              <a:rPr lang="de-DE" sz="1400">
                <a:solidFill>
                  <a:srgbClr val="000000"/>
                </a:solidFill>
                <a:sym typeface="Arial" pitchFamily="34" charset="0"/>
              </a:rPr>
              <a:t> </a:t>
            </a:r>
            <a:r>
              <a:rPr lang="de-DE" sz="1400" err="1">
                <a:solidFill>
                  <a:srgbClr val="000000"/>
                </a:solidFill>
                <a:sym typeface="Arial" pitchFamily="34" charset="0"/>
              </a:rPr>
              <a:t>manging</a:t>
            </a:r>
            <a:r>
              <a:rPr lang="de-DE" sz="1400">
                <a:solidFill>
                  <a:srgbClr val="000000"/>
                </a:solidFill>
                <a:sym typeface="Arial" pitchFamily="34" charset="0"/>
              </a:rPr>
              <a:t> a </a:t>
            </a:r>
            <a:r>
              <a:rPr lang="de-DE" sz="1400" err="1">
                <a:solidFill>
                  <a:srgbClr val="000000"/>
                </a:solidFill>
                <a:sym typeface="Arial" pitchFamily="34" charset="0"/>
              </a:rPr>
              <a:t>complex</a:t>
            </a:r>
            <a:r>
              <a:rPr lang="de-DE" sz="1400">
                <a:solidFill>
                  <a:srgbClr val="000000"/>
                </a:solidFill>
                <a:sym typeface="Arial" pitchFamily="34" charset="0"/>
              </a:rPr>
              <a:t> IT </a:t>
            </a:r>
            <a:r>
              <a:rPr lang="de-DE" sz="1400" err="1">
                <a:solidFill>
                  <a:srgbClr val="000000"/>
                </a:solidFill>
                <a:sym typeface="Arial" pitchFamily="34" charset="0"/>
              </a:rPr>
              <a:t>infrastructure</a:t>
            </a:r>
            <a:r>
              <a:rPr lang="de-DE" sz="1400">
                <a:solidFill>
                  <a:srgbClr val="000000"/>
                </a:solidFill>
                <a:sym typeface="Arial" pitchFamily="34" charset="0"/>
              </a:rPr>
              <a:t> and </a:t>
            </a:r>
            <a:r>
              <a:rPr lang="de-DE" sz="1400" err="1">
                <a:solidFill>
                  <a:srgbClr val="000000"/>
                </a:solidFill>
                <a:sym typeface="Arial" pitchFamily="34" charset="0"/>
              </a:rPr>
              <a:t>the</a:t>
            </a:r>
            <a:r>
              <a:rPr lang="de-DE" sz="1400">
                <a:solidFill>
                  <a:srgbClr val="000000"/>
                </a:solidFill>
                <a:sym typeface="Arial" pitchFamily="34" charset="0"/>
              </a:rPr>
              <a:t> </a:t>
            </a:r>
            <a:r>
              <a:rPr lang="de-DE" sz="1400" err="1">
                <a:solidFill>
                  <a:srgbClr val="000000"/>
                </a:solidFill>
                <a:sym typeface="Arial" pitchFamily="34" charset="0"/>
              </a:rPr>
              <a:t>staff</a:t>
            </a:r>
            <a:r>
              <a:rPr lang="de-DE" sz="1400">
                <a:solidFill>
                  <a:srgbClr val="000000"/>
                </a:solidFill>
                <a:sym typeface="Arial" pitchFamily="34" charset="0"/>
              </a:rPr>
              <a:t> </a:t>
            </a:r>
            <a:r>
              <a:rPr lang="de-DE" sz="1400" err="1">
                <a:solidFill>
                  <a:srgbClr val="000000"/>
                </a:solidFill>
                <a:sym typeface="Arial" pitchFamily="34" charset="0"/>
              </a:rPr>
              <a:t>supporting</a:t>
            </a:r>
            <a:r>
              <a:rPr lang="de-DE" sz="1400">
                <a:solidFill>
                  <a:srgbClr val="000000"/>
                </a:solidFill>
                <a:sym typeface="Arial" pitchFamily="34" charset="0"/>
              </a:rPr>
              <a:t> </a:t>
            </a:r>
            <a:r>
              <a:rPr lang="de-DE" sz="1400" err="1">
                <a:solidFill>
                  <a:srgbClr val="000000"/>
                </a:solidFill>
                <a:sym typeface="Arial" pitchFamily="34" charset="0"/>
              </a:rPr>
              <a:t>these</a:t>
            </a:r>
            <a:r>
              <a:rPr lang="de-DE" sz="1400">
                <a:solidFill>
                  <a:srgbClr val="000000"/>
                </a:solidFill>
                <a:sym typeface="Arial" pitchFamily="34" charset="0"/>
              </a:rPr>
              <a:t> </a:t>
            </a:r>
            <a:r>
              <a:rPr lang="de-DE" sz="1400" err="1">
                <a:solidFill>
                  <a:srgbClr val="000000"/>
                </a:solidFill>
                <a:sym typeface="Arial" pitchFamily="34" charset="0"/>
              </a:rPr>
              <a:t>systems</a:t>
            </a:r>
            <a:r>
              <a:rPr lang="de-DE" sz="1400">
                <a:solidFill>
                  <a:srgbClr val="000000"/>
                </a:solidFill>
                <a:sym typeface="Arial" pitchFamily="34" charset="0"/>
              </a:rPr>
              <a:t> </a:t>
            </a:r>
            <a:r>
              <a:rPr lang="de-DE" sz="1400" err="1">
                <a:solidFill>
                  <a:srgbClr val="000000"/>
                </a:solidFill>
                <a:sym typeface="Arial" pitchFamily="34" charset="0"/>
              </a:rPr>
              <a:t>could</a:t>
            </a:r>
            <a:r>
              <a:rPr lang="de-DE" sz="1400">
                <a:solidFill>
                  <a:srgbClr val="000000"/>
                </a:solidFill>
                <a:sym typeface="Arial" pitchFamily="34" charset="0"/>
              </a:rPr>
              <a:t> </a:t>
            </a:r>
            <a:r>
              <a:rPr lang="de-DE" sz="1400" err="1">
                <a:solidFill>
                  <a:srgbClr val="000000"/>
                </a:solidFill>
                <a:sym typeface="Arial" pitchFamily="34" charset="0"/>
              </a:rPr>
              <a:t>be</a:t>
            </a:r>
            <a:r>
              <a:rPr lang="de-DE" sz="1400">
                <a:solidFill>
                  <a:srgbClr val="000000"/>
                </a:solidFill>
                <a:sym typeface="Arial" pitchFamily="34" charset="0"/>
              </a:rPr>
              <a:t> in </a:t>
            </a:r>
            <a:r>
              <a:rPr lang="de-DE" sz="1400" err="1">
                <a:solidFill>
                  <a:srgbClr val="000000"/>
                </a:solidFill>
                <a:sym typeface="Arial" pitchFamily="34" charset="0"/>
              </a:rPr>
              <a:t>the</a:t>
            </a:r>
            <a:r>
              <a:rPr lang="de-DE" sz="1400">
                <a:solidFill>
                  <a:srgbClr val="000000"/>
                </a:solidFill>
                <a:sym typeface="Arial" pitchFamily="34" charset="0"/>
              </a:rPr>
              <a:t> </a:t>
            </a:r>
            <a:r>
              <a:rPr lang="de-DE" sz="1400" err="1">
                <a:solidFill>
                  <a:srgbClr val="000000"/>
                </a:solidFill>
                <a:sym typeface="Arial" pitchFamily="34" charset="0"/>
              </a:rPr>
              <a:t>way</a:t>
            </a:r>
            <a:r>
              <a:rPr lang="de-DE" sz="1400">
                <a:solidFill>
                  <a:srgbClr val="000000"/>
                </a:solidFill>
                <a:sym typeface="Arial" pitchFamily="34" charset="0"/>
              </a:rPr>
              <a:t> </a:t>
            </a:r>
            <a:r>
              <a:rPr lang="de-DE" sz="1400" err="1">
                <a:solidFill>
                  <a:srgbClr val="000000"/>
                </a:solidFill>
                <a:sym typeface="Arial" pitchFamily="34" charset="0"/>
              </a:rPr>
              <a:t>of</a:t>
            </a:r>
            <a:r>
              <a:rPr lang="de-DE" sz="1400">
                <a:solidFill>
                  <a:srgbClr val="000000"/>
                </a:solidFill>
                <a:sym typeface="Arial" pitchFamily="34" charset="0"/>
              </a:rPr>
              <a:t> </a:t>
            </a:r>
            <a:r>
              <a:rPr lang="de-DE" sz="1400" err="1">
                <a:solidFill>
                  <a:srgbClr val="000000"/>
                </a:solidFill>
                <a:sym typeface="Arial" pitchFamily="34" charset="0"/>
              </a:rPr>
              <a:t>leveraging</a:t>
            </a:r>
            <a:r>
              <a:rPr lang="de-DE" sz="1400">
                <a:solidFill>
                  <a:srgbClr val="000000"/>
                </a:solidFill>
                <a:sym typeface="Arial" pitchFamily="34" charset="0"/>
              </a:rPr>
              <a:t> </a:t>
            </a:r>
            <a:r>
              <a:rPr lang="de-DE" sz="1400" err="1">
                <a:solidFill>
                  <a:srgbClr val="000000"/>
                </a:solidFill>
                <a:sym typeface="Arial" pitchFamily="34" charset="0"/>
              </a:rPr>
              <a:t>the</a:t>
            </a:r>
            <a:r>
              <a:rPr lang="de-DE" sz="1400">
                <a:solidFill>
                  <a:srgbClr val="000000"/>
                </a:solidFill>
                <a:sym typeface="Arial" pitchFamily="34" charset="0"/>
              </a:rPr>
              <a:t> </a:t>
            </a:r>
            <a:r>
              <a:rPr lang="de-DE" sz="1400" err="1">
                <a:solidFill>
                  <a:srgbClr val="000000"/>
                </a:solidFill>
                <a:sym typeface="Arial" pitchFamily="34" charset="0"/>
              </a:rPr>
              <a:t>latest</a:t>
            </a:r>
            <a:r>
              <a:rPr lang="de-DE" sz="1400">
                <a:solidFill>
                  <a:srgbClr val="000000"/>
                </a:solidFill>
                <a:sym typeface="Arial" pitchFamily="34" charset="0"/>
              </a:rPr>
              <a:t> </a:t>
            </a:r>
            <a:r>
              <a:rPr lang="de-DE" sz="1400" err="1">
                <a:solidFill>
                  <a:srgbClr val="000000"/>
                </a:solidFill>
                <a:sym typeface="Arial" pitchFamily="34" charset="0"/>
              </a:rPr>
              <a:t>technologies</a:t>
            </a:r>
            <a:r>
              <a:rPr lang="de-DE" sz="1400">
                <a:solidFill>
                  <a:srgbClr val="000000"/>
                </a:solidFill>
                <a:sym typeface="Arial" pitchFamily="34" charset="0"/>
              </a:rPr>
              <a:t> </a:t>
            </a:r>
            <a:r>
              <a:rPr lang="de-DE" sz="1400" err="1">
                <a:solidFill>
                  <a:srgbClr val="000000"/>
                </a:solidFill>
                <a:sym typeface="Arial" pitchFamily="34" charset="0"/>
              </a:rPr>
              <a:t>to</a:t>
            </a:r>
            <a:r>
              <a:rPr lang="de-DE" sz="1400">
                <a:solidFill>
                  <a:srgbClr val="000000"/>
                </a:solidFill>
                <a:sym typeface="Arial" pitchFamily="34" charset="0"/>
              </a:rPr>
              <a:t> support a </a:t>
            </a:r>
            <a:r>
              <a:rPr lang="de-DE" sz="1400" err="1">
                <a:solidFill>
                  <a:srgbClr val="000000"/>
                </a:solidFill>
                <a:sym typeface="Arial" pitchFamily="34" charset="0"/>
              </a:rPr>
              <a:t>changing</a:t>
            </a:r>
            <a:r>
              <a:rPr lang="de-DE" sz="1400">
                <a:solidFill>
                  <a:srgbClr val="000000"/>
                </a:solidFill>
                <a:sym typeface="Arial" pitchFamily="34" charset="0"/>
              </a:rPr>
              <a:t> </a:t>
            </a:r>
            <a:r>
              <a:rPr lang="de-DE" sz="1400" err="1">
                <a:solidFill>
                  <a:srgbClr val="000000"/>
                </a:solidFill>
                <a:sym typeface="Arial" pitchFamily="34" charset="0"/>
              </a:rPr>
              <a:t>business</a:t>
            </a:r>
            <a:r>
              <a:rPr lang="de-DE" sz="1400">
                <a:solidFill>
                  <a:srgbClr val="000000"/>
                </a:solidFill>
                <a:sym typeface="Arial" pitchFamily="34" charset="0"/>
              </a:rPr>
              <a:t> </a:t>
            </a:r>
            <a:r>
              <a:rPr lang="de-DE" sz="1400" err="1">
                <a:solidFill>
                  <a:srgbClr val="000000"/>
                </a:solidFill>
                <a:sym typeface="Arial" pitchFamily="34" charset="0"/>
              </a:rPr>
              <a:t>environment</a:t>
            </a:r>
            <a:r>
              <a:rPr lang="de-DE" sz="1400">
                <a:solidFill>
                  <a:srgbClr val="000000"/>
                </a:solidFill>
                <a:sym typeface="Arial" pitchFamily="34" charset="0"/>
              </a:rPr>
              <a:t>. </a:t>
            </a:r>
          </a:p>
          <a:p>
            <a:pPr marL="222073" indent="-222073">
              <a:spcBef>
                <a:spcPct val="0"/>
              </a:spcBef>
            </a:pPr>
            <a:r>
              <a:rPr lang="de-DE" sz="1400" err="1">
                <a:solidFill>
                  <a:srgbClr val="000000"/>
                </a:solidFill>
                <a:sym typeface="Arial" pitchFamily="34" charset="0"/>
              </a:rPr>
              <a:t>For</a:t>
            </a:r>
            <a:r>
              <a:rPr lang="de-DE" sz="1400">
                <a:solidFill>
                  <a:srgbClr val="000000"/>
                </a:solidFill>
                <a:sym typeface="Arial" pitchFamily="34" charset="0"/>
              </a:rPr>
              <a:t> COO – </a:t>
            </a:r>
            <a:r>
              <a:rPr lang="de-DE" sz="1400" err="1">
                <a:solidFill>
                  <a:srgbClr val="000000"/>
                </a:solidFill>
                <a:sym typeface="Arial" pitchFamily="34" charset="0"/>
              </a:rPr>
              <a:t>cost</a:t>
            </a:r>
            <a:r>
              <a:rPr lang="de-DE" sz="1400">
                <a:solidFill>
                  <a:srgbClr val="000000"/>
                </a:solidFill>
                <a:sym typeface="Arial" pitchFamily="34" charset="0"/>
              </a:rPr>
              <a:t> </a:t>
            </a:r>
            <a:r>
              <a:rPr lang="de-DE" sz="1400" err="1">
                <a:solidFill>
                  <a:srgbClr val="000000"/>
                </a:solidFill>
                <a:sym typeface="Arial" pitchFamily="34" charset="0"/>
              </a:rPr>
              <a:t>of</a:t>
            </a:r>
            <a:r>
              <a:rPr lang="de-DE" sz="1400">
                <a:solidFill>
                  <a:srgbClr val="000000"/>
                </a:solidFill>
                <a:sym typeface="Arial" pitchFamily="34" charset="0"/>
              </a:rPr>
              <a:t> </a:t>
            </a:r>
            <a:r>
              <a:rPr lang="de-DE" sz="1400" err="1">
                <a:solidFill>
                  <a:srgbClr val="000000"/>
                </a:solidFill>
                <a:sym typeface="Arial" pitchFamily="34" charset="0"/>
              </a:rPr>
              <a:t>operations</a:t>
            </a:r>
            <a:r>
              <a:rPr lang="de-DE" sz="1400">
                <a:solidFill>
                  <a:srgbClr val="000000"/>
                </a:solidFill>
                <a:sym typeface="Arial" pitchFamily="34" charset="0"/>
              </a:rPr>
              <a:t> </a:t>
            </a:r>
            <a:r>
              <a:rPr lang="de-DE" sz="1400" err="1">
                <a:solidFill>
                  <a:srgbClr val="000000"/>
                </a:solidFill>
                <a:sym typeface="Arial" pitchFamily="34" charset="0"/>
              </a:rPr>
              <a:t>is</a:t>
            </a:r>
            <a:r>
              <a:rPr lang="de-DE" sz="1400">
                <a:solidFill>
                  <a:srgbClr val="000000"/>
                </a:solidFill>
                <a:sym typeface="Arial" pitchFamily="34" charset="0"/>
              </a:rPr>
              <a:t> </a:t>
            </a:r>
            <a:r>
              <a:rPr lang="de-DE" sz="1400" err="1">
                <a:solidFill>
                  <a:srgbClr val="000000"/>
                </a:solidFill>
                <a:sym typeface="Arial" pitchFamily="34" charset="0"/>
              </a:rPr>
              <a:t>critical</a:t>
            </a:r>
            <a:r>
              <a:rPr lang="de-DE" sz="1400">
                <a:solidFill>
                  <a:srgbClr val="000000"/>
                </a:solidFill>
                <a:sym typeface="Arial" pitchFamily="34" charset="0"/>
              </a:rPr>
              <a:t> and </a:t>
            </a:r>
            <a:r>
              <a:rPr lang="de-DE" sz="1400" err="1">
                <a:solidFill>
                  <a:srgbClr val="000000"/>
                </a:solidFill>
                <a:sym typeface="Arial" pitchFamily="34" charset="0"/>
              </a:rPr>
              <a:t>making</a:t>
            </a:r>
            <a:r>
              <a:rPr lang="de-DE" sz="1400">
                <a:solidFill>
                  <a:srgbClr val="000000"/>
                </a:solidFill>
                <a:sym typeface="Arial" pitchFamily="34" charset="0"/>
              </a:rPr>
              <a:t> </a:t>
            </a:r>
            <a:r>
              <a:rPr lang="de-DE" sz="1400" err="1">
                <a:solidFill>
                  <a:srgbClr val="000000"/>
                </a:solidFill>
                <a:sym typeface="Arial" pitchFamily="34" charset="0"/>
              </a:rPr>
              <a:t>sure</a:t>
            </a:r>
            <a:r>
              <a:rPr lang="de-DE" sz="1400">
                <a:solidFill>
                  <a:srgbClr val="000000"/>
                </a:solidFill>
                <a:sym typeface="Arial" pitchFamily="34" charset="0"/>
              </a:rPr>
              <a:t> </a:t>
            </a:r>
            <a:r>
              <a:rPr lang="de-DE" sz="1400" err="1">
                <a:solidFill>
                  <a:srgbClr val="000000"/>
                </a:solidFill>
                <a:sym typeface="Arial" pitchFamily="34" charset="0"/>
              </a:rPr>
              <a:t>business</a:t>
            </a:r>
            <a:r>
              <a:rPr lang="de-DE" sz="1400">
                <a:solidFill>
                  <a:srgbClr val="000000"/>
                </a:solidFill>
                <a:sym typeface="Arial" pitchFamily="34" charset="0"/>
              </a:rPr>
              <a:t> </a:t>
            </a:r>
            <a:r>
              <a:rPr lang="de-DE" sz="1400" err="1">
                <a:solidFill>
                  <a:srgbClr val="000000"/>
                </a:solidFill>
                <a:sym typeface="Arial" pitchFamily="34" charset="0"/>
              </a:rPr>
              <a:t>processes</a:t>
            </a:r>
            <a:r>
              <a:rPr lang="de-DE" sz="1400">
                <a:solidFill>
                  <a:srgbClr val="000000"/>
                </a:solidFill>
                <a:sym typeface="Arial" pitchFamily="34" charset="0"/>
              </a:rPr>
              <a:t> </a:t>
            </a:r>
            <a:r>
              <a:rPr lang="de-DE" sz="1400" err="1">
                <a:solidFill>
                  <a:srgbClr val="000000"/>
                </a:solidFill>
                <a:sym typeface="Arial" pitchFamily="34" charset="0"/>
              </a:rPr>
              <a:t>are</a:t>
            </a:r>
            <a:r>
              <a:rPr lang="de-DE" sz="1400">
                <a:solidFill>
                  <a:srgbClr val="000000"/>
                </a:solidFill>
                <a:sym typeface="Arial" pitchFamily="34" charset="0"/>
              </a:rPr>
              <a:t> </a:t>
            </a:r>
            <a:r>
              <a:rPr lang="de-DE" sz="1400" err="1">
                <a:solidFill>
                  <a:srgbClr val="000000"/>
                </a:solidFill>
                <a:sym typeface="Arial" pitchFamily="34" charset="0"/>
              </a:rPr>
              <a:t>optimized</a:t>
            </a:r>
            <a:r>
              <a:rPr lang="de-DE" sz="1400">
                <a:solidFill>
                  <a:srgbClr val="000000"/>
                </a:solidFill>
                <a:sym typeface="Arial" pitchFamily="34" charset="0"/>
              </a:rPr>
              <a:t> </a:t>
            </a:r>
            <a:r>
              <a:rPr lang="de-DE" sz="1400" err="1">
                <a:solidFill>
                  <a:srgbClr val="000000"/>
                </a:solidFill>
                <a:sym typeface="Arial" pitchFamily="34" charset="0"/>
              </a:rPr>
              <a:t>with</a:t>
            </a:r>
            <a:r>
              <a:rPr lang="de-DE" sz="1400">
                <a:solidFill>
                  <a:srgbClr val="000000"/>
                </a:solidFill>
                <a:sym typeface="Arial" pitchFamily="34" charset="0"/>
              </a:rPr>
              <a:t> all relevant </a:t>
            </a:r>
            <a:r>
              <a:rPr lang="de-DE" sz="1400" err="1">
                <a:solidFill>
                  <a:srgbClr val="000000"/>
                </a:solidFill>
                <a:sym typeface="Arial" pitchFamily="34" charset="0"/>
              </a:rPr>
              <a:t>information</a:t>
            </a:r>
            <a:r>
              <a:rPr lang="de-DE" sz="1400">
                <a:solidFill>
                  <a:srgbClr val="000000"/>
                </a:solidFill>
                <a:sym typeface="Arial" pitchFamily="34" charset="0"/>
              </a:rPr>
              <a:t> </a:t>
            </a:r>
            <a:r>
              <a:rPr lang="de-DE" sz="1400" err="1">
                <a:solidFill>
                  <a:srgbClr val="000000"/>
                </a:solidFill>
                <a:sym typeface="Arial" pitchFamily="34" charset="0"/>
              </a:rPr>
              <a:t>available</a:t>
            </a:r>
            <a:r>
              <a:rPr lang="de-DE" sz="1400">
                <a:solidFill>
                  <a:srgbClr val="000000"/>
                </a:solidFill>
                <a:sym typeface="Arial" pitchFamily="34" charset="0"/>
              </a:rPr>
              <a:t> </a:t>
            </a:r>
            <a:r>
              <a:rPr lang="de-DE" sz="1400" err="1">
                <a:solidFill>
                  <a:srgbClr val="000000"/>
                </a:solidFill>
                <a:sym typeface="Arial" pitchFamily="34" charset="0"/>
              </a:rPr>
              <a:t>to</a:t>
            </a:r>
            <a:r>
              <a:rPr lang="de-DE" sz="1400">
                <a:solidFill>
                  <a:srgbClr val="000000"/>
                </a:solidFill>
                <a:sym typeface="Arial" pitchFamily="34" charset="0"/>
              </a:rPr>
              <a:t> </a:t>
            </a:r>
            <a:r>
              <a:rPr lang="de-DE" sz="1400" err="1">
                <a:solidFill>
                  <a:srgbClr val="000000"/>
                </a:solidFill>
                <a:sym typeface="Arial" pitchFamily="34" charset="0"/>
              </a:rPr>
              <a:t>employees</a:t>
            </a:r>
            <a:r>
              <a:rPr lang="de-DE" sz="1400">
                <a:solidFill>
                  <a:srgbClr val="000000"/>
                </a:solidFill>
                <a:sym typeface="Arial" pitchFamily="34" charset="0"/>
              </a:rPr>
              <a:t> in </a:t>
            </a:r>
            <a:r>
              <a:rPr lang="de-DE" sz="1400" err="1">
                <a:solidFill>
                  <a:srgbClr val="000000"/>
                </a:solidFill>
                <a:sym typeface="Arial" pitchFamily="34" charset="0"/>
              </a:rPr>
              <a:t>the</a:t>
            </a:r>
            <a:r>
              <a:rPr lang="de-DE" sz="1400">
                <a:solidFill>
                  <a:srgbClr val="000000"/>
                </a:solidFill>
                <a:sym typeface="Arial" pitchFamily="34" charset="0"/>
              </a:rPr>
              <a:t> </a:t>
            </a:r>
            <a:r>
              <a:rPr lang="de-DE" sz="1400" err="1">
                <a:solidFill>
                  <a:srgbClr val="000000"/>
                </a:solidFill>
                <a:sym typeface="Arial" pitchFamily="34" charset="0"/>
              </a:rPr>
              <a:t>most</a:t>
            </a:r>
            <a:r>
              <a:rPr lang="de-DE" sz="1400">
                <a:solidFill>
                  <a:srgbClr val="000000"/>
                </a:solidFill>
                <a:sym typeface="Arial" pitchFamily="34" charset="0"/>
              </a:rPr>
              <a:t> </a:t>
            </a:r>
            <a:r>
              <a:rPr lang="de-DE" sz="1400" err="1">
                <a:solidFill>
                  <a:srgbClr val="000000"/>
                </a:solidFill>
                <a:sym typeface="Arial" pitchFamily="34" charset="0"/>
              </a:rPr>
              <a:t>efficient</a:t>
            </a:r>
            <a:r>
              <a:rPr lang="de-DE" sz="1400">
                <a:solidFill>
                  <a:srgbClr val="000000"/>
                </a:solidFill>
                <a:sym typeface="Arial" pitchFamily="34" charset="0"/>
              </a:rPr>
              <a:t> </a:t>
            </a:r>
            <a:r>
              <a:rPr lang="de-DE" sz="1400" err="1">
                <a:solidFill>
                  <a:srgbClr val="000000"/>
                </a:solidFill>
                <a:sym typeface="Arial" pitchFamily="34" charset="0"/>
              </a:rPr>
              <a:t>fashion</a:t>
            </a:r>
            <a:r>
              <a:rPr lang="de-DE" sz="1400">
                <a:solidFill>
                  <a:srgbClr val="000000"/>
                </a:solidFill>
                <a:sym typeface="Arial" pitchFamily="34" charset="0"/>
              </a:rPr>
              <a:t>.</a:t>
            </a:r>
          </a:p>
          <a:p>
            <a:pPr marL="222073" indent="-222073">
              <a:spcBef>
                <a:spcPct val="0"/>
              </a:spcBef>
            </a:pPr>
            <a:endParaRPr lang="de-DE" sz="1400">
              <a:solidFill>
                <a:srgbClr val="000000"/>
              </a:solidFill>
              <a:sym typeface="Arial" pitchFamily="34" charset="0"/>
            </a:endParaRPr>
          </a:p>
          <a:p>
            <a:pPr marL="222073" indent="-222073">
              <a:spcBef>
                <a:spcPct val="0"/>
              </a:spcBef>
            </a:pPr>
            <a:r>
              <a:rPr lang="de-DE" sz="1400">
                <a:solidFill>
                  <a:srgbClr val="000000"/>
                </a:solidFill>
                <a:sym typeface="Arial" pitchFamily="34" charset="0"/>
              </a:rPr>
              <a:t>CFOs </a:t>
            </a:r>
            <a:r>
              <a:rPr lang="de-DE" sz="1400" err="1">
                <a:solidFill>
                  <a:srgbClr val="000000"/>
                </a:solidFill>
                <a:sym typeface="Arial" pitchFamily="34" charset="0"/>
              </a:rPr>
              <a:t>are</a:t>
            </a:r>
            <a:r>
              <a:rPr lang="de-DE" sz="1400">
                <a:solidFill>
                  <a:srgbClr val="000000"/>
                </a:solidFill>
                <a:sym typeface="Arial" pitchFamily="34" charset="0"/>
              </a:rPr>
              <a:t> </a:t>
            </a:r>
            <a:r>
              <a:rPr lang="de-DE" sz="1400" err="1">
                <a:solidFill>
                  <a:srgbClr val="000000"/>
                </a:solidFill>
                <a:sym typeface="Arial" pitchFamily="34" charset="0"/>
              </a:rPr>
              <a:t>always</a:t>
            </a:r>
            <a:r>
              <a:rPr lang="de-DE" sz="1400">
                <a:solidFill>
                  <a:srgbClr val="000000"/>
                </a:solidFill>
                <a:sym typeface="Arial" pitchFamily="34" charset="0"/>
              </a:rPr>
              <a:t> </a:t>
            </a:r>
            <a:r>
              <a:rPr lang="de-DE" sz="1400" err="1">
                <a:solidFill>
                  <a:srgbClr val="000000"/>
                </a:solidFill>
                <a:sym typeface="Arial" pitchFamily="34" charset="0"/>
              </a:rPr>
              <a:t>interested</a:t>
            </a:r>
            <a:r>
              <a:rPr lang="de-DE" sz="1400">
                <a:solidFill>
                  <a:srgbClr val="000000"/>
                </a:solidFill>
                <a:sym typeface="Arial" pitchFamily="34" charset="0"/>
              </a:rPr>
              <a:t> in </a:t>
            </a:r>
            <a:r>
              <a:rPr lang="de-DE" sz="1400" err="1">
                <a:solidFill>
                  <a:srgbClr val="000000"/>
                </a:solidFill>
                <a:sym typeface="Arial" pitchFamily="34" charset="0"/>
              </a:rPr>
              <a:t>producing</a:t>
            </a:r>
            <a:r>
              <a:rPr lang="de-DE" sz="1400">
                <a:solidFill>
                  <a:srgbClr val="000000"/>
                </a:solidFill>
                <a:sym typeface="Arial" pitchFamily="34" charset="0"/>
              </a:rPr>
              <a:t> </a:t>
            </a:r>
            <a:r>
              <a:rPr lang="de-DE" sz="1400" err="1">
                <a:solidFill>
                  <a:srgbClr val="000000"/>
                </a:solidFill>
                <a:sym typeface="Arial" pitchFamily="34" charset="0"/>
              </a:rPr>
              <a:t>timely</a:t>
            </a:r>
            <a:r>
              <a:rPr lang="de-DE" sz="1400">
                <a:solidFill>
                  <a:srgbClr val="000000"/>
                </a:solidFill>
                <a:sym typeface="Arial" pitchFamily="34" charset="0"/>
              </a:rPr>
              <a:t> and </a:t>
            </a:r>
            <a:r>
              <a:rPr lang="de-DE" sz="1400" err="1">
                <a:solidFill>
                  <a:srgbClr val="000000"/>
                </a:solidFill>
                <a:sym typeface="Arial" pitchFamily="34" charset="0"/>
              </a:rPr>
              <a:t>accurate</a:t>
            </a:r>
            <a:r>
              <a:rPr lang="de-DE" sz="1400">
                <a:solidFill>
                  <a:srgbClr val="000000"/>
                </a:solidFill>
                <a:sym typeface="Arial" pitchFamily="34" charset="0"/>
              </a:rPr>
              <a:t> </a:t>
            </a:r>
            <a:r>
              <a:rPr lang="de-DE" sz="1400" err="1">
                <a:solidFill>
                  <a:srgbClr val="000000"/>
                </a:solidFill>
                <a:sym typeface="Arial" pitchFamily="34" charset="0"/>
              </a:rPr>
              <a:t>financial</a:t>
            </a:r>
            <a:r>
              <a:rPr lang="de-DE" sz="1400">
                <a:solidFill>
                  <a:srgbClr val="000000"/>
                </a:solidFill>
                <a:sym typeface="Arial" pitchFamily="34" charset="0"/>
              </a:rPr>
              <a:t> </a:t>
            </a:r>
            <a:r>
              <a:rPr lang="de-DE" sz="1400" err="1">
                <a:solidFill>
                  <a:srgbClr val="000000"/>
                </a:solidFill>
                <a:sym typeface="Arial" pitchFamily="34" charset="0"/>
              </a:rPr>
              <a:t>statements</a:t>
            </a:r>
            <a:r>
              <a:rPr lang="de-DE" sz="1400">
                <a:solidFill>
                  <a:srgbClr val="000000"/>
                </a:solidFill>
                <a:sym typeface="Arial" pitchFamily="34" charset="0"/>
              </a:rPr>
              <a:t>. </a:t>
            </a:r>
            <a:r>
              <a:rPr lang="de-DE" sz="1400" err="1">
                <a:solidFill>
                  <a:srgbClr val="000000"/>
                </a:solidFill>
                <a:sym typeface="Arial" pitchFamily="34" charset="0"/>
              </a:rPr>
              <a:t>Liabilties</a:t>
            </a:r>
            <a:r>
              <a:rPr lang="de-DE" sz="1400">
                <a:solidFill>
                  <a:srgbClr val="000000"/>
                </a:solidFill>
                <a:sym typeface="Arial" pitchFamily="34" charset="0"/>
              </a:rPr>
              <a:t> </a:t>
            </a:r>
            <a:r>
              <a:rPr lang="de-DE" sz="1400" err="1">
                <a:solidFill>
                  <a:srgbClr val="000000"/>
                </a:solidFill>
                <a:sym typeface="Arial" pitchFamily="34" charset="0"/>
              </a:rPr>
              <a:t>report</a:t>
            </a:r>
            <a:r>
              <a:rPr lang="de-DE" sz="1400">
                <a:solidFill>
                  <a:srgbClr val="000000"/>
                </a:solidFill>
                <a:sym typeface="Arial" pitchFamily="34" charset="0"/>
              </a:rPr>
              <a:t> </a:t>
            </a:r>
            <a:r>
              <a:rPr lang="de-DE" sz="1400" err="1">
                <a:solidFill>
                  <a:srgbClr val="000000"/>
                </a:solidFill>
                <a:sym typeface="Arial" pitchFamily="34" charset="0"/>
              </a:rPr>
              <a:t>are</a:t>
            </a:r>
            <a:r>
              <a:rPr lang="de-DE" sz="1400">
                <a:solidFill>
                  <a:srgbClr val="000000"/>
                </a:solidFill>
                <a:sym typeface="Arial" pitchFamily="34" charset="0"/>
              </a:rPr>
              <a:t> just </a:t>
            </a:r>
            <a:r>
              <a:rPr lang="de-DE" sz="1400" err="1">
                <a:solidFill>
                  <a:srgbClr val="000000"/>
                </a:solidFill>
                <a:sym typeface="Arial" pitchFamily="34" charset="0"/>
              </a:rPr>
              <a:t>one</a:t>
            </a:r>
            <a:r>
              <a:rPr lang="de-DE" sz="1400">
                <a:solidFill>
                  <a:srgbClr val="000000"/>
                </a:solidFill>
                <a:sym typeface="Arial" pitchFamily="34" charset="0"/>
              </a:rPr>
              <a:t> </a:t>
            </a:r>
            <a:r>
              <a:rPr lang="de-DE" sz="1400" err="1">
                <a:solidFill>
                  <a:srgbClr val="000000"/>
                </a:solidFill>
                <a:sym typeface="Arial" pitchFamily="34" charset="0"/>
              </a:rPr>
              <a:t>example</a:t>
            </a:r>
            <a:r>
              <a:rPr lang="de-DE" sz="1400">
                <a:solidFill>
                  <a:srgbClr val="000000"/>
                </a:solidFill>
                <a:sym typeface="Arial" pitchFamily="34" charset="0"/>
              </a:rPr>
              <a:t> </a:t>
            </a:r>
            <a:r>
              <a:rPr lang="de-DE" sz="1400" err="1">
                <a:solidFill>
                  <a:srgbClr val="000000"/>
                </a:solidFill>
                <a:sym typeface="Arial" pitchFamily="34" charset="0"/>
              </a:rPr>
              <a:t>where</a:t>
            </a:r>
            <a:r>
              <a:rPr lang="de-DE" sz="1400">
                <a:solidFill>
                  <a:srgbClr val="000000"/>
                </a:solidFill>
                <a:sym typeface="Arial" pitchFamily="34" charset="0"/>
              </a:rPr>
              <a:t> </a:t>
            </a:r>
            <a:r>
              <a:rPr lang="de-DE" sz="1400" err="1">
                <a:solidFill>
                  <a:srgbClr val="000000"/>
                </a:solidFill>
                <a:sym typeface="Arial" pitchFamily="34" charset="0"/>
              </a:rPr>
              <a:t>having</a:t>
            </a:r>
            <a:r>
              <a:rPr lang="de-DE" sz="1400">
                <a:solidFill>
                  <a:srgbClr val="000000"/>
                </a:solidFill>
                <a:sym typeface="Arial" pitchFamily="34" charset="0"/>
              </a:rPr>
              <a:t> an </a:t>
            </a:r>
            <a:r>
              <a:rPr lang="de-DE" sz="1400" err="1">
                <a:solidFill>
                  <a:srgbClr val="000000"/>
                </a:solidFill>
                <a:sym typeface="Arial" pitchFamily="34" charset="0"/>
              </a:rPr>
              <a:t>up</a:t>
            </a:r>
            <a:r>
              <a:rPr lang="de-DE" sz="1400">
                <a:solidFill>
                  <a:srgbClr val="000000"/>
                </a:solidFill>
                <a:sym typeface="Arial" pitchFamily="34" charset="0"/>
              </a:rPr>
              <a:t>-</a:t>
            </a:r>
            <a:r>
              <a:rPr lang="de-DE" sz="1400" err="1">
                <a:solidFill>
                  <a:srgbClr val="000000"/>
                </a:solidFill>
                <a:sym typeface="Arial" pitchFamily="34" charset="0"/>
              </a:rPr>
              <a:t>to</a:t>
            </a:r>
            <a:r>
              <a:rPr lang="de-DE" sz="1400">
                <a:solidFill>
                  <a:srgbClr val="000000"/>
                </a:solidFill>
                <a:sym typeface="Arial" pitchFamily="34" charset="0"/>
              </a:rPr>
              <a:t>-date </a:t>
            </a:r>
            <a:r>
              <a:rPr lang="de-DE" sz="1400" err="1">
                <a:solidFill>
                  <a:srgbClr val="000000"/>
                </a:solidFill>
                <a:sym typeface="Arial" pitchFamily="34" charset="0"/>
              </a:rPr>
              <a:t>accounts</a:t>
            </a:r>
            <a:r>
              <a:rPr lang="de-DE" sz="1400">
                <a:solidFill>
                  <a:srgbClr val="000000"/>
                </a:solidFill>
                <a:sym typeface="Arial" pitchFamily="34" charset="0"/>
              </a:rPr>
              <a:t> </a:t>
            </a:r>
            <a:r>
              <a:rPr lang="de-DE" sz="1400" err="1">
                <a:solidFill>
                  <a:srgbClr val="000000"/>
                </a:solidFill>
                <a:sym typeface="Arial" pitchFamily="34" charset="0"/>
              </a:rPr>
              <a:t>payable</a:t>
            </a:r>
            <a:r>
              <a:rPr lang="de-DE" sz="1400">
                <a:solidFill>
                  <a:srgbClr val="000000"/>
                </a:solidFill>
                <a:sym typeface="Arial" pitchFamily="34" charset="0"/>
              </a:rPr>
              <a:t> </a:t>
            </a:r>
            <a:r>
              <a:rPr lang="de-DE" sz="1400" err="1">
                <a:solidFill>
                  <a:srgbClr val="000000"/>
                </a:solidFill>
                <a:sym typeface="Arial" pitchFamily="34" charset="0"/>
              </a:rPr>
              <a:t>data</a:t>
            </a:r>
            <a:r>
              <a:rPr lang="de-DE" sz="1400">
                <a:solidFill>
                  <a:srgbClr val="000000"/>
                </a:solidFill>
                <a:sym typeface="Arial" pitchFamily="34" charset="0"/>
              </a:rPr>
              <a:t> </a:t>
            </a:r>
            <a:r>
              <a:rPr lang="de-DE" sz="1400" err="1">
                <a:solidFill>
                  <a:srgbClr val="000000"/>
                </a:solidFill>
                <a:sym typeface="Arial" pitchFamily="34" charset="0"/>
              </a:rPr>
              <a:t>is</a:t>
            </a:r>
            <a:r>
              <a:rPr lang="de-DE" sz="1400">
                <a:solidFill>
                  <a:srgbClr val="000000"/>
                </a:solidFill>
                <a:sym typeface="Arial" pitchFamily="34" charset="0"/>
              </a:rPr>
              <a:t> </a:t>
            </a:r>
            <a:r>
              <a:rPr lang="de-DE" sz="1400" err="1">
                <a:solidFill>
                  <a:srgbClr val="000000"/>
                </a:solidFill>
                <a:sym typeface="Arial" pitchFamily="34" charset="0"/>
              </a:rPr>
              <a:t>very</a:t>
            </a:r>
            <a:r>
              <a:rPr lang="de-DE" sz="1400">
                <a:solidFill>
                  <a:srgbClr val="000000"/>
                </a:solidFill>
                <a:sym typeface="Arial" pitchFamily="34" charset="0"/>
              </a:rPr>
              <a:t> </a:t>
            </a:r>
            <a:r>
              <a:rPr lang="de-DE" sz="1400" err="1">
                <a:solidFill>
                  <a:srgbClr val="000000"/>
                </a:solidFill>
                <a:sym typeface="Arial" pitchFamily="34" charset="0"/>
              </a:rPr>
              <a:t>important</a:t>
            </a:r>
            <a:r>
              <a:rPr lang="de-DE" sz="1400">
                <a:solidFill>
                  <a:srgbClr val="000000"/>
                </a:solidFill>
                <a:sym typeface="Arial" pitchFamily="34" charset="0"/>
              </a:rPr>
              <a:t>.</a:t>
            </a:r>
          </a:p>
          <a:p>
            <a:pPr marL="222073" indent="-222073">
              <a:spcBef>
                <a:spcPct val="0"/>
              </a:spcBef>
            </a:pPr>
            <a:endParaRPr lang="de-DE" sz="1400">
              <a:solidFill>
                <a:srgbClr val="000000"/>
              </a:solidFill>
              <a:sym typeface="Arial" pitchFamily="34" charset="0"/>
            </a:endParaRPr>
          </a:p>
          <a:p>
            <a:pPr marL="222073" indent="-222073">
              <a:spcBef>
                <a:spcPct val="0"/>
              </a:spcBef>
            </a:pPr>
            <a:r>
              <a:rPr lang="de-DE" sz="1400" err="1">
                <a:solidFill>
                  <a:srgbClr val="000000"/>
                </a:solidFill>
                <a:sym typeface="Arial" pitchFamily="34" charset="0"/>
              </a:rPr>
              <a:t>Finally,most</a:t>
            </a:r>
            <a:r>
              <a:rPr lang="de-DE" sz="1400">
                <a:solidFill>
                  <a:srgbClr val="000000"/>
                </a:solidFill>
                <a:sym typeface="Arial" pitchFamily="34" charset="0"/>
              </a:rPr>
              <a:t> </a:t>
            </a:r>
            <a:r>
              <a:rPr lang="de-DE" sz="1400" err="1">
                <a:solidFill>
                  <a:srgbClr val="000000"/>
                </a:solidFill>
                <a:sym typeface="Arial" pitchFamily="34" charset="0"/>
              </a:rPr>
              <a:t>orgaizations</a:t>
            </a:r>
            <a:r>
              <a:rPr lang="de-DE" sz="1400">
                <a:solidFill>
                  <a:srgbClr val="000000"/>
                </a:solidFill>
                <a:sym typeface="Arial" pitchFamily="34" charset="0"/>
              </a:rPr>
              <a:t> </a:t>
            </a:r>
            <a:r>
              <a:rPr lang="de-DE" sz="1400" err="1">
                <a:solidFill>
                  <a:srgbClr val="000000"/>
                </a:solidFill>
                <a:sym typeface="Arial" pitchFamily="34" charset="0"/>
              </a:rPr>
              <a:t>now</a:t>
            </a:r>
            <a:r>
              <a:rPr lang="de-DE" sz="1400">
                <a:solidFill>
                  <a:srgbClr val="000000"/>
                </a:solidFill>
                <a:sym typeface="Arial" pitchFamily="34" charset="0"/>
              </a:rPr>
              <a:t> </a:t>
            </a:r>
            <a:r>
              <a:rPr lang="de-DE" sz="1400" err="1">
                <a:solidFill>
                  <a:srgbClr val="000000"/>
                </a:solidFill>
                <a:sym typeface="Arial" pitchFamily="34" charset="0"/>
              </a:rPr>
              <a:t>have</a:t>
            </a:r>
            <a:r>
              <a:rPr lang="de-DE" sz="1400">
                <a:solidFill>
                  <a:srgbClr val="000000"/>
                </a:solidFill>
                <a:sym typeface="Arial" pitchFamily="34" charset="0"/>
              </a:rPr>
              <a:t> a Chief Compliance Officer </a:t>
            </a:r>
            <a:r>
              <a:rPr lang="de-DE" sz="1400" err="1">
                <a:solidFill>
                  <a:srgbClr val="000000"/>
                </a:solidFill>
                <a:sym typeface="Arial" pitchFamily="34" charset="0"/>
              </a:rPr>
              <a:t>to</a:t>
            </a:r>
            <a:r>
              <a:rPr lang="de-DE" sz="1400">
                <a:solidFill>
                  <a:srgbClr val="000000"/>
                </a:solidFill>
                <a:sym typeface="Arial" pitchFamily="34" charset="0"/>
              </a:rPr>
              <a:t> </a:t>
            </a:r>
            <a:r>
              <a:rPr lang="de-DE" sz="1400" err="1">
                <a:solidFill>
                  <a:srgbClr val="000000"/>
                </a:solidFill>
                <a:sym typeface="Arial" pitchFamily="34" charset="0"/>
              </a:rPr>
              <a:t>make</a:t>
            </a:r>
            <a:r>
              <a:rPr lang="de-DE" sz="1400">
                <a:solidFill>
                  <a:srgbClr val="000000"/>
                </a:solidFill>
                <a:sym typeface="Arial" pitchFamily="34" charset="0"/>
              </a:rPr>
              <a:t> </a:t>
            </a:r>
            <a:r>
              <a:rPr lang="de-DE" sz="1400" err="1">
                <a:solidFill>
                  <a:srgbClr val="000000"/>
                </a:solidFill>
                <a:sym typeface="Arial" pitchFamily="34" charset="0"/>
              </a:rPr>
              <a:t>sure</a:t>
            </a:r>
            <a:r>
              <a:rPr lang="de-DE" sz="1400">
                <a:solidFill>
                  <a:srgbClr val="000000"/>
                </a:solidFill>
                <a:sym typeface="Arial" pitchFamily="34" charset="0"/>
              </a:rPr>
              <a:t> </a:t>
            </a:r>
            <a:r>
              <a:rPr lang="de-DE" sz="1400" err="1">
                <a:solidFill>
                  <a:srgbClr val="000000"/>
                </a:solidFill>
                <a:sym typeface="Arial" pitchFamily="34" charset="0"/>
              </a:rPr>
              <a:t>that</a:t>
            </a:r>
            <a:r>
              <a:rPr lang="de-DE" sz="1400">
                <a:solidFill>
                  <a:srgbClr val="000000"/>
                </a:solidFill>
                <a:sym typeface="Arial" pitchFamily="34" charset="0"/>
              </a:rPr>
              <a:t> all internal and external </a:t>
            </a:r>
            <a:r>
              <a:rPr lang="de-DE" sz="1400" err="1">
                <a:solidFill>
                  <a:srgbClr val="000000"/>
                </a:solidFill>
                <a:sym typeface="Arial" pitchFamily="34" charset="0"/>
              </a:rPr>
              <a:t>complinace</a:t>
            </a:r>
            <a:r>
              <a:rPr lang="de-DE" sz="1400">
                <a:solidFill>
                  <a:srgbClr val="000000"/>
                </a:solidFill>
                <a:sym typeface="Arial" pitchFamily="34" charset="0"/>
              </a:rPr>
              <a:t> </a:t>
            </a:r>
            <a:r>
              <a:rPr lang="de-DE" sz="1400" err="1">
                <a:solidFill>
                  <a:srgbClr val="000000"/>
                </a:solidFill>
                <a:sym typeface="Arial" pitchFamily="34" charset="0"/>
              </a:rPr>
              <a:t>requirements</a:t>
            </a:r>
            <a:r>
              <a:rPr lang="de-DE" sz="1400">
                <a:solidFill>
                  <a:srgbClr val="000000"/>
                </a:solidFill>
                <a:sym typeface="Arial" pitchFamily="34" charset="0"/>
              </a:rPr>
              <a:t> and </a:t>
            </a:r>
            <a:r>
              <a:rPr lang="de-DE" sz="1400" err="1">
                <a:solidFill>
                  <a:srgbClr val="000000"/>
                </a:solidFill>
                <a:sym typeface="Arial" pitchFamily="34" charset="0"/>
              </a:rPr>
              <a:t>policies</a:t>
            </a:r>
            <a:r>
              <a:rPr lang="de-DE" sz="1400">
                <a:solidFill>
                  <a:srgbClr val="000000"/>
                </a:solidFill>
                <a:sym typeface="Arial" pitchFamily="34" charset="0"/>
              </a:rPr>
              <a:t> </a:t>
            </a:r>
            <a:r>
              <a:rPr lang="de-DE" sz="1400" err="1">
                <a:solidFill>
                  <a:srgbClr val="000000"/>
                </a:solidFill>
                <a:sym typeface="Arial" pitchFamily="34" charset="0"/>
              </a:rPr>
              <a:t>are</a:t>
            </a:r>
            <a:r>
              <a:rPr lang="de-DE" sz="1400">
                <a:solidFill>
                  <a:srgbClr val="000000"/>
                </a:solidFill>
                <a:sym typeface="Arial" pitchFamily="34" charset="0"/>
              </a:rPr>
              <a:t> </a:t>
            </a:r>
            <a:r>
              <a:rPr lang="de-DE" sz="1400" err="1">
                <a:solidFill>
                  <a:srgbClr val="000000"/>
                </a:solidFill>
                <a:sym typeface="Arial" pitchFamily="34" charset="0"/>
              </a:rPr>
              <a:t>met</a:t>
            </a:r>
            <a:r>
              <a:rPr lang="de-DE" sz="1400">
                <a:solidFill>
                  <a:srgbClr val="000000"/>
                </a:solidFill>
                <a:sym typeface="Arial" pitchFamily="34" charset="0"/>
              </a:rPr>
              <a:t>. Having desparate </a:t>
            </a:r>
            <a:r>
              <a:rPr lang="de-DE" sz="1400" err="1">
                <a:solidFill>
                  <a:srgbClr val="000000"/>
                </a:solidFill>
                <a:sym typeface="Arial" pitchFamily="34" charset="0"/>
              </a:rPr>
              <a:t>systems</a:t>
            </a:r>
            <a:r>
              <a:rPr lang="de-DE" sz="1400">
                <a:solidFill>
                  <a:srgbClr val="000000"/>
                </a:solidFill>
                <a:sym typeface="Arial" pitchFamily="34" charset="0"/>
              </a:rPr>
              <a:t> and </a:t>
            </a:r>
            <a:r>
              <a:rPr lang="de-DE" sz="1400" err="1">
                <a:solidFill>
                  <a:srgbClr val="000000"/>
                </a:solidFill>
                <a:sym typeface="Arial" pitchFamily="34" charset="0"/>
              </a:rPr>
              <a:t>incomplete</a:t>
            </a:r>
            <a:r>
              <a:rPr lang="de-DE" sz="1400">
                <a:solidFill>
                  <a:srgbClr val="000000"/>
                </a:solidFill>
                <a:sym typeface="Arial" pitchFamily="34" charset="0"/>
              </a:rPr>
              <a:t> </a:t>
            </a:r>
            <a:r>
              <a:rPr lang="de-DE" sz="1400" err="1">
                <a:solidFill>
                  <a:srgbClr val="000000"/>
                </a:solidFill>
                <a:sym typeface="Arial" pitchFamily="34" charset="0"/>
              </a:rPr>
              <a:t>information</a:t>
            </a:r>
            <a:r>
              <a:rPr lang="de-DE" sz="1400">
                <a:solidFill>
                  <a:srgbClr val="000000"/>
                </a:solidFill>
                <a:sym typeface="Arial" pitchFamily="34" charset="0"/>
              </a:rPr>
              <a:t> </a:t>
            </a:r>
            <a:r>
              <a:rPr lang="de-DE" sz="1400" err="1">
                <a:solidFill>
                  <a:srgbClr val="000000"/>
                </a:solidFill>
                <a:sym typeface="Arial" pitchFamily="34" charset="0"/>
              </a:rPr>
              <a:t>may</a:t>
            </a:r>
            <a:r>
              <a:rPr lang="de-DE" sz="1400">
                <a:solidFill>
                  <a:srgbClr val="000000"/>
                </a:solidFill>
                <a:sym typeface="Arial" pitchFamily="34" charset="0"/>
              </a:rPr>
              <a:t> </a:t>
            </a:r>
            <a:r>
              <a:rPr lang="de-DE" sz="1400" err="1">
                <a:solidFill>
                  <a:srgbClr val="000000"/>
                </a:solidFill>
                <a:sym typeface="Arial" pitchFamily="34" charset="0"/>
              </a:rPr>
              <a:t>result</a:t>
            </a:r>
            <a:r>
              <a:rPr lang="de-DE" sz="1400">
                <a:solidFill>
                  <a:srgbClr val="000000"/>
                </a:solidFill>
                <a:sym typeface="Arial" pitchFamily="34" charset="0"/>
              </a:rPr>
              <a:t> in </a:t>
            </a:r>
            <a:r>
              <a:rPr lang="de-DE" sz="1400" err="1">
                <a:solidFill>
                  <a:srgbClr val="000000"/>
                </a:solidFill>
                <a:sym typeface="Arial" pitchFamily="34" charset="0"/>
              </a:rPr>
              <a:t>millions</a:t>
            </a:r>
            <a:r>
              <a:rPr lang="de-DE" sz="1400">
                <a:solidFill>
                  <a:srgbClr val="000000"/>
                </a:solidFill>
                <a:sym typeface="Arial" pitchFamily="34" charset="0"/>
              </a:rPr>
              <a:t> </a:t>
            </a:r>
            <a:r>
              <a:rPr lang="de-DE" sz="1400" err="1">
                <a:solidFill>
                  <a:srgbClr val="000000"/>
                </a:solidFill>
                <a:sym typeface="Arial" pitchFamily="34" charset="0"/>
              </a:rPr>
              <a:t>of</a:t>
            </a:r>
            <a:r>
              <a:rPr lang="de-DE" sz="1400">
                <a:solidFill>
                  <a:srgbClr val="000000"/>
                </a:solidFill>
                <a:sym typeface="Arial" pitchFamily="34" charset="0"/>
              </a:rPr>
              <a:t> </a:t>
            </a:r>
            <a:r>
              <a:rPr lang="de-DE" sz="1400" err="1">
                <a:solidFill>
                  <a:srgbClr val="000000"/>
                </a:solidFill>
                <a:sym typeface="Arial" pitchFamily="34" charset="0"/>
              </a:rPr>
              <a:t>dollars</a:t>
            </a:r>
            <a:r>
              <a:rPr lang="de-DE" sz="1400">
                <a:solidFill>
                  <a:srgbClr val="000000"/>
                </a:solidFill>
                <a:sym typeface="Arial" pitchFamily="34" charset="0"/>
              </a:rPr>
              <a:t>.</a:t>
            </a:r>
          </a:p>
          <a:p>
            <a:pPr marL="222073" indent="-222073">
              <a:spcBef>
                <a:spcPct val="0"/>
              </a:spcBef>
            </a:pPr>
            <a:endParaRPr lang="de-DE" sz="1400">
              <a:solidFill>
                <a:srgbClr val="000000"/>
              </a:solidFill>
              <a:sym typeface="Arial" pitchFamily="34" charset="0"/>
            </a:endParaRPr>
          </a:p>
        </p:txBody>
      </p:sp>
      <p:sp>
        <p:nvSpPr>
          <p:cNvPr id="4" name="Slide Number Placeholder 3"/>
          <p:cNvSpPr>
            <a:spLocks noGrp="1"/>
          </p:cNvSpPr>
          <p:nvPr>
            <p:ph type="sldNum" sz="quarter" idx="5"/>
          </p:nvPr>
        </p:nvSpPr>
        <p:spPr/>
        <p:txBody>
          <a:bodyPr/>
          <a:lstStyle/>
          <a:p>
            <a:fld id="{7D8C2C35-2B8A-446E-BEC0-FD36716C29AC}" type="slidenum">
              <a:rPr lang="en-DE" smtClean="0"/>
              <a:pPr/>
              <a:t>14</a:t>
            </a:fld>
            <a:endParaRPr lang="en-DE"/>
          </a:p>
        </p:txBody>
      </p:sp>
    </p:spTree>
    <p:extLst>
      <p:ext uri="{BB962C8B-B14F-4D97-AF65-F5344CB8AC3E}">
        <p14:creationId xmlns:p14="http://schemas.microsoft.com/office/powerpoint/2010/main" val="3880385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61" name="Text Placeholder 60">
            <a:extLst>
              <a:ext uri="{FF2B5EF4-FFF2-40B4-BE49-F238E27FC236}">
                <a16:creationId xmlns:a16="http://schemas.microsoft.com/office/drawing/2014/main" id="{B9188BAB-85D5-DD13-C67E-E27202EAE70B}"/>
              </a:ext>
            </a:extLst>
          </p:cNvPr>
          <p:cNvSpPr>
            <a:spLocks noGrp="1"/>
          </p:cNvSpPr>
          <p:nvPr>
            <p:ph type="body" sz="quarter" idx="12" hasCustomPrompt="1"/>
          </p:nvPr>
        </p:nvSpPr>
        <p:spPr>
          <a:xfrm>
            <a:off x="4760181" y="2824427"/>
            <a:ext cx="6802279" cy="2516199"/>
          </a:xfrm>
          <a:prstGeom prst="rect">
            <a:avLst/>
          </a:prstGeom>
        </p:spPr>
        <p:txBody>
          <a:bodyPr/>
          <a:lstStyle>
            <a:lvl1pPr marL="0" indent="0">
              <a:lnSpc>
                <a:spcPct val="100000"/>
              </a:lnSpc>
              <a:buClr>
                <a:schemeClr val="accent2"/>
              </a:buClr>
              <a:buFont typeface="Arial" panose="020B0604020202020204" pitchFamily="34" charset="0"/>
              <a:buNone/>
              <a:defRPr sz="48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r>
              <a:rPr lang="en-US" sz="4400" b="1" dirty="0">
                <a:solidFill>
                  <a:srgbClr val="1C1D3B"/>
                </a:solidFill>
                <a:latin typeface="Helvetica" pitchFamily="2" charset="0"/>
                <a:cs typeface="Sora" pitchFamily="2" charset="0"/>
              </a:rPr>
              <a:t>The presentation title will come here</a:t>
            </a:r>
          </a:p>
          <a:p>
            <a:r>
              <a:rPr lang="en-US" sz="4400" b="1" dirty="0">
                <a:solidFill>
                  <a:srgbClr val="1C1D3B"/>
                </a:solidFill>
                <a:latin typeface="Helvetica" pitchFamily="2" charset="0"/>
                <a:cs typeface="Sora" pitchFamily="2" charset="0"/>
              </a:rPr>
              <a:t>(up to three lines)</a:t>
            </a:r>
          </a:p>
        </p:txBody>
      </p:sp>
      <p:grpSp>
        <p:nvGrpSpPr>
          <p:cNvPr id="5" name="Group 4">
            <a:extLst>
              <a:ext uri="{FF2B5EF4-FFF2-40B4-BE49-F238E27FC236}">
                <a16:creationId xmlns:a16="http://schemas.microsoft.com/office/drawing/2014/main" id="{869EF4BB-C667-DD16-7B1E-C4A8E3017170}"/>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01E5F9BA-617A-B0BA-907C-867F56DA41B5}"/>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56809C12-3214-8461-E791-55EA82D68A54}"/>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17E92F0E-DA18-3D69-61EA-598E22779C89}"/>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D766CD77-DF13-BB39-6A84-C32C4D303EB6}"/>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E04714BE-61FF-118A-9FA5-83B7E097E2A9}"/>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0CE47359-5BBA-6469-155D-330B00ED6237}"/>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3463834F-BB22-7C42-588D-998182DA2107}"/>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12AC4676-3F9B-B363-1811-BBA9954A4ECE}"/>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9CA89CBD-CB7E-9616-683E-7FDB69F24D8B}"/>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CD1ED26E-4806-5A4A-B2B2-C7214A5035EA}"/>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2A14418-6267-4B50-2234-A3B2B1ED178A}"/>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78B61E1D-448E-1940-DD01-F5178758E149}"/>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997A3EB2-A3DD-1D0E-A47E-CF05C9AFCDEF}"/>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6AF7B9CF-CE5C-9D30-7050-DCB5F684EC1A}"/>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B98C4E48-54D1-56DC-2F01-308F6360FEB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E500999A-671B-73C1-72D0-8ECF91D8AD06}"/>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41B09303-8FC7-0CB4-CD04-95929ED7084E}"/>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54CE1726-7AC5-F56E-6FEC-9B26B8EB3E26}"/>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E0132A18-5DE3-F130-839C-8E32858653F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7BB454A-78E9-3207-CD58-5F7A2B7E4727}"/>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F901E444-9043-E751-905D-E0061F122B9F}"/>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5C700834-6448-9A0D-1702-D49490B871E1}"/>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1AAAE891-D9BC-2DF2-E9F9-B31DA0D492F8}"/>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449D16E0-51B4-0212-F85C-51C63C0704CF}"/>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F9EEBA6C-84F7-190F-3326-63C259C3E74B}"/>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24ED561A-A36F-C179-94F1-9EC4360B37BD}"/>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3A8C8B0D-6F42-6135-261A-D86CE87D99CC}"/>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3D8C87F3-5DAA-2B75-AA87-04F7B36C9D41}"/>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653A4F01-CCD9-8595-4901-98D4AE37C1F3}"/>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657520B6-4BF5-C2BE-FB74-E808748F6E55}"/>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5EDECA02-690E-A029-14F6-68FC169AC8FA}"/>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F64906F2-5FB3-EF20-83E3-4F1DFD8CA2CD}"/>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A7E92967-4817-239D-CB39-92A052CB2FA6}"/>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DEF7D5EE-A7EA-533C-7E9B-E34F6C40F4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2EA523F2-B53B-ECA6-3FBB-ED15AA72C4F1}"/>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12930BEE-2FEB-5673-0BCE-8B662FF553D4}"/>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341CA6F-3015-2658-B6AD-41EE97EA345A}"/>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BDD782AA-F4C9-1445-2021-922DCC9FB9F9}"/>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F7176604-F11B-902B-2A4F-E24912C950F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D9ABF3C-2F70-371A-7695-69FA0BCB7326}"/>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F6513386-5B25-B370-75B9-CBF971663457}"/>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EF152BDE-9E15-6F22-9BD9-5862C13E4E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08BE346A-2409-86D8-09A8-EB5E1E1EEFAC}"/>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A071D0B8-7BD1-1130-D1AC-C17B71739967}"/>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437AEEDE-A472-FF54-B708-38B1927C341B}"/>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28F75F4D-BE14-74A1-74CB-A3BF9EB12A9B}"/>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22748C43-E929-A605-2D04-251F20436A41}"/>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A78085A7-6077-CFE4-5AF7-67B201F9CB17}"/>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pic>
        <p:nvPicPr>
          <p:cNvPr id="55" name="Picture 54" descr="A logo with white text&#10;&#10;Description automatically generated">
            <a:extLst>
              <a:ext uri="{FF2B5EF4-FFF2-40B4-BE49-F238E27FC236}">
                <a16:creationId xmlns:a16="http://schemas.microsoft.com/office/drawing/2014/main" id="{00956D7E-CCF5-1A23-EE32-9B2E170015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63377" y="390859"/>
            <a:ext cx="648629" cy="374868"/>
          </a:xfrm>
          <a:prstGeom prst="rect">
            <a:avLst/>
          </a:prstGeom>
        </p:spPr>
      </p:pic>
      <p:cxnSp>
        <p:nvCxnSpPr>
          <p:cNvPr id="56" name="Straight Connector 55">
            <a:extLst>
              <a:ext uri="{FF2B5EF4-FFF2-40B4-BE49-F238E27FC236}">
                <a16:creationId xmlns:a16="http://schemas.microsoft.com/office/drawing/2014/main" id="{ED556286-F534-4342-4B2F-E1B058C13DA4}"/>
              </a:ext>
            </a:extLst>
          </p:cNvPr>
          <p:cNvCxnSpPr>
            <a:cxnSpLocks/>
          </p:cNvCxnSpPr>
          <p:nvPr userDrawn="1"/>
        </p:nvCxnSpPr>
        <p:spPr>
          <a:xfrm>
            <a:off x="11094126" y="338326"/>
            <a:ext cx="0" cy="493456"/>
          </a:xfrm>
          <a:prstGeom prst="line">
            <a:avLst/>
          </a:prstGeom>
          <a:ln w="3175">
            <a:solidFill>
              <a:srgbClr val="1C1D3B"/>
            </a:solidFill>
          </a:ln>
        </p:spPr>
        <p:style>
          <a:lnRef idx="1">
            <a:schemeClr val="accent1"/>
          </a:lnRef>
          <a:fillRef idx="0">
            <a:schemeClr val="accent1"/>
          </a:fillRef>
          <a:effectRef idx="0">
            <a:schemeClr val="accent1"/>
          </a:effectRef>
          <a:fontRef idx="minor">
            <a:schemeClr val="tx1"/>
          </a:fontRef>
        </p:style>
      </p:cxnSp>
      <p:pic>
        <p:nvPicPr>
          <p:cNvPr id="57" name="Picture Placeholder 16">
            <a:extLst>
              <a:ext uri="{FF2B5EF4-FFF2-40B4-BE49-F238E27FC236}">
                <a16:creationId xmlns:a16="http://schemas.microsoft.com/office/drawing/2014/main" id="{1B469D76-27A7-1B27-84FD-D9628A660C3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3809997" cy="6858000"/>
          </a:xfrm>
          <a:custGeom>
            <a:avLst/>
            <a:gdLst>
              <a:gd name="connsiteX0" fmla="*/ 0 w 3259899"/>
              <a:gd name="connsiteY0" fmla="*/ 0 h 4149052"/>
              <a:gd name="connsiteX1" fmla="*/ 3259899 w 3259899"/>
              <a:gd name="connsiteY1" fmla="*/ 0 h 4149052"/>
              <a:gd name="connsiteX2" fmla="*/ 3259899 w 3259899"/>
              <a:gd name="connsiteY2" fmla="*/ 4149052 h 4149052"/>
              <a:gd name="connsiteX3" fmla="*/ 0 w 3259899"/>
              <a:gd name="connsiteY3" fmla="*/ 4149052 h 4149052"/>
            </a:gdLst>
            <a:ahLst/>
            <a:cxnLst>
              <a:cxn ang="0">
                <a:pos x="connsiteX0" y="connsiteY0"/>
              </a:cxn>
              <a:cxn ang="0">
                <a:pos x="connsiteX1" y="connsiteY1"/>
              </a:cxn>
              <a:cxn ang="0">
                <a:pos x="connsiteX2" y="connsiteY2"/>
              </a:cxn>
              <a:cxn ang="0">
                <a:pos x="connsiteX3" y="connsiteY3"/>
              </a:cxn>
            </a:cxnLst>
            <a:rect l="l" t="t" r="r" b="b"/>
            <a:pathLst>
              <a:path w="3259899" h="4149052">
                <a:moveTo>
                  <a:pt x="0" y="0"/>
                </a:moveTo>
                <a:lnTo>
                  <a:pt x="3259899" y="0"/>
                </a:lnTo>
                <a:lnTo>
                  <a:pt x="3259899" y="4149052"/>
                </a:lnTo>
                <a:lnTo>
                  <a:pt x="0" y="4149052"/>
                </a:lnTo>
                <a:close/>
              </a:path>
            </a:pathLst>
          </a:custGeom>
          <a:noFill/>
        </p:spPr>
      </p:pic>
      <p:sp>
        <p:nvSpPr>
          <p:cNvPr id="59" name="Rectangle 58">
            <a:extLst>
              <a:ext uri="{FF2B5EF4-FFF2-40B4-BE49-F238E27FC236}">
                <a16:creationId xmlns:a16="http://schemas.microsoft.com/office/drawing/2014/main" id="{7B482298-B4F7-18EF-5BF8-1EBD8DD9F9A3}"/>
              </a:ext>
            </a:extLst>
          </p:cNvPr>
          <p:cNvSpPr/>
          <p:nvPr userDrawn="1"/>
        </p:nvSpPr>
        <p:spPr>
          <a:xfrm>
            <a:off x="3809996" y="-1"/>
            <a:ext cx="134624" cy="6857999"/>
          </a:xfrm>
          <a:prstGeom prst="rect">
            <a:avLst/>
          </a:prstGeom>
          <a:solidFill>
            <a:srgbClr val="D4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0" name="TextBox 59">
            <a:extLst>
              <a:ext uri="{FF2B5EF4-FFF2-40B4-BE49-F238E27FC236}">
                <a16:creationId xmlns:a16="http://schemas.microsoft.com/office/drawing/2014/main" id="{DDB2AB9A-54EC-3569-E48D-6F355A3EBFBE}"/>
              </a:ext>
            </a:extLst>
          </p:cNvPr>
          <p:cNvSpPr txBox="1"/>
          <p:nvPr userDrawn="1"/>
        </p:nvSpPr>
        <p:spPr>
          <a:xfrm>
            <a:off x="154512" y="6555184"/>
            <a:ext cx="6151944" cy="184666"/>
          </a:xfrm>
          <a:prstGeom prst="rect">
            <a:avLst/>
          </a:prstGeom>
          <a:noFill/>
        </p:spPr>
        <p:txBody>
          <a:bodyPr wrap="square">
            <a:spAutoFit/>
          </a:bodyPr>
          <a:lstStyle/>
          <a:p>
            <a:pPr algn="l" fontAlgn="auto">
              <a:spcBef>
                <a:spcPts val="0"/>
              </a:spcBef>
              <a:spcAft>
                <a:spcPts val="0"/>
              </a:spcAft>
              <a:defRPr/>
            </a:pPr>
            <a:r>
              <a:rPr lang="en-US" sz="600" b="0" dirty="0">
                <a:solidFill>
                  <a:srgbClr val="7F7F7F"/>
                </a:solidFill>
                <a:latin typeface="Helvetica" pitchFamily="2" charset="0"/>
                <a:cs typeface="Segoe UI" panose="020B0502040204020203" pitchFamily="34" charset="0"/>
              </a:rPr>
              <a:t>© </a:t>
            </a:r>
            <a:fld id="{A70EC34E-1C8E-BB4E-9827-326FBA71B9DD}" type="datetimeyyyy">
              <a:rPr lang="en-US" sz="600" b="0" smtClean="0">
                <a:solidFill>
                  <a:srgbClr val="7F7F7F"/>
                </a:solidFill>
                <a:latin typeface="Helvetica" pitchFamily="2" charset="0"/>
                <a:cs typeface="Segoe UI" panose="020B0502040204020203" pitchFamily="34" charset="0"/>
              </a:rPr>
              <a:t>2026</a:t>
            </a:fld>
            <a:r>
              <a:rPr lang="en-US" sz="600" b="0" dirty="0">
                <a:solidFill>
                  <a:srgbClr val="7F7F7F"/>
                </a:solidFill>
                <a:latin typeface="Helvetica" pitchFamily="2" charset="0"/>
                <a:cs typeface="Segoe UI" panose="020B0502040204020203" pitchFamily="34" charset="0"/>
              </a:rPr>
              <a:t> Auritas LLC.  All rights reserved.</a:t>
            </a:r>
          </a:p>
        </p:txBody>
      </p:sp>
      <p:sp>
        <p:nvSpPr>
          <p:cNvPr id="63" name="Text Placeholder 60">
            <a:extLst>
              <a:ext uri="{FF2B5EF4-FFF2-40B4-BE49-F238E27FC236}">
                <a16:creationId xmlns:a16="http://schemas.microsoft.com/office/drawing/2014/main" id="{DD4DCDF3-5D25-3421-FF6E-A32E3383D718}"/>
              </a:ext>
            </a:extLst>
          </p:cNvPr>
          <p:cNvSpPr>
            <a:spLocks noGrp="1"/>
          </p:cNvSpPr>
          <p:nvPr>
            <p:ph type="body" sz="quarter" idx="11" hasCustomPrompt="1"/>
          </p:nvPr>
        </p:nvSpPr>
        <p:spPr>
          <a:xfrm>
            <a:off x="4760181" y="2251715"/>
            <a:ext cx="6802279" cy="468297"/>
          </a:xfrm>
          <a:prstGeom prst="rect">
            <a:avLst/>
          </a:prstGeom>
        </p:spPr>
        <p:txBody>
          <a:bodyPr anchor="ctr"/>
          <a:lstStyle>
            <a:lvl1pPr marL="0" indent="0">
              <a:lnSpc>
                <a:spcPct val="150000"/>
              </a:lnSpc>
              <a:buClr>
                <a:schemeClr val="accent2"/>
              </a:buClr>
              <a:buFont typeface="Arial" panose="020B0604020202020204" pitchFamily="34" charset="0"/>
              <a:buNone/>
              <a:defRPr sz="1600" b="1">
                <a:solidFill>
                  <a:schemeClr val="accent2"/>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Subheading will come here</a:t>
            </a:r>
          </a:p>
        </p:txBody>
      </p:sp>
      <p:pic>
        <p:nvPicPr>
          <p:cNvPr id="2" name="Graphic 1">
            <a:extLst>
              <a:ext uri="{FF2B5EF4-FFF2-40B4-BE49-F238E27FC236}">
                <a16:creationId xmlns:a16="http://schemas.microsoft.com/office/drawing/2014/main" id="{A681EDFF-98C6-E313-D740-2952DDF5986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159491" y="408273"/>
            <a:ext cx="1660538" cy="357454"/>
          </a:xfrm>
          <a:prstGeom prst="rect">
            <a:avLst/>
          </a:prstGeom>
        </p:spPr>
      </p:pic>
    </p:spTree>
    <p:extLst>
      <p:ext uri="{BB962C8B-B14F-4D97-AF65-F5344CB8AC3E}">
        <p14:creationId xmlns:p14="http://schemas.microsoft.com/office/powerpoint/2010/main" val="54663522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Boxes Slide">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D232D6F8-7D69-0622-4124-A078F23EEEBC}"/>
              </a:ext>
            </a:extLst>
          </p:cNvPr>
          <p:cNvSpPr/>
          <p:nvPr userDrawn="1"/>
        </p:nvSpPr>
        <p:spPr>
          <a:xfrm>
            <a:off x="595769" y="2035533"/>
            <a:ext cx="3437008"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Round Single Corner Rectangle 6">
            <a:extLst>
              <a:ext uri="{FF2B5EF4-FFF2-40B4-BE49-F238E27FC236}">
                <a16:creationId xmlns:a16="http://schemas.microsoft.com/office/drawing/2014/main" id="{A9D9E4DB-1988-55D6-38BF-4C6AEA299505}"/>
              </a:ext>
            </a:extLst>
          </p:cNvPr>
          <p:cNvSpPr/>
          <p:nvPr userDrawn="1"/>
        </p:nvSpPr>
        <p:spPr>
          <a:xfrm>
            <a:off x="4381729" y="2035533"/>
            <a:ext cx="3446027"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8194300" y="2040891"/>
            <a:ext cx="3446027"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6" name="Text Placeholder 60">
            <a:extLst>
              <a:ext uri="{FF2B5EF4-FFF2-40B4-BE49-F238E27FC236}">
                <a16:creationId xmlns:a16="http://schemas.microsoft.com/office/drawing/2014/main" id="{FE9DED47-EA35-840D-83F0-63FDC63FC6CF}"/>
              </a:ext>
            </a:extLst>
          </p:cNvPr>
          <p:cNvSpPr>
            <a:spLocks noGrp="1"/>
          </p:cNvSpPr>
          <p:nvPr>
            <p:ph type="body" sz="quarter" idx="11" hasCustomPrompt="1"/>
          </p:nvPr>
        </p:nvSpPr>
        <p:spPr>
          <a:xfrm>
            <a:off x="918640" y="3175540"/>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28" name="Text Placeholder 60">
            <a:extLst>
              <a:ext uri="{FF2B5EF4-FFF2-40B4-BE49-F238E27FC236}">
                <a16:creationId xmlns:a16="http://schemas.microsoft.com/office/drawing/2014/main" id="{A2F11879-9669-5EED-DDB3-F6CD5F76B074}"/>
              </a:ext>
            </a:extLst>
          </p:cNvPr>
          <p:cNvSpPr>
            <a:spLocks noGrp="1"/>
          </p:cNvSpPr>
          <p:nvPr>
            <p:ph type="body" sz="quarter" idx="13" hasCustomPrompt="1"/>
          </p:nvPr>
        </p:nvSpPr>
        <p:spPr>
          <a:xfrm>
            <a:off x="4720187" y="3194223"/>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8541500" y="3237226"/>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30" name="Text Placeholder 60">
            <a:extLst>
              <a:ext uri="{FF2B5EF4-FFF2-40B4-BE49-F238E27FC236}">
                <a16:creationId xmlns:a16="http://schemas.microsoft.com/office/drawing/2014/main" id="{37FF097C-E1EC-19A5-650D-AF6C3384D56E}"/>
              </a:ext>
            </a:extLst>
          </p:cNvPr>
          <p:cNvSpPr>
            <a:spLocks noGrp="1"/>
          </p:cNvSpPr>
          <p:nvPr>
            <p:ph type="body" sz="quarter" idx="15" hasCustomPrompt="1"/>
          </p:nvPr>
        </p:nvSpPr>
        <p:spPr>
          <a:xfrm>
            <a:off x="889612" y="2236573"/>
            <a:ext cx="2780653"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31" name="Text Placeholder 60">
            <a:extLst>
              <a:ext uri="{FF2B5EF4-FFF2-40B4-BE49-F238E27FC236}">
                <a16:creationId xmlns:a16="http://schemas.microsoft.com/office/drawing/2014/main" id="{02128630-FE4F-6247-B631-1389D52F54D1}"/>
              </a:ext>
            </a:extLst>
          </p:cNvPr>
          <p:cNvSpPr>
            <a:spLocks noGrp="1"/>
          </p:cNvSpPr>
          <p:nvPr>
            <p:ph type="body" sz="quarter" idx="16" hasCustomPrompt="1"/>
          </p:nvPr>
        </p:nvSpPr>
        <p:spPr>
          <a:xfrm>
            <a:off x="4720187" y="2225179"/>
            <a:ext cx="2751625"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32" name="Text Placeholder 60">
            <a:extLst>
              <a:ext uri="{FF2B5EF4-FFF2-40B4-BE49-F238E27FC236}">
                <a16:creationId xmlns:a16="http://schemas.microsoft.com/office/drawing/2014/main" id="{73BEDCE2-7DF8-00BA-C355-91AC759829D7}"/>
              </a:ext>
            </a:extLst>
          </p:cNvPr>
          <p:cNvSpPr>
            <a:spLocks noGrp="1"/>
          </p:cNvSpPr>
          <p:nvPr>
            <p:ph type="body" sz="quarter" idx="17" hasCustomPrompt="1"/>
          </p:nvPr>
        </p:nvSpPr>
        <p:spPr>
          <a:xfrm>
            <a:off x="8514996" y="2225179"/>
            <a:ext cx="2780653"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6" name="Rectangle 5">
            <a:extLst>
              <a:ext uri="{FF2B5EF4-FFF2-40B4-BE49-F238E27FC236}">
                <a16:creationId xmlns:a16="http://schemas.microsoft.com/office/drawing/2014/main" id="{99454E7F-4AD9-3A14-3D90-57381CE222FA}"/>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2" name="Picture 4">
            <a:extLst>
              <a:ext uri="{FF2B5EF4-FFF2-40B4-BE49-F238E27FC236}">
                <a16:creationId xmlns:a16="http://schemas.microsoft.com/office/drawing/2014/main" id="{B7C18632-2D38-AC81-D676-61F10913C50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66631678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B3F2DAA-2331-7947-16F3-99D994390037}"/>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72FEA23E-4AD8-7961-3FC1-8525149DA187}"/>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440EF8FB-460D-A13D-B944-4F70B761AFED}"/>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9651952B-7D65-51DB-CE59-E0CB4FD245F0}"/>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449347EC-ACE1-8E52-8C3E-05AB6181329A}"/>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7AA18BCB-8D67-E64E-6020-39CCACB57EE4}"/>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563EFFE9-1BE4-F9C5-BD48-3B388A2D267A}"/>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5A001D16-5EE8-3438-D500-15E534D54DD4}"/>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3D14AF13-6F13-DBA4-2320-B257D338914C}"/>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14424886-C176-B198-4926-0D7420F97B5A}"/>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E14BC28D-E364-CB37-248F-19A60A390978}"/>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88223C5-6236-86DE-2715-E8670BA938FC}"/>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B85D684E-539B-9266-58D3-F6DD0B139524}"/>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5681E8AF-C1B5-F4FF-F0E8-97F5BA098075}"/>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24414AE0-E866-0396-3148-2C1AA39A6FAE}"/>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12D29709-34BF-B514-8F18-0248D9EC1A6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BE7AA5A7-11C8-82B3-D6A4-F86598E52BFC}"/>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7FBB3ADE-2744-6E1D-A9C6-092FDB0A2253}"/>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0A7B6AE1-8D73-E082-2442-17EF37336AB1}"/>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A9AF1C41-6978-5C22-8114-41ED5954265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39DFB0A-A3D8-80FC-EE18-BC6D84032288}"/>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99342AF2-22E2-0DE0-8BB1-5717143F5D41}"/>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DD75B7F3-7C6E-DBF4-D4C7-D2AA17634CE3}"/>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028288E2-4B6D-4E6A-694B-6D3A6AA146AB}"/>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F702A8BF-3ABF-212D-B8AC-111D71588795}"/>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4B8DE702-BE04-0F02-E43D-C08332483608}"/>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A024C77F-9E39-0874-E2CC-CDA931B59CF5}"/>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1597F533-D529-7AB0-8A45-F810F4ECE1C1}"/>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F5D6EF0B-2125-85D7-E8F9-4DE25887BF14}"/>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240AD3FF-2178-78D9-0EB2-760E39FD89EA}"/>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A4EF5C89-880F-C486-2F48-D0890E661F60}"/>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993D144F-361E-571C-424C-477044DDDE4C}"/>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4A092B6B-1229-D819-A493-8985CC6E6DA2}"/>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6C1E85A1-068F-9BC4-3CE5-981C0DEC0652}"/>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6070A372-CA7D-0EEA-21D3-9359226F1D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B2070F5C-2EF0-5A6E-7CD0-A4A097F54709}"/>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3A7947BF-E992-440F-B2B8-65D0CA4F0812}"/>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4A67033-0FBA-9F2F-54AA-7BEE2D024F39}"/>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185729D5-23A0-717E-73A2-349F86859F24}"/>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746A62EF-356C-3AEF-1978-9C44556AEED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087DE5E-D845-FB8B-39FE-7F0C5F4A15B9}"/>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644EF10A-3EDE-C574-89CB-9D1DC60BFAFB}"/>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0227BE48-3132-4179-930A-DA718091DB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EC705AA0-9805-5267-854D-3D0E8C733DE3}"/>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171B5A5E-FEA1-1A13-1178-5CA8CCDF3701}"/>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E3AE20E9-B0F6-FD13-E0AF-7BD2614C2035}"/>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057C99BD-5ECE-EAA6-FBA0-A0CEDC19D14C}"/>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E2EF631C-9B50-5FF7-53C1-53DA872F40E5}"/>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76D4F3EB-FB0E-2883-CC35-DD272E9E27E5}"/>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pic>
        <p:nvPicPr>
          <p:cNvPr id="4" name="Graphic 3">
            <a:extLst>
              <a:ext uri="{FF2B5EF4-FFF2-40B4-BE49-F238E27FC236}">
                <a16:creationId xmlns:a16="http://schemas.microsoft.com/office/drawing/2014/main" id="{B05BE5FC-4608-7DB1-FE9F-9301948F935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729719" y="274562"/>
            <a:ext cx="2031415" cy="437290"/>
          </a:xfrm>
          <a:prstGeom prst="rect">
            <a:avLst/>
          </a:prstGeom>
        </p:spPr>
      </p:pic>
      <p:grpSp>
        <p:nvGrpSpPr>
          <p:cNvPr id="54" name="Group 53">
            <a:extLst>
              <a:ext uri="{FF2B5EF4-FFF2-40B4-BE49-F238E27FC236}">
                <a16:creationId xmlns:a16="http://schemas.microsoft.com/office/drawing/2014/main" id="{C281870D-B354-CF68-2DED-700776BE6DCA}"/>
              </a:ext>
            </a:extLst>
          </p:cNvPr>
          <p:cNvGrpSpPr/>
          <p:nvPr userDrawn="1"/>
        </p:nvGrpSpPr>
        <p:grpSpPr>
          <a:xfrm>
            <a:off x="958311" y="3100278"/>
            <a:ext cx="5085694" cy="902939"/>
            <a:chOff x="702617" y="4639518"/>
            <a:chExt cx="5085694" cy="902939"/>
          </a:xfrm>
        </p:grpSpPr>
        <p:pic>
          <p:nvPicPr>
            <p:cNvPr id="55" name="Graphic 54">
              <a:extLst>
                <a:ext uri="{FF2B5EF4-FFF2-40B4-BE49-F238E27FC236}">
                  <a16:creationId xmlns:a16="http://schemas.microsoft.com/office/drawing/2014/main" id="{2DEEEE8D-CDC4-CA82-0D98-E03DABD7D40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623362" y="5072610"/>
              <a:ext cx="164949" cy="235256"/>
            </a:xfrm>
            <a:prstGeom prst="rect">
              <a:avLst/>
            </a:prstGeom>
          </p:spPr>
        </p:pic>
        <p:sp>
          <p:nvSpPr>
            <p:cNvPr id="56" name="TextBox 55">
              <a:extLst>
                <a:ext uri="{FF2B5EF4-FFF2-40B4-BE49-F238E27FC236}">
                  <a16:creationId xmlns:a16="http://schemas.microsoft.com/office/drawing/2014/main" id="{8E340286-746C-5363-CF7D-E4F6CA4419AD}"/>
                </a:ext>
              </a:extLst>
            </p:cNvPr>
            <p:cNvSpPr txBox="1"/>
            <p:nvPr userDrawn="1"/>
          </p:nvSpPr>
          <p:spPr>
            <a:xfrm>
              <a:off x="702617" y="4639518"/>
              <a:ext cx="4974283" cy="902939"/>
            </a:xfrm>
            <a:prstGeom prst="rect">
              <a:avLst/>
            </a:prstGeom>
            <a:noFill/>
          </p:spPr>
          <p:txBody>
            <a:bodyPr wrap="square" rtlCol="0">
              <a:spAutoFit/>
            </a:bodyPr>
            <a:lstStyle/>
            <a:p>
              <a:pPr>
                <a:lnSpc>
                  <a:spcPts val="6000"/>
                </a:lnSpc>
              </a:pPr>
              <a:r>
                <a:rPr lang="en-US" sz="8000" b="1" spc="-300">
                  <a:solidFill>
                    <a:srgbClr val="1B1B37"/>
                  </a:solidFill>
                  <a:latin typeface="Helvetica" pitchFamily="2" charset="0"/>
                  <a:cs typeface="Sora" pitchFamily="2" charset="0"/>
                </a:rPr>
                <a:t>Thank you</a:t>
              </a:r>
            </a:p>
          </p:txBody>
        </p:sp>
      </p:grpSp>
    </p:spTree>
    <p:extLst>
      <p:ext uri="{BB962C8B-B14F-4D97-AF65-F5344CB8AC3E}">
        <p14:creationId xmlns:p14="http://schemas.microsoft.com/office/powerpoint/2010/main" val="122082470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with Car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78C8FAD-0AE5-F807-D38A-CD5F0622FD59}"/>
              </a:ext>
            </a:extLst>
          </p:cNvPr>
          <p:cNvSpPr/>
          <p:nvPr userDrawn="1"/>
        </p:nvSpPr>
        <p:spPr>
          <a:xfrm>
            <a:off x="2030921" y="3464549"/>
            <a:ext cx="5202078" cy="2600793"/>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1" name="Picture Placeholder 11">
            <a:extLst>
              <a:ext uri="{FF2B5EF4-FFF2-40B4-BE49-F238E27FC236}">
                <a16:creationId xmlns:a16="http://schemas.microsoft.com/office/drawing/2014/main" id="{651CE1AF-5F24-4FBC-CF28-5B321BB11F34}"/>
              </a:ext>
            </a:extLst>
          </p:cNvPr>
          <p:cNvSpPr>
            <a:spLocks noGrp="1"/>
          </p:cNvSpPr>
          <p:nvPr>
            <p:ph type="pic" sz="quarter" idx="10"/>
          </p:nvPr>
        </p:nvSpPr>
        <p:spPr>
          <a:xfrm>
            <a:off x="1173307" y="3772298"/>
            <a:ext cx="1985826" cy="1985826"/>
          </a:xfrm>
          <a:prstGeom prst="rect">
            <a:avLst/>
          </a:prstGeom>
          <a:solidFill>
            <a:srgbClr val="1C1D3B"/>
          </a:solidFill>
        </p:spPr>
        <p:txBody>
          <a:bodyPr/>
          <a:lstStyle/>
          <a:p>
            <a:endParaRPr lang="en-US"/>
          </a:p>
        </p:txBody>
      </p:sp>
      <p:grpSp>
        <p:nvGrpSpPr>
          <p:cNvPr id="5" name="Group 4">
            <a:extLst>
              <a:ext uri="{FF2B5EF4-FFF2-40B4-BE49-F238E27FC236}">
                <a16:creationId xmlns:a16="http://schemas.microsoft.com/office/drawing/2014/main" id="{BB3F2DAA-2331-7947-16F3-99D994390037}"/>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72FEA23E-4AD8-7961-3FC1-8525149DA187}"/>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440EF8FB-460D-A13D-B944-4F70B761AFED}"/>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9651952B-7D65-51DB-CE59-E0CB4FD245F0}"/>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449347EC-ACE1-8E52-8C3E-05AB6181329A}"/>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7AA18BCB-8D67-E64E-6020-39CCACB57EE4}"/>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563EFFE9-1BE4-F9C5-BD48-3B388A2D267A}"/>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5A001D16-5EE8-3438-D500-15E534D54DD4}"/>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3D14AF13-6F13-DBA4-2320-B257D338914C}"/>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14424886-C176-B198-4926-0D7420F97B5A}"/>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E14BC28D-E364-CB37-248F-19A60A390978}"/>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88223C5-6236-86DE-2715-E8670BA938FC}"/>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B85D684E-539B-9266-58D3-F6DD0B139524}"/>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5681E8AF-C1B5-F4FF-F0E8-97F5BA098075}"/>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24414AE0-E866-0396-3148-2C1AA39A6FAE}"/>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12D29709-34BF-B514-8F18-0248D9EC1A6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BE7AA5A7-11C8-82B3-D6A4-F86598E52BFC}"/>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7FBB3ADE-2744-6E1D-A9C6-092FDB0A2253}"/>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0A7B6AE1-8D73-E082-2442-17EF37336AB1}"/>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A9AF1C41-6978-5C22-8114-41ED5954265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39DFB0A-A3D8-80FC-EE18-BC6D84032288}"/>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99342AF2-22E2-0DE0-8BB1-5717143F5D41}"/>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DD75B7F3-7C6E-DBF4-D4C7-D2AA17634CE3}"/>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028288E2-4B6D-4E6A-694B-6D3A6AA146AB}"/>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F702A8BF-3ABF-212D-B8AC-111D71588795}"/>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4B8DE702-BE04-0F02-E43D-C08332483608}"/>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A024C77F-9E39-0874-E2CC-CDA931B59CF5}"/>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1597F533-D529-7AB0-8A45-F810F4ECE1C1}"/>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F5D6EF0B-2125-85D7-E8F9-4DE25887BF14}"/>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240AD3FF-2178-78D9-0EB2-760E39FD89EA}"/>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A4EF5C89-880F-C486-2F48-D0890E661F60}"/>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993D144F-361E-571C-424C-477044DDDE4C}"/>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4A092B6B-1229-D819-A493-8985CC6E6DA2}"/>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6C1E85A1-068F-9BC4-3CE5-981C0DEC0652}"/>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6070A372-CA7D-0EEA-21D3-9359226F1D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B2070F5C-2EF0-5A6E-7CD0-A4A097F54709}"/>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3A7947BF-E992-440F-B2B8-65D0CA4F0812}"/>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4A67033-0FBA-9F2F-54AA-7BEE2D024F39}"/>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185729D5-23A0-717E-73A2-349F86859F24}"/>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746A62EF-356C-3AEF-1978-9C44556AEED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087DE5E-D845-FB8B-39FE-7F0C5F4A15B9}"/>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644EF10A-3EDE-C574-89CB-9D1DC60BFAFB}"/>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0227BE48-3132-4179-930A-DA718091DB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EC705AA0-9805-5267-854D-3D0E8C733DE3}"/>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171B5A5E-FEA1-1A13-1178-5CA8CCDF3701}"/>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E3AE20E9-B0F6-FD13-E0AF-7BD2614C2035}"/>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057C99BD-5ECE-EAA6-FBA0-A0CEDC19D14C}"/>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E2EF631C-9B50-5FF7-53C1-53DA872F40E5}"/>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76D4F3EB-FB0E-2883-CC35-DD272E9E27E5}"/>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sp>
        <p:nvSpPr>
          <p:cNvPr id="59" name="Text Placeholder 60">
            <a:extLst>
              <a:ext uri="{FF2B5EF4-FFF2-40B4-BE49-F238E27FC236}">
                <a16:creationId xmlns:a16="http://schemas.microsoft.com/office/drawing/2014/main" id="{A12F0801-B6B2-47A7-21D4-BBECF44855CF}"/>
              </a:ext>
            </a:extLst>
          </p:cNvPr>
          <p:cNvSpPr>
            <a:spLocks noGrp="1"/>
          </p:cNvSpPr>
          <p:nvPr>
            <p:ph type="body" sz="quarter" idx="11" hasCustomPrompt="1"/>
          </p:nvPr>
        </p:nvSpPr>
        <p:spPr>
          <a:xfrm>
            <a:off x="3607740" y="4124261"/>
            <a:ext cx="3228489" cy="1365274"/>
          </a:xfrm>
          <a:prstGeom prst="rect">
            <a:avLst/>
          </a:prstGeom>
        </p:spPr>
        <p:txBody>
          <a:bodyPr/>
          <a:lstStyle>
            <a:lvl1pPr marL="0" indent="0">
              <a:lnSpc>
                <a:spcPct val="100000"/>
              </a:lnSpc>
              <a:spcBef>
                <a:spcPts val="400"/>
              </a:spcBef>
              <a:buClr>
                <a:schemeClr val="accent2"/>
              </a:buClr>
              <a:buFont typeface="Arial" panose="020B0604020202020204" pitchFamily="34" charset="0"/>
              <a:buNone/>
              <a:defRPr sz="1600" b="0">
                <a:solidFill>
                  <a:schemeClr val="accent6"/>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First &amp; Last Name</a:t>
            </a:r>
          </a:p>
          <a:p>
            <a:pPr lvl="0"/>
            <a:r>
              <a:rPr lang="en-US" dirty="0"/>
              <a:t>Title</a:t>
            </a:r>
          </a:p>
          <a:p>
            <a:pPr lvl="0"/>
            <a:r>
              <a:rPr lang="en-US" dirty="0"/>
              <a:t>P xxx-xxx-xxx</a:t>
            </a:r>
          </a:p>
          <a:p>
            <a:pPr lvl="0"/>
            <a:r>
              <a:rPr lang="en-US" dirty="0"/>
              <a:t>E </a:t>
            </a:r>
            <a:r>
              <a:rPr lang="en-US" dirty="0" err="1"/>
              <a:t>xxx@auritas.com</a:t>
            </a:r>
            <a:endParaRPr lang="en-US" dirty="0"/>
          </a:p>
          <a:p>
            <a:pPr lvl="0"/>
            <a:endParaRPr lang="en-US" dirty="0"/>
          </a:p>
        </p:txBody>
      </p:sp>
      <p:grpSp>
        <p:nvGrpSpPr>
          <p:cNvPr id="56" name="Group 55">
            <a:extLst>
              <a:ext uri="{FF2B5EF4-FFF2-40B4-BE49-F238E27FC236}">
                <a16:creationId xmlns:a16="http://schemas.microsoft.com/office/drawing/2014/main" id="{18F893CA-3DD1-7C30-9EEC-B8E02114C2BA}"/>
              </a:ext>
            </a:extLst>
          </p:cNvPr>
          <p:cNvGrpSpPr/>
          <p:nvPr userDrawn="1"/>
        </p:nvGrpSpPr>
        <p:grpSpPr>
          <a:xfrm>
            <a:off x="1173307" y="1555684"/>
            <a:ext cx="5085694" cy="902939"/>
            <a:chOff x="702617" y="4639518"/>
            <a:chExt cx="5085694" cy="902939"/>
          </a:xfrm>
        </p:grpSpPr>
        <p:pic>
          <p:nvPicPr>
            <p:cNvPr id="57" name="Graphic 56">
              <a:extLst>
                <a:ext uri="{FF2B5EF4-FFF2-40B4-BE49-F238E27FC236}">
                  <a16:creationId xmlns:a16="http://schemas.microsoft.com/office/drawing/2014/main" id="{9A4C15E0-6782-8362-5565-7BFCBE13BDF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623362" y="5072610"/>
              <a:ext cx="164949" cy="235256"/>
            </a:xfrm>
            <a:prstGeom prst="rect">
              <a:avLst/>
            </a:prstGeom>
          </p:spPr>
        </p:pic>
        <p:sp>
          <p:nvSpPr>
            <p:cNvPr id="58" name="TextBox 57">
              <a:extLst>
                <a:ext uri="{FF2B5EF4-FFF2-40B4-BE49-F238E27FC236}">
                  <a16:creationId xmlns:a16="http://schemas.microsoft.com/office/drawing/2014/main" id="{ABD96FC3-2A4E-2510-CEC2-CB2DA8BCFDCE}"/>
                </a:ext>
              </a:extLst>
            </p:cNvPr>
            <p:cNvSpPr txBox="1"/>
            <p:nvPr userDrawn="1"/>
          </p:nvSpPr>
          <p:spPr>
            <a:xfrm>
              <a:off x="702617" y="4639518"/>
              <a:ext cx="4974283" cy="902939"/>
            </a:xfrm>
            <a:prstGeom prst="rect">
              <a:avLst/>
            </a:prstGeom>
            <a:noFill/>
          </p:spPr>
          <p:txBody>
            <a:bodyPr wrap="square" rtlCol="0">
              <a:spAutoFit/>
            </a:bodyPr>
            <a:lstStyle/>
            <a:p>
              <a:pPr>
                <a:lnSpc>
                  <a:spcPts val="6000"/>
                </a:lnSpc>
              </a:pPr>
              <a:r>
                <a:rPr lang="en-US" sz="8000" b="1" spc="-300" dirty="0">
                  <a:solidFill>
                    <a:srgbClr val="1B1B37"/>
                  </a:solidFill>
                  <a:latin typeface="Helvetica" pitchFamily="2" charset="0"/>
                  <a:cs typeface="Sora" pitchFamily="2" charset="0"/>
                </a:rPr>
                <a:t>Thank you</a:t>
              </a:r>
            </a:p>
          </p:txBody>
        </p:sp>
      </p:grpSp>
      <p:pic>
        <p:nvPicPr>
          <p:cNvPr id="60" name="Graphic 59">
            <a:extLst>
              <a:ext uri="{FF2B5EF4-FFF2-40B4-BE49-F238E27FC236}">
                <a16:creationId xmlns:a16="http://schemas.microsoft.com/office/drawing/2014/main" id="{FE8CAF5D-979E-7939-D8B1-ACB715864FB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729719" y="274562"/>
            <a:ext cx="2031415" cy="437290"/>
          </a:xfrm>
          <a:prstGeom prst="rect">
            <a:avLst/>
          </a:prstGeom>
        </p:spPr>
      </p:pic>
    </p:spTree>
    <p:extLst>
      <p:ext uri="{BB962C8B-B14F-4D97-AF65-F5344CB8AC3E}">
        <p14:creationId xmlns:p14="http://schemas.microsoft.com/office/powerpoint/2010/main" val="3161062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E966E8CA-202D-0A7D-EAD0-759D3A2C898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94504" y="6411096"/>
            <a:ext cx="1289218" cy="277522"/>
          </a:xfrm>
          <a:prstGeom prst="rect">
            <a:avLst/>
          </a:prstGeom>
        </p:spPr>
      </p:pic>
    </p:spTree>
    <p:extLst>
      <p:ext uri="{BB962C8B-B14F-4D97-AF65-F5344CB8AC3E}">
        <p14:creationId xmlns:p14="http://schemas.microsoft.com/office/powerpoint/2010/main" val="239942439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82FCDD-1B0D-B8F4-C148-009B89EF524D}"/>
              </a:ext>
            </a:extLst>
          </p:cNvPr>
          <p:cNvSpPr/>
          <p:nvPr userDrawn="1"/>
        </p:nvSpPr>
        <p:spPr>
          <a:xfrm>
            <a:off x="6561666" y="0"/>
            <a:ext cx="5630333" cy="6858000"/>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 name="TextBox 2">
            <a:extLst>
              <a:ext uri="{FF2B5EF4-FFF2-40B4-BE49-F238E27FC236}">
                <a16:creationId xmlns:a16="http://schemas.microsoft.com/office/drawing/2014/main" id="{2C06FF1E-3398-5B30-8C22-7AD6BFF8E245}"/>
              </a:ext>
            </a:extLst>
          </p:cNvPr>
          <p:cNvSpPr txBox="1"/>
          <p:nvPr userDrawn="1"/>
        </p:nvSpPr>
        <p:spPr>
          <a:xfrm>
            <a:off x="930041" y="694590"/>
            <a:ext cx="2254143" cy="769441"/>
          </a:xfrm>
          <a:prstGeom prst="rect">
            <a:avLst/>
          </a:prstGeom>
          <a:noFill/>
        </p:spPr>
        <p:txBody>
          <a:bodyPr wrap="none" rtlCol="0">
            <a:spAutoFit/>
          </a:bodyPr>
          <a:lstStyle/>
          <a:p>
            <a:r>
              <a:rPr lang="en-US" sz="4400" b="1">
                <a:latin typeface="Helvetica" pitchFamily="2" charset="0"/>
                <a:cs typeface="Sora" pitchFamily="2" charset="0"/>
              </a:rPr>
              <a:t>Agenda</a:t>
            </a:r>
          </a:p>
        </p:txBody>
      </p:sp>
      <p:sp>
        <p:nvSpPr>
          <p:cNvPr id="6" name="Rectangle 5">
            <a:extLst>
              <a:ext uri="{FF2B5EF4-FFF2-40B4-BE49-F238E27FC236}">
                <a16:creationId xmlns:a16="http://schemas.microsoft.com/office/drawing/2014/main" id="{B73EA784-004F-3055-4320-BFEDCF18B956}"/>
              </a:ext>
            </a:extLst>
          </p:cNvPr>
          <p:cNvSpPr/>
          <p:nvPr userDrawn="1"/>
        </p:nvSpPr>
        <p:spPr>
          <a:xfrm>
            <a:off x="8675980" y="1879562"/>
            <a:ext cx="1755057" cy="1676400"/>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Picture Placeholder 11">
            <a:extLst>
              <a:ext uri="{FF2B5EF4-FFF2-40B4-BE49-F238E27FC236}">
                <a16:creationId xmlns:a16="http://schemas.microsoft.com/office/drawing/2014/main" id="{ABEA7740-9D11-0810-9EC3-D2819BB84F60}"/>
              </a:ext>
            </a:extLst>
          </p:cNvPr>
          <p:cNvSpPr>
            <a:spLocks noGrp="1"/>
          </p:cNvSpPr>
          <p:nvPr>
            <p:ph type="pic" sz="quarter" idx="10"/>
          </p:nvPr>
        </p:nvSpPr>
        <p:spPr>
          <a:xfrm>
            <a:off x="6562899" y="2065292"/>
            <a:ext cx="3674534" cy="4795837"/>
          </a:xfrm>
          <a:prstGeom prst="rect">
            <a:avLst/>
          </a:prstGeom>
        </p:spPr>
        <p:txBody>
          <a:bodyPr/>
          <a:lstStyle/>
          <a:p>
            <a:endParaRPr lang="en-US"/>
          </a:p>
        </p:txBody>
      </p:sp>
      <p:sp>
        <p:nvSpPr>
          <p:cNvPr id="13" name="Text Placeholder 60">
            <a:extLst>
              <a:ext uri="{FF2B5EF4-FFF2-40B4-BE49-F238E27FC236}">
                <a16:creationId xmlns:a16="http://schemas.microsoft.com/office/drawing/2014/main" id="{2DE85165-8D42-272D-C2BA-45611E5692F0}"/>
              </a:ext>
            </a:extLst>
          </p:cNvPr>
          <p:cNvSpPr>
            <a:spLocks noGrp="1"/>
          </p:cNvSpPr>
          <p:nvPr>
            <p:ph type="body" sz="quarter" idx="11" hasCustomPrompt="1"/>
          </p:nvPr>
        </p:nvSpPr>
        <p:spPr>
          <a:xfrm>
            <a:off x="916637" y="2217469"/>
            <a:ext cx="4535094" cy="4077005"/>
          </a:xfrm>
          <a:prstGeom prst="rect">
            <a:avLst/>
          </a:prstGeom>
        </p:spPr>
        <p:txBody>
          <a:bodyPr/>
          <a:lstStyle>
            <a:lvl1pPr marL="285750" indent="-285750">
              <a:lnSpc>
                <a:spcPct val="150000"/>
              </a:lnSpc>
              <a:buClr>
                <a:schemeClr val="accent2"/>
              </a:buClr>
              <a:buFont typeface="Arial" panose="020B0604020202020204" pitchFamily="34" charset="0"/>
              <a:buChar char="•"/>
              <a:defRPr sz="18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lvl="0"/>
            <a:endParaRPr lang="en-US"/>
          </a:p>
        </p:txBody>
      </p:sp>
      <p:sp>
        <p:nvSpPr>
          <p:cNvPr id="5" name="Rectangle 4">
            <a:extLst>
              <a:ext uri="{FF2B5EF4-FFF2-40B4-BE49-F238E27FC236}">
                <a16:creationId xmlns:a16="http://schemas.microsoft.com/office/drawing/2014/main" id="{BF603D84-C260-5E07-85E8-6CDF8F65DD05}"/>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7" name="Picture 6" descr="A black background with white text&#10;&#10;AI-generated content may be incorrect.">
            <a:extLst>
              <a:ext uri="{FF2B5EF4-FFF2-40B4-BE49-F238E27FC236}">
                <a16:creationId xmlns:a16="http://schemas.microsoft.com/office/drawing/2014/main" id="{A33B93AE-F507-80D8-99F5-0FDE8D1D63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736" y="70639"/>
            <a:ext cx="1349268" cy="433186"/>
          </a:xfrm>
          <a:prstGeom prst="rect">
            <a:avLst/>
          </a:prstGeom>
        </p:spPr>
      </p:pic>
    </p:spTree>
    <p:extLst>
      <p:ext uri="{BB962C8B-B14F-4D97-AF65-F5344CB8AC3E}">
        <p14:creationId xmlns:p14="http://schemas.microsoft.com/office/powerpoint/2010/main" val="21245740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Text Slide">
    <p:spTree>
      <p:nvGrpSpPr>
        <p:cNvPr id="1" name=""/>
        <p:cNvGrpSpPr/>
        <p:nvPr/>
      </p:nvGrpSpPr>
      <p:grpSpPr>
        <a:xfrm>
          <a:off x="0" y="0"/>
          <a:ext cx="0" cy="0"/>
          <a:chOff x="0" y="0"/>
          <a:chExt cx="0" cy="0"/>
        </a:xfrm>
      </p:grpSpPr>
      <p:sp>
        <p:nvSpPr>
          <p:cNvPr id="19" name="Text Placeholder 60">
            <a:extLst>
              <a:ext uri="{FF2B5EF4-FFF2-40B4-BE49-F238E27FC236}">
                <a16:creationId xmlns:a16="http://schemas.microsoft.com/office/drawing/2014/main" id="{876CDDFE-434F-6A26-DB23-E7A842365836}"/>
              </a:ext>
            </a:extLst>
          </p:cNvPr>
          <p:cNvSpPr>
            <a:spLocks noGrp="1"/>
          </p:cNvSpPr>
          <p:nvPr>
            <p:ph type="body" sz="quarter" idx="11" hasCustomPrompt="1"/>
          </p:nvPr>
        </p:nvSpPr>
        <p:spPr>
          <a:xfrm>
            <a:off x="916637" y="2217469"/>
            <a:ext cx="10331934" cy="3776931"/>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Text comes here.</a:t>
            </a:r>
          </a:p>
          <a:p>
            <a:pPr lvl="0"/>
            <a:endParaRPr lang="en-US" dirty="0"/>
          </a:p>
        </p:txBody>
      </p:sp>
      <p:sp>
        <p:nvSpPr>
          <p:cNvPr id="4" name="Text Placeholder 60">
            <a:extLst>
              <a:ext uri="{FF2B5EF4-FFF2-40B4-BE49-F238E27FC236}">
                <a16:creationId xmlns:a16="http://schemas.microsoft.com/office/drawing/2014/main" id="{0E3C9BB4-652E-3DBD-B7E9-747D500FFCE9}"/>
              </a:ext>
            </a:extLst>
          </p:cNvPr>
          <p:cNvSpPr>
            <a:spLocks noGrp="1"/>
          </p:cNvSpPr>
          <p:nvPr>
            <p:ph type="body" sz="quarter" idx="12" hasCustomPrompt="1"/>
          </p:nvPr>
        </p:nvSpPr>
        <p:spPr>
          <a:xfrm>
            <a:off x="889612" y="602428"/>
            <a:ext cx="8965588" cy="913121"/>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3" name="Rectangle 2">
            <a:extLst>
              <a:ext uri="{FF2B5EF4-FFF2-40B4-BE49-F238E27FC236}">
                <a16:creationId xmlns:a16="http://schemas.microsoft.com/office/drawing/2014/main" id="{141E6997-A5EB-ADF8-98B0-A7242126C2F4}"/>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7" name="Picture 4">
            <a:extLst>
              <a:ext uri="{FF2B5EF4-FFF2-40B4-BE49-F238E27FC236}">
                <a16:creationId xmlns:a16="http://schemas.microsoft.com/office/drawing/2014/main" id="{2E3A2459-DFF2-E390-94F1-AAB0A940DFE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6536747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ust Title Slide">
    <p:spTree>
      <p:nvGrpSpPr>
        <p:cNvPr id="1" name=""/>
        <p:cNvGrpSpPr/>
        <p:nvPr/>
      </p:nvGrpSpPr>
      <p:grpSpPr>
        <a:xfrm>
          <a:off x="0" y="0"/>
          <a:ext cx="0" cy="0"/>
          <a:chOff x="0" y="0"/>
          <a:chExt cx="0" cy="0"/>
        </a:xfrm>
      </p:grpSpPr>
      <p:sp>
        <p:nvSpPr>
          <p:cNvPr id="4" name="Text Placeholder 60">
            <a:extLst>
              <a:ext uri="{FF2B5EF4-FFF2-40B4-BE49-F238E27FC236}">
                <a16:creationId xmlns:a16="http://schemas.microsoft.com/office/drawing/2014/main" id="{0E3C9BB4-652E-3DBD-B7E9-747D500FFCE9}"/>
              </a:ext>
            </a:extLst>
          </p:cNvPr>
          <p:cNvSpPr>
            <a:spLocks noGrp="1"/>
          </p:cNvSpPr>
          <p:nvPr>
            <p:ph type="body" sz="quarter" idx="12" hasCustomPrompt="1"/>
          </p:nvPr>
        </p:nvSpPr>
        <p:spPr>
          <a:xfrm>
            <a:off x="889612" y="548640"/>
            <a:ext cx="8965588" cy="966909"/>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5" name="Rectangle 4">
            <a:extLst>
              <a:ext uri="{FF2B5EF4-FFF2-40B4-BE49-F238E27FC236}">
                <a16:creationId xmlns:a16="http://schemas.microsoft.com/office/drawing/2014/main" id="{DC5F3193-B37F-9AB6-1009-CE3170B8C931}"/>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3" name="Picture 4">
            <a:extLst>
              <a:ext uri="{FF2B5EF4-FFF2-40B4-BE49-F238E27FC236}">
                <a16:creationId xmlns:a16="http://schemas.microsoft.com/office/drawing/2014/main" id="{4790CC93-49A1-4D61-3216-668E1B17A38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135157776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Section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339273-83A9-BCC6-AB5E-3FDD0E633CAB}"/>
              </a:ext>
            </a:extLst>
          </p:cNvPr>
          <p:cNvSpPr/>
          <p:nvPr userDrawn="1"/>
        </p:nvSpPr>
        <p:spPr>
          <a:xfrm>
            <a:off x="1031132" y="1417342"/>
            <a:ext cx="166297"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 name="Picture Placeholder 11">
            <a:extLst>
              <a:ext uri="{FF2B5EF4-FFF2-40B4-BE49-F238E27FC236}">
                <a16:creationId xmlns:a16="http://schemas.microsoft.com/office/drawing/2014/main" id="{E6FF7232-FE38-2566-3C86-5B6F71184712}"/>
              </a:ext>
            </a:extLst>
          </p:cNvPr>
          <p:cNvSpPr>
            <a:spLocks noGrp="1"/>
          </p:cNvSpPr>
          <p:nvPr>
            <p:ph type="pic" sz="quarter" idx="10"/>
          </p:nvPr>
        </p:nvSpPr>
        <p:spPr>
          <a:xfrm>
            <a:off x="0" y="3643086"/>
            <a:ext cx="12192000" cy="3214914"/>
          </a:xfrm>
          <a:prstGeom prst="rect">
            <a:avLst/>
          </a:prstGeom>
        </p:spPr>
        <p:txBody>
          <a:bodyPr/>
          <a:lstStyle/>
          <a:p>
            <a:endParaRPr lang="en-US"/>
          </a:p>
        </p:txBody>
      </p:sp>
      <p:sp>
        <p:nvSpPr>
          <p:cNvPr id="7" name="Text Placeholder 60">
            <a:extLst>
              <a:ext uri="{FF2B5EF4-FFF2-40B4-BE49-F238E27FC236}">
                <a16:creationId xmlns:a16="http://schemas.microsoft.com/office/drawing/2014/main" id="{59F923A2-ADBB-5715-9951-21709BA8CB6F}"/>
              </a:ext>
            </a:extLst>
          </p:cNvPr>
          <p:cNvSpPr>
            <a:spLocks noGrp="1"/>
          </p:cNvSpPr>
          <p:nvPr>
            <p:ph type="body" sz="quarter" idx="12" hasCustomPrompt="1"/>
          </p:nvPr>
        </p:nvSpPr>
        <p:spPr>
          <a:xfrm>
            <a:off x="1794241" y="1609560"/>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New Section Title Comes Here</a:t>
            </a:r>
          </a:p>
        </p:txBody>
      </p:sp>
      <p:pic>
        <p:nvPicPr>
          <p:cNvPr id="4" name="Picture 4">
            <a:extLst>
              <a:ext uri="{FF2B5EF4-FFF2-40B4-BE49-F238E27FC236}">
                <a16:creationId xmlns:a16="http://schemas.microsoft.com/office/drawing/2014/main" id="{D68075DA-77D7-74C6-27F9-877002742F5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15247837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Gray Slide">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6807200" y="1640115"/>
            <a:ext cx="4833128" cy="4595294"/>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7199086" y="2032001"/>
            <a:ext cx="4094039" cy="3860800"/>
          </a:xfrm>
          <a:prstGeom prst="rect">
            <a:avLst/>
          </a:prstGeom>
        </p:spPr>
        <p:txBody>
          <a:bodyPr/>
          <a:lstStyle>
            <a:lvl1pPr marL="0" indent="0">
              <a:lnSpc>
                <a:spcPct val="100000"/>
              </a:lnSpc>
              <a:spcBef>
                <a:spcPts val="600"/>
              </a:spcBef>
              <a:buClr>
                <a:schemeClr val="accent2"/>
              </a:buClr>
              <a:buFont typeface="Arial" panose="020B0604020202020204" pitchFamily="34" charset="0"/>
              <a:buNone/>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for highlighted box comes here.</a:t>
            </a:r>
          </a:p>
          <a:p>
            <a:pPr lvl="0"/>
            <a:endParaRPr lang="en-US"/>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916637" y="2032001"/>
            <a:ext cx="5389819" cy="4063999"/>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5" name="Rectangle 4">
            <a:extLst>
              <a:ext uri="{FF2B5EF4-FFF2-40B4-BE49-F238E27FC236}">
                <a16:creationId xmlns:a16="http://schemas.microsoft.com/office/drawing/2014/main" id="{69D37B55-2F48-0E42-D8B7-A0F63B0CFF3A}"/>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4" name="Picture 4">
            <a:extLst>
              <a:ext uri="{FF2B5EF4-FFF2-40B4-BE49-F238E27FC236}">
                <a16:creationId xmlns:a16="http://schemas.microsoft.com/office/drawing/2014/main" id="{72BDFDDF-289D-0F1F-3F3B-BE422057B24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247991375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Box Dark Slide">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6807200" y="1640115"/>
            <a:ext cx="4833128" cy="4595294"/>
          </a:xfrm>
          <a:prstGeom prst="round1Rect">
            <a:avLst>
              <a:gd name="adj" fmla="val 5579"/>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7199086" y="2032001"/>
            <a:ext cx="4094039" cy="3860800"/>
          </a:xfrm>
          <a:prstGeom prst="rect">
            <a:avLst/>
          </a:prstGeom>
        </p:spPr>
        <p:txBody>
          <a:bodyPr/>
          <a:lstStyle>
            <a:lvl1pPr marL="285750" indent="-285750">
              <a:lnSpc>
                <a:spcPct val="100000"/>
              </a:lnSpc>
              <a:spcBef>
                <a:spcPts val="600"/>
              </a:spcBef>
              <a:buClr>
                <a:schemeClr val="bg1"/>
              </a:buClr>
              <a:buFont typeface="Arial" panose="020B0604020202020204" pitchFamily="34" charset="0"/>
              <a:buChar char="•"/>
              <a:defRPr sz="1400" b="0">
                <a:solidFill>
                  <a:schemeClr val="accent6"/>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for highlighted box comes here.</a:t>
            </a:r>
          </a:p>
          <a:p>
            <a:pPr lvl="0"/>
            <a:endParaRPr lang="en-US"/>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916637" y="2032001"/>
            <a:ext cx="5389819" cy="4063999"/>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5" name="Rectangle 4">
            <a:extLst>
              <a:ext uri="{FF2B5EF4-FFF2-40B4-BE49-F238E27FC236}">
                <a16:creationId xmlns:a16="http://schemas.microsoft.com/office/drawing/2014/main" id="{DF8C9214-F3D9-0CAB-A24D-6838DC4F3548}"/>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4" name="Picture 4">
            <a:extLst>
              <a:ext uri="{FF2B5EF4-FFF2-40B4-BE49-F238E27FC236}">
                <a16:creationId xmlns:a16="http://schemas.microsoft.com/office/drawing/2014/main" id="{3331D0DF-496A-8F3F-49EF-F9E4029E226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113217417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Image &amp; Text Slide">
    <p:spTree>
      <p:nvGrpSpPr>
        <p:cNvPr id="1" name=""/>
        <p:cNvGrpSpPr/>
        <p:nvPr/>
      </p:nvGrpSpPr>
      <p:grpSpPr>
        <a:xfrm>
          <a:off x="0" y="0"/>
          <a:ext cx="0" cy="0"/>
          <a:chOff x="0" y="0"/>
          <a:chExt cx="0" cy="0"/>
        </a:xfrm>
      </p:grpSpPr>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6396522" y="798094"/>
            <a:ext cx="5356077"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6423547" y="1779787"/>
            <a:ext cx="5356077" cy="4593303"/>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Text comes here.</a:t>
            </a:r>
          </a:p>
          <a:p>
            <a:pPr lvl="0"/>
            <a:endParaRPr lang="en-US" dirty="0"/>
          </a:p>
        </p:txBody>
      </p:sp>
      <p:sp>
        <p:nvSpPr>
          <p:cNvPr id="3" name="Rectangle 2">
            <a:extLst>
              <a:ext uri="{FF2B5EF4-FFF2-40B4-BE49-F238E27FC236}">
                <a16:creationId xmlns:a16="http://schemas.microsoft.com/office/drawing/2014/main" id="{7F99B59A-2A58-7BA0-09EC-91DA88BDD7CB}"/>
              </a:ext>
            </a:extLst>
          </p:cNvPr>
          <p:cNvSpPr/>
          <p:nvPr userDrawn="1"/>
        </p:nvSpPr>
        <p:spPr>
          <a:xfrm>
            <a:off x="0" y="0"/>
            <a:ext cx="5818909" cy="685800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AC72351E-2C49-812C-FED4-EE67D641FE84}"/>
              </a:ext>
            </a:extLst>
          </p:cNvPr>
          <p:cNvSpPr>
            <a:spLocks noGrp="1"/>
          </p:cNvSpPr>
          <p:nvPr>
            <p:ph type="pic" sz="quarter" idx="10"/>
          </p:nvPr>
        </p:nvSpPr>
        <p:spPr>
          <a:xfrm>
            <a:off x="604639" y="609601"/>
            <a:ext cx="4618524" cy="5763489"/>
          </a:xfrm>
          <a:prstGeom prst="rect">
            <a:avLst/>
          </a:prstGeom>
        </p:spPr>
        <p:txBody>
          <a:bodyPr/>
          <a:lstStyle/>
          <a:p>
            <a:endParaRPr lang="en-US"/>
          </a:p>
        </p:txBody>
      </p:sp>
      <p:sp>
        <p:nvSpPr>
          <p:cNvPr id="24" name="Rectangle 23">
            <a:extLst>
              <a:ext uri="{FF2B5EF4-FFF2-40B4-BE49-F238E27FC236}">
                <a16:creationId xmlns:a16="http://schemas.microsoft.com/office/drawing/2014/main" id="{EAF0BD20-2796-909B-F911-804F1C6509D9}"/>
              </a:ext>
            </a:extLst>
          </p:cNvPr>
          <p:cNvSpPr/>
          <p:nvPr userDrawn="1"/>
        </p:nvSpPr>
        <p:spPr>
          <a:xfrm>
            <a:off x="5583381" y="581891"/>
            <a:ext cx="512619"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6" name="Picture 4">
            <a:extLst>
              <a:ext uri="{FF2B5EF4-FFF2-40B4-BE49-F238E27FC236}">
                <a16:creationId xmlns:a16="http://schemas.microsoft.com/office/drawing/2014/main" id="{F17EF76B-AE5C-40E9-AF64-DCFD884422F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11050954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Image &amp; Text Slide">
    <p:spTree>
      <p:nvGrpSpPr>
        <p:cNvPr id="1" name=""/>
        <p:cNvGrpSpPr/>
        <p:nvPr/>
      </p:nvGrpSpPr>
      <p:grpSpPr>
        <a:xfrm>
          <a:off x="0" y="0"/>
          <a:ext cx="0" cy="0"/>
          <a:chOff x="0" y="0"/>
          <a:chExt cx="0" cy="0"/>
        </a:xfrm>
      </p:grpSpPr>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514184" y="588432"/>
            <a:ext cx="5245544" cy="670188"/>
          </a:xfrm>
          <a:prstGeom prst="rect">
            <a:avLst/>
          </a:prstGeom>
        </p:spPr>
        <p:txBody>
          <a:bodyPr/>
          <a:lstStyle>
            <a:lvl1pPr marL="0" indent="0" algn="l">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527354" y="1570125"/>
            <a:ext cx="5245544" cy="4593303"/>
          </a:xfrm>
          <a:prstGeom prst="rect">
            <a:avLst/>
          </a:prstGeom>
        </p:spPr>
        <p:txBody>
          <a:bodyPr/>
          <a:lstStyle>
            <a:lvl1pPr marL="0" indent="0" algn="l">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3" name="Rectangle 2">
            <a:extLst>
              <a:ext uri="{FF2B5EF4-FFF2-40B4-BE49-F238E27FC236}">
                <a16:creationId xmlns:a16="http://schemas.microsoft.com/office/drawing/2014/main" id="{7F99B59A-2A58-7BA0-09EC-91DA88BDD7CB}"/>
              </a:ext>
            </a:extLst>
          </p:cNvPr>
          <p:cNvSpPr/>
          <p:nvPr userDrawn="1"/>
        </p:nvSpPr>
        <p:spPr>
          <a:xfrm>
            <a:off x="6373091" y="0"/>
            <a:ext cx="5818909" cy="685800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AC72351E-2C49-812C-FED4-EE67D641FE84}"/>
              </a:ext>
            </a:extLst>
          </p:cNvPr>
          <p:cNvSpPr>
            <a:spLocks noGrp="1"/>
          </p:cNvSpPr>
          <p:nvPr>
            <p:ph type="pic" sz="quarter" idx="10"/>
          </p:nvPr>
        </p:nvSpPr>
        <p:spPr>
          <a:xfrm>
            <a:off x="6973283" y="588432"/>
            <a:ext cx="4618524" cy="5763489"/>
          </a:xfrm>
          <a:prstGeom prst="rect">
            <a:avLst/>
          </a:prstGeom>
        </p:spPr>
        <p:txBody>
          <a:bodyPr/>
          <a:lstStyle/>
          <a:p>
            <a:endParaRPr lang="en-US"/>
          </a:p>
        </p:txBody>
      </p:sp>
      <p:sp>
        <p:nvSpPr>
          <p:cNvPr id="24" name="Rectangle 23">
            <a:extLst>
              <a:ext uri="{FF2B5EF4-FFF2-40B4-BE49-F238E27FC236}">
                <a16:creationId xmlns:a16="http://schemas.microsoft.com/office/drawing/2014/main" id="{EAF0BD20-2796-909B-F911-804F1C6509D9}"/>
              </a:ext>
            </a:extLst>
          </p:cNvPr>
          <p:cNvSpPr/>
          <p:nvPr userDrawn="1"/>
        </p:nvSpPr>
        <p:spPr>
          <a:xfrm>
            <a:off x="6134598" y="515501"/>
            <a:ext cx="512619"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6" name="Picture 4">
            <a:extLst>
              <a:ext uri="{FF2B5EF4-FFF2-40B4-BE49-F238E27FC236}">
                <a16:creationId xmlns:a16="http://schemas.microsoft.com/office/drawing/2014/main" id="{A33F5B86-ED3B-631F-0145-E63479EB486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37410" y="6474933"/>
            <a:ext cx="1149441" cy="247433"/>
          </a:xfrm>
          <a:prstGeom prst="rect">
            <a:avLst/>
          </a:prstGeom>
        </p:spPr>
      </p:pic>
    </p:spTree>
    <p:extLst>
      <p:ext uri="{BB962C8B-B14F-4D97-AF65-F5344CB8AC3E}">
        <p14:creationId xmlns:p14="http://schemas.microsoft.com/office/powerpoint/2010/main" val="258604155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74349-5971-14CC-B491-5EA13FDA5787}"/>
              </a:ext>
            </a:extLst>
          </p:cNvPr>
          <p:cNvSpPr txBox="1"/>
          <p:nvPr userDrawn="1"/>
        </p:nvSpPr>
        <p:spPr>
          <a:xfrm>
            <a:off x="154512" y="6555184"/>
            <a:ext cx="6151944" cy="184666"/>
          </a:xfrm>
          <a:prstGeom prst="rect">
            <a:avLst/>
          </a:prstGeom>
          <a:noFill/>
        </p:spPr>
        <p:txBody>
          <a:bodyPr wrap="square">
            <a:spAutoFit/>
          </a:bodyPr>
          <a:lstStyle/>
          <a:p>
            <a:pPr algn="l" fontAlgn="auto">
              <a:spcBef>
                <a:spcPts val="0"/>
              </a:spcBef>
              <a:spcAft>
                <a:spcPts val="0"/>
              </a:spcAft>
              <a:defRPr/>
            </a:pPr>
            <a:r>
              <a:rPr lang="en-US" sz="600" b="0" dirty="0">
                <a:solidFill>
                  <a:srgbClr val="7F7F7F"/>
                </a:solidFill>
                <a:latin typeface="Helvetica" pitchFamily="2" charset="0"/>
                <a:cs typeface="Segoe UI" panose="020B0502040204020203" pitchFamily="34" charset="0"/>
              </a:rPr>
              <a:t>© </a:t>
            </a:r>
            <a:fld id="{94BB0962-2A04-CE44-8C4A-17CEC4990CFC}" type="datetimeyyyy">
              <a:rPr lang="en-US" sz="600" b="0" smtClean="0">
                <a:solidFill>
                  <a:srgbClr val="7F7F7F"/>
                </a:solidFill>
                <a:latin typeface="Helvetica" pitchFamily="2" charset="0"/>
                <a:cs typeface="Segoe UI" panose="020B0502040204020203" pitchFamily="34" charset="0"/>
              </a:rPr>
              <a:t>2026</a:t>
            </a:fld>
            <a:r>
              <a:rPr lang="en-US" sz="600" b="0">
                <a:solidFill>
                  <a:srgbClr val="7F7F7F"/>
                </a:solidFill>
                <a:latin typeface="Helvetica" pitchFamily="2" charset="0"/>
                <a:cs typeface="Segoe UI" panose="020B0502040204020203" pitchFamily="34" charset="0"/>
              </a:rPr>
              <a:t> </a:t>
            </a:r>
            <a:r>
              <a:rPr lang="en-US" sz="600" b="0" dirty="0">
                <a:solidFill>
                  <a:srgbClr val="7F7F7F"/>
                </a:solidFill>
                <a:latin typeface="Helvetica" pitchFamily="2" charset="0"/>
                <a:cs typeface="Segoe UI" panose="020B0502040204020203" pitchFamily="34" charset="0"/>
              </a:rPr>
              <a:t>Auritas LLC.  All rights reserved.</a:t>
            </a:r>
          </a:p>
        </p:txBody>
      </p:sp>
      <p:sp>
        <p:nvSpPr>
          <p:cNvPr id="4" name="Title Placeholder 3">
            <a:extLst>
              <a:ext uri="{FF2B5EF4-FFF2-40B4-BE49-F238E27FC236}">
                <a16:creationId xmlns:a16="http://schemas.microsoft.com/office/drawing/2014/main" id="{77D7AF59-9BCA-B93D-EB39-6F6D3B1BE9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8A3F2D51-0203-3B60-1AEC-46B21B0E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409774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txStyles>
    <p:titleStyle>
      <a:lvl1pPr algn="l" defTabSz="914400" rtl="0" eaLnBrk="1" latinLnBrk="0" hangingPunct="1">
        <a:lnSpc>
          <a:spcPct val="100000"/>
        </a:lnSpc>
        <a:spcBef>
          <a:spcPct val="0"/>
        </a:spcBef>
        <a:buNone/>
        <a:defRPr sz="4400" b="1"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slideLayout" Target="../slideLayouts/slideLayout4.xml"/><Relationship Id="rId7" Type="http://schemas.openxmlformats.org/officeDocument/2006/relationships/image" Target="../media/image63.png"/><Relationship Id="rId2" Type="http://schemas.openxmlformats.org/officeDocument/2006/relationships/customXml" Target="../../customXml/item5.xml"/><Relationship Id="rId1" Type="http://schemas.openxmlformats.org/officeDocument/2006/relationships/customXml" Target="../../customXml/item4.xml"/><Relationship Id="rId6" Type="http://schemas.openxmlformats.org/officeDocument/2006/relationships/image" Target="../media/image62.svg"/><Relationship Id="rId5" Type="http://schemas.openxmlformats.org/officeDocument/2006/relationships/image" Target="../media/image61.svg"/><Relationship Id="rId10" Type="http://schemas.openxmlformats.org/officeDocument/2006/relationships/image" Target="../media/image66.svg"/><Relationship Id="rId4" Type="http://schemas.openxmlformats.org/officeDocument/2006/relationships/notesSlide" Target="../notesSlides/notesSlide8.xml"/><Relationship Id="rId9" Type="http://schemas.openxmlformats.org/officeDocument/2006/relationships/image" Target="../media/image65.svg"/></Relationships>
</file>

<file path=ppt/slides/_rels/slide1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4.xml"/><Relationship Id="rId7" Type="http://schemas.openxmlformats.org/officeDocument/2006/relationships/image" Target="../media/image70.jpeg"/><Relationship Id="rId2" Type="http://schemas.openxmlformats.org/officeDocument/2006/relationships/customXml" Target="../../customXml/item7.xml"/><Relationship Id="rId1" Type="http://schemas.openxmlformats.org/officeDocument/2006/relationships/customXml" Target="../../customXml/item6.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notesSlide" Target="../notesSlides/notesSlide9.xml"/><Relationship Id="rId9" Type="http://schemas.openxmlformats.org/officeDocument/2006/relationships/image" Target="../media/image72.jpeg"/></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tif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95.tiff"/><Relationship Id="rId5" Type="http://schemas.openxmlformats.org/officeDocument/2006/relationships/image" Target="../media/image94.tiff"/><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3" Type="http://schemas.openxmlformats.org/officeDocument/2006/relationships/slideLayout" Target="../slideLayouts/slideLayout4.xml"/><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customXml" Target="../../customXml/item9.xml"/><Relationship Id="rId1" Type="http://schemas.openxmlformats.org/officeDocument/2006/relationships/customXml" Target="../../customXml/item8.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png"/><Relationship Id="rId9" Type="http://schemas.openxmlformats.org/officeDocument/2006/relationships/image" Target="../media/image106.svg"/><Relationship Id="rId14" Type="http://schemas.openxmlformats.org/officeDocument/2006/relationships/image" Target="../media/image111.svg"/></Relationships>
</file>

<file path=ppt/slides/_rels/slide2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9.png"/><Relationship Id="rId2" Type="http://schemas.openxmlformats.org/officeDocument/2006/relationships/customXml" Target="../../customXml/item11.xml"/><Relationship Id="rId1" Type="http://schemas.openxmlformats.org/officeDocument/2006/relationships/customXml" Target="../../customXml/item10.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4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4.svg"/><Relationship Id="rId4" Type="http://schemas.openxmlformats.org/officeDocument/2006/relationships/image" Target="../media/image53.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A7013C-F8A8-2B98-69A5-A252DA33A65F}"/>
              </a:ext>
            </a:extLst>
          </p:cNvPr>
          <p:cNvSpPr>
            <a:spLocks noGrp="1"/>
          </p:cNvSpPr>
          <p:nvPr>
            <p:ph type="body" sz="quarter" idx="12"/>
          </p:nvPr>
        </p:nvSpPr>
        <p:spPr>
          <a:xfrm>
            <a:off x="4760180" y="2443800"/>
            <a:ext cx="6802279" cy="1920290"/>
          </a:xfrm>
        </p:spPr>
        <p:txBody>
          <a:bodyPr/>
          <a:lstStyle/>
          <a:p>
            <a:r>
              <a:rPr lang="en-US"/>
              <a:t>Extended ECM </a:t>
            </a:r>
          </a:p>
          <a:p>
            <a:r>
              <a:rPr lang="en-US"/>
              <a:t>by OpenText</a:t>
            </a:r>
          </a:p>
        </p:txBody>
      </p:sp>
      <p:sp>
        <p:nvSpPr>
          <p:cNvPr id="3" name="Text Placeholder 2">
            <a:extLst>
              <a:ext uri="{FF2B5EF4-FFF2-40B4-BE49-F238E27FC236}">
                <a16:creationId xmlns:a16="http://schemas.microsoft.com/office/drawing/2014/main" id="{6C45C54F-3AE4-72A1-F955-FF9C3EB79842}"/>
              </a:ext>
            </a:extLst>
          </p:cNvPr>
          <p:cNvSpPr>
            <a:spLocks noGrp="1"/>
          </p:cNvSpPr>
          <p:nvPr>
            <p:ph type="body" sz="quarter" idx="11"/>
          </p:nvPr>
        </p:nvSpPr>
        <p:spPr>
          <a:xfrm>
            <a:off x="4760180" y="4129942"/>
            <a:ext cx="6802279" cy="468297"/>
          </a:xfrm>
        </p:spPr>
        <p:txBody>
          <a:bodyPr/>
          <a:lstStyle/>
          <a:p>
            <a:r>
              <a:rPr lang="en-US"/>
              <a:t>Improve Productivity and Mitigate Risk</a:t>
            </a:r>
          </a:p>
        </p:txBody>
      </p:sp>
    </p:spTree>
    <p:extLst>
      <p:ext uri="{BB962C8B-B14F-4D97-AF65-F5344CB8AC3E}">
        <p14:creationId xmlns:p14="http://schemas.microsoft.com/office/powerpoint/2010/main" val="2549326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BF2E40-5CF2-1489-9E90-21C45FE1F11A}"/>
              </a:ext>
            </a:extLst>
          </p:cNvPr>
          <p:cNvSpPr>
            <a:spLocks noGrp="1"/>
          </p:cNvSpPr>
          <p:nvPr>
            <p:ph type="body" sz="quarter" idx="12"/>
          </p:nvPr>
        </p:nvSpPr>
        <p:spPr>
          <a:xfrm>
            <a:off x="854549" y="753167"/>
            <a:ext cx="8965588" cy="670188"/>
          </a:xfrm>
        </p:spPr>
        <p:txBody>
          <a:bodyPr>
            <a:normAutofit fontScale="70000" lnSpcReduction="20000"/>
          </a:bodyPr>
          <a:lstStyle/>
          <a:p>
            <a:r>
              <a:rPr lang="en-US"/>
              <a:t>Building ECM Solutions on the SAP Business Model</a:t>
            </a:r>
          </a:p>
        </p:txBody>
      </p:sp>
      <p:sp>
        <p:nvSpPr>
          <p:cNvPr id="49" name="Oval 48">
            <a:extLst>
              <a:ext uri="{FF2B5EF4-FFF2-40B4-BE49-F238E27FC236}">
                <a16:creationId xmlns:a16="http://schemas.microsoft.com/office/drawing/2014/main" id="{15B14F44-13A9-46DA-9508-11DD2C9F1875}"/>
              </a:ext>
            </a:extLst>
          </p:cNvPr>
          <p:cNvSpPr/>
          <p:nvPr/>
        </p:nvSpPr>
        <p:spPr>
          <a:xfrm>
            <a:off x="5259236" y="2965988"/>
            <a:ext cx="1279744" cy="127974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Helvetica" pitchFamily="2" charset="0"/>
            </a:endParaRPr>
          </a:p>
        </p:txBody>
      </p:sp>
      <p:grpSp>
        <p:nvGrpSpPr>
          <p:cNvPr id="50" name="Group 49">
            <a:extLst>
              <a:ext uri="{FF2B5EF4-FFF2-40B4-BE49-F238E27FC236}">
                <a16:creationId xmlns:a16="http://schemas.microsoft.com/office/drawing/2014/main" id="{8727A5EC-C2F0-41DD-8AE8-8B645ADFCAFA}"/>
              </a:ext>
            </a:extLst>
          </p:cNvPr>
          <p:cNvGrpSpPr/>
          <p:nvPr/>
        </p:nvGrpSpPr>
        <p:grpSpPr>
          <a:xfrm>
            <a:off x="5266960" y="3916952"/>
            <a:ext cx="1279744" cy="1279744"/>
            <a:chOff x="1246188" y="2862263"/>
            <a:chExt cx="2560153" cy="2560153"/>
          </a:xfrm>
        </p:grpSpPr>
        <p:sp>
          <p:nvSpPr>
            <p:cNvPr id="51" name="Oval 50">
              <a:extLst>
                <a:ext uri="{FF2B5EF4-FFF2-40B4-BE49-F238E27FC236}">
                  <a16:creationId xmlns:a16="http://schemas.microsoft.com/office/drawing/2014/main" id="{6F927ED6-AD04-4179-9504-43CE27D1234C}"/>
                </a:ext>
              </a:extLst>
            </p:cNvPr>
            <p:cNvSpPr/>
            <p:nvPr/>
          </p:nvSpPr>
          <p:spPr>
            <a:xfrm>
              <a:off x="1246188" y="2862263"/>
              <a:ext cx="2560153" cy="25601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Helvetica" pitchFamily="2" charset="0"/>
              </a:endParaRPr>
            </a:p>
          </p:txBody>
        </p:sp>
        <p:sp>
          <p:nvSpPr>
            <p:cNvPr id="52" name="TextBox 51">
              <a:extLst>
                <a:ext uri="{FF2B5EF4-FFF2-40B4-BE49-F238E27FC236}">
                  <a16:creationId xmlns:a16="http://schemas.microsoft.com/office/drawing/2014/main" id="{8856BDA3-2111-40D8-B247-2050097212CF}"/>
                </a:ext>
              </a:extLst>
            </p:cNvPr>
            <p:cNvSpPr txBox="1"/>
            <p:nvPr/>
          </p:nvSpPr>
          <p:spPr>
            <a:xfrm>
              <a:off x="1306426" y="3763809"/>
              <a:ext cx="2368577" cy="1477712"/>
            </a:xfrm>
            <a:prstGeom prst="rect">
              <a:avLst/>
            </a:prstGeom>
            <a:noFill/>
          </p:spPr>
          <p:txBody>
            <a:bodyPr wrap="square" rtlCol="0">
              <a:spAutoFit/>
            </a:bodyPr>
            <a:lstStyle/>
            <a:p>
              <a:pPr algn="ctr"/>
              <a:r>
                <a:rPr lang="de-DE" sz="1400">
                  <a:latin typeface="Helvetica" pitchFamily="2" charset="0"/>
                </a:rPr>
                <a:t>PRODUCT</a:t>
              </a:r>
              <a:br>
                <a:rPr lang="de-DE" sz="1400">
                  <a:latin typeface="Helvetica" pitchFamily="2" charset="0"/>
                </a:rPr>
              </a:br>
              <a:r>
                <a:rPr lang="de-DE" sz="1400">
                  <a:latin typeface="Helvetica" pitchFamily="2" charset="0"/>
                </a:rPr>
                <a:t>WORK</a:t>
              </a:r>
            </a:p>
            <a:p>
              <a:pPr algn="ctr"/>
              <a:r>
                <a:rPr lang="de-DE" sz="1400">
                  <a:latin typeface="Helvetica" pitchFamily="2" charset="0"/>
                </a:rPr>
                <a:t>SPACE</a:t>
              </a:r>
              <a:endParaRPr lang="en-US" sz="1400">
                <a:latin typeface="Helvetica" pitchFamily="2" charset="0"/>
              </a:endParaRPr>
            </a:p>
          </p:txBody>
        </p:sp>
      </p:grpSp>
      <p:pic>
        <p:nvPicPr>
          <p:cNvPr id="53" name="Picture 52">
            <a:extLst>
              <a:ext uri="{FF2B5EF4-FFF2-40B4-BE49-F238E27FC236}">
                <a16:creationId xmlns:a16="http://schemas.microsoft.com/office/drawing/2014/main" id="{5B91F7FF-DE8C-4F0B-888E-F17BC23B22C9}"/>
              </a:ext>
            </a:extLst>
          </p:cNvPr>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191370" y="2994334"/>
            <a:ext cx="1356006" cy="1278005"/>
          </a:xfrm>
          <a:prstGeom prst="rect">
            <a:avLst/>
          </a:prstGeom>
        </p:spPr>
      </p:pic>
      <p:pic>
        <p:nvPicPr>
          <p:cNvPr id="54" name="Picture 53">
            <a:extLst>
              <a:ext uri="{FF2B5EF4-FFF2-40B4-BE49-F238E27FC236}">
                <a16:creationId xmlns:a16="http://schemas.microsoft.com/office/drawing/2014/main" id="{1B81CFCB-6C68-4DFF-BE57-F96470C92982}"/>
              </a:ext>
            </a:extLst>
          </p:cNvPr>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172045" y="3916952"/>
            <a:ext cx="1278005" cy="1278005"/>
          </a:xfrm>
          <a:prstGeom prst="rect">
            <a:avLst/>
          </a:prstGeom>
        </p:spPr>
      </p:pic>
      <p:pic>
        <p:nvPicPr>
          <p:cNvPr id="55" name="Picture 54">
            <a:extLst>
              <a:ext uri="{FF2B5EF4-FFF2-40B4-BE49-F238E27FC236}">
                <a16:creationId xmlns:a16="http://schemas.microsoft.com/office/drawing/2014/main" id="{E82A4416-7C92-4324-A63D-E35A61838DBD}"/>
              </a:ext>
            </a:extLst>
          </p:cNvPr>
          <p:cNvPicPr>
            <a:picLocks noChangeAspect="1"/>
          </p:cNvPicPr>
          <p:nvPr/>
        </p:nvPicPr>
        <p:blipFill>
          <a:blip r:embed="rId5"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789517" y="1651621"/>
            <a:ext cx="1275416" cy="1275416"/>
          </a:xfrm>
          <a:prstGeom prst="rect">
            <a:avLst/>
          </a:prstGeom>
        </p:spPr>
      </p:pic>
      <p:pic>
        <p:nvPicPr>
          <p:cNvPr id="56" name="Picture 55">
            <a:extLst>
              <a:ext uri="{FF2B5EF4-FFF2-40B4-BE49-F238E27FC236}">
                <a16:creationId xmlns:a16="http://schemas.microsoft.com/office/drawing/2014/main" id="{6FB54283-838B-4EC9-A02E-915772986C2D}"/>
              </a:ext>
            </a:extLst>
          </p:cNvPr>
          <p:cNvPicPr>
            <a:picLocks noChangeAspect="1"/>
          </p:cNvPicPr>
          <p:nvPr/>
        </p:nvPicPr>
        <p:blipFill>
          <a:blip r:embed="rId6"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800718" y="1657361"/>
            <a:ext cx="1275416" cy="1275416"/>
          </a:xfrm>
          <a:prstGeom prst="rect">
            <a:avLst/>
          </a:prstGeom>
        </p:spPr>
      </p:pic>
      <p:pic>
        <p:nvPicPr>
          <p:cNvPr id="57" name="Picture 56">
            <a:extLst>
              <a:ext uri="{FF2B5EF4-FFF2-40B4-BE49-F238E27FC236}">
                <a16:creationId xmlns:a16="http://schemas.microsoft.com/office/drawing/2014/main" id="{B014C1D8-CF2D-4C1C-9603-BDE73DC3F59C}"/>
              </a:ext>
            </a:extLst>
          </p:cNvPr>
          <p:cNvPicPr>
            <a:picLocks noChangeAspect="1"/>
          </p:cNvPicPr>
          <p:nvPr/>
        </p:nvPicPr>
        <p:blipFill>
          <a:blip r:embed="rId7"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732482" y="5261327"/>
            <a:ext cx="1275416" cy="1275416"/>
          </a:xfrm>
          <a:prstGeom prst="rect">
            <a:avLst/>
          </a:prstGeom>
        </p:spPr>
      </p:pic>
      <p:pic>
        <p:nvPicPr>
          <p:cNvPr id="58" name="Picture 57">
            <a:extLst>
              <a:ext uri="{FF2B5EF4-FFF2-40B4-BE49-F238E27FC236}">
                <a16:creationId xmlns:a16="http://schemas.microsoft.com/office/drawing/2014/main" id="{A07B56B3-680E-4AA0-BFF6-FC56309FC39A}"/>
              </a:ext>
            </a:extLst>
          </p:cNvPr>
          <p:cNvPicPr>
            <a:picLocks noChangeAspect="1"/>
          </p:cNvPicPr>
          <p:nvPr/>
        </p:nvPicPr>
        <p:blipFill>
          <a:blip r:embed="rId8"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798859" y="5272952"/>
            <a:ext cx="1275416" cy="1275416"/>
          </a:xfrm>
          <a:prstGeom prst="rect">
            <a:avLst/>
          </a:prstGeom>
        </p:spPr>
      </p:pic>
      <p:sp>
        <p:nvSpPr>
          <p:cNvPr id="59" name="AutoShape 86">
            <a:extLst>
              <a:ext uri="{FF2B5EF4-FFF2-40B4-BE49-F238E27FC236}">
                <a16:creationId xmlns:a16="http://schemas.microsoft.com/office/drawing/2014/main" id="{717CDC75-1AB0-445E-AFAB-6B791AF14791}"/>
              </a:ext>
            </a:extLst>
          </p:cNvPr>
          <p:cNvSpPr>
            <a:spLocks noChangeAspect="1" noChangeArrowheads="1"/>
          </p:cNvSpPr>
          <p:nvPr/>
        </p:nvSpPr>
        <p:spPr bwMode="gray">
          <a:xfrm>
            <a:off x="7696063" y="1519242"/>
            <a:ext cx="1329096" cy="575813"/>
          </a:xfrm>
          <a:prstGeom prst="hexagon">
            <a:avLst>
              <a:gd name="adj" fmla="val 35798"/>
              <a:gd name="vf" fmla="val 115470"/>
            </a:avLst>
          </a:prstGeom>
          <a:solidFill>
            <a:schemeClr val="bg1">
              <a:lumMod val="75000"/>
            </a:schemeClr>
          </a:solidFill>
          <a:ln>
            <a:noFill/>
            <a:headEnd/>
            <a:tailEnd/>
          </a:ln>
        </p:spPr>
        <p:style>
          <a:lnRef idx="2">
            <a:schemeClr val="accent1"/>
          </a:lnRef>
          <a:fillRef idx="1">
            <a:schemeClr val="lt1"/>
          </a:fillRef>
          <a:effectRef idx="0">
            <a:schemeClr val="accent1"/>
          </a:effectRef>
          <a:fontRef idx="minor">
            <a:schemeClr val="dk1"/>
          </a:fontRef>
        </p:style>
        <p:txBody>
          <a:bodyPr wrap="none" lIns="0" tIns="162508" rIns="0" bIns="162508" anchor="ctr"/>
          <a:lstStyle/>
          <a:p>
            <a:pPr algn="ctr">
              <a:buClr>
                <a:srgbClr val="F0AB00"/>
              </a:buClr>
              <a:buSzPct val="80000"/>
              <a:buFont typeface="Wingdings" pitchFamily="2" charset="2"/>
              <a:buNone/>
            </a:pPr>
            <a:r>
              <a:rPr lang="de-DE" sz="1400">
                <a:solidFill>
                  <a:schemeClr val="bg1"/>
                </a:solidFill>
                <a:latin typeface="Helvetica" pitchFamily="2" charset="0"/>
              </a:rPr>
              <a:t>EQUI</a:t>
            </a:r>
            <a:endParaRPr lang="en-US" sz="1400">
              <a:solidFill>
                <a:schemeClr val="bg1"/>
              </a:solidFill>
              <a:latin typeface="Helvetica" pitchFamily="2" charset="0"/>
            </a:endParaRPr>
          </a:p>
        </p:txBody>
      </p:sp>
      <p:sp>
        <p:nvSpPr>
          <p:cNvPr id="60" name="AutoShape 86">
            <a:extLst>
              <a:ext uri="{FF2B5EF4-FFF2-40B4-BE49-F238E27FC236}">
                <a16:creationId xmlns:a16="http://schemas.microsoft.com/office/drawing/2014/main" id="{053FE99F-33ED-46C3-B936-62C1F1407EF5}"/>
              </a:ext>
            </a:extLst>
          </p:cNvPr>
          <p:cNvSpPr>
            <a:spLocks noChangeAspect="1" noChangeArrowheads="1"/>
          </p:cNvSpPr>
          <p:nvPr/>
        </p:nvSpPr>
        <p:spPr bwMode="gray">
          <a:xfrm>
            <a:off x="2821325" y="1519242"/>
            <a:ext cx="1329096" cy="575813"/>
          </a:xfrm>
          <a:prstGeom prst="hexagon">
            <a:avLst>
              <a:gd name="adj" fmla="val 35798"/>
              <a:gd name="vf" fmla="val 115470"/>
            </a:avLst>
          </a:prstGeom>
          <a:solidFill>
            <a:schemeClr val="bg1">
              <a:lumMod val="75000"/>
            </a:schemeClr>
          </a:solidFill>
          <a:ln>
            <a:noFill/>
            <a:headEnd/>
            <a:tailEnd/>
          </a:ln>
        </p:spPr>
        <p:style>
          <a:lnRef idx="2">
            <a:schemeClr val="accent1"/>
          </a:lnRef>
          <a:fillRef idx="1">
            <a:schemeClr val="lt1"/>
          </a:fillRef>
          <a:effectRef idx="0">
            <a:schemeClr val="accent1"/>
          </a:effectRef>
          <a:fontRef idx="minor">
            <a:schemeClr val="dk1"/>
          </a:fontRef>
        </p:style>
        <p:txBody>
          <a:bodyPr wrap="none" lIns="0" tIns="162508" rIns="0" bIns="162508" anchor="ctr"/>
          <a:lstStyle/>
          <a:p>
            <a:pPr algn="ctr">
              <a:buClr>
                <a:srgbClr val="F0AB00"/>
              </a:buClr>
              <a:buSzPct val="80000"/>
              <a:buFont typeface="Wingdings" pitchFamily="2" charset="2"/>
              <a:buNone/>
            </a:pPr>
            <a:r>
              <a:rPr lang="de-DE" sz="1400">
                <a:solidFill>
                  <a:schemeClr val="bg1"/>
                </a:solidFill>
                <a:latin typeface="Helvetica" pitchFamily="2" charset="0"/>
              </a:rPr>
              <a:t>Vendor</a:t>
            </a:r>
            <a:br>
              <a:rPr lang="de-DE" sz="1400">
                <a:solidFill>
                  <a:schemeClr val="bg1"/>
                </a:solidFill>
                <a:latin typeface="Helvetica" pitchFamily="2" charset="0"/>
              </a:rPr>
            </a:br>
            <a:r>
              <a:rPr lang="de-DE" sz="1000">
                <a:solidFill>
                  <a:schemeClr val="bg1"/>
                </a:solidFill>
                <a:latin typeface="Helvetica" pitchFamily="2" charset="0"/>
              </a:rPr>
              <a:t>(LFA1)</a:t>
            </a:r>
            <a:endParaRPr lang="en-US" sz="1000">
              <a:solidFill>
                <a:schemeClr val="bg1"/>
              </a:solidFill>
              <a:latin typeface="Helvetica" pitchFamily="2" charset="0"/>
            </a:endParaRPr>
          </a:p>
        </p:txBody>
      </p:sp>
      <p:sp>
        <p:nvSpPr>
          <p:cNvPr id="61" name="TextBox 60">
            <a:extLst>
              <a:ext uri="{FF2B5EF4-FFF2-40B4-BE49-F238E27FC236}">
                <a16:creationId xmlns:a16="http://schemas.microsoft.com/office/drawing/2014/main" id="{7748094D-9101-4219-A2D1-79FA9547006A}"/>
              </a:ext>
            </a:extLst>
          </p:cNvPr>
          <p:cNvSpPr txBox="1"/>
          <p:nvPr/>
        </p:nvSpPr>
        <p:spPr>
          <a:xfrm>
            <a:off x="2338358" y="2333144"/>
            <a:ext cx="1908586" cy="253850"/>
          </a:xfrm>
          <a:prstGeom prst="rect">
            <a:avLst/>
          </a:prstGeom>
          <a:noFill/>
        </p:spPr>
        <p:txBody>
          <a:bodyPr wrap="square" rtlCol="0">
            <a:spAutoFit/>
          </a:bodyPr>
          <a:lstStyle/>
          <a:p>
            <a:r>
              <a:rPr lang="de-DE" sz="1050">
                <a:latin typeface="Helvetica" pitchFamily="2" charset="0"/>
              </a:rPr>
              <a:t>Procurement</a:t>
            </a:r>
            <a:endParaRPr lang="en-US" sz="1050">
              <a:latin typeface="Helvetica" pitchFamily="2" charset="0"/>
            </a:endParaRPr>
          </a:p>
        </p:txBody>
      </p:sp>
      <p:sp>
        <p:nvSpPr>
          <p:cNvPr id="62" name="TextBox 61">
            <a:extLst>
              <a:ext uri="{FF2B5EF4-FFF2-40B4-BE49-F238E27FC236}">
                <a16:creationId xmlns:a16="http://schemas.microsoft.com/office/drawing/2014/main" id="{6F567693-6079-4D4A-BA92-0C8CA512239E}"/>
              </a:ext>
            </a:extLst>
          </p:cNvPr>
          <p:cNvSpPr txBox="1"/>
          <p:nvPr/>
        </p:nvSpPr>
        <p:spPr>
          <a:xfrm>
            <a:off x="7744117" y="2399899"/>
            <a:ext cx="2408744" cy="415390"/>
          </a:xfrm>
          <a:prstGeom prst="rect">
            <a:avLst/>
          </a:prstGeom>
          <a:noFill/>
        </p:spPr>
        <p:txBody>
          <a:bodyPr wrap="square" rtlCol="0">
            <a:spAutoFit/>
          </a:bodyPr>
          <a:lstStyle/>
          <a:p>
            <a:pPr algn="r"/>
            <a:r>
              <a:rPr lang="de-DE" sz="1050">
                <a:latin typeface="Helvetica" pitchFamily="2" charset="0"/>
              </a:rPr>
              <a:t>Asset Management</a:t>
            </a:r>
            <a:br>
              <a:rPr lang="de-DE" sz="1050">
                <a:latin typeface="Helvetica" pitchFamily="2" charset="0"/>
              </a:rPr>
            </a:br>
            <a:r>
              <a:rPr lang="de-DE" sz="1050">
                <a:latin typeface="Helvetica" pitchFamily="2" charset="0"/>
              </a:rPr>
              <a:t>Plant Maintenance</a:t>
            </a:r>
            <a:endParaRPr lang="en-US" sz="1050">
              <a:latin typeface="Helvetica" pitchFamily="2" charset="0"/>
            </a:endParaRPr>
          </a:p>
        </p:txBody>
      </p:sp>
      <p:sp>
        <p:nvSpPr>
          <p:cNvPr id="63" name="AutoShape 86">
            <a:extLst>
              <a:ext uri="{FF2B5EF4-FFF2-40B4-BE49-F238E27FC236}">
                <a16:creationId xmlns:a16="http://schemas.microsoft.com/office/drawing/2014/main" id="{B4CD166A-584E-483A-9B30-CCD0E0689794}"/>
              </a:ext>
            </a:extLst>
          </p:cNvPr>
          <p:cNvSpPr>
            <a:spLocks noChangeAspect="1" noChangeArrowheads="1"/>
          </p:cNvSpPr>
          <p:nvPr/>
        </p:nvSpPr>
        <p:spPr bwMode="gray">
          <a:xfrm>
            <a:off x="7818398" y="5982577"/>
            <a:ext cx="1329096" cy="575813"/>
          </a:xfrm>
          <a:prstGeom prst="hexagon">
            <a:avLst>
              <a:gd name="adj" fmla="val 35798"/>
              <a:gd name="vf" fmla="val 115470"/>
            </a:avLst>
          </a:prstGeom>
          <a:solidFill>
            <a:schemeClr val="bg1">
              <a:lumMod val="75000"/>
            </a:schemeClr>
          </a:solidFill>
          <a:ln>
            <a:noFill/>
            <a:headEnd/>
            <a:tailEnd/>
          </a:ln>
        </p:spPr>
        <p:style>
          <a:lnRef idx="2">
            <a:schemeClr val="accent1"/>
          </a:lnRef>
          <a:fillRef idx="1">
            <a:schemeClr val="lt1"/>
          </a:fillRef>
          <a:effectRef idx="0">
            <a:schemeClr val="accent1"/>
          </a:effectRef>
          <a:fontRef idx="minor">
            <a:schemeClr val="dk1"/>
          </a:fontRef>
        </p:style>
        <p:txBody>
          <a:bodyPr wrap="none" lIns="0" tIns="162508" rIns="0" bIns="162508" anchor="ctr"/>
          <a:lstStyle/>
          <a:p>
            <a:pPr algn="ctr">
              <a:buClr>
                <a:srgbClr val="F0AB00"/>
              </a:buClr>
              <a:buSzPct val="80000"/>
              <a:buFont typeface="Wingdings" pitchFamily="2" charset="2"/>
              <a:buNone/>
            </a:pPr>
            <a:r>
              <a:rPr lang="de-DE" sz="1400">
                <a:solidFill>
                  <a:schemeClr val="bg1"/>
                </a:solidFill>
                <a:latin typeface="Helvetica" pitchFamily="2" charset="0"/>
              </a:rPr>
              <a:t>Customer</a:t>
            </a:r>
            <a:br>
              <a:rPr lang="de-DE" sz="1400">
                <a:solidFill>
                  <a:schemeClr val="bg1"/>
                </a:solidFill>
                <a:latin typeface="Helvetica" pitchFamily="2" charset="0"/>
              </a:rPr>
            </a:br>
            <a:r>
              <a:rPr lang="de-DE" sz="1000">
                <a:solidFill>
                  <a:schemeClr val="bg1"/>
                </a:solidFill>
                <a:latin typeface="Helvetica" pitchFamily="2" charset="0"/>
              </a:rPr>
              <a:t>(KNA1)</a:t>
            </a:r>
            <a:endParaRPr lang="en-US" sz="1400">
              <a:solidFill>
                <a:schemeClr val="bg1"/>
              </a:solidFill>
              <a:latin typeface="Helvetica" pitchFamily="2" charset="0"/>
            </a:endParaRPr>
          </a:p>
        </p:txBody>
      </p:sp>
      <p:sp>
        <p:nvSpPr>
          <p:cNvPr id="64" name="TextBox 63">
            <a:extLst>
              <a:ext uri="{FF2B5EF4-FFF2-40B4-BE49-F238E27FC236}">
                <a16:creationId xmlns:a16="http://schemas.microsoft.com/office/drawing/2014/main" id="{5BE55833-1B0C-4228-8469-1CDDE2AA40B4}"/>
              </a:ext>
            </a:extLst>
          </p:cNvPr>
          <p:cNvSpPr txBox="1"/>
          <p:nvPr/>
        </p:nvSpPr>
        <p:spPr>
          <a:xfrm>
            <a:off x="8070867" y="5756477"/>
            <a:ext cx="1908586" cy="253850"/>
          </a:xfrm>
          <a:prstGeom prst="rect">
            <a:avLst/>
          </a:prstGeom>
          <a:noFill/>
        </p:spPr>
        <p:txBody>
          <a:bodyPr wrap="square" rtlCol="0">
            <a:spAutoFit/>
          </a:bodyPr>
          <a:lstStyle/>
          <a:p>
            <a:r>
              <a:rPr lang="de-DE" sz="1050">
                <a:latin typeface="Helvetica" pitchFamily="2" charset="0"/>
              </a:rPr>
              <a:t>Sales</a:t>
            </a:r>
            <a:endParaRPr lang="en-US" sz="1050">
              <a:latin typeface="Helvetica" pitchFamily="2" charset="0"/>
            </a:endParaRPr>
          </a:p>
        </p:txBody>
      </p:sp>
      <p:sp>
        <p:nvSpPr>
          <p:cNvPr id="65" name="AutoShape 86">
            <a:extLst>
              <a:ext uri="{FF2B5EF4-FFF2-40B4-BE49-F238E27FC236}">
                <a16:creationId xmlns:a16="http://schemas.microsoft.com/office/drawing/2014/main" id="{02C45A5D-3986-4D31-82A4-45B6D9AD85B5}"/>
              </a:ext>
            </a:extLst>
          </p:cNvPr>
          <p:cNvSpPr>
            <a:spLocks noChangeAspect="1" noChangeArrowheads="1"/>
          </p:cNvSpPr>
          <p:nvPr/>
        </p:nvSpPr>
        <p:spPr bwMode="gray">
          <a:xfrm>
            <a:off x="2806547" y="5142343"/>
            <a:ext cx="1329096" cy="575813"/>
          </a:xfrm>
          <a:prstGeom prst="hexagon">
            <a:avLst>
              <a:gd name="adj" fmla="val 35798"/>
              <a:gd name="vf" fmla="val 115470"/>
            </a:avLst>
          </a:prstGeom>
          <a:solidFill>
            <a:schemeClr val="bg1">
              <a:lumMod val="75000"/>
            </a:schemeClr>
          </a:solidFill>
          <a:ln>
            <a:noFill/>
            <a:headEnd/>
            <a:tailEnd/>
          </a:ln>
        </p:spPr>
        <p:style>
          <a:lnRef idx="2">
            <a:schemeClr val="accent1"/>
          </a:lnRef>
          <a:fillRef idx="1">
            <a:schemeClr val="lt1"/>
          </a:fillRef>
          <a:effectRef idx="0">
            <a:schemeClr val="accent1"/>
          </a:effectRef>
          <a:fontRef idx="minor">
            <a:schemeClr val="dk1"/>
          </a:fontRef>
        </p:style>
        <p:txBody>
          <a:bodyPr wrap="none" lIns="0" tIns="162508" rIns="0" bIns="162508" anchor="ctr"/>
          <a:lstStyle/>
          <a:p>
            <a:pPr algn="ctr">
              <a:buClr>
                <a:srgbClr val="F0AB00"/>
              </a:buClr>
              <a:buSzPct val="80000"/>
              <a:buFont typeface="Wingdings" pitchFamily="2" charset="2"/>
              <a:buNone/>
            </a:pPr>
            <a:r>
              <a:rPr lang="de-DE" sz="1400">
                <a:solidFill>
                  <a:schemeClr val="bg1"/>
                </a:solidFill>
                <a:latin typeface="Helvetica" pitchFamily="2" charset="0"/>
              </a:rPr>
              <a:t>Project</a:t>
            </a:r>
            <a:br>
              <a:rPr lang="de-DE" sz="1400">
                <a:solidFill>
                  <a:schemeClr val="bg1"/>
                </a:solidFill>
                <a:latin typeface="Helvetica" pitchFamily="2" charset="0"/>
              </a:rPr>
            </a:br>
            <a:r>
              <a:rPr lang="de-DE" sz="1000">
                <a:solidFill>
                  <a:schemeClr val="bg1"/>
                </a:solidFill>
                <a:latin typeface="Helvetica" pitchFamily="2" charset="0"/>
              </a:rPr>
              <a:t>(BUS2172)</a:t>
            </a:r>
            <a:endParaRPr lang="en-US" sz="1000">
              <a:solidFill>
                <a:schemeClr val="bg1"/>
              </a:solidFill>
              <a:latin typeface="Helvetica" pitchFamily="2" charset="0"/>
            </a:endParaRPr>
          </a:p>
        </p:txBody>
      </p:sp>
      <p:cxnSp>
        <p:nvCxnSpPr>
          <p:cNvPr id="66" name="Straight Arrow Connector 65">
            <a:extLst>
              <a:ext uri="{FF2B5EF4-FFF2-40B4-BE49-F238E27FC236}">
                <a16:creationId xmlns:a16="http://schemas.microsoft.com/office/drawing/2014/main" id="{614106D5-0198-4BF8-A772-87B8D97564FD}"/>
              </a:ext>
            </a:extLst>
          </p:cNvPr>
          <p:cNvCxnSpPr/>
          <p:nvPr/>
        </p:nvCxnSpPr>
        <p:spPr>
          <a:xfrm>
            <a:off x="6472075" y="4957954"/>
            <a:ext cx="379590" cy="379591"/>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AutoShape 86">
            <a:extLst>
              <a:ext uri="{FF2B5EF4-FFF2-40B4-BE49-F238E27FC236}">
                <a16:creationId xmlns:a16="http://schemas.microsoft.com/office/drawing/2014/main" id="{D0C4CF23-ECFB-4302-B4B9-005D515864ED}"/>
              </a:ext>
            </a:extLst>
          </p:cNvPr>
          <p:cNvSpPr>
            <a:spLocks noChangeAspect="1" noChangeArrowheads="1"/>
          </p:cNvSpPr>
          <p:nvPr/>
        </p:nvSpPr>
        <p:spPr bwMode="gray">
          <a:xfrm>
            <a:off x="8876317" y="3692847"/>
            <a:ext cx="1329096" cy="575813"/>
          </a:xfrm>
          <a:prstGeom prst="hexagon">
            <a:avLst>
              <a:gd name="adj" fmla="val 35798"/>
              <a:gd name="vf" fmla="val 115470"/>
            </a:avLst>
          </a:prstGeom>
          <a:solidFill>
            <a:schemeClr val="bg1">
              <a:lumMod val="75000"/>
            </a:schemeClr>
          </a:solidFill>
          <a:ln>
            <a:noFill/>
            <a:headEnd/>
            <a:tailEnd/>
          </a:ln>
        </p:spPr>
        <p:style>
          <a:lnRef idx="2">
            <a:schemeClr val="accent1"/>
          </a:lnRef>
          <a:fillRef idx="1">
            <a:schemeClr val="lt1"/>
          </a:fillRef>
          <a:effectRef idx="0">
            <a:schemeClr val="accent1"/>
          </a:effectRef>
          <a:fontRef idx="minor">
            <a:schemeClr val="dk1"/>
          </a:fontRef>
        </p:style>
        <p:txBody>
          <a:bodyPr wrap="none" lIns="0" tIns="162508" rIns="0" bIns="162508" anchor="ctr"/>
          <a:lstStyle/>
          <a:p>
            <a:pPr algn="ctr">
              <a:buClr>
                <a:srgbClr val="F0AB00"/>
              </a:buClr>
              <a:buSzPct val="80000"/>
              <a:buFont typeface="Wingdings" pitchFamily="2" charset="2"/>
              <a:buNone/>
            </a:pPr>
            <a:r>
              <a:rPr lang="de-DE" sz="1400">
                <a:solidFill>
                  <a:schemeClr val="bg1"/>
                </a:solidFill>
                <a:latin typeface="Helvetica" pitchFamily="2" charset="0"/>
              </a:rPr>
              <a:t>Delivery</a:t>
            </a:r>
            <a:br>
              <a:rPr lang="de-DE" sz="1400">
                <a:solidFill>
                  <a:schemeClr val="bg1"/>
                </a:solidFill>
                <a:latin typeface="Helvetica" pitchFamily="2" charset="0"/>
              </a:rPr>
            </a:br>
            <a:r>
              <a:rPr lang="de-DE" sz="1000">
                <a:solidFill>
                  <a:schemeClr val="bg1"/>
                </a:solidFill>
                <a:latin typeface="Helvetica" pitchFamily="2" charset="0"/>
              </a:rPr>
              <a:t>(LKIP)</a:t>
            </a:r>
            <a:endParaRPr lang="en-US" sz="1400">
              <a:solidFill>
                <a:schemeClr val="bg1"/>
              </a:solidFill>
              <a:latin typeface="Helvetica" pitchFamily="2" charset="0"/>
            </a:endParaRPr>
          </a:p>
        </p:txBody>
      </p:sp>
      <p:sp>
        <p:nvSpPr>
          <p:cNvPr id="68" name="AutoShape 86">
            <a:extLst>
              <a:ext uri="{FF2B5EF4-FFF2-40B4-BE49-F238E27FC236}">
                <a16:creationId xmlns:a16="http://schemas.microsoft.com/office/drawing/2014/main" id="{C7FFDC56-37F6-4514-AD84-CD5035E5965B}"/>
              </a:ext>
            </a:extLst>
          </p:cNvPr>
          <p:cNvSpPr>
            <a:spLocks noChangeAspect="1" noChangeArrowheads="1"/>
          </p:cNvSpPr>
          <p:nvPr/>
        </p:nvSpPr>
        <p:spPr bwMode="gray">
          <a:xfrm>
            <a:off x="854549" y="2832683"/>
            <a:ext cx="1766042" cy="575813"/>
          </a:xfrm>
          <a:prstGeom prst="hexagon">
            <a:avLst>
              <a:gd name="adj" fmla="val 35798"/>
              <a:gd name="vf" fmla="val 115470"/>
            </a:avLst>
          </a:prstGeom>
          <a:solidFill>
            <a:schemeClr val="bg1">
              <a:lumMod val="75000"/>
            </a:schemeClr>
          </a:solidFill>
          <a:ln>
            <a:noFill/>
            <a:headEnd/>
            <a:tailEnd/>
          </a:ln>
        </p:spPr>
        <p:style>
          <a:lnRef idx="2">
            <a:schemeClr val="accent1"/>
          </a:lnRef>
          <a:fillRef idx="1">
            <a:schemeClr val="lt1"/>
          </a:fillRef>
          <a:effectRef idx="0">
            <a:schemeClr val="accent1"/>
          </a:effectRef>
          <a:fontRef idx="minor">
            <a:schemeClr val="dk1"/>
          </a:fontRef>
        </p:style>
        <p:txBody>
          <a:bodyPr wrap="none" lIns="0" tIns="162508" rIns="0" bIns="162508" anchor="ctr"/>
          <a:lstStyle/>
          <a:p>
            <a:pPr algn="ctr">
              <a:buClr>
                <a:srgbClr val="F0AB00"/>
              </a:buClr>
              <a:buSzPct val="80000"/>
              <a:buFont typeface="Wingdings" pitchFamily="2" charset="2"/>
              <a:buNone/>
            </a:pPr>
            <a:r>
              <a:rPr lang="de-DE" sz="1400" err="1">
                <a:solidFill>
                  <a:schemeClr val="bg1"/>
                </a:solidFill>
                <a:latin typeface="Helvetica" pitchFamily="2" charset="0"/>
              </a:rPr>
              <a:t>Goods</a:t>
            </a:r>
            <a:r>
              <a:rPr lang="de-DE" sz="1400">
                <a:solidFill>
                  <a:schemeClr val="bg1"/>
                </a:solidFill>
                <a:latin typeface="Helvetica" pitchFamily="2" charset="0"/>
              </a:rPr>
              <a:t> </a:t>
            </a:r>
            <a:r>
              <a:rPr lang="de-DE" sz="1400" err="1">
                <a:solidFill>
                  <a:schemeClr val="bg1"/>
                </a:solidFill>
                <a:latin typeface="Helvetica" pitchFamily="2" charset="0"/>
              </a:rPr>
              <a:t>Receipt</a:t>
            </a:r>
            <a:br>
              <a:rPr lang="de-DE" sz="1400">
                <a:solidFill>
                  <a:schemeClr val="bg1"/>
                </a:solidFill>
                <a:latin typeface="Helvetica" pitchFamily="2" charset="0"/>
              </a:rPr>
            </a:br>
            <a:r>
              <a:rPr lang="de-DE" sz="1000">
                <a:solidFill>
                  <a:schemeClr val="bg1"/>
                </a:solidFill>
                <a:latin typeface="Helvetica" pitchFamily="2" charset="0"/>
              </a:rPr>
              <a:t>(MKPF)</a:t>
            </a:r>
            <a:endParaRPr lang="en-US" sz="1400">
              <a:solidFill>
                <a:schemeClr val="bg1"/>
              </a:solidFill>
              <a:latin typeface="Helvetica" pitchFamily="2" charset="0"/>
            </a:endParaRPr>
          </a:p>
        </p:txBody>
      </p:sp>
      <p:cxnSp>
        <p:nvCxnSpPr>
          <p:cNvPr id="69" name="Straight Arrow Connector 68">
            <a:extLst>
              <a:ext uri="{FF2B5EF4-FFF2-40B4-BE49-F238E27FC236}">
                <a16:creationId xmlns:a16="http://schemas.microsoft.com/office/drawing/2014/main" id="{60C8D254-8F54-44F9-950C-2B2EDE66516F}"/>
              </a:ext>
            </a:extLst>
          </p:cNvPr>
          <p:cNvCxnSpPr/>
          <p:nvPr/>
        </p:nvCxnSpPr>
        <p:spPr>
          <a:xfrm flipH="1" flipV="1">
            <a:off x="4957753" y="2786818"/>
            <a:ext cx="379590" cy="379591"/>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68D179B-395F-4920-9D01-F8D7135C9952}"/>
              </a:ext>
            </a:extLst>
          </p:cNvPr>
          <p:cNvCxnSpPr/>
          <p:nvPr/>
        </p:nvCxnSpPr>
        <p:spPr>
          <a:xfrm flipV="1">
            <a:off x="3419270" y="2786818"/>
            <a:ext cx="379590" cy="379591"/>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ACC24F1B-BF3D-4000-95D6-EFB9C90894AF}"/>
              </a:ext>
            </a:extLst>
          </p:cNvPr>
          <p:cNvCxnSpPr/>
          <p:nvPr/>
        </p:nvCxnSpPr>
        <p:spPr>
          <a:xfrm flipV="1">
            <a:off x="7818398" y="4957954"/>
            <a:ext cx="379590" cy="379591"/>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060D1AD-9549-4ABE-AB7D-2B611A9B0EC7}"/>
              </a:ext>
            </a:extLst>
          </p:cNvPr>
          <p:cNvCxnSpPr/>
          <p:nvPr/>
        </p:nvCxnSpPr>
        <p:spPr>
          <a:xfrm flipV="1">
            <a:off x="6472075" y="2803559"/>
            <a:ext cx="379590" cy="379591"/>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8549F2A-5761-4509-ABAD-BE9759E6CB44}"/>
              </a:ext>
            </a:extLst>
          </p:cNvPr>
          <p:cNvCxnSpPr/>
          <p:nvPr/>
        </p:nvCxnSpPr>
        <p:spPr>
          <a:xfrm flipV="1">
            <a:off x="4910839" y="4957954"/>
            <a:ext cx="379590" cy="379591"/>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22B869E-4A35-46EE-B444-01ADC7BF0221}"/>
              </a:ext>
            </a:extLst>
          </p:cNvPr>
          <p:cNvCxnSpPr/>
          <p:nvPr/>
        </p:nvCxnSpPr>
        <p:spPr>
          <a:xfrm>
            <a:off x="5215228" y="5899035"/>
            <a:ext cx="1312694" cy="4349"/>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66DA129A-E1BA-4E54-B409-456630853E9F}"/>
              </a:ext>
            </a:extLst>
          </p:cNvPr>
          <p:cNvCxnSpPr/>
          <p:nvPr/>
        </p:nvCxnSpPr>
        <p:spPr>
          <a:xfrm>
            <a:off x="5244767" y="2268879"/>
            <a:ext cx="1312694" cy="4349"/>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2CFED0D-8CD1-4A32-A1CB-B4FB4C31B499}"/>
              </a:ext>
            </a:extLst>
          </p:cNvPr>
          <p:cNvCxnSpPr/>
          <p:nvPr/>
        </p:nvCxnSpPr>
        <p:spPr>
          <a:xfrm>
            <a:off x="3716040" y="3621382"/>
            <a:ext cx="1312694" cy="4349"/>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1397F670-3867-48A2-AC4C-A8FF5B2C4FA6}"/>
              </a:ext>
            </a:extLst>
          </p:cNvPr>
          <p:cNvCxnSpPr/>
          <p:nvPr/>
        </p:nvCxnSpPr>
        <p:spPr>
          <a:xfrm>
            <a:off x="6697471" y="4546499"/>
            <a:ext cx="1312694" cy="4349"/>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7D31CEF8-1B7F-4470-AFC1-0E202E0F483F}"/>
              </a:ext>
            </a:extLst>
          </p:cNvPr>
          <p:cNvSpPr/>
          <p:nvPr/>
        </p:nvSpPr>
        <p:spPr>
          <a:xfrm>
            <a:off x="5451291" y="3793157"/>
            <a:ext cx="876353" cy="528108"/>
          </a:xfrm>
          <a:prstGeom prst="rect">
            <a:avLst/>
          </a:prstGeom>
          <a:solidFill>
            <a:srgbClr val="F9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latin typeface="Helvetica" pitchFamily="2" charset="0"/>
            </a:endParaRPr>
          </a:p>
        </p:txBody>
      </p:sp>
      <p:sp>
        <p:nvSpPr>
          <p:cNvPr id="79" name="TextBox 78">
            <a:extLst>
              <a:ext uri="{FF2B5EF4-FFF2-40B4-BE49-F238E27FC236}">
                <a16:creationId xmlns:a16="http://schemas.microsoft.com/office/drawing/2014/main" id="{5069C696-CF28-4C13-A53A-CDAC3019A852}"/>
              </a:ext>
            </a:extLst>
          </p:cNvPr>
          <p:cNvSpPr txBox="1"/>
          <p:nvPr/>
        </p:nvSpPr>
        <p:spPr>
          <a:xfrm>
            <a:off x="5317425" y="3143080"/>
            <a:ext cx="1183981" cy="738664"/>
          </a:xfrm>
          <a:prstGeom prst="rect">
            <a:avLst/>
          </a:prstGeom>
          <a:noFill/>
        </p:spPr>
        <p:txBody>
          <a:bodyPr wrap="square" rtlCol="0">
            <a:spAutoFit/>
          </a:bodyPr>
          <a:lstStyle/>
          <a:p>
            <a:pPr algn="ctr"/>
            <a:r>
              <a:rPr lang="de-DE" sz="1400">
                <a:latin typeface="Helvetica" pitchFamily="2" charset="0"/>
              </a:rPr>
              <a:t>MATERIAL WORK</a:t>
            </a:r>
          </a:p>
          <a:p>
            <a:pPr algn="ctr"/>
            <a:r>
              <a:rPr lang="de-DE" sz="1400">
                <a:latin typeface="Helvetica" pitchFamily="2" charset="0"/>
              </a:rPr>
              <a:t>SPACE</a:t>
            </a:r>
            <a:endParaRPr lang="en-US" sz="1400">
              <a:latin typeface="Helvetica" pitchFamily="2" charset="0"/>
            </a:endParaRPr>
          </a:p>
        </p:txBody>
      </p:sp>
      <p:sp>
        <p:nvSpPr>
          <p:cNvPr id="80" name="Freeform: Shape 10">
            <a:extLst>
              <a:ext uri="{FF2B5EF4-FFF2-40B4-BE49-F238E27FC236}">
                <a16:creationId xmlns:a16="http://schemas.microsoft.com/office/drawing/2014/main" id="{8097FF00-4E14-4251-9FE0-835A94A8A806}"/>
              </a:ext>
            </a:extLst>
          </p:cNvPr>
          <p:cNvSpPr/>
          <p:nvPr/>
        </p:nvSpPr>
        <p:spPr>
          <a:xfrm>
            <a:off x="5652155" y="3854436"/>
            <a:ext cx="489767" cy="456670"/>
          </a:xfrm>
          <a:custGeom>
            <a:avLst/>
            <a:gdLst/>
            <a:ahLst/>
            <a:cxnLst>
              <a:cxn ang="3cd4">
                <a:pos x="hc" y="t"/>
              </a:cxn>
              <a:cxn ang="cd2">
                <a:pos x="l" y="vc"/>
              </a:cxn>
              <a:cxn ang="cd4">
                <a:pos x="hc" y="b"/>
              </a:cxn>
              <a:cxn ang="0">
                <a:pos x="r" y="vc"/>
              </a:cxn>
            </a:cxnLst>
            <a:rect l="l" t="t" r="r" b="b"/>
            <a:pathLst>
              <a:path w="4825" h="4499">
                <a:moveTo>
                  <a:pt x="1309" y="2829"/>
                </a:moveTo>
                <a:cubicBezTo>
                  <a:pt x="1309" y="2861"/>
                  <a:pt x="1325" y="2892"/>
                  <a:pt x="1357" y="2908"/>
                </a:cubicBezTo>
                <a:lnTo>
                  <a:pt x="2359" y="3481"/>
                </a:lnTo>
                <a:lnTo>
                  <a:pt x="2375" y="3481"/>
                </a:lnTo>
                <a:lnTo>
                  <a:pt x="2375" y="3497"/>
                </a:lnTo>
                <a:lnTo>
                  <a:pt x="2391" y="3497"/>
                </a:lnTo>
                <a:lnTo>
                  <a:pt x="2407" y="3497"/>
                </a:lnTo>
                <a:lnTo>
                  <a:pt x="2422" y="3497"/>
                </a:lnTo>
                <a:lnTo>
                  <a:pt x="2422" y="3481"/>
                </a:lnTo>
                <a:lnTo>
                  <a:pt x="2438" y="3481"/>
                </a:lnTo>
                <a:lnTo>
                  <a:pt x="3473" y="2892"/>
                </a:lnTo>
                <a:cubicBezTo>
                  <a:pt x="3488" y="2876"/>
                  <a:pt x="3504" y="2861"/>
                  <a:pt x="3504" y="2829"/>
                </a:cubicBezTo>
                <a:lnTo>
                  <a:pt x="3504" y="1667"/>
                </a:lnTo>
                <a:lnTo>
                  <a:pt x="3504" y="1651"/>
                </a:lnTo>
                <a:lnTo>
                  <a:pt x="3504" y="1635"/>
                </a:lnTo>
                <a:cubicBezTo>
                  <a:pt x="3499" y="1630"/>
                  <a:pt x="3504" y="1619"/>
                  <a:pt x="3488" y="1619"/>
                </a:cubicBezTo>
                <a:lnTo>
                  <a:pt x="3488" y="1604"/>
                </a:lnTo>
                <a:lnTo>
                  <a:pt x="3473" y="1604"/>
                </a:lnTo>
                <a:lnTo>
                  <a:pt x="2438" y="1015"/>
                </a:lnTo>
                <a:cubicBezTo>
                  <a:pt x="2422" y="999"/>
                  <a:pt x="2391" y="999"/>
                  <a:pt x="2359" y="1015"/>
                </a:cubicBezTo>
                <a:lnTo>
                  <a:pt x="1357" y="1604"/>
                </a:lnTo>
                <a:lnTo>
                  <a:pt x="1340" y="1604"/>
                </a:lnTo>
                <a:lnTo>
                  <a:pt x="1325" y="1619"/>
                </a:lnTo>
                <a:lnTo>
                  <a:pt x="1325" y="1635"/>
                </a:lnTo>
                <a:lnTo>
                  <a:pt x="1309" y="1635"/>
                </a:lnTo>
                <a:lnTo>
                  <a:pt x="1309" y="1667"/>
                </a:lnTo>
                <a:close/>
                <a:moveTo>
                  <a:pt x="1468" y="1810"/>
                </a:moveTo>
                <a:lnTo>
                  <a:pt x="2327" y="2304"/>
                </a:lnTo>
                <a:lnTo>
                  <a:pt x="2327" y="3274"/>
                </a:lnTo>
                <a:lnTo>
                  <a:pt x="1468" y="2797"/>
                </a:lnTo>
                <a:close/>
                <a:moveTo>
                  <a:pt x="3345" y="2781"/>
                </a:moveTo>
                <a:lnTo>
                  <a:pt x="2486" y="3274"/>
                </a:lnTo>
                <a:lnTo>
                  <a:pt x="2486" y="2304"/>
                </a:lnTo>
                <a:lnTo>
                  <a:pt x="3345" y="1810"/>
                </a:lnTo>
                <a:close/>
                <a:moveTo>
                  <a:pt x="2407" y="1174"/>
                </a:moveTo>
                <a:lnTo>
                  <a:pt x="3266" y="1667"/>
                </a:lnTo>
                <a:lnTo>
                  <a:pt x="2407" y="2161"/>
                </a:lnTo>
                <a:lnTo>
                  <a:pt x="1548" y="1667"/>
                </a:lnTo>
                <a:close/>
                <a:moveTo>
                  <a:pt x="831" y="3718"/>
                </a:moveTo>
                <a:lnTo>
                  <a:pt x="848" y="3718"/>
                </a:lnTo>
                <a:cubicBezTo>
                  <a:pt x="895" y="3718"/>
                  <a:pt x="927" y="3703"/>
                  <a:pt x="927" y="3655"/>
                </a:cubicBezTo>
                <a:lnTo>
                  <a:pt x="1070" y="2875"/>
                </a:lnTo>
                <a:cubicBezTo>
                  <a:pt x="1086" y="2843"/>
                  <a:pt x="1054" y="2796"/>
                  <a:pt x="1007" y="2796"/>
                </a:cubicBezTo>
                <a:cubicBezTo>
                  <a:pt x="959" y="2780"/>
                  <a:pt x="927" y="2812"/>
                  <a:pt x="911" y="2860"/>
                </a:cubicBezTo>
                <a:lnTo>
                  <a:pt x="800" y="3480"/>
                </a:lnTo>
                <a:cubicBezTo>
                  <a:pt x="116" y="2684"/>
                  <a:pt x="163" y="1491"/>
                  <a:pt x="911" y="743"/>
                </a:cubicBezTo>
                <a:cubicBezTo>
                  <a:pt x="1691" y="-36"/>
                  <a:pt x="2964" y="-36"/>
                  <a:pt x="3759" y="743"/>
                </a:cubicBezTo>
                <a:cubicBezTo>
                  <a:pt x="3775" y="775"/>
                  <a:pt x="3839" y="775"/>
                  <a:pt x="3870" y="743"/>
                </a:cubicBezTo>
                <a:cubicBezTo>
                  <a:pt x="3902" y="712"/>
                  <a:pt x="3902" y="664"/>
                  <a:pt x="3870" y="632"/>
                </a:cubicBezTo>
                <a:cubicBezTo>
                  <a:pt x="3011" y="-211"/>
                  <a:pt x="1643" y="-211"/>
                  <a:pt x="800" y="632"/>
                </a:cubicBezTo>
                <a:cubicBezTo>
                  <a:pt x="4" y="1427"/>
                  <a:pt x="-43" y="2669"/>
                  <a:pt x="640" y="3528"/>
                </a:cubicBezTo>
                <a:lnTo>
                  <a:pt x="84" y="3432"/>
                </a:lnTo>
                <a:cubicBezTo>
                  <a:pt x="52" y="3416"/>
                  <a:pt x="4" y="3448"/>
                  <a:pt x="4" y="3496"/>
                </a:cubicBezTo>
                <a:cubicBezTo>
                  <a:pt x="-12" y="3543"/>
                  <a:pt x="20" y="3575"/>
                  <a:pt x="68" y="3591"/>
                </a:cubicBezTo>
                <a:close/>
                <a:moveTo>
                  <a:pt x="4825" y="983"/>
                </a:moveTo>
                <a:cubicBezTo>
                  <a:pt x="4825" y="951"/>
                  <a:pt x="4793" y="904"/>
                  <a:pt x="4761" y="904"/>
                </a:cubicBezTo>
                <a:lnTo>
                  <a:pt x="3982" y="760"/>
                </a:lnTo>
                <a:cubicBezTo>
                  <a:pt x="3950" y="760"/>
                  <a:pt x="3934" y="760"/>
                  <a:pt x="3918" y="776"/>
                </a:cubicBezTo>
                <a:cubicBezTo>
                  <a:pt x="3902" y="776"/>
                  <a:pt x="3886" y="808"/>
                  <a:pt x="3886" y="824"/>
                </a:cubicBezTo>
                <a:lnTo>
                  <a:pt x="3743" y="1604"/>
                </a:lnTo>
                <a:cubicBezTo>
                  <a:pt x="3743" y="1651"/>
                  <a:pt x="3759" y="1683"/>
                  <a:pt x="3807" y="1699"/>
                </a:cubicBezTo>
                <a:lnTo>
                  <a:pt x="3822" y="1699"/>
                </a:lnTo>
                <a:cubicBezTo>
                  <a:pt x="3855" y="1699"/>
                  <a:pt x="3886" y="1667"/>
                  <a:pt x="3902" y="1635"/>
                </a:cubicBezTo>
                <a:lnTo>
                  <a:pt x="4013" y="1015"/>
                </a:lnTo>
                <a:cubicBezTo>
                  <a:pt x="4332" y="1381"/>
                  <a:pt x="4507" y="1842"/>
                  <a:pt x="4507" y="2335"/>
                </a:cubicBezTo>
                <a:cubicBezTo>
                  <a:pt x="4507" y="2861"/>
                  <a:pt x="4300" y="3370"/>
                  <a:pt x="3918" y="3752"/>
                </a:cubicBezTo>
                <a:cubicBezTo>
                  <a:pt x="3122" y="4531"/>
                  <a:pt x="1850" y="4531"/>
                  <a:pt x="1070" y="3752"/>
                </a:cubicBezTo>
                <a:cubicBezTo>
                  <a:pt x="1039" y="3719"/>
                  <a:pt x="991" y="3719"/>
                  <a:pt x="959" y="3752"/>
                </a:cubicBezTo>
                <a:cubicBezTo>
                  <a:pt x="927" y="3783"/>
                  <a:pt x="927" y="3831"/>
                  <a:pt x="959" y="3863"/>
                </a:cubicBezTo>
                <a:cubicBezTo>
                  <a:pt x="1373" y="4292"/>
                  <a:pt x="1930" y="4499"/>
                  <a:pt x="2486" y="4499"/>
                </a:cubicBezTo>
                <a:cubicBezTo>
                  <a:pt x="3043" y="4499"/>
                  <a:pt x="3600" y="4292"/>
                  <a:pt x="4030" y="3863"/>
                </a:cubicBezTo>
                <a:cubicBezTo>
                  <a:pt x="4443" y="3449"/>
                  <a:pt x="4666" y="2908"/>
                  <a:pt x="4666" y="2335"/>
                </a:cubicBezTo>
                <a:cubicBezTo>
                  <a:pt x="4666" y="1826"/>
                  <a:pt x="4491" y="1349"/>
                  <a:pt x="4173" y="951"/>
                </a:cubicBezTo>
                <a:lnTo>
                  <a:pt x="4730" y="1047"/>
                </a:lnTo>
                <a:cubicBezTo>
                  <a:pt x="4777" y="1062"/>
                  <a:pt x="4809" y="1031"/>
                  <a:pt x="4825" y="983"/>
                </a:cubicBezTo>
                <a:close/>
              </a:path>
            </a:pathLst>
          </a:custGeom>
          <a:solidFill>
            <a:schemeClr val="tx1"/>
          </a:solidFill>
          <a:ln cap="flat">
            <a:noFill/>
            <a:prstDash val="solid"/>
          </a:ln>
        </p:spPr>
        <p:txBody>
          <a:bodyPr vert="horz" wrap="none" lIns="44988" tIns="22494" rIns="44988" bIns="22494" anchor="ctr" anchorCtr="1" compatLnSpc="0"/>
          <a:lstStyle/>
          <a:p>
            <a:pPr hangingPunct="0"/>
            <a:endParaRPr lang="en-CA" sz="900">
              <a:latin typeface="Helvetica" pitchFamily="2" charset="0"/>
              <a:ea typeface="SimSun" pitchFamily="2"/>
              <a:cs typeface="Lucida Sans" pitchFamily="2"/>
            </a:endParaRPr>
          </a:p>
        </p:txBody>
      </p:sp>
      <p:sp>
        <p:nvSpPr>
          <p:cNvPr id="81" name="AutoShape 86">
            <a:extLst>
              <a:ext uri="{FF2B5EF4-FFF2-40B4-BE49-F238E27FC236}">
                <a16:creationId xmlns:a16="http://schemas.microsoft.com/office/drawing/2014/main" id="{541DCE4E-F9D3-4494-B988-D87C5BEEEE04}"/>
              </a:ext>
            </a:extLst>
          </p:cNvPr>
          <p:cNvSpPr>
            <a:spLocks noChangeAspect="1" noChangeArrowheads="1"/>
          </p:cNvSpPr>
          <p:nvPr/>
        </p:nvSpPr>
        <p:spPr bwMode="gray">
          <a:xfrm>
            <a:off x="4302739" y="3818237"/>
            <a:ext cx="1329096" cy="575813"/>
          </a:xfrm>
          <a:prstGeom prst="hexagon">
            <a:avLst>
              <a:gd name="adj" fmla="val 35798"/>
              <a:gd name="vf" fmla="val 115470"/>
            </a:avLst>
          </a:prstGeom>
          <a:solidFill>
            <a:schemeClr val="bg1">
              <a:lumMod val="75000"/>
            </a:schemeClr>
          </a:solidFill>
          <a:ln>
            <a:noFill/>
            <a:headEnd/>
            <a:tailEnd/>
          </a:ln>
        </p:spPr>
        <p:style>
          <a:lnRef idx="2">
            <a:schemeClr val="accent1"/>
          </a:lnRef>
          <a:fillRef idx="1">
            <a:schemeClr val="lt1"/>
          </a:fillRef>
          <a:effectRef idx="0">
            <a:schemeClr val="accent1"/>
          </a:effectRef>
          <a:fontRef idx="minor">
            <a:schemeClr val="dk1"/>
          </a:fontRef>
        </p:style>
        <p:txBody>
          <a:bodyPr wrap="none" lIns="0" tIns="162508" rIns="0" bIns="162508" anchor="ctr"/>
          <a:lstStyle/>
          <a:p>
            <a:pPr algn="ctr">
              <a:buClr>
                <a:srgbClr val="F0AB00"/>
              </a:buClr>
              <a:buSzPct val="80000"/>
              <a:buFont typeface="Wingdings" pitchFamily="2" charset="2"/>
              <a:buNone/>
            </a:pPr>
            <a:r>
              <a:rPr lang="de-DE" sz="1400">
                <a:solidFill>
                  <a:schemeClr val="bg1"/>
                </a:solidFill>
                <a:latin typeface="Helvetica" pitchFamily="2" charset="0"/>
              </a:rPr>
              <a:t>Material/ </a:t>
            </a:r>
            <a:br>
              <a:rPr lang="de-DE" sz="1400">
                <a:solidFill>
                  <a:schemeClr val="bg1"/>
                </a:solidFill>
                <a:latin typeface="Helvetica" pitchFamily="2" charset="0"/>
              </a:rPr>
            </a:br>
            <a:r>
              <a:rPr lang="de-DE" sz="1400">
                <a:solidFill>
                  <a:schemeClr val="bg1"/>
                </a:solidFill>
                <a:latin typeface="Helvetica" pitchFamily="2" charset="0"/>
              </a:rPr>
              <a:t>Product </a:t>
            </a:r>
            <a:br>
              <a:rPr lang="de-DE" sz="1400">
                <a:solidFill>
                  <a:schemeClr val="bg1"/>
                </a:solidFill>
                <a:latin typeface="Helvetica" pitchFamily="2" charset="0"/>
              </a:rPr>
            </a:br>
            <a:r>
              <a:rPr lang="de-DE" sz="1000">
                <a:solidFill>
                  <a:schemeClr val="bg1"/>
                </a:solidFill>
                <a:latin typeface="Helvetica" pitchFamily="2" charset="0"/>
              </a:rPr>
              <a:t>(BUS1001)</a:t>
            </a:r>
            <a:endParaRPr lang="en-US" sz="1000">
              <a:solidFill>
                <a:schemeClr val="bg1"/>
              </a:solidFill>
              <a:latin typeface="Helvetica" pitchFamily="2" charset="0"/>
            </a:endParaRPr>
          </a:p>
        </p:txBody>
      </p:sp>
    </p:spTree>
    <p:extLst>
      <p:ext uri="{BB962C8B-B14F-4D97-AF65-F5344CB8AC3E}">
        <p14:creationId xmlns:p14="http://schemas.microsoft.com/office/powerpoint/2010/main" val="329948691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F97F5-57B6-BACE-D0F7-DF90E074710C}"/>
              </a:ext>
            </a:extLst>
          </p:cNvPr>
          <p:cNvSpPr>
            <a:spLocks noGrp="1"/>
          </p:cNvSpPr>
          <p:nvPr>
            <p:ph type="body" sz="quarter" idx="12"/>
          </p:nvPr>
        </p:nvSpPr>
        <p:spPr>
          <a:xfrm>
            <a:off x="809354" y="498719"/>
            <a:ext cx="8965588" cy="670188"/>
          </a:xfrm>
        </p:spPr>
        <p:txBody>
          <a:bodyPr>
            <a:normAutofit/>
          </a:bodyPr>
          <a:lstStyle/>
          <a:p>
            <a:r>
              <a:rPr lang="en-US"/>
              <a:t>Best Practice Extended ECM Use Cases</a:t>
            </a:r>
          </a:p>
        </p:txBody>
      </p:sp>
      <p:sp>
        <p:nvSpPr>
          <p:cNvPr id="32" name="Rectangle 31"/>
          <p:cNvSpPr/>
          <p:nvPr/>
        </p:nvSpPr>
        <p:spPr>
          <a:xfrm>
            <a:off x="465126" y="3687024"/>
            <a:ext cx="11261747" cy="308343"/>
          </a:xfrm>
          <a:prstGeom prst="rect">
            <a:avLst/>
          </a:prstGeom>
          <a:solidFill>
            <a:schemeClr val="accent1">
              <a:lumMod val="20000"/>
              <a:lumOff val="80000"/>
            </a:schemeClr>
          </a:solidFill>
          <a:ln w="25400" cap="flat" cmpd="sng" algn="ctr">
            <a:noFill/>
            <a:prstDash val="solid"/>
          </a:ln>
          <a:effectLst/>
        </p:spPr>
        <p:txBody>
          <a:bodyPr rtlCol="0" anchor="ctr"/>
          <a:lstStyle/>
          <a:p>
            <a:pPr algn="ctr" defTabSz="914081">
              <a:defRPr/>
            </a:pPr>
            <a:r>
              <a:rPr lang="en-US" sz="1600" kern="0">
                <a:solidFill>
                  <a:schemeClr val="accent3"/>
                </a:solidFill>
                <a:latin typeface="Helvetica" pitchFamily="2" charset="0"/>
              </a:rPr>
              <a:t>Human Resources</a:t>
            </a:r>
          </a:p>
        </p:txBody>
      </p:sp>
      <p:sp>
        <p:nvSpPr>
          <p:cNvPr id="33" name="Rectangle 32"/>
          <p:cNvSpPr/>
          <p:nvPr/>
        </p:nvSpPr>
        <p:spPr>
          <a:xfrm>
            <a:off x="465126" y="4018731"/>
            <a:ext cx="11261747" cy="308343"/>
          </a:xfrm>
          <a:prstGeom prst="rect">
            <a:avLst/>
          </a:prstGeom>
          <a:solidFill>
            <a:schemeClr val="accent1">
              <a:lumMod val="20000"/>
              <a:lumOff val="80000"/>
            </a:schemeClr>
          </a:solidFill>
          <a:ln w="25400" cap="flat" cmpd="sng" algn="ctr">
            <a:noFill/>
            <a:prstDash val="solid"/>
          </a:ln>
          <a:effectLst/>
        </p:spPr>
        <p:txBody>
          <a:bodyPr rtlCol="0" anchor="ctr"/>
          <a:lstStyle/>
          <a:p>
            <a:pPr algn="ctr" defTabSz="914081">
              <a:defRPr/>
            </a:pPr>
            <a:r>
              <a:rPr lang="en-US" sz="1600" kern="0">
                <a:solidFill>
                  <a:schemeClr val="accent3"/>
                </a:solidFill>
                <a:latin typeface="Helvetica" pitchFamily="2" charset="0"/>
              </a:rPr>
              <a:t>Finance</a:t>
            </a:r>
          </a:p>
        </p:txBody>
      </p:sp>
      <p:sp>
        <p:nvSpPr>
          <p:cNvPr id="34" name="Rectangle 33"/>
          <p:cNvSpPr/>
          <p:nvPr/>
        </p:nvSpPr>
        <p:spPr>
          <a:xfrm>
            <a:off x="465126" y="4356546"/>
            <a:ext cx="11261747" cy="308343"/>
          </a:xfrm>
          <a:prstGeom prst="rect">
            <a:avLst/>
          </a:prstGeom>
          <a:solidFill>
            <a:schemeClr val="accent1">
              <a:lumMod val="20000"/>
              <a:lumOff val="80000"/>
            </a:schemeClr>
          </a:solidFill>
          <a:ln w="25400" cap="flat" cmpd="sng" algn="ctr">
            <a:noFill/>
            <a:prstDash val="solid"/>
          </a:ln>
          <a:effectLst/>
        </p:spPr>
        <p:txBody>
          <a:bodyPr rtlCol="0" anchor="ctr"/>
          <a:lstStyle/>
          <a:p>
            <a:pPr algn="ctr" defTabSz="914081">
              <a:defRPr/>
            </a:pPr>
            <a:r>
              <a:rPr lang="en-US" sz="1600" kern="0">
                <a:solidFill>
                  <a:schemeClr val="accent3"/>
                </a:solidFill>
                <a:latin typeface="Helvetica" pitchFamily="2" charset="0"/>
              </a:rPr>
              <a:t>Legal</a:t>
            </a:r>
          </a:p>
        </p:txBody>
      </p:sp>
      <p:sp>
        <p:nvSpPr>
          <p:cNvPr id="35" name="Rectangle 34"/>
          <p:cNvSpPr/>
          <p:nvPr/>
        </p:nvSpPr>
        <p:spPr>
          <a:xfrm>
            <a:off x="465126" y="4694361"/>
            <a:ext cx="11261747" cy="308343"/>
          </a:xfrm>
          <a:prstGeom prst="rect">
            <a:avLst/>
          </a:prstGeom>
          <a:solidFill>
            <a:schemeClr val="accent1">
              <a:lumMod val="20000"/>
              <a:lumOff val="80000"/>
            </a:schemeClr>
          </a:solidFill>
          <a:ln w="25400" cap="flat" cmpd="sng" algn="ctr">
            <a:noFill/>
            <a:prstDash val="solid"/>
          </a:ln>
          <a:effectLst/>
        </p:spPr>
        <p:txBody>
          <a:bodyPr rtlCol="0" anchor="ctr"/>
          <a:lstStyle/>
          <a:p>
            <a:pPr algn="ctr" defTabSz="914081">
              <a:defRPr/>
            </a:pPr>
            <a:r>
              <a:rPr lang="en-US" sz="1600" kern="0">
                <a:solidFill>
                  <a:schemeClr val="accent3"/>
                </a:solidFill>
                <a:latin typeface="Helvetica" pitchFamily="2" charset="0"/>
              </a:rPr>
              <a:t>IT</a:t>
            </a:r>
          </a:p>
        </p:txBody>
      </p:sp>
      <p:grpSp>
        <p:nvGrpSpPr>
          <p:cNvPr id="36" name="Group 35"/>
          <p:cNvGrpSpPr/>
          <p:nvPr/>
        </p:nvGrpSpPr>
        <p:grpSpPr>
          <a:xfrm>
            <a:off x="456577" y="3165145"/>
            <a:ext cx="11511801" cy="498768"/>
            <a:chOff x="671902" y="1104747"/>
            <a:chExt cx="9231026" cy="590961"/>
          </a:xfrm>
          <a:solidFill>
            <a:schemeClr val="accent2">
              <a:lumMod val="20000"/>
              <a:lumOff val="80000"/>
            </a:schemeClr>
          </a:solidFill>
        </p:grpSpPr>
        <p:sp>
          <p:nvSpPr>
            <p:cNvPr id="37" name="Freeform 36"/>
            <p:cNvSpPr/>
            <p:nvPr/>
          </p:nvSpPr>
          <p:spPr>
            <a:xfrm>
              <a:off x="671902" y="1104747"/>
              <a:ext cx="2197863" cy="590961"/>
            </a:xfrm>
            <a:custGeom>
              <a:avLst/>
              <a:gdLst>
                <a:gd name="connsiteX0" fmla="*/ 0 w 1648397"/>
                <a:gd name="connsiteY0" fmla="*/ 0 h 443221"/>
                <a:gd name="connsiteX1" fmla="*/ 1426787 w 1648397"/>
                <a:gd name="connsiteY1" fmla="*/ 0 h 443221"/>
                <a:gd name="connsiteX2" fmla="*/ 1648397 w 1648397"/>
                <a:gd name="connsiteY2" fmla="*/ 221611 h 443221"/>
                <a:gd name="connsiteX3" fmla="*/ 1426787 w 1648397"/>
                <a:gd name="connsiteY3" fmla="*/ 443221 h 443221"/>
                <a:gd name="connsiteX4" fmla="*/ 0 w 1648397"/>
                <a:gd name="connsiteY4" fmla="*/ 443221 h 443221"/>
                <a:gd name="connsiteX5" fmla="*/ 0 w 1648397"/>
                <a:gd name="connsiteY5" fmla="*/ 0 h 44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397" h="443221">
                  <a:moveTo>
                    <a:pt x="0" y="0"/>
                  </a:moveTo>
                  <a:lnTo>
                    <a:pt x="1426787" y="0"/>
                  </a:lnTo>
                  <a:lnTo>
                    <a:pt x="1648397" y="221611"/>
                  </a:lnTo>
                  <a:lnTo>
                    <a:pt x="1426787" y="443221"/>
                  </a:lnTo>
                  <a:lnTo>
                    <a:pt x="0" y="443221"/>
                  </a:lnTo>
                  <a:lnTo>
                    <a:pt x="0" y="0"/>
                  </a:lnTo>
                  <a:close/>
                </a:path>
              </a:pathLst>
            </a:custGeom>
            <a:grpFill/>
            <a:ln w="25400" cap="flat" cmpd="sng" algn="ctr">
              <a:solidFill>
                <a:srgbClr val="F9F9FA"/>
              </a:solidFill>
              <a:prstDash val="solid"/>
            </a:ln>
            <a:effectLst/>
          </p:spPr>
          <p:txBody>
            <a:bodyPr spcFirstLastPara="0" vert="horz" wrap="square" lIns="113755" tIns="56878" rIns="225362" bIns="56878" numCol="1" spcCol="1270" anchor="ctr" anchorCtr="0">
              <a:noAutofit/>
            </a:bodyPr>
            <a:lstStyle/>
            <a:p>
              <a:pPr defTabSz="947888">
                <a:lnSpc>
                  <a:spcPct val="90000"/>
                </a:lnSpc>
                <a:spcAft>
                  <a:spcPct val="35000"/>
                </a:spcAft>
                <a:defRPr/>
              </a:pPr>
              <a:r>
                <a:rPr lang="en-US" sz="1600" kern="0">
                  <a:solidFill>
                    <a:schemeClr val="accent3"/>
                  </a:solidFill>
                  <a:latin typeface="Helvetica" pitchFamily="2" charset="0"/>
                </a:rPr>
                <a:t>Business Development </a:t>
              </a:r>
              <a:br>
                <a:rPr lang="en-US" sz="1600" kern="0">
                  <a:solidFill>
                    <a:schemeClr val="accent3"/>
                  </a:solidFill>
                  <a:latin typeface="Helvetica" pitchFamily="2" charset="0"/>
                </a:rPr>
              </a:br>
              <a:r>
                <a:rPr lang="en-US" sz="1600" kern="0">
                  <a:solidFill>
                    <a:schemeClr val="accent3"/>
                  </a:solidFill>
                  <a:latin typeface="Helvetica" pitchFamily="2" charset="0"/>
                </a:rPr>
                <a:t>              R&amp;D</a:t>
              </a:r>
            </a:p>
          </p:txBody>
        </p:sp>
        <p:sp>
          <p:nvSpPr>
            <p:cNvPr id="38" name="Freeform 37"/>
            <p:cNvSpPr/>
            <p:nvPr/>
          </p:nvSpPr>
          <p:spPr>
            <a:xfrm>
              <a:off x="2430193" y="1104747"/>
              <a:ext cx="2197863" cy="590961"/>
            </a:xfrm>
            <a:custGeom>
              <a:avLst/>
              <a:gdLst>
                <a:gd name="connsiteX0" fmla="*/ 0 w 1648397"/>
                <a:gd name="connsiteY0" fmla="*/ 0 h 443221"/>
                <a:gd name="connsiteX1" fmla="*/ 1426787 w 1648397"/>
                <a:gd name="connsiteY1" fmla="*/ 0 h 443221"/>
                <a:gd name="connsiteX2" fmla="*/ 1648397 w 1648397"/>
                <a:gd name="connsiteY2" fmla="*/ 221611 h 443221"/>
                <a:gd name="connsiteX3" fmla="*/ 1426787 w 1648397"/>
                <a:gd name="connsiteY3" fmla="*/ 443221 h 443221"/>
                <a:gd name="connsiteX4" fmla="*/ 0 w 1648397"/>
                <a:gd name="connsiteY4" fmla="*/ 443221 h 443221"/>
                <a:gd name="connsiteX5" fmla="*/ 221611 w 1648397"/>
                <a:gd name="connsiteY5" fmla="*/ 221611 h 443221"/>
                <a:gd name="connsiteX6" fmla="*/ 0 w 1648397"/>
                <a:gd name="connsiteY6" fmla="*/ 0 h 44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397" h="443221">
                  <a:moveTo>
                    <a:pt x="0" y="0"/>
                  </a:moveTo>
                  <a:lnTo>
                    <a:pt x="1426787" y="0"/>
                  </a:lnTo>
                  <a:lnTo>
                    <a:pt x="1648397" y="221611"/>
                  </a:lnTo>
                  <a:lnTo>
                    <a:pt x="1426787" y="443221"/>
                  </a:lnTo>
                  <a:lnTo>
                    <a:pt x="0" y="443221"/>
                  </a:lnTo>
                  <a:lnTo>
                    <a:pt x="221611" y="221611"/>
                  </a:lnTo>
                  <a:lnTo>
                    <a:pt x="0" y="0"/>
                  </a:lnTo>
                  <a:close/>
                </a:path>
              </a:pathLst>
            </a:custGeom>
            <a:grpFill/>
            <a:ln w="25400" cap="flat" cmpd="sng" algn="ctr">
              <a:solidFill>
                <a:srgbClr val="F9F9FA"/>
              </a:solidFill>
              <a:prstDash val="solid"/>
            </a:ln>
            <a:effectLst/>
          </p:spPr>
          <p:txBody>
            <a:bodyPr spcFirstLastPara="0" vert="horz" wrap="square" lIns="479163" tIns="56878" rIns="422284" bIns="56878" numCol="1" spcCol="1270" anchor="ctr" anchorCtr="0">
              <a:noAutofit/>
            </a:bodyPr>
            <a:lstStyle/>
            <a:p>
              <a:pPr algn="ctr" defTabSz="947888">
                <a:lnSpc>
                  <a:spcPct val="90000"/>
                </a:lnSpc>
                <a:spcAft>
                  <a:spcPct val="35000"/>
                </a:spcAft>
                <a:defRPr/>
              </a:pPr>
              <a:r>
                <a:rPr lang="en-US" sz="1600" kern="0">
                  <a:solidFill>
                    <a:schemeClr val="accent3"/>
                  </a:solidFill>
                  <a:latin typeface="Helvetica" pitchFamily="2" charset="0"/>
                </a:rPr>
                <a:t>Supply Chain</a:t>
              </a:r>
            </a:p>
          </p:txBody>
        </p:sp>
        <p:sp>
          <p:nvSpPr>
            <p:cNvPr id="39" name="Freeform 38"/>
            <p:cNvSpPr/>
            <p:nvPr/>
          </p:nvSpPr>
          <p:spPr>
            <a:xfrm>
              <a:off x="4188483" y="1104747"/>
              <a:ext cx="2197863" cy="590961"/>
            </a:xfrm>
            <a:custGeom>
              <a:avLst/>
              <a:gdLst>
                <a:gd name="connsiteX0" fmla="*/ 0 w 1648397"/>
                <a:gd name="connsiteY0" fmla="*/ 0 h 443221"/>
                <a:gd name="connsiteX1" fmla="*/ 1426787 w 1648397"/>
                <a:gd name="connsiteY1" fmla="*/ 0 h 443221"/>
                <a:gd name="connsiteX2" fmla="*/ 1648397 w 1648397"/>
                <a:gd name="connsiteY2" fmla="*/ 221611 h 443221"/>
                <a:gd name="connsiteX3" fmla="*/ 1426787 w 1648397"/>
                <a:gd name="connsiteY3" fmla="*/ 443221 h 443221"/>
                <a:gd name="connsiteX4" fmla="*/ 0 w 1648397"/>
                <a:gd name="connsiteY4" fmla="*/ 443221 h 443221"/>
                <a:gd name="connsiteX5" fmla="*/ 221611 w 1648397"/>
                <a:gd name="connsiteY5" fmla="*/ 221611 h 443221"/>
                <a:gd name="connsiteX6" fmla="*/ 0 w 1648397"/>
                <a:gd name="connsiteY6" fmla="*/ 0 h 44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397" h="443221">
                  <a:moveTo>
                    <a:pt x="0" y="0"/>
                  </a:moveTo>
                  <a:lnTo>
                    <a:pt x="1426787" y="0"/>
                  </a:lnTo>
                  <a:lnTo>
                    <a:pt x="1648397" y="221611"/>
                  </a:lnTo>
                  <a:lnTo>
                    <a:pt x="1426787" y="443221"/>
                  </a:lnTo>
                  <a:lnTo>
                    <a:pt x="0" y="443221"/>
                  </a:lnTo>
                  <a:lnTo>
                    <a:pt x="221611" y="221611"/>
                  </a:lnTo>
                  <a:lnTo>
                    <a:pt x="0" y="0"/>
                  </a:lnTo>
                  <a:close/>
                </a:path>
              </a:pathLst>
            </a:custGeom>
            <a:grpFill/>
            <a:ln w="25400" cap="flat" cmpd="sng" algn="ctr">
              <a:solidFill>
                <a:srgbClr val="F9F9FA"/>
              </a:solidFill>
              <a:prstDash val="solid"/>
            </a:ln>
            <a:effectLst/>
          </p:spPr>
          <p:txBody>
            <a:bodyPr spcFirstLastPara="0" vert="horz" wrap="square" lIns="479163" tIns="56878" rIns="422284" bIns="56878" numCol="1" spcCol="1270" anchor="ctr" anchorCtr="0">
              <a:noAutofit/>
            </a:bodyPr>
            <a:lstStyle/>
            <a:p>
              <a:pPr algn="ctr" defTabSz="947888">
                <a:lnSpc>
                  <a:spcPct val="90000"/>
                </a:lnSpc>
                <a:spcAft>
                  <a:spcPct val="35000"/>
                </a:spcAft>
                <a:defRPr/>
              </a:pPr>
              <a:r>
                <a:rPr lang="en-US" sz="1600" kern="0">
                  <a:solidFill>
                    <a:schemeClr val="accent3"/>
                  </a:solidFill>
                  <a:latin typeface="Helvetica" pitchFamily="2" charset="0"/>
                </a:rPr>
                <a:t>Operations</a:t>
              </a:r>
            </a:p>
          </p:txBody>
        </p:sp>
        <p:sp>
          <p:nvSpPr>
            <p:cNvPr id="40" name="Freeform 39"/>
            <p:cNvSpPr/>
            <p:nvPr/>
          </p:nvSpPr>
          <p:spPr>
            <a:xfrm>
              <a:off x="5946774" y="1104747"/>
              <a:ext cx="2197863" cy="590961"/>
            </a:xfrm>
            <a:custGeom>
              <a:avLst/>
              <a:gdLst>
                <a:gd name="connsiteX0" fmla="*/ 0 w 1648397"/>
                <a:gd name="connsiteY0" fmla="*/ 0 h 443221"/>
                <a:gd name="connsiteX1" fmla="*/ 1426787 w 1648397"/>
                <a:gd name="connsiteY1" fmla="*/ 0 h 443221"/>
                <a:gd name="connsiteX2" fmla="*/ 1648397 w 1648397"/>
                <a:gd name="connsiteY2" fmla="*/ 221611 h 443221"/>
                <a:gd name="connsiteX3" fmla="*/ 1426787 w 1648397"/>
                <a:gd name="connsiteY3" fmla="*/ 443221 h 443221"/>
                <a:gd name="connsiteX4" fmla="*/ 0 w 1648397"/>
                <a:gd name="connsiteY4" fmla="*/ 443221 h 443221"/>
                <a:gd name="connsiteX5" fmla="*/ 221611 w 1648397"/>
                <a:gd name="connsiteY5" fmla="*/ 221611 h 443221"/>
                <a:gd name="connsiteX6" fmla="*/ 0 w 1648397"/>
                <a:gd name="connsiteY6" fmla="*/ 0 h 44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397" h="443221">
                  <a:moveTo>
                    <a:pt x="0" y="0"/>
                  </a:moveTo>
                  <a:lnTo>
                    <a:pt x="1426787" y="0"/>
                  </a:lnTo>
                  <a:lnTo>
                    <a:pt x="1648397" y="221611"/>
                  </a:lnTo>
                  <a:lnTo>
                    <a:pt x="1426787" y="443221"/>
                  </a:lnTo>
                  <a:lnTo>
                    <a:pt x="0" y="443221"/>
                  </a:lnTo>
                  <a:lnTo>
                    <a:pt x="221611" y="221611"/>
                  </a:lnTo>
                  <a:lnTo>
                    <a:pt x="0" y="0"/>
                  </a:lnTo>
                  <a:close/>
                </a:path>
              </a:pathLst>
            </a:custGeom>
            <a:grpFill/>
            <a:ln w="25400" cap="flat" cmpd="sng" algn="ctr">
              <a:solidFill>
                <a:srgbClr val="F9F9FA"/>
              </a:solidFill>
              <a:prstDash val="solid"/>
            </a:ln>
            <a:effectLst/>
          </p:spPr>
          <p:txBody>
            <a:bodyPr spcFirstLastPara="0" vert="horz" wrap="square" lIns="479163" tIns="56878" rIns="422284" bIns="56878" numCol="1" spcCol="1270" anchor="ctr" anchorCtr="0">
              <a:noAutofit/>
            </a:bodyPr>
            <a:lstStyle/>
            <a:p>
              <a:pPr algn="ctr" defTabSz="947888">
                <a:lnSpc>
                  <a:spcPct val="90000"/>
                </a:lnSpc>
                <a:spcAft>
                  <a:spcPct val="35000"/>
                </a:spcAft>
                <a:defRPr/>
              </a:pPr>
              <a:r>
                <a:rPr lang="en-US" sz="1600" kern="0">
                  <a:solidFill>
                    <a:schemeClr val="accent3"/>
                  </a:solidFill>
                  <a:latin typeface="Helvetica" pitchFamily="2" charset="0"/>
                </a:rPr>
                <a:t>Sales &amp; Marketing</a:t>
              </a:r>
            </a:p>
          </p:txBody>
        </p:sp>
        <p:sp>
          <p:nvSpPr>
            <p:cNvPr id="41" name="Freeform 40"/>
            <p:cNvSpPr/>
            <p:nvPr/>
          </p:nvSpPr>
          <p:spPr>
            <a:xfrm>
              <a:off x="7705065" y="1104747"/>
              <a:ext cx="2197863" cy="590961"/>
            </a:xfrm>
            <a:custGeom>
              <a:avLst/>
              <a:gdLst>
                <a:gd name="connsiteX0" fmla="*/ 0 w 1648397"/>
                <a:gd name="connsiteY0" fmla="*/ 0 h 443221"/>
                <a:gd name="connsiteX1" fmla="*/ 1426787 w 1648397"/>
                <a:gd name="connsiteY1" fmla="*/ 0 h 443221"/>
                <a:gd name="connsiteX2" fmla="*/ 1648397 w 1648397"/>
                <a:gd name="connsiteY2" fmla="*/ 221611 h 443221"/>
                <a:gd name="connsiteX3" fmla="*/ 1426787 w 1648397"/>
                <a:gd name="connsiteY3" fmla="*/ 443221 h 443221"/>
                <a:gd name="connsiteX4" fmla="*/ 0 w 1648397"/>
                <a:gd name="connsiteY4" fmla="*/ 443221 h 443221"/>
                <a:gd name="connsiteX5" fmla="*/ 221611 w 1648397"/>
                <a:gd name="connsiteY5" fmla="*/ 221611 h 443221"/>
                <a:gd name="connsiteX6" fmla="*/ 0 w 1648397"/>
                <a:gd name="connsiteY6" fmla="*/ 0 h 44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397" h="443221">
                  <a:moveTo>
                    <a:pt x="0" y="0"/>
                  </a:moveTo>
                  <a:lnTo>
                    <a:pt x="1426787" y="0"/>
                  </a:lnTo>
                  <a:lnTo>
                    <a:pt x="1648397" y="221611"/>
                  </a:lnTo>
                  <a:lnTo>
                    <a:pt x="1426787" y="443221"/>
                  </a:lnTo>
                  <a:lnTo>
                    <a:pt x="0" y="443221"/>
                  </a:lnTo>
                  <a:lnTo>
                    <a:pt x="221611" y="221611"/>
                  </a:lnTo>
                  <a:lnTo>
                    <a:pt x="0" y="0"/>
                  </a:lnTo>
                  <a:close/>
                </a:path>
              </a:pathLst>
            </a:custGeom>
            <a:grpFill/>
            <a:ln w="25400" cap="flat" cmpd="sng" algn="ctr">
              <a:solidFill>
                <a:srgbClr val="F9F9FA"/>
              </a:solidFill>
              <a:prstDash val="solid"/>
            </a:ln>
            <a:effectLst/>
          </p:spPr>
          <p:txBody>
            <a:bodyPr spcFirstLastPara="0" vert="horz" wrap="square" lIns="479163" tIns="56878" rIns="422284" bIns="56878" numCol="1" spcCol="1270" anchor="ctr" anchorCtr="0">
              <a:noAutofit/>
            </a:bodyPr>
            <a:lstStyle/>
            <a:p>
              <a:pPr algn="ctr" defTabSz="947888">
                <a:lnSpc>
                  <a:spcPct val="90000"/>
                </a:lnSpc>
                <a:spcAft>
                  <a:spcPct val="35000"/>
                </a:spcAft>
                <a:defRPr/>
              </a:pPr>
              <a:r>
                <a:rPr lang="en-US" sz="1600" kern="0">
                  <a:solidFill>
                    <a:schemeClr val="accent3"/>
                  </a:solidFill>
                  <a:latin typeface="Helvetica" pitchFamily="2" charset="0"/>
                </a:rPr>
                <a:t>Customer Service</a:t>
              </a:r>
            </a:p>
          </p:txBody>
        </p:sp>
      </p:grpSp>
      <p:sp>
        <p:nvSpPr>
          <p:cNvPr id="42" name="Rounded Rectangle 41"/>
          <p:cNvSpPr/>
          <p:nvPr/>
        </p:nvSpPr>
        <p:spPr>
          <a:xfrm>
            <a:off x="961550" y="2256113"/>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Project and Portfolio Management</a:t>
            </a:r>
          </a:p>
        </p:txBody>
      </p:sp>
      <p:sp>
        <p:nvSpPr>
          <p:cNvPr id="43" name="Rounded Rectangle 42"/>
          <p:cNvSpPr/>
          <p:nvPr/>
        </p:nvSpPr>
        <p:spPr>
          <a:xfrm>
            <a:off x="961550" y="1828101"/>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Internal and External </a:t>
            </a:r>
            <a:br>
              <a:rPr lang="en-US" sz="1000" kern="0">
                <a:solidFill>
                  <a:srgbClr val="000000"/>
                </a:solidFill>
                <a:latin typeface="Helvetica" pitchFamily="2" charset="0"/>
              </a:rPr>
            </a:br>
            <a:r>
              <a:rPr lang="en-US" sz="1000" kern="0">
                <a:solidFill>
                  <a:srgbClr val="000000"/>
                </a:solidFill>
                <a:latin typeface="Helvetica" pitchFamily="2" charset="0"/>
              </a:rPr>
              <a:t>Collaboration in R&amp;D</a:t>
            </a:r>
          </a:p>
        </p:txBody>
      </p:sp>
      <p:sp>
        <p:nvSpPr>
          <p:cNvPr id="44" name="Rounded Rectangle 43"/>
          <p:cNvSpPr/>
          <p:nvPr/>
        </p:nvSpPr>
        <p:spPr>
          <a:xfrm>
            <a:off x="3154273" y="2384180"/>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RFX Management</a:t>
            </a:r>
          </a:p>
        </p:txBody>
      </p:sp>
      <p:sp>
        <p:nvSpPr>
          <p:cNvPr id="45" name="Rounded Rectangle 44"/>
          <p:cNvSpPr/>
          <p:nvPr/>
        </p:nvSpPr>
        <p:spPr>
          <a:xfrm>
            <a:off x="3154273" y="1956168"/>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Purchase Contracts Management</a:t>
            </a:r>
          </a:p>
        </p:txBody>
      </p:sp>
      <p:sp>
        <p:nvSpPr>
          <p:cNvPr id="46" name="Rounded Rectangle 45"/>
          <p:cNvSpPr/>
          <p:nvPr/>
        </p:nvSpPr>
        <p:spPr>
          <a:xfrm>
            <a:off x="3154273" y="1528157"/>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Supplier Information Management</a:t>
            </a:r>
          </a:p>
        </p:txBody>
      </p:sp>
      <p:sp>
        <p:nvSpPr>
          <p:cNvPr id="47" name="Rounded Rectangle 46"/>
          <p:cNvSpPr/>
          <p:nvPr/>
        </p:nvSpPr>
        <p:spPr>
          <a:xfrm>
            <a:off x="5346996" y="2256113"/>
            <a:ext cx="1687752" cy="299944"/>
          </a:xfrm>
          <a:prstGeom prst="roundRect">
            <a:avLst/>
          </a:prstGeom>
          <a:solidFill>
            <a:srgbClr val="FFFFFF"/>
          </a:solidFill>
          <a:ln w="25400" cap="flat" cmpd="sng" algn="ctr">
            <a:solidFill>
              <a:schemeClr val="accent2"/>
            </a:solidFill>
            <a:prstDash val="solid"/>
          </a:ln>
          <a:effectLst/>
        </p:spPr>
        <p:txBody>
          <a:bodyPr lIns="0" rIns="0" rtlCol="0" anchor="ctr"/>
          <a:lstStyle/>
          <a:p>
            <a:pPr algn="ctr" defTabSz="914081">
              <a:defRPr/>
            </a:pPr>
            <a:r>
              <a:rPr lang="en-US" sz="1000" kern="0">
                <a:solidFill>
                  <a:srgbClr val="000000"/>
                </a:solidFill>
                <a:latin typeface="Helvetica" pitchFamily="2" charset="0"/>
              </a:rPr>
              <a:t>Quality Control &amp; Quality Management Records</a:t>
            </a:r>
          </a:p>
        </p:txBody>
      </p:sp>
      <p:sp>
        <p:nvSpPr>
          <p:cNvPr id="48" name="Rounded Rectangle 47"/>
          <p:cNvSpPr/>
          <p:nvPr/>
        </p:nvSpPr>
        <p:spPr>
          <a:xfrm>
            <a:off x="5346996" y="1828101"/>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Transportation &amp; Logistics</a:t>
            </a:r>
          </a:p>
        </p:txBody>
      </p:sp>
      <p:sp>
        <p:nvSpPr>
          <p:cNvPr id="49" name="Rounded Rectangle 48"/>
          <p:cNvSpPr/>
          <p:nvPr/>
        </p:nvSpPr>
        <p:spPr>
          <a:xfrm>
            <a:off x="5346996" y="1400089"/>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Plant Maintenance / EAM</a:t>
            </a:r>
          </a:p>
        </p:txBody>
      </p:sp>
      <p:sp>
        <p:nvSpPr>
          <p:cNvPr id="50" name="Rounded Rectangle 49"/>
          <p:cNvSpPr/>
          <p:nvPr/>
        </p:nvSpPr>
        <p:spPr>
          <a:xfrm>
            <a:off x="7539719" y="1956168"/>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Product Information Management</a:t>
            </a:r>
          </a:p>
        </p:txBody>
      </p:sp>
      <p:sp>
        <p:nvSpPr>
          <p:cNvPr id="51" name="Rounded Rectangle 50"/>
          <p:cNvSpPr/>
          <p:nvPr/>
        </p:nvSpPr>
        <p:spPr>
          <a:xfrm>
            <a:off x="7539719" y="1528157"/>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Customer Information Management with CRM</a:t>
            </a:r>
          </a:p>
        </p:txBody>
      </p:sp>
      <p:sp>
        <p:nvSpPr>
          <p:cNvPr id="52" name="Rounded Rectangle 51"/>
          <p:cNvSpPr/>
          <p:nvPr/>
        </p:nvSpPr>
        <p:spPr>
          <a:xfrm>
            <a:off x="9732443" y="2256113"/>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Service Project Management</a:t>
            </a:r>
          </a:p>
        </p:txBody>
      </p:sp>
      <p:sp>
        <p:nvSpPr>
          <p:cNvPr id="53" name="Rounded Rectangle 52"/>
          <p:cNvSpPr/>
          <p:nvPr/>
        </p:nvSpPr>
        <p:spPr>
          <a:xfrm>
            <a:off x="9732443" y="1828101"/>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Installed Equipment History and Maintenance</a:t>
            </a:r>
          </a:p>
        </p:txBody>
      </p:sp>
      <p:sp>
        <p:nvSpPr>
          <p:cNvPr id="54" name="Rounded Rectangle 53"/>
          <p:cNvSpPr/>
          <p:nvPr/>
        </p:nvSpPr>
        <p:spPr>
          <a:xfrm>
            <a:off x="9732443" y="1400089"/>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Customer Case Management</a:t>
            </a:r>
          </a:p>
        </p:txBody>
      </p:sp>
      <p:sp>
        <p:nvSpPr>
          <p:cNvPr id="55" name="Rectangle 54"/>
          <p:cNvSpPr/>
          <p:nvPr/>
        </p:nvSpPr>
        <p:spPr>
          <a:xfrm>
            <a:off x="473675" y="3120922"/>
            <a:ext cx="582997" cy="177611"/>
          </a:xfrm>
          <a:prstGeom prst="rect">
            <a:avLst/>
          </a:prstGeom>
          <a:noFill/>
          <a:ln w="25400" cap="flat" cmpd="sng" algn="ctr">
            <a:noFill/>
            <a:prstDash val="solid"/>
          </a:ln>
          <a:effectLst/>
        </p:spPr>
        <p:txBody>
          <a:bodyPr rtlCol="0" anchor="ctr"/>
          <a:lstStyle/>
          <a:p>
            <a:pPr algn="ctr" defTabSz="914081">
              <a:defRPr/>
            </a:pPr>
            <a:endParaRPr lang="en-US" sz="1799" kern="0">
              <a:solidFill>
                <a:srgbClr val="FFFFFF"/>
              </a:solidFill>
              <a:latin typeface="Helvetica" pitchFamily="2" charset="0"/>
            </a:endParaRPr>
          </a:p>
        </p:txBody>
      </p:sp>
      <p:sp>
        <p:nvSpPr>
          <p:cNvPr id="56" name="Rectangle 55"/>
          <p:cNvSpPr/>
          <p:nvPr/>
        </p:nvSpPr>
        <p:spPr>
          <a:xfrm>
            <a:off x="2701215" y="3120922"/>
            <a:ext cx="582997" cy="177611"/>
          </a:xfrm>
          <a:prstGeom prst="rect">
            <a:avLst/>
          </a:prstGeom>
          <a:noFill/>
          <a:ln w="25400" cap="flat" cmpd="sng" algn="ctr">
            <a:noFill/>
            <a:prstDash val="solid"/>
          </a:ln>
          <a:effectLst/>
        </p:spPr>
        <p:txBody>
          <a:bodyPr rtlCol="0" anchor="ctr"/>
          <a:lstStyle/>
          <a:p>
            <a:pPr algn="ctr" defTabSz="914081">
              <a:defRPr/>
            </a:pPr>
            <a:endParaRPr lang="en-US" sz="1799" kern="0">
              <a:solidFill>
                <a:srgbClr val="FFFFFF"/>
              </a:solidFill>
              <a:latin typeface="Helvetica" pitchFamily="2" charset="0"/>
            </a:endParaRPr>
          </a:p>
        </p:txBody>
      </p:sp>
      <p:sp>
        <p:nvSpPr>
          <p:cNvPr id="57" name="Rectangle 56"/>
          <p:cNvSpPr/>
          <p:nvPr/>
        </p:nvSpPr>
        <p:spPr>
          <a:xfrm>
            <a:off x="4928755" y="3120922"/>
            <a:ext cx="582997" cy="177611"/>
          </a:xfrm>
          <a:prstGeom prst="rect">
            <a:avLst/>
          </a:prstGeom>
          <a:noFill/>
          <a:ln w="25400" cap="flat" cmpd="sng" algn="ctr">
            <a:noFill/>
            <a:prstDash val="solid"/>
          </a:ln>
          <a:effectLst/>
        </p:spPr>
        <p:txBody>
          <a:bodyPr rtlCol="0" anchor="ctr"/>
          <a:lstStyle/>
          <a:p>
            <a:pPr algn="ctr" defTabSz="914081">
              <a:defRPr/>
            </a:pPr>
            <a:endParaRPr lang="en-US" sz="1799" kern="0">
              <a:solidFill>
                <a:srgbClr val="FFFFFF"/>
              </a:solidFill>
              <a:latin typeface="Helvetica" pitchFamily="2" charset="0"/>
            </a:endParaRPr>
          </a:p>
        </p:txBody>
      </p:sp>
      <p:sp>
        <p:nvSpPr>
          <p:cNvPr id="58" name="Rectangle 57"/>
          <p:cNvSpPr/>
          <p:nvPr/>
        </p:nvSpPr>
        <p:spPr>
          <a:xfrm>
            <a:off x="7117396" y="3120922"/>
            <a:ext cx="582997" cy="177611"/>
          </a:xfrm>
          <a:prstGeom prst="rect">
            <a:avLst/>
          </a:prstGeom>
          <a:noFill/>
          <a:ln w="25400" cap="flat" cmpd="sng" algn="ctr">
            <a:noFill/>
            <a:prstDash val="solid"/>
          </a:ln>
          <a:effectLst/>
        </p:spPr>
        <p:txBody>
          <a:bodyPr rtlCol="0" anchor="ctr"/>
          <a:lstStyle/>
          <a:p>
            <a:pPr algn="ctr" defTabSz="914081">
              <a:defRPr/>
            </a:pPr>
            <a:endParaRPr lang="en-US" sz="1799" kern="0">
              <a:solidFill>
                <a:srgbClr val="FFFFFF"/>
              </a:solidFill>
              <a:latin typeface="Helvetica" pitchFamily="2" charset="0"/>
            </a:endParaRPr>
          </a:p>
        </p:txBody>
      </p:sp>
      <p:sp>
        <p:nvSpPr>
          <p:cNvPr id="59" name="Rectangle 58"/>
          <p:cNvSpPr/>
          <p:nvPr/>
        </p:nvSpPr>
        <p:spPr>
          <a:xfrm>
            <a:off x="9286590" y="3120922"/>
            <a:ext cx="582997" cy="177611"/>
          </a:xfrm>
          <a:prstGeom prst="rect">
            <a:avLst/>
          </a:prstGeom>
          <a:noFill/>
          <a:ln w="25400" cap="flat" cmpd="sng" algn="ctr">
            <a:noFill/>
            <a:prstDash val="solid"/>
          </a:ln>
          <a:effectLst/>
        </p:spPr>
        <p:txBody>
          <a:bodyPr rtlCol="0" anchor="ctr"/>
          <a:lstStyle/>
          <a:p>
            <a:pPr algn="ctr" defTabSz="914081">
              <a:defRPr/>
            </a:pPr>
            <a:endParaRPr lang="en-US" sz="1799" kern="0">
              <a:solidFill>
                <a:srgbClr val="FFFFFF"/>
              </a:solidFill>
              <a:latin typeface="Helvetica" pitchFamily="2" charset="0"/>
            </a:endParaRPr>
          </a:p>
        </p:txBody>
      </p:sp>
      <p:cxnSp>
        <p:nvCxnSpPr>
          <p:cNvPr id="60" name="Elbow Connector 59"/>
          <p:cNvCxnSpPr>
            <a:stCxn id="46" idx="1"/>
            <a:endCxn id="56" idx="0"/>
          </p:cNvCxnSpPr>
          <p:nvPr/>
        </p:nvCxnSpPr>
        <p:spPr>
          <a:xfrm rot="10800000" flipV="1">
            <a:off x="2992716" y="1678129"/>
            <a:ext cx="161558" cy="1442793"/>
          </a:xfrm>
          <a:prstGeom prst="bentConnector2">
            <a:avLst/>
          </a:prstGeom>
          <a:noFill/>
          <a:ln w="19050" cap="flat" cmpd="sng" algn="ctr">
            <a:solidFill>
              <a:schemeClr val="accent2"/>
            </a:solidFill>
            <a:prstDash val="solid"/>
            <a:headEnd type="oval" w="lg" len="lg"/>
            <a:tailEnd type="oval" w="lg" len="lg"/>
          </a:ln>
          <a:effectLst/>
        </p:spPr>
      </p:cxnSp>
      <p:cxnSp>
        <p:nvCxnSpPr>
          <p:cNvPr id="61" name="Elbow Connector 60"/>
          <p:cNvCxnSpPr>
            <a:stCxn id="45" idx="1"/>
            <a:endCxn id="56" idx="0"/>
          </p:cNvCxnSpPr>
          <p:nvPr/>
        </p:nvCxnSpPr>
        <p:spPr>
          <a:xfrm rot="10800000" flipV="1">
            <a:off x="2992716" y="2106141"/>
            <a:ext cx="161558" cy="1014781"/>
          </a:xfrm>
          <a:prstGeom prst="bentConnector2">
            <a:avLst/>
          </a:prstGeom>
          <a:noFill/>
          <a:ln w="19050" cap="flat" cmpd="sng" algn="ctr">
            <a:solidFill>
              <a:schemeClr val="accent2"/>
            </a:solidFill>
            <a:prstDash val="solid"/>
            <a:headEnd type="oval" w="lg" len="lg"/>
            <a:tailEnd type="oval" w="lg" len="lg"/>
          </a:ln>
          <a:effectLst/>
        </p:spPr>
      </p:cxnSp>
      <p:cxnSp>
        <p:nvCxnSpPr>
          <p:cNvPr id="62" name="Elbow Connector 61"/>
          <p:cNvCxnSpPr>
            <a:stCxn id="44" idx="1"/>
          </p:cNvCxnSpPr>
          <p:nvPr/>
        </p:nvCxnSpPr>
        <p:spPr>
          <a:xfrm rot="10800000" flipV="1">
            <a:off x="2992718" y="2534153"/>
            <a:ext cx="161556" cy="576887"/>
          </a:xfrm>
          <a:prstGeom prst="bentConnector2">
            <a:avLst/>
          </a:prstGeom>
          <a:noFill/>
          <a:ln w="19050" cap="flat" cmpd="sng" algn="ctr">
            <a:solidFill>
              <a:schemeClr val="accent2"/>
            </a:solidFill>
            <a:prstDash val="solid"/>
            <a:headEnd type="oval" w="lg" len="lg"/>
            <a:tailEnd type="oval" w="lg" len="lg"/>
          </a:ln>
          <a:effectLst/>
        </p:spPr>
      </p:cxnSp>
      <p:cxnSp>
        <p:nvCxnSpPr>
          <p:cNvPr id="63" name="Elbow Connector 62"/>
          <p:cNvCxnSpPr>
            <a:stCxn id="42" idx="1"/>
            <a:endCxn id="55" idx="0"/>
          </p:cNvCxnSpPr>
          <p:nvPr/>
        </p:nvCxnSpPr>
        <p:spPr>
          <a:xfrm rot="10800000" flipV="1">
            <a:off x="765176" y="2406085"/>
            <a:ext cx="196375" cy="714836"/>
          </a:xfrm>
          <a:prstGeom prst="bentConnector2">
            <a:avLst/>
          </a:prstGeom>
          <a:noFill/>
          <a:ln w="19050" cap="flat" cmpd="sng" algn="ctr">
            <a:solidFill>
              <a:schemeClr val="accent2"/>
            </a:solidFill>
            <a:prstDash val="solid"/>
            <a:headEnd type="oval" w="lg" len="lg"/>
            <a:tailEnd type="oval" w="lg" len="lg"/>
          </a:ln>
          <a:effectLst/>
        </p:spPr>
      </p:cxnSp>
      <p:cxnSp>
        <p:nvCxnSpPr>
          <p:cNvPr id="64" name="Elbow Connector 63"/>
          <p:cNvCxnSpPr>
            <a:stCxn id="43" idx="1"/>
            <a:endCxn id="55" idx="0"/>
          </p:cNvCxnSpPr>
          <p:nvPr/>
        </p:nvCxnSpPr>
        <p:spPr>
          <a:xfrm rot="10800000" flipV="1">
            <a:off x="765176" y="1978073"/>
            <a:ext cx="196375" cy="1142848"/>
          </a:xfrm>
          <a:prstGeom prst="bentConnector2">
            <a:avLst/>
          </a:prstGeom>
          <a:noFill/>
          <a:ln w="19050" cap="flat" cmpd="sng" algn="ctr">
            <a:solidFill>
              <a:schemeClr val="accent2"/>
            </a:solidFill>
            <a:prstDash val="solid"/>
            <a:headEnd type="oval" w="lg" len="lg"/>
            <a:tailEnd type="oval" w="lg" len="lg"/>
          </a:ln>
          <a:effectLst/>
        </p:spPr>
      </p:cxnSp>
      <p:cxnSp>
        <p:nvCxnSpPr>
          <p:cNvPr id="65" name="Elbow Connector 64"/>
          <p:cNvCxnSpPr>
            <a:stCxn id="49" idx="1"/>
            <a:endCxn id="57" idx="0"/>
          </p:cNvCxnSpPr>
          <p:nvPr/>
        </p:nvCxnSpPr>
        <p:spPr>
          <a:xfrm rot="10800000" flipV="1">
            <a:off x="5220255" y="1550061"/>
            <a:ext cx="126742" cy="1570860"/>
          </a:xfrm>
          <a:prstGeom prst="bentConnector2">
            <a:avLst/>
          </a:prstGeom>
          <a:noFill/>
          <a:ln w="19050" cap="flat" cmpd="sng" algn="ctr">
            <a:solidFill>
              <a:schemeClr val="accent2"/>
            </a:solidFill>
            <a:prstDash val="solid"/>
            <a:headEnd type="oval" w="lg" len="lg"/>
            <a:tailEnd type="oval" w="lg" len="lg"/>
          </a:ln>
          <a:effectLst/>
        </p:spPr>
      </p:cxnSp>
      <p:cxnSp>
        <p:nvCxnSpPr>
          <p:cNvPr id="66" name="Elbow Connector 65"/>
          <p:cNvCxnSpPr>
            <a:stCxn id="48" idx="1"/>
            <a:endCxn id="57" idx="0"/>
          </p:cNvCxnSpPr>
          <p:nvPr/>
        </p:nvCxnSpPr>
        <p:spPr>
          <a:xfrm rot="10800000" flipV="1">
            <a:off x="5220255" y="1978073"/>
            <a:ext cx="126742" cy="1142848"/>
          </a:xfrm>
          <a:prstGeom prst="bentConnector2">
            <a:avLst/>
          </a:prstGeom>
          <a:noFill/>
          <a:ln w="19050" cap="flat" cmpd="sng" algn="ctr">
            <a:solidFill>
              <a:schemeClr val="accent2"/>
            </a:solidFill>
            <a:prstDash val="solid"/>
            <a:headEnd type="oval" w="lg" len="lg"/>
            <a:tailEnd type="oval" w="lg" len="lg"/>
          </a:ln>
          <a:effectLst/>
        </p:spPr>
      </p:cxnSp>
      <p:cxnSp>
        <p:nvCxnSpPr>
          <p:cNvPr id="67" name="Elbow Connector 66"/>
          <p:cNvCxnSpPr>
            <a:stCxn id="47" idx="1"/>
            <a:endCxn id="57" idx="0"/>
          </p:cNvCxnSpPr>
          <p:nvPr/>
        </p:nvCxnSpPr>
        <p:spPr>
          <a:xfrm rot="10800000" flipV="1">
            <a:off x="5220255" y="2406085"/>
            <a:ext cx="126742" cy="714836"/>
          </a:xfrm>
          <a:prstGeom prst="bentConnector2">
            <a:avLst/>
          </a:prstGeom>
          <a:noFill/>
          <a:ln w="19050" cap="flat" cmpd="sng" algn="ctr">
            <a:solidFill>
              <a:schemeClr val="accent2"/>
            </a:solidFill>
            <a:prstDash val="solid"/>
            <a:headEnd type="oval" w="lg" len="lg"/>
            <a:tailEnd type="oval" w="lg" len="lg"/>
          </a:ln>
          <a:effectLst/>
        </p:spPr>
      </p:cxnSp>
      <p:cxnSp>
        <p:nvCxnSpPr>
          <p:cNvPr id="68" name="Elbow Connector 67"/>
          <p:cNvCxnSpPr>
            <a:stCxn id="51" idx="1"/>
            <a:endCxn id="58" idx="0"/>
          </p:cNvCxnSpPr>
          <p:nvPr/>
        </p:nvCxnSpPr>
        <p:spPr>
          <a:xfrm rot="10800000" flipV="1">
            <a:off x="7408896" y="1678129"/>
            <a:ext cx="130824" cy="1442793"/>
          </a:xfrm>
          <a:prstGeom prst="bentConnector2">
            <a:avLst/>
          </a:prstGeom>
          <a:noFill/>
          <a:ln w="19050" cap="flat" cmpd="sng" algn="ctr">
            <a:solidFill>
              <a:schemeClr val="accent2"/>
            </a:solidFill>
            <a:prstDash val="solid"/>
            <a:headEnd type="oval" w="lg" len="lg"/>
            <a:tailEnd type="oval" w="lg" len="lg"/>
          </a:ln>
          <a:effectLst/>
        </p:spPr>
      </p:cxnSp>
      <p:cxnSp>
        <p:nvCxnSpPr>
          <p:cNvPr id="69" name="Elbow Connector 68"/>
          <p:cNvCxnSpPr>
            <a:stCxn id="50" idx="1"/>
            <a:endCxn id="58" idx="0"/>
          </p:cNvCxnSpPr>
          <p:nvPr/>
        </p:nvCxnSpPr>
        <p:spPr>
          <a:xfrm rot="10800000" flipV="1">
            <a:off x="7408896" y="2106141"/>
            <a:ext cx="130824" cy="1014781"/>
          </a:xfrm>
          <a:prstGeom prst="bentConnector2">
            <a:avLst/>
          </a:prstGeom>
          <a:noFill/>
          <a:ln w="19050" cap="flat" cmpd="sng" algn="ctr">
            <a:solidFill>
              <a:schemeClr val="accent2"/>
            </a:solidFill>
            <a:prstDash val="solid"/>
            <a:headEnd type="oval" w="lg" len="lg"/>
            <a:tailEnd type="oval" w="lg" len="lg"/>
          </a:ln>
          <a:effectLst/>
        </p:spPr>
      </p:cxnSp>
      <p:cxnSp>
        <p:nvCxnSpPr>
          <p:cNvPr id="70" name="Elbow Connector 69"/>
          <p:cNvCxnSpPr>
            <a:stCxn id="54" idx="1"/>
            <a:endCxn id="59" idx="0"/>
          </p:cNvCxnSpPr>
          <p:nvPr/>
        </p:nvCxnSpPr>
        <p:spPr>
          <a:xfrm rot="10800000" flipV="1">
            <a:off x="9578089" y="1550061"/>
            <a:ext cx="154354" cy="1570860"/>
          </a:xfrm>
          <a:prstGeom prst="bentConnector2">
            <a:avLst/>
          </a:prstGeom>
          <a:noFill/>
          <a:ln w="19050" cap="flat" cmpd="sng" algn="ctr">
            <a:solidFill>
              <a:schemeClr val="accent2"/>
            </a:solidFill>
            <a:prstDash val="solid"/>
            <a:headEnd type="oval" w="lg" len="lg"/>
            <a:tailEnd type="oval" w="lg" len="lg"/>
          </a:ln>
          <a:effectLst/>
        </p:spPr>
      </p:cxnSp>
      <p:cxnSp>
        <p:nvCxnSpPr>
          <p:cNvPr id="71" name="Elbow Connector 70"/>
          <p:cNvCxnSpPr>
            <a:stCxn id="53" idx="1"/>
            <a:endCxn id="59" idx="0"/>
          </p:cNvCxnSpPr>
          <p:nvPr/>
        </p:nvCxnSpPr>
        <p:spPr>
          <a:xfrm rot="10800000" flipV="1">
            <a:off x="9578089" y="1978073"/>
            <a:ext cx="154354" cy="1142848"/>
          </a:xfrm>
          <a:prstGeom prst="bentConnector2">
            <a:avLst/>
          </a:prstGeom>
          <a:noFill/>
          <a:ln w="19050" cap="flat" cmpd="sng" algn="ctr">
            <a:solidFill>
              <a:schemeClr val="accent2"/>
            </a:solidFill>
            <a:prstDash val="solid"/>
            <a:headEnd type="oval" w="lg" len="lg"/>
            <a:tailEnd type="oval" w="lg" len="lg"/>
          </a:ln>
          <a:effectLst/>
        </p:spPr>
      </p:cxnSp>
      <p:cxnSp>
        <p:nvCxnSpPr>
          <p:cNvPr id="72" name="Elbow Connector 71"/>
          <p:cNvCxnSpPr>
            <a:stCxn id="52" idx="1"/>
            <a:endCxn id="59" idx="0"/>
          </p:cNvCxnSpPr>
          <p:nvPr/>
        </p:nvCxnSpPr>
        <p:spPr>
          <a:xfrm rot="10800000" flipV="1">
            <a:off x="9578089" y="2406085"/>
            <a:ext cx="154354" cy="714836"/>
          </a:xfrm>
          <a:prstGeom prst="bentConnector2">
            <a:avLst/>
          </a:prstGeom>
          <a:noFill/>
          <a:ln w="19050" cap="flat" cmpd="sng" algn="ctr">
            <a:solidFill>
              <a:schemeClr val="accent2"/>
            </a:solidFill>
            <a:prstDash val="solid"/>
            <a:headEnd type="oval" w="lg" len="lg"/>
            <a:tailEnd type="oval" w="lg" len="lg"/>
          </a:ln>
          <a:effectLst/>
        </p:spPr>
      </p:cxnSp>
      <p:sp>
        <p:nvSpPr>
          <p:cNvPr id="73" name="Rectangle 72"/>
          <p:cNvSpPr/>
          <p:nvPr/>
        </p:nvSpPr>
        <p:spPr>
          <a:xfrm>
            <a:off x="1143587" y="3649318"/>
            <a:ext cx="582997" cy="177611"/>
          </a:xfrm>
          <a:prstGeom prst="rect">
            <a:avLst/>
          </a:prstGeom>
          <a:noFill/>
          <a:ln w="25400" cap="flat" cmpd="sng" algn="ctr">
            <a:noFill/>
            <a:prstDash val="solid"/>
          </a:ln>
          <a:effectLst/>
        </p:spPr>
        <p:txBody>
          <a:bodyPr rtlCol="0" anchor="ctr"/>
          <a:lstStyle/>
          <a:p>
            <a:pPr algn="ctr" defTabSz="914081">
              <a:defRPr/>
            </a:pPr>
            <a:endParaRPr lang="en-US" sz="1799" kern="0">
              <a:solidFill>
                <a:srgbClr val="FFFFFF"/>
              </a:solidFill>
              <a:latin typeface="Helvetica" pitchFamily="2" charset="0"/>
            </a:endParaRPr>
          </a:p>
        </p:txBody>
      </p:sp>
      <p:sp>
        <p:nvSpPr>
          <p:cNvPr id="74" name="Rectangle 73"/>
          <p:cNvSpPr/>
          <p:nvPr/>
        </p:nvSpPr>
        <p:spPr>
          <a:xfrm>
            <a:off x="3741049" y="3979180"/>
            <a:ext cx="582997" cy="177611"/>
          </a:xfrm>
          <a:prstGeom prst="rect">
            <a:avLst/>
          </a:prstGeom>
          <a:noFill/>
          <a:ln w="25400" cap="flat" cmpd="sng" algn="ctr">
            <a:noFill/>
            <a:prstDash val="solid"/>
          </a:ln>
          <a:effectLst/>
        </p:spPr>
        <p:txBody>
          <a:bodyPr rtlCol="0" anchor="ctr"/>
          <a:lstStyle/>
          <a:p>
            <a:pPr algn="ctr" defTabSz="914081">
              <a:defRPr/>
            </a:pPr>
            <a:endParaRPr lang="en-US" sz="1799" kern="0">
              <a:solidFill>
                <a:srgbClr val="FFFFFF"/>
              </a:solidFill>
              <a:latin typeface="Helvetica" pitchFamily="2" charset="0"/>
            </a:endParaRPr>
          </a:p>
        </p:txBody>
      </p:sp>
      <p:sp>
        <p:nvSpPr>
          <p:cNvPr id="75" name="Rectangle 74"/>
          <p:cNvSpPr/>
          <p:nvPr/>
        </p:nvSpPr>
        <p:spPr>
          <a:xfrm>
            <a:off x="6338510" y="4301434"/>
            <a:ext cx="582997" cy="177611"/>
          </a:xfrm>
          <a:prstGeom prst="rect">
            <a:avLst/>
          </a:prstGeom>
          <a:noFill/>
          <a:ln w="25400" cap="flat" cmpd="sng" algn="ctr">
            <a:noFill/>
            <a:prstDash val="solid"/>
          </a:ln>
          <a:effectLst/>
        </p:spPr>
        <p:txBody>
          <a:bodyPr rtlCol="0" anchor="ctr"/>
          <a:lstStyle/>
          <a:p>
            <a:pPr algn="ctr" defTabSz="914081">
              <a:defRPr/>
            </a:pPr>
            <a:endParaRPr lang="en-US" sz="1799" kern="0">
              <a:solidFill>
                <a:srgbClr val="FFFFFF"/>
              </a:solidFill>
              <a:latin typeface="Helvetica" pitchFamily="2" charset="0"/>
            </a:endParaRPr>
          </a:p>
        </p:txBody>
      </p:sp>
      <p:sp>
        <p:nvSpPr>
          <p:cNvPr id="76" name="Rectangle 75"/>
          <p:cNvSpPr/>
          <p:nvPr/>
        </p:nvSpPr>
        <p:spPr>
          <a:xfrm>
            <a:off x="8935972" y="4665055"/>
            <a:ext cx="582997" cy="177611"/>
          </a:xfrm>
          <a:prstGeom prst="rect">
            <a:avLst/>
          </a:prstGeom>
          <a:noFill/>
          <a:ln w="25400" cap="flat" cmpd="sng" algn="ctr">
            <a:noFill/>
            <a:prstDash val="solid"/>
          </a:ln>
          <a:effectLst/>
        </p:spPr>
        <p:txBody>
          <a:bodyPr rtlCol="0" anchor="ctr"/>
          <a:lstStyle/>
          <a:p>
            <a:pPr algn="ctr" defTabSz="914081">
              <a:defRPr/>
            </a:pPr>
            <a:endParaRPr lang="en-US" sz="1799" kern="0">
              <a:solidFill>
                <a:srgbClr val="FFFFFF"/>
              </a:solidFill>
              <a:latin typeface="Helvetica" pitchFamily="2" charset="0"/>
            </a:endParaRPr>
          </a:p>
        </p:txBody>
      </p:sp>
      <p:sp>
        <p:nvSpPr>
          <p:cNvPr id="77" name="Rounded Rectangle 76"/>
          <p:cNvSpPr/>
          <p:nvPr/>
        </p:nvSpPr>
        <p:spPr>
          <a:xfrm>
            <a:off x="1644070" y="6082014"/>
            <a:ext cx="1687752" cy="299944"/>
          </a:xfrm>
          <a:prstGeom prst="roundRect">
            <a:avLst/>
          </a:prstGeom>
          <a:solidFill>
            <a:srgbClr val="FFFFFF"/>
          </a:solidFill>
          <a:ln w="25400" cap="flat" cmpd="sng" algn="ctr">
            <a:solidFill>
              <a:schemeClr val="accent1"/>
            </a:solidFill>
            <a:prstDash val="solid"/>
          </a:ln>
          <a:effectLst/>
        </p:spPr>
        <p:txBody>
          <a:bodyPr rtlCol="0" anchor="ctr"/>
          <a:lstStyle/>
          <a:p>
            <a:pPr algn="ctr" defTabSz="914081">
              <a:defRPr/>
            </a:pPr>
            <a:r>
              <a:rPr lang="en-US" sz="1000" kern="0">
                <a:solidFill>
                  <a:srgbClr val="000000"/>
                </a:solidFill>
                <a:latin typeface="Helvetica" pitchFamily="2" charset="0"/>
              </a:rPr>
              <a:t>…</a:t>
            </a:r>
          </a:p>
        </p:txBody>
      </p:sp>
      <p:sp>
        <p:nvSpPr>
          <p:cNvPr id="78" name="Rounded Rectangle 77"/>
          <p:cNvSpPr/>
          <p:nvPr/>
        </p:nvSpPr>
        <p:spPr>
          <a:xfrm>
            <a:off x="1644070" y="5654002"/>
            <a:ext cx="1687752" cy="299944"/>
          </a:xfrm>
          <a:prstGeom prst="roundRect">
            <a:avLst/>
          </a:prstGeom>
          <a:solidFill>
            <a:srgbClr val="FFFFFF"/>
          </a:solidFill>
          <a:ln w="25400" cap="flat" cmpd="sng" algn="ctr">
            <a:solidFill>
              <a:schemeClr val="accent1"/>
            </a:solidFill>
            <a:prstDash val="solid"/>
          </a:ln>
          <a:effectLst/>
        </p:spPr>
        <p:txBody>
          <a:bodyPr rtlCol="0" anchor="ctr"/>
          <a:lstStyle/>
          <a:p>
            <a:pPr algn="ctr" defTabSz="914081">
              <a:defRPr/>
            </a:pPr>
            <a:r>
              <a:rPr lang="en-US" sz="1000" kern="0">
                <a:solidFill>
                  <a:srgbClr val="000000"/>
                </a:solidFill>
                <a:latin typeface="Helvetica" pitchFamily="2" charset="0"/>
              </a:rPr>
              <a:t>HR Project Documentation</a:t>
            </a:r>
          </a:p>
        </p:txBody>
      </p:sp>
      <p:sp>
        <p:nvSpPr>
          <p:cNvPr id="79" name="Rounded Rectangle 78"/>
          <p:cNvSpPr/>
          <p:nvPr/>
        </p:nvSpPr>
        <p:spPr>
          <a:xfrm>
            <a:off x="1644070" y="5225990"/>
            <a:ext cx="1687752" cy="299944"/>
          </a:xfrm>
          <a:prstGeom prst="roundRect">
            <a:avLst/>
          </a:prstGeom>
          <a:solidFill>
            <a:srgbClr val="FFFFFF"/>
          </a:solidFill>
          <a:ln w="25400" cap="flat" cmpd="sng" algn="ctr">
            <a:solidFill>
              <a:schemeClr val="accent1"/>
            </a:solidFill>
            <a:prstDash val="solid"/>
          </a:ln>
          <a:effectLst/>
        </p:spPr>
        <p:txBody>
          <a:bodyPr rtlCol="0" anchor="ctr"/>
          <a:lstStyle/>
          <a:p>
            <a:pPr algn="ctr" defTabSz="914081">
              <a:defRPr/>
            </a:pPr>
            <a:r>
              <a:rPr lang="en-US" sz="1000" kern="0">
                <a:solidFill>
                  <a:srgbClr val="000000"/>
                </a:solidFill>
                <a:latin typeface="Helvetica" pitchFamily="2" charset="0"/>
              </a:rPr>
              <a:t>Employee File Management</a:t>
            </a:r>
          </a:p>
        </p:txBody>
      </p:sp>
      <p:sp>
        <p:nvSpPr>
          <p:cNvPr id="80" name="Rounded Rectangle 79"/>
          <p:cNvSpPr/>
          <p:nvPr/>
        </p:nvSpPr>
        <p:spPr>
          <a:xfrm>
            <a:off x="4256878" y="6231986"/>
            <a:ext cx="1687752" cy="299944"/>
          </a:xfrm>
          <a:prstGeom prst="roundRect">
            <a:avLst/>
          </a:prstGeom>
          <a:solidFill>
            <a:srgbClr val="FFFFFF"/>
          </a:solidFill>
          <a:ln w="25400" cap="flat" cmpd="sng" algn="ctr">
            <a:solidFill>
              <a:schemeClr val="accent1"/>
            </a:solidFill>
            <a:prstDash val="solid"/>
          </a:ln>
          <a:effectLst/>
        </p:spPr>
        <p:txBody>
          <a:bodyPr rtlCol="0" anchor="ctr"/>
          <a:lstStyle/>
          <a:p>
            <a:pPr algn="ctr" defTabSz="914081">
              <a:defRPr/>
            </a:pPr>
            <a:r>
              <a:rPr lang="en-US" sz="1000" kern="0">
                <a:solidFill>
                  <a:srgbClr val="000000"/>
                </a:solidFill>
                <a:latin typeface="Helvetica" pitchFamily="2" charset="0"/>
              </a:rPr>
              <a:t>Periodic Report </a:t>
            </a:r>
          </a:p>
        </p:txBody>
      </p:sp>
      <p:sp>
        <p:nvSpPr>
          <p:cNvPr id="81" name="Rounded Rectangle 80"/>
          <p:cNvSpPr/>
          <p:nvPr/>
        </p:nvSpPr>
        <p:spPr>
          <a:xfrm>
            <a:off x="4256878" y="5803974"/>
            <a:ext cx="1687752" cy="299944"/>
          </a:xfrm>
          <a:prstGeom prst="roundRect">
            <a:avLst/>
          </a:prstGeom>
          <a:solidFill>
            <a:srgbClr val="FFFFFF"/>
          </a:solidFill>
          <a:ln w="25400" cap="flat" cmpd="sng" algn="ctr">
            <a:solidFill>
              <a:schemeClr val="accent1"/>
            </a:solidFill>
            <a:prstDash val="solid"/>
          </a:ln>
          <a:effectLst/>
        </p:spPr>
        <p:txBody>
          <a:bodyPr rtlCol="0" anchor="ctr"/>
          <a:lstStyle/>
          <a:p>
            <a:pPr algn="ctr" defTabSz="914081">
              <a:defRPr/>
            </a:pPr>
            <a:r>
              <a:rPr lang="en-US" sz="1000" kern="0">
                <a:solidFill>
                  <a:srgbClr val="000000"/>
                </a:solidFill>
                <a:latin typeface="Helvetica" pitchFamily="2" charset="0"/>
              </a:rPr>
              <a:t>Secure Data Room for Mergers &amp; Acquisitions</a:t>
            </a:r>
          </a:p>
        </p:txBody>
      </p:sp>
      <p:sp>
        <p:nvSpPr>
          <p:cNvPr id="82" name="Rounded Rectangle 81"/>
          <p:cNvSpPr/>
          <p:nvPr/>
        </p:nvSpPr>
        <p:spPr>
          <a:xfrm>
            <a:off x="4256878" y="5375962"/>
            <a:ext cx="1687752" cy="299944"/>
          </a:xfrm>
          <a:prstGeom prst="roundRect">
            <a:avLst/>
          </a:prstGeom>
          <a:solidFill>
            <a:srgbClr val="FFFFFF"/>
          </a:solidFill>
          <a:ln w="25400" cap="flat" cmpd="sng" algn="ctr">
            <a:solidFill>
              <a:schemeClr val="accent1"/>
            </a:solidFill>
            <a:prstDash val="solid"/>
          </a:ln>
          <a:effectLst/>
        </p:spPr>
        <p:txBody>
          <a:bodyPr rtlCol="0" anchor="ctr"/>
          <a:lstStyle/>
          <a:p>
            <a:pPr algn="ctr" defTabSz="914081">
              <a:defRPr/>
            </a:pPr>
            <a:r>
              <a:rPr lang="en-US" sz="1000" kern="0">
                <a:solidFill>
                  <a:srgbClr val="000000"/>
                </a:solidFill>
                <a:latin typeface="Helvetica" pitchFamily="2" charset="0"/>
              </a:rPr>
              <a:t>Internal Investment Monitoring</a:t>
            </a:r>
          </a:p>
        </p:txBody>
      </p:sp>
      <p:sp>
        <p:nvSpPr>
          <p:cNvPr id="83" name="Rounded Rectangle 82"/>
          <p:cNvSpPr/>
          <p:nvPr/>
        </p:nvSpPr>
        <p:spPr>
          <a:xfrm>
            <a:off x="6837473" y="6082013"/>
            <a:ext cx="1687752" cy="299944"/>
          </a:xfrm>
          <a:prstGeom prst="roundRect">
            <a:avLst/>
          </a:prstGeom>
          <a:solidFill>
            <a:srgbClr val="FFFFFF"/>
          </a:solidFill>
          <a:ln w="25400" cap="flat" cmpd="sng" algn="ctr">
            <a:solidFill>
              <a:schemeClr val="accent1"/>
            </a:solidFill>
            <a:prstDash val="solid"/>
          </a:ln>
          <a:effectLst/>
        </p:spPr>
        <p:txBody>
          <a:bodyPr rtlCol="0" anchor="ctr"/>
          <a:lstStyle/>
          <a:p>
            <a:pPr algn="ctr" defTabSz="914081">
              <a:defRPr/>
            </a:pPr>
            <a:r>
              <a:rPr lang="en-US" sz="1000" kern="0">
                <a:solidFill>
                  <a:srgbClr val="000000"/>
                </a:solidFill>
                <a:latin typeface="Helvetica" pitchFamily="2" charset="0"/>
              </a:rPr>
              <a:t>Corporate Legal Records Management</a:t>
            </a:r>
          </a:p>
        </p:txBody>
      </p:sp>
      <p:sp>
        <p:nvSpPr>
          <p:cNvPr id="88" name="Rounded Rectangle 87"/>
          <p:cNvSpPr/>
          <p:nvPr/>
        </p:nvSpPr>
        <p:spPr>
          <a:xfrm>
            <a:off x="6837473" y="5654001"/>
            <a:ext cx="1687752" cy="299944"/>
          </a:xfrm>
          <a:prstGeom prst="roundRect">
            <a:avLst/>
          </a:prstGeom>
          <a:solidFill>
            <a:srgbClr val="FFFFFF"/>
          </a:solidFill>
          <a:ln w="25400" cap="flat" cmpd="sng" algn="ctr">
            <a:solidFill>
              <a:schemeClr val="accent1"/>
            </a:solidFill>
            <a:prstDash val="solid"/>
          </a:ln>
          <a:effectLst/>
        </p:spPr>
        <p:txBody>
          <a:bodyPr rtlCol="0" anchor="ctr"/>
          <a:lstStyle/>
          <a:p>
            <a:pPr algn="ctr" defTabSz="914081">
              <a:defRPr/>
            </a:pPr>
            <a:r>
              <a:rPr lang="en-US" sz="1000" kern="0">
                <a:solidFill>
                  <a:srgbClr val="000000"/>
                </a:solidFill>
                <a:latin typeface="Helvetica" pitchFamily="2" charset="0"/>
              </a:rPr>
              <a:t>e-Discovery &amp; Litigation Services</a:t>
            </a:r>
          </a:p>
        </p:txBody>
      </p:sp>
      <p:sp>
        <p:nvSpPr>
          <p:cNvPr id="90" name="Rounded Rectangle 89"/>
          <p:cNvSpPr/>
          <p:nvPr/>
        </p:nvSpPr>
        <p:spPr>
          <a:xfrm>
            <a:off x="6837473" y="5225989"/>
            <a:ext cx="1687752" cy="299944"/>
          </a:xfrm>
          <a:prstGeom prst="roundRect">
            <a:avLst/>
          </a:prstGeom>
          <a:solidFill>
            <a:srgbClr val="FFFFFF"/>
          </a:solidFill>
          <a:ln w="25400" cap="flat" cmpd="sng" algn="ctr">
            <a:solidFill>
              <a:schemeClr val="accent1"/>
            </a:solidFill>
            <a:prstDash val="solid"/>
          </a:ln>
          <a:effectLst/>
        </p:spPr>
        <p:txBody>
          <a:bodyPr rtlCol="0" anchor="ctr"/>
          <a:lstStyle/>
          <a:p>
            <a:pPr algn="ctr" defTabSz="914081">
              <a:defRPr/>
            </a:pPr>
            <a:r>
              <a:rPr lang="en-US" sz="1000" kern="0">
                <a:solidFill>
                  <a:srgbClr val="000000"/>
                </a:solidFill>
                <a:latin typeface="Helvetica" pitchFamily="2" charset="0"/>
              </a:rPr>
              <a:t>Legal Services &amp; Contracts Management</a:t>
            </a:r>
          </a:p>
        </p:txBody>
      </p:sp>
      <p:sp>
        <p:nvSpPr>
          <p:cNvPr id="91" name="Rounded Rectangle 90"/>
          <p:cNvSpPr/>
          <p:nvPr/>
        </p:nvSpPr>
        <p:spPr>
          <a:xfrm>
            <a:off x="9475200" y="6231986"/>
            <a:ext cx="1687752" cy="299944"/>
          </a:xfrm>
          <a:prstGeom prst="roundRect">
            <a:avLst/>
          </a:prstGeom>
          <a:solidFill>
            <a:srgbClr val="FFFFFF"/>
          </a:solidFill>
          <a:ln w="25400" cap="flat" cmpd="sng" algn="ctr">
            <a:solidFill>
              <a:schemeClr val="accent1"/>
            </a:solidFill>
            <a:prstDash val="solid"/>
          </a:ln>
          <a:effectLst/>
        </p:spPr>
        <p:txBody>
          <a:bodyPr rtlCol="0" anchor="ctr"/>
          <a:lstStyle/>
          <a:p>
            <a:pPr algn="ctr" defTabSz="914081">
              <a:defRPr/>
            </a:pPr>
            <a:r>
              <a:rPr lang="en-US" sz="1000" kern="0">
                <a:solidFill>
                  <a:srgbClr val="000000"/>
                </a:solidFill>
                <a:latin typeface="Helvetica" pitchFamily="2" charset="0"/>
              </a:rPr>
              <a:t>IT Project Documentation &amp; System Validation </a:t>
            </a:r>
          </a:p>
        </p:txBody>
      </p:sp>
      <p:sp>
        <p:nvSpPr>
          <p:cNvPr id="92" name="Rounded Rectangle 91"/>
          <p:cNvSpPr/>
          <p:nvPr/>
        </p:nvSpPr>
        <p:spPr>
          <a:xfrm>
            <a:off x="9475200" y="5803974"/>
            <a:ext cx="1687752" cy="299944"/>
          </a:xfrm>
          <a:prstGeom prst="roundRect">
            <a:avLst/>
          </a:prstGeom>
          <a:solidFill>
            <a:srgbClr val="FFFFFF"/>
          </a:solidFill>
          <a:ln w="25400" cap="flat" cmpd="sng" algn="ctr">
            <a:solidFill>
              <a:schemeClr val="accent1"/>
            </a:solidFill>
            <a:prstDash val="solid"/>
          </a:ln>
          <a:effectLst/>
        </p:spPr>
        <p:txBody>
          <a:bodyPr rtlCol="0" anchor="ctr"/>
          <a:lstStyle/>
          <a:p>
            <a:pPr algn="ctr" defTabSz="914081">
              <a:defRPr/>
            </a:pPr>
            <a:r>
              <a:rPr lang="en-US" sz="1000" kern="0">
                <a:solidFill>
                  <a:srgbClr val="000000"/>
                </a:solidFill>
                <a:latin typeface="Helvetica" pitchFamily="2" charset="0"/>
              </a:rPr>
              <a:t>Legacy Decommissioning</a:t>
            </a:r>
          </a:p>
        </p:txBody>
      </p:sp>
      <p:sp>
        <p:nvSpPr>
          <p:cNvPr id="96" name="Rounded Rectangle 95"/>
          <p:cNvSpPr/>
          <p:nvPr/>
        </p:nvSpPr>
        <p:spPr>
          <a:xfrm>
            <a:off x="9475200" y="5375962"/>
            <a:ext cx="1687752" cy="299944"/>
          </a:xfrm>
          <a:prstGeom prst="roundRect">
            <a:avLst/>
          </a:prstGeom>
          <a:solidFill>
            <a:srgbClr val="FFFFFF"/>
          </a:solidFill>
          <a:ln w="25400" cap="flat" cmpd="sng" algn="ctr">
            <a:solidFill>
              <a:schemeClr val="accent1"/>
            </a:solidFill>
            <a:prstDash val="solid"/>
          </a:ln>
          <a:effectLst/>
        </p:spPr>
        <p:txBody>
          <a:bodyPr rtlCol="0" anchor="ctr"/>
          <a:lstStyle/>
          <a:p>
            <a:pPr algn="ctr" defTabSz="914081">
              <a:defRPr/>
            </a:pPr>
            <a:r>
              <a:rPr lang="en-US" sz="1000" kern="0">
                <a:solidFill>
                  <a:srgbClr val="000000"/>
                </a:solidFill>
                <a:latin typeface="Helvetica" pitchFamily="2" charset="0"/>
              </a:rPr>
              <a:t>Corporate Data and Content Archiving Service</a:t>
            </a:r>
          </a:p>
        </p:txBody>
      </p:sp>
      <p:cxnSp>
        <p:nvCxnSpPr>
          <p:cNvPr id="97" name="Elbow Connector 96"/>
          <p:cNvCxnSpPr>
            <a:cxnSpLocks/>
            <a:endCxn id="73" idx="2"/>
          </p:cNvCxnSpPr>
          <p:nvPr/>
        </p:nvCxnSpPr>
        <p:spPr>
          <a:xfrm rot="10800000">
            <a:off x="1435087" y="3826930"/>
            <a:ext cx="208984" cy="1535781"/>
          </a:xfrm>
          <a:prstGeom prst="bentConnector2">
            <a:avLst/>
          </a:prstGeom>
          <a:noFill/>
          <a:ln w="19050" cap="flat" cmpd="sng" algn="ctr">
            <a:solidFill>
              <a:schemeClr val="accent1"/>
            </a:solidFill>
            <a:prstDash val="solid"/>
            <a:headEnd type="oval" w="lg" len="lg"/>
            <a:tailEnd type="oval" w="lg" len="lg"/>
          </a:ln>
          <a:effectLst/>
        </p:spPr>
      </p:cxnSp>
      <p:cxnSp>
        <p:nvCxnSpPr>
          <p:cNvPr id="99" name="Elbow Connector 98"/>
          <p:cNvCxnSpPr>
            <a:stCxn id="78" idx="1"/>
            <a:endCxn id="73" idx="2"/>
          </p:cNvCxnSpPr>
          <p:nvPr/>
        </p:nvCxnSpPr>
        <p:spPr>
          <a:xfrm rot="10800000">
            <a:off x="1435086" y="3826930"/>
            <a:ext cx="208984" cy="1977045"/>
          </a:xfrm>
          <a:prstGeom prst="bentConnector2">
            <a:avLst/>
          </a:prstGeom>
          <a:noFill/>
          <a:ln w="19050" cap="flat" cmpd="sng" algn="ctr">
            <a:solidFill>
              <a:schemeClr val="accent1"/>
            </a:solidFill>
            <a:prstDash val="solid"/>
            <a:headEnd type="oval" w="lg" len="lg"/>
            <a:tailEnd type="oval" w="lg" len="lg"/>
          </a:ln>
          <a:effectLst/>
        </p:spPr>
      </p:cxnSp>
      <p:cxnSp>
        <p:nvCxnSpPr>
          <p:cNvPr id="100" name="Elbow Connector 99"/>
          <p:cNvCxnSpPr>
            <a:cxnSpLocks/>
            <a:stCxn id="77" idx="1"/>
            <a:endCxn id="73" idx="2"/>
          </p:cNvCxnSpPr>
          <p:nvPr/>
        </p:nvCxnSpPr>
        <p:spPr>
          <a:xfrm rot="10800000">
            <a:off x="1435086" y="3826930"/>
            <a:ext cx="208984" cy="2405057"/>
          </a:xfrm>
          <a:prstGeom prst="bentConnector2">
            <a:avLst/>
          </a:prstGeom>
          <a:noFill/>
          <a:ln w="19050" cap="flat" cmpd="sng" algn="ctr">
            <a:solidFill>
              <a:schemeClr val="accent1"/>
            </a:solidFill>
            <a:prstDash val="solid"/>
            <a:headEnd type="oval" w="lg" len="lg"/>
            <a:tailEnd type="oval" w="lg" len="lg"/>
          </a:ln>
          <a:effectLst/>
        </p:spPr>
      </p:cxnSp>
      <p:cxnSp>
        <p:nvCxnSpPr>
          <p:cNvPr id="102" name="Elbow Connector 101"/>
          <p:cNvCxnSpPr>
            <a:stCxn id="80" idx="1"/>
            <a:endCxn id="74" idx="2"/>
          </p:cNvCxnSpPr>
          <p:nvPr/>
        </p:nvCxnSpPr>
        <p:spPr>
          <a:xfrm rot="10800000">
            <a:off x="4032548" y="4156792"/>
            <a:ext cx="224330" cy="2225167"/>
          </a:xfrm>
          <a:prstGeom prst="bentConnector2">
            <a:avLst/>
          </a:prstGeom>
          <a:noFill/>
          <a:ln w="19050" cap="flat" cmpd="sng" algn="ctr">
            <a:solidFill>
              <a:schemeClr val="accent1"/>
            </a:solidFill>
            <a:prstDash val="solid"/>
            <a:headEnd type="oval" w="lg" len="lg"/>
            <a:tailEnd type="oval" w="lg" len="lg"/>
          </a:ln>
          <a:effectLst/>
        </p:spPr>
      </p:cxnSp>
      <p:cxnSp>
        <p:nvCxnSpPr>
          <p:cNvPr id="103" name="Elbow Connector 102"/>
          <p:cNvCxnSpPr>
            <a:stCxn id="81" idx="1"/>
            <a:endCxn id="74" idx="2"/>
          </p:cNvCxnSpPr>
          <p:nvPr/>
        </p:nvCxnSpPr>
        <p:spPr>
          <a:xfrm rot="10800000">
            <a:off x="4032548" y="4156792"/>
            <a:ext cx="224330" cy="1797155"/>
          </a:xfrm>
          <a:prstGeom prst="bentConnector2">
            <a:avLst/>
          </a:prstGeom>
          <a:noFill/>
          <a:ln w="19050" cap="flat" cmpd="sng" algn="ctr">
            <a:solidFill>
              <a:schemeClr val="accent1"/>
            </a:solidFill>
            <a:prstDash val="solid"/>
            <a:headEnd type="oval" w="lg" len="lg"/>
            <a:tailEnd type="oval" w="lg" len="lg"/>
          </a:ln>
          <a:effectLst/>
        </p:spPr>
      </p:cxnSp>
      <p:cxnSp>
        <p:nvCxnSpPr>
          <p:cNvPr id="113" name="Elbow Connector 112"/>
          <p:cNvCxnSpPr>
            <a:stCxn id="82" idx="1"/>
            <a:endCxn id="74" idx="2"/>
          </p:cNvCxnSpPr>
          <p:nvPr/>
        </p:nvCxnSpPr>
        <p:spPr>
          <a:xfrm rot="10800000">
            <a:off x="4032548" y="4156792"/>
            <a:ext cx="224330" cy="1369143"/>
          </a:xfrm>
          <a:prstGeom prst="bentConnector2">
            <a:avLst/>
          </a:prstGeom>
          <a:noFill/>
          <a:ln w="19050" cap="flat" cmpd="sng" algn="ctr">
            <a:solidFill>
              <a:schemeClr val="accent1"/>
            </a:solidFill>
            <a:prstDash val="solid"/>
            <a:headEnd type="oval" w="lg" len="lg"/>
            <a:tailEnd type="oval" w="lg" len="lg"/>
          </a:ln>
          <a:effectLst/>
        </p:spPr>
      </p:cxnSp>
      <p:cxnSp>
        <p:nvCxnSpPr>
          <p:cNvPr id="114" name="Elbow Connector 113"/>
          <p:cNvCxnSpPr>
            <a:cxnSpLocks/>
            <a:endCxn id="75" idx="2"/>
          </p:cNvCxnSpPr>
          <p:nvPr/>
        </p:nvCxnSpPr>
        <p:spPr>
          <a:xfrm rot="10800000">
            <a:off x="6630011" y="4479046"/>
            <a:ext cx="207463" cy="883664"/>
          </a:xfrm>
          <a:prstGeom prst="bentConnector2">
            <a:avLst/>
          </a:prstGeom>
          <a:noFill/>
          <a:ln w="19050" cap="flat" cmpd="sng" algn="ctr">
            <a:solidFill>
              <a:schemeClr val="accent1"/>
            </a:solidFill>
            <a:prstDash val="solid"/>
            <a:headEnd type="oval" w="lg" len="lg"/>
            <a:tailEnd type="oval" w="lg" len="lg"/>
          </a:ln>
          <a:effectLst/>
        </p:spPr>
      </p:cxnSp>
      <p:cxnSp>
        <p:nvCxnSpPr>
          <p:cNvPr id="118" name="Elbow Connector 117"/>
          <p:cNvCxnSpPr>
            <a:stCxn id="88" idx="1"/>
            <a:endCxn id="75" idx="2"/>
          </p:cNvCxnSpPr>
          <p:nvPr/>
        </p:nvCxnSpPr>
        <p:spPr>
          <a:xfrm rot="10800000">
            <a:off x="6630009" y="4479045"/>
            <a:ext cx="207464" cy="1324928"/>
          </a:xfrm>
          <a:prstGeom prst="bentConnector2">
            <a:avLst/>
          </a:prstGeom>
          <a:noFill/>
          <a:ln w="19050" cap="flat" cmpd="sng" algn="ctr">
            <a:solidFill>
              <a:schemeClr val="accent1"/>
            </a:solidFill>
            <a:prstDash val="solid"/>
            <a:headEnd type="oval" w="lg" len="lg"/>
            <a:tailEnd type="oval" w="lg" len="lg"/>
          </a:ln>
          <a:effectLst/>
        </p:spPr>
      </p:cxnSp>
      <p:cxnSp>
        <p:nvCxnSpPr>
          <p:cNvPr id="119" name="Elbow Connector 118"/>
          <p:cNvCxnSpPr>
            <a:stCxn id="83" idx="1"/>
            <a:endCxn id="75" idx="2"/>
          </p:cNvCxnSpPr>
          <p:nvPr/>
        </p:nvCxnSpPr>
        <p:spPr>
          <a:xfrm rot="10800000">
            <a:off x="6630009" y="4479045"/>
            <a:ext cx="207464" cy="1752940"/>
          </a:xfrm>
          <a:prstGeom prst="bentConnector2">
            <a:avLst/>
          </a:prstGeom>
          <a:noFill/>
          <a:ln w="19050" cap="flat" cmpd="sng" algn="ctr">
            <a:solidFill>
              <a:schemeClr val="accent1"/>
            </a:solidFill>
            <a:prstDash val="solid"/>
            <a:headEnd type="oval" w="lg" len="lg"/>
            <a:tailEnd type="oval" w="lg" len="lg"/>
          </a:ln>
          <a:effectLst/>
        </p:spPr>
      </p:cxnSp>
      <p:cxnSp>
        <p:nvCxnSpPr>
          <p:cNvPr id="121" name="Elbow Connector 120"/>
          <p:cNvCxnSpPr>
            <a:stCxn id="91" idx="1"/>
            <a:endCxn id="76" idx="2"/>
          </p:cNvCxnSpPr>
          <p:nvPr/>
        </p:nvCxnSpPr>
        <p:spPr>
          <a:xfrm rot="10800000">
            <a:off x="9227472" y="4842666"/>
            <a:ext cx="247729" cy="1539292"/>
          </a:xfrm>
          <a:prstGeom prst="bentConnector2">
            <a:avLst/>
          </a:prstGeom>
          <a:noFill/>
          <a:ln w="19050" cap="flat" cmpd="sng" algn="ctr">
            <a:solidFill>
              <a:schemeClr val="accent1"/>
            </a:solidFill>
            <a:prstDash val="solid"/>
            <a:headEnd type="oval" w="lg" len="lg"/>
            <a:tailEnd type="oval" w="lg" len="lg"/>
          </a:ln>
          <a:effectLst/>
        </p:spPr>
      </p:cxnSp>
      <p:cxnSp>
        <p:nvCxnSpPr>
          <p:cNvPr id="122" name="Elbow Connector 121"/>
          <p:cNvCxnSpPr>
            <a:stCxn id="92" idx="1"/>
            <a:endCxn id="76" idx="2"/>
          </p:cNvCxnSpPr>
          <p:nvPr/>
        </p:nvCxnSpPr>
        <p:spPr>
          <a:xfrm rot="10800000">
            <a:off x="9227472" y="4842666"/>
            <a:ext cx="247729" cy="1111280"/>
          </a:xfrm>
          <a:prstGeom prst="bentConnector2">
            <a:avLst/>
          </a:prstGeom>
          <a:noFill/>
          <a:ln w="19050" cap="flat" cmpd="sng" algn="ctr">
            <a:solidFill>
              <a:schemeClr val="accent1"/>
            </a:solidFill>
            <a:prstDash val="solid"/>
            <a:headEnd type="oval" w="lg" len="lg"/>
            <a:tailEnd type="oval" w="lg" len="lg"/>
          </a:ln>
          <a:effectLst/>
        </p:spPr>
      </p:cxnSp>
      <p:cxnSp>
        <p:nvCxnSpPr>
          <p:cNvPr id="124" name="Elbow Connector 123"/>
          <p:cNvCxnSpPr>
            <a:stCxn id="96" idx="1"/>
            <a:endCxn id="76" idx="2"/>
          </p:cNvCxnSpPr>
          <p:nvPr/>
        </p:nvCxnSpPr>
        <p:spPr>
          <a:xfrm rot="10800000">
            <a:off x="9227472" y="4842666"/>
            <a:ext cx="247729" cy="683268"/>
          </a:xfrm>
          <a:prstGeom prst="bentConnector2">
            <a:avLst/>
          </a:prstGeom>
          <a:noFill/>
          <a:ln w="19050" cap="flat" cmpd="sng" algn="ctr">
            <a:solidFill>
              <a:schemeClr val="accent1"/>
            </a:solidFill>
            <a:prstDash val="solid"/>
            <a:headEnd type="oval" w="lg" len="lg"/>
            <a:tailEnd type="oval" w="lg" len="lg"/>
          </a:ln>
          <a:effectLst/>
        </p:spPr>
      </p:cxnSp>
      <p:sp>
        <p:nvSpPr>
          <p:cNvPr id="125" name="Rounded Rectangle 124"/>
          <p:cNvSpPr/>
          <p:nvPr/>
        </p:nvSpPr>
        <p:spPr>
          <a:xfrm>
            <a:off x="963497" y="1389136"/>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Engineering Document Management</a:t>
            </a:r>
          </a:p>
        </p:txBody>
      </p:sp>
      <p:cxnSp>
        <p:nvCxnSpPr>
          <p:cNvPr id="130" name="Elbow Connector 129"/>
          <p:cNvCxnSpPr>
            <a:stCxn id="125" idx="1"/>
            <a:endCxn id="55" idx="0"/>
          </p:cNvCxnSpPr>
          <p:nvPr/>
        </p:nvCxnSpPr>
        <p:spPr>
          <a:xfrm rot="10800000" flipV="1">
            <a:off x="765176" y="1539108"/>
            <a:ext cx="198322" cy="1581813"/>
          </a:xfrm>
          <a:prstGeom prst="bentConnector2">
            <a:avLst/>
          </a:prstGeom>
          <a:noFill/>
          <a:ln w="19050" cap="flat" cmpd="sng" algn="ctr">
            <a:solidFill>
              <a:schemeClr val="accent2"/>
            </a:solidFill>
            <a:prstDash val="solid"/>
            <a:headEnd type="oval" w="lg" len="lg"/>
            <a:tailEnd type="oval" w="lg" len="lg"/>
          </a:ln>
          <a:effectLst/>
        </p:spPr>
      </p:cxnSp>
      <p:sp>
        <p:nvSpPr>
          <p:cNvPr id="131" name="Rounded Rectangle 130"/>
          <p:cNvSpPr/>
          <p:nvPr/>
        </p:nvSpPr>
        <p:spPr>
          <a:xfrm>
            <a:off x="961550" y="2678753"/>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Research Records and Regulatory Submissions</a:t>
            </a:r>
          </a:p>
        </p:txBody>
      </p:sp>
      <p:cxnSp>
        <p:nvCxnSpPr>
          <p:cNvPr id="132" name="Elbow Connector 131"/>
          <p:cNvCxnSpPr>
            <a:stCxn id="131" idx="1"/>
            <a:endCxn id="55" idx="0"/>
          </p:cNvCxnSpPr>
          <p:nvPr/>
        </p:nvCxnSpPr>
        <p:spPr>
          <a:xfrm rot="10800000" flipV="1">
            <a:off x="765176" y="2828725"/>
            <a:ext cx="196375" cy="292197"/>
          </a:xfrm>
          <a:prstGeom prst="bentConnector2">
            <a:avLst/>
          </a:prstGeom>
          <a:noFill/>
          <a:ln w="19050" cap="flat" cmpd="sng" algn="ctr">
            <a:solidFill>
              <a:schemeClr val="accent2"/>
            </a:solidFill>
            <a:prstDash val="solid"/>
            <a:headEnd type="oval" w="lg" len="lg"/>
            <a:tailEnd type="oval" w="lg" len="lg"/>
          </a:ln>
          <a:effectLst/>
        </p:spPr>
      </p:cxnSp>
      <p:sp>
        <p:nvSpPr>
          <p:cNvPr id="133" name="Rounded Rectangle 132"/>
          <p:cNvSpPr/>
          <p:nvPr/>
        </p:nvSpPr>
        <p:spPr>
          <a:xfrm>
            <a:off x="7539719" y="2412861"/>
            <a:ext cx="1687752" cy="299944"/>
          </a:xfrm>
          <a:prstGeom prst="roundRect">
            <a:avLst/>
          </a:prstGeom>
          <a:solidFill>
            <a:srgbClr val="FFFFFF"/>
          </a:solidFill>
          <a:ln w="25400" cap="flat" cmpd="sng" algn="ctr">
            <a:solidFill>
              <a:schemeClr val="accent2"/>
            </a:solidFill>
            <a:prstDash val="solid"/>
          </a:ln>
          <a:effectLst/>
        </p:spPr>
        <p:txBody>
          <a:bodyPr rtlCol="0" anchor="ctr"/>
          <a:lstStyle/>
          <a:p>
            <a:pPr algn="ctr" defTabSz="914081">
              <a:defRPr/>
            </a:pPr>
            <a:r>
              <a:rPr lang="en-US" sz="1000" kern="0">
                <a:solidFill>
                  <a:srgbClr val="000000"/>
                </a:solidFill>
                <a:latin typeface="Helvetica" pitchFamily="2" charset="0"/>
              </a:rPr>
              <a:t>Quotation and Bid Management</a:t>
            </a:r>
          </a:p>
        </p:txBody>
      </p:sp>
      <p:cxnSp>
        <p:nvCxnSpPr>
          <p:cNvPr id="134" name="Elbow Connector 133"/>
          <p:cNvCxnSpPr>
            <a:stCxn id="133" idx="1"/>
            <a:endCxn id="58" idx="0"/>
          </p:cNvCxnSpPr>
          <p:nvPr/>
        </p:nvCxnSpPr>
        <p:spPr>
          <a:xfrm rot="10800000" flipV="1">
            <a:off x="7408896" y="2562832"/>
            <a:ext cx="130824" cy="558089"/>
          </a:xfrm>
          <a:prstGeom prst="bentConnector2">
            <a:avLst/>
          </a:prstGeom>
          <a:noFill/>
          <a:ln w="19050" cap="flat" cmpd="sng" algn="ctr">
            <a:solidFill>
              <a:schemeClr val="accent2"/>
            </a:solidFill>
            <a:prstDash val="solid"/>
            <a:headEnd type="oval" w="lg" len="lg"/>
            <a:tailEnd type="oval" w="lg" len="lg"/>
          </a:ln>
          <a:effectLst/>
        </p:spPr>
      </p:cxnSp>
    </p:spTree>
    <p:extLst>
      <p:ext uri="{BB962C8B-B14F-4D97-AF65-F5344CB8AC3E}">
        <p14:creationId xmlns:p14="http://schemas.microsoft.com/office/powerpoint/2010/main" val="4180908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8897B97-9960-7D93-900E-300A83900BDD}"/>
              </a:ext>
            </a:extLst>
          </p:cNvPr>
          <p:cNvCxnSpPr>
            <a:cxnSpLocks/>
          </p:cNvCxnSpPr>
          <p:nvPr/>
        </p:nvCxnSpPr>
        <p:spPr>
          <a:xfrm>
            <a:off x="7308161" y="2685261"/>
            <a:ext cx="1376213" cy="0"/>
          </a:xfrm>
          <a:prstGeom prst="line">
            <a:avLst/>
          </a:prstGeom>
          <a:noFill/>
          <a:ln w="25400" cap="flat" cmpd="sng" algn="ctr">
            <a:solidFill>
              <a:schemeClr val="accent2"/>
            </a:solidFill>
            <a:prstDash val="solid"/>
            <a:miter lim="800000"/>
          </a:ln>
          <a:effectLst/>
        </p:spPr>
      </p:cxnSp>
      <p:cxnSp>
        <p:nvCxnSpPr>
          <p:cNvPr id="13" name="Straight Connector 12">
            <a:extLst>
              <a:ext uri="{FF2B5EF4-FFF2-40B4-BE49-F238E27FC236}">
                <a16:creationId xmlns:a16="http://schemas.microsoft.com/office/drawing/2014/main" id="{4A321FC0-9E3E-2B3C-6AB9-4C270863EBD2}"/>
              </a:ext>
            </a:extLst>
          </p:cNvPr>
          <p:cNvCxnSpPr>
            <a:cxnSpLocks/>
          </p:cNvCxnSpPr>
          <p:nvPr/>
        </p:nvCxnSpPr>
        <p:spPr>
          <a:xfrm>
            <a:off x="7308161" y="5471167"/>
            <a:ext cx="1376213" cy="0"/>
          </a:xfrm>
          <a:prstGeom prst="line">
            <a:avLst/>
          </a:prstGeom>
          <a:noFill/>
          <a:ln w="25400" cap="flat" cmpd="sng" algn="ctr">
            <a:solidFill>
              <a:schemeClr val="accent2"/>
            </a:solidFill>
            <a:prstDash val="solid"/>
            <a:miter lim="800000"/>
          </a:ln>
          <a:effectLst/>
        </p:spPr>
      </p:cxnSp>
      <p:cxnSp>
        <p:nvCxnSpPr>
          <p:cNvPr id="33" name="Straight Connector 32">
            <a:extLst>
              <a:ext uri="{FF2B5EF4-FFF2-40B4-BE49-F238E27FC236}">
                <a16:creationId xmlns:a16="http://schemas.microsoft.com/office/drawing/2014/main" id="{38C7B420-28A0-9235-2924-B6B55F63C3DF}"/>
              </a:ext>
            </a:extLst>
          </p:cNvPr>
          <p:cNvCxnSpPr>
            <a:cxnSpLocks/>
          </p:cNvCxnSpPr>
          <p:nvPr/>
        </p:nvCxnSpPr>
        <p:spPr>
          <a:xfrm>
            <a:off x="2945726" y="2685261"/>
            <a:ext cx="1376213" cy="0"/>
          </a:xfrm>
          <a:prstGeom prst="line">
            <a:avLst/>
          </a:prstGeom>
          <a:noFill/>
          <a:ln w="25400" cap="flat" cmpd="sng" algn="ctr">
            <a:solidFill>
              <a:schemeClr val="accent2"/>
            </a:solidFill>
            <a:prstDash val="solid"/>
            <a:miter lim="800000"/>
          </a:ln>
          <a:effectLst/>
        </p:spPr>
      </p:cxnSp>
      <p:cxnSp>
        <p:nvCxnSpPr>
          <p:cNvPr id="36" name="Straight Connector 35">
            <a:extLst>
              <a:ext uri="{FF2B5EF4-FFF2-40B4-BE49-F238E27FC236}">
                <a16:creationId xmlns:a16="http://schemas.microsoft.com/office/drawing/2014/main" id="{17FC9E5E-B6AC-AE15-ED02-1B60F630245F}"/>
              </a:ext>
            </a:extLst>
          </p:cNvPr>
          <p:cNvCxnSpPr>
            <a:cxnSpLocks/>
          </p:cNvCxnSpPr>
          <p:nvPr/>
        </p:nvCxnSpPr>
        <p:spPr>
          <a:xfrm>
            <a:off x="2945726" y="5471167"/>
            <a:ext cx="1376213" cy="0"/>
          </a:xfrm>
          <a:prstGeom prst="line">
            <a:avLst/>
          </a:prstGeom>
          <a:noFill/>
          <a:ln w="25400" cap="flat" cmpd="sng" algn="ctr">
            <a:solidFill>
              <a:schemeClr val="accent2"/>
            </a:solidFill>
            <a:prstDash val="solid"/>
            <a:miter lim="800000"/>
          </a:ln>
          <a:effectLst/>
        </p:spPr>
      </p:cxnSp>
      <p:sp>
        <p:nvSpPr>
          <p:cNvPr id="3" name="Arc 2">
            <a:extLst>
              <a:ext uri="{FF2B5EF4-FFF2-40B4-BE49-F238E27FC236}">
                <a16:creationId xmlns:a16="http://schemas.microsoft.com/office/drawing/2014/main" id="{D650F509-E521-F042-70D9-D397B89732D4}"/>
              </a:ext>
            </a:extLst>
          </p:cNvPr>
          <p:cNvSpPr/>
          <p:nvPr/>
        </p:nvSpPr>
        <p:spPr>
          <a:xfrm rot="10800000">
            <a:off x="4077774" y="2219384"/>
            <a:ext cx="3871744" cy="3871742"/>
          </a:xfrm>
          <a:prstGeom prst="arc">
            <a:avLst/>
          </a:prstGeom>
          <a:noFill/>
          <a:ln w="5111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088449">
              <a:defRPr/>
            </a:pPr>
            <a:endParaRPr lang="en-US" sz="2099">
              <a:solidFill>
                <a:srgbClr val="000000"/>
              </a:solidFill>
              <a:latin typeface="Helvetica" pitchFamily="2" charset="0"/>
            </a:endParaRPr>
          </a:p>
        </p:txBody>
      </p:sp>
      <p:sp>
        <p:nvSpPr>
          <p:cNvPr id="4" name="Arc 3">
            <a:extLst>
              <a:ext uri="{FF2B5EF4-FFF2-40B4-BE49-F238E27FC236}">
                <a16:creationId xmlns:a16="http://schemas.microsoft.com/office/drawing/2014/main" id="{CB73800A-8CAD-F3F6-33AB-1F915606E1FD}"/>
              </a:ext>
            </a:extLst>
          </p:cNvPr>
          <p:cNvSpPr/>
          <p:nvPr/>
        </p:nvSpPr>
        <p:spPr>
          <a:xfrm rot="16200000">
            <a:off x="4052523" y="2061145"/>
            <a:ext cx="3871746" cy="3871742"/>
          </a:xfrm>
          <a:prstGeom prst="arc">
            <a:avLst/>
          </a:prstGeom>
          <a:noFill/>
          <a:ln w="5111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088449">
              <a:defRPr/>
            </a:pPr>
            <a:endParaRPr lang="en-US" sz="2099">
              <a:solidFill>
                <a:srgbClr val="000000"/>
              </a:solidFill>
              <a:latin typeface="Helvetica" pitchFamily="2" charset="0"/>
            </a:endParaRPr>
          </a:p>
        </p:txBody>
      </p:sp>
      <p:sp>
        <p:nvSpPr>
          <p:cNvPr id="7" name="Arc 6">
            <a:extLst>
              <a:ext uri="{FF2B5EF4-FFF2-40B4-BE49-F238E27FC236}">
                <a16:creationId xmlns:a16="http://schemas.microsoft.com/office/drawing/2014/main" id="{C847B209-52F9-D539-BC84-580921B9AD00}"/>
              </a:ext>
            </a:extLst>
          </p:cNvPr>
          <p:cNvSpPr/>
          <p:nvPr/>
        </p:nvSpPr>
        <p:spPr>
          <a:xfrm>
            <a:off x="4185070" y="2061145"/>
            <a:ext cx="3871746" cy="3871742"/>
          </a:xfrm>
          <a:prstGeom prst="arc">
            <a:avLst/>
          </a:prstGeom>
          <a:noFill/>
          <a:ln w="5111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088449">
              <a:defRPr/>
            </a:pPr>
            <a:endParaRPr lang="en-US" sz="2099">
              <a:solidFill>
                <a:srgbClr val="000000"/>
              </a:solidFill>
              <a:latin typeface="Helvetica" pitchFamily="2" charset="0"/>
            </a:endParaRPr>
          </a:p>
        </p:txBody>
      </p:sp>
      <p:sp>
        <p:nvSpPr>
          <p:cNvPr id="9" name="Arc 8">
            <a:extLst>
              <a:ext uri="{FF2B5EF4-FFF2-40B4-BE49-F238E27FC236}">
                <a16:creationId xmlns:a16="http://schemas.microsoft.com/office/drawing/2014/main" id="{9AAEEBE7-5404-80C7-37AF-815F42C97741}"/>
              </a:ext>
            </a:extLst>
          </p:cNvPr>
          <p:cNvSpPr/>
          <p:nvPr/>
        </p:nvSpPr>
        <p:spPr>
          <a:xfrm rot="5400000">
            <a:off x="4173707" y="2197184"/>
            <a:ext cx="3871744" cy="3871742"/>
          </a:xfrm>
          <a:prstGeom prst="arc">
            <a:avLst/>
          </a:prstGeom>
          <a:noFill/>
          <a:ln w="5111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088449">
              <a:defRPr/>
            </a:pPr>
            <a:endParaRPr lang="en-US" sz="2099">
              <a:solidFill>
                <a:srgbClr val="000000"/>
              </a:solidFill>
              <a:latin typeface="Helvetica" pitchFamily="2" charset="0"/>
            </a:endParaRPr>
          </a:p>
        </p:txBody>
      </p:sp>
      <p:grpSp>
        <p:nvGrpSpPr>
          <p:cNvPr id="10" name="Group 9">
            <a:extLst>
              <a:ext uri="{FF2B5EF4-FFF2-40B4-BE49-F238E27FC236}">
                <a16:creationId xmlns:a16="http://schemas.microsoft.com/office/drawing/2014/main" id="{FCCD45A7-151B-83A3-2B69-740A41370E13}"/>
              </a:ext>
            </a:extLst>
          </p:cNvPr>
          <p:cNvGrpSpPr/>
          <p:nvPr/>
        </p:nvGrpSpPr>
        <p:grpSpPr>
          <a:xfrm>
            <a:off x="563663" y="2163755"/>
            <a:ext cx="3107796" cy="1985433"/>
            <a:chOff x="515118" y="867652"/>
            <a:chExt cx="3108605" cy="1985950"/>
          </a:xfrm>
        </p:grpSpPr>
        <p:sp>
          <p:nvSpPr>
            <p:cNvPr id="6" name="Rectangle 5">
              <a:extLst>
                <a:ext uri="{FF2B5EF4-FFF2-40B4-BE49-F238E27FC236}">
                  <a16:creationId xmlns:a16="http://schemas.microsoft.com/office/drawing/2014/main" id="{55A30566-1146-947D-9D99-D2FC62A6069C}"/>
                </a:ext>
              </a:extLst>
            </p:cNvPr>
            <p:cNvSpPr/>
            <p:nvPr/>
          </p:nvSpPr>
          <p:spPr>
            <a:xfrm>
              <a:off x="1324594" y="994632"/>
              <a:ext cx="2299129" cy="185897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285664"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Work orders</a:t>
              </a:r>
            </a:p>
            <a:p>
              <a:pPr marL="285664"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Contracts</a:t>
              </a:r>
            </a:p>
            <a:p>
              <a:pPr marL="285664"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Order/shipment documents</a:t>
              </a:r>
            </a:p>
            <a:p>
              <a:pPr marL="285664"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Failure report</a:t>
              </a:r>
            </a:p>
            <a:p>
              <a:pPr marL="285664"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Incident report</a:t>
              </a:r>
            </a:p>
            <a:p>
              <a:pPr marL="285664"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Inspection notes </a:t>
              </a:r>
            </a:p>
            <a:p>
              <a:pPr marL="285664"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Technical documentation</a:t>
              </a:r>
            </a:p>
          </p:txBody>
        </p:sp>
        <p:pic>
          <p:nvPicPr>
            <p:cNvPr id="2" name="Graphic 1">
              <a:extLst>
                <a:ext uri="{FF2B5EF4-FFF2-40B4-BE49-F238E27FC236}">
                  <a16:creationId xmlns:a16="http://schemas.microsoft.com/office/drawing/2014/main" id="{296D8FB9-18D9-C51A-F28B-AE346914483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15118" y="867652"/>
              <a:ext cx="820593" cy="820593"/>
            </a:xfrm>
            <a:prstGeom prst="rect">
              <a:avLst/>
            </a:prstGeom>
          </p:spPr>
        </p:pic>
      </p:grpSp>
      <p:grpSp>
        <p:nvGrpSpPr>
          <p:cNvPr id="12" name="Group 11">
            <a:extLst>
              <a:ext uri="{FF2B5EF4-FFF2-40B4-BE49-F238E27FC236}">
                <a16:creationId xmlns:a16="http://schemas.microsoft.com/office/drawing/2014/main" id="{FFF5B5CC-0345-EEEF-1FDF-30CE277828F0}"/>
              </a:ext>
            </a:extLst>
          </p:cNvPr>
          <p:cNvGrpSpPr/>
          <p:nvPr/>
        </p:nvGrpSpPr>
        <p:grpSpPr>
          <a:xfrm>
            <a:off x="563663" y="4978237"/>
            <a:ext cx="3107795" cy="1368224"/>
            <a:chOff x="515119" y="3040801"/>
            <a:chExt cx="3108604" cy="1368580"/>
          </a:xfrm>
        </p:grpSpPr>
        <p:sp>
          <p:nvSpPr>
            <p:cNvPr id="5" name="Rectangle 4">
              <a:extLst>
                <a:ext uri="{FF2B5EF4-FFF2-40B4-BE49-F238E27FC236}">
                  <a16:creationId xmlns:a16="http://schemas.microsoft.com/office/drawing/2014/main" id="{17DB8618-C60A-E687-71C1-B3FB2805A97D}"/>
                </a:ext>
              </a:extLst>
            </p:cNvPr>
            <p:cNvSpPr/>
            <p:nvPr/>
          </p:nvSpPr>
          <p:spPr>
            <a:xfrm>
              <a:off x="1324594" y="3040801"/>
              <a:ext cx="2299129" cy="1368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298360"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Mailroom for HR forms </a:t>
              </a:r>
              <a:br>
                <a:rPr lang="en-US" sz="1400">
                  <a:solidFill>
                    <a:srgbClr val="000000"/>
                  </a:solidFill>
                  <a:latin typeface="Helvetica" pitchFamily="2" charset="0"/>
                </a:rPr>
              </a:br>
              <a:r>
                <a:rPr lang="en-US" sz="1400">
                  <a:solidFill>
                    <a:srgbClr val="000000"/>
                  </a:solidFill>
                  <a:latin typeface="Helvetica" pitchFamily="2" charset="0"/>
                </a:rPr>
                <a:t>(combined with EFM)</a:t>
              </a:r>
            </a:p>
            <a:p>
              <a:pPr marL="352319" lvl="3" indent="-169812" defTabSz="1088449">
                <a:lnSpc>
                  <a:spcPct val="90000"/>
                </a:lnSpc>
                <a:spcAft>
                  <a:spcPts val="400"/>
                </a:spcAft>
                <a:buClr>
                  <a:schemeClr val="accent2"/>
                </a:buClr>
                <a:buSzPct val="100000"/>
                <a:buFont typeface="Courier New" panose="02070309020205020404" pitchFamily="49" charset="0"/>
                <a:buChar char="o"/>
                <a:defRPr/>
              </a:pPr>
              <a:r>
                <a:rPr lang="en-US" sz="1400">
                  <a:solidFill>
                    <a:srgbClr val="000000"/>
                  </a:solidFill>
                  <a:latin typeface="Helvetica" pitchFamily="2" charset="0"/>
                </a:rPr>
                <a:t>Sick notes</a:t>
              </a:r>
            </a:p>
            <a:p>
              <a:pPr marL="352319" lvl="3" indent="-169812" defTabSz="1088449">
                <a:lnSpc>
                  <a:spcPct val="90000"/>
                </a:lnSpc>
                <a:spcAft>
                  <a:spcPts val="400"/>
                </a:spcAft>
                <a:buClr>
                  <a:schemeClr val="accent2"/>
                </a:buClr>
                <a:buSzPct val="100000"/>
                <a:buFont typeface="Courier New" panose="02070309020205020404" pitchFamily="49" charset="0"/>
                <a:buChar char="o"/>
                <a:defRPr/>
              </a:pPr>
              <a:r>
                <a:rPr lang="en-US" sz="1400">
                  <a:solidFill>
                    <a:srgbClr val="000000"/>
                  </a:solidFill>
                  <a:latin typeface="Helvetica" pitchFamily="2" charset="0"/>
                </a:rPr>
                <a:t>I-9</a:t>
              </a:r>
            </a:p>
            <a:p>
              <a:pPr marL="352319" lvl="3" indent="-169812" defTabSz="1088449">
                <a:lnSpc>
                  <a:spcPct val="90000"/>
                </a:lnSpc>
                <a:spcAft>
                  <a:spcPts val="400"/>
                </a:spcAft>
                <a:buClr>
                  <a:schemeClr val="accent2"/>
                </a:buClr>
                <a:buSzPct val="100000"/>
                <a:buFont typeface="Courier New" panose="02070309020205020404" pitchFamily="49" charset="0"/>
                <a:buChar char="o"/>
                <a:defRPr/>
              </a:pPr>
              <a:r>
                <a:rPr lang="en-US" sz="1400">
                  <a:solidFill>
                    <a:srgbClr val="000000"/>
                  </a:solidFill>
                  <a:latin typeface="Helvetica" pitchFamily="2" charset="0"/>
                </a:rPr>
                <a:t>Certificates</a:t>
              </a:r>
            </a:p>
            <a:p>
              <a:pPr marL="352319" lvl="3" indent="-169812" defTabSz="1088449">
                <a:lnSpc>
                  <a:spcPct val="90000"/>
                </a:lnSpc>
                <a:spcAft>
                  <a:spcPts val="400"/>
                </a:spcAft>
                <a:buClr>
                  <a:schemeClr val="accent2"/>
                </a:buClr>
                <a:buSzPct val="100000"/>
                <a:buFont typeface="Courier New" panose="02070309020205020404" pitchFamily="49" charset="0"/>
                <a:buChar char="o"/>
                <a:defRPr/>
              </a:pPr>
              <a:r>
                <a:rPr lang="en-US" sz="1400">
                  <a:solidFill>
                    <a:srgbClr val="000000"/>
                  </a:solidFill>
                  <a:latin typeface="Helvetica" pitchFamily="2" charset="0"/>
                </a:rPr>
                <a:t>Driver Licenses</a:t>
              </a:r>
            </a:p>
          </p:txBody>
        </p:sp>
        <p:pic>
          <p:nvPicPr>
            <p:cNvPr id="8" name="Graphic 7">
              <a:extLst>
                <a:ext uri="{FF2B5EF4-FFF2-40B4-BE49-F238E27FC236}">
                  <a16:creationId xmlns:a16="http://schemas.microsoft.com/office/drawing/2014/main" id="{6F836CBB-6022-E081-802E-FA875FA58937}"/>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515119" y="3040801"/>
              <a:ext cx="699320" cy="699320"/>
            </a:xfrm>
            <a:prstGeom prst="rect">
              <a:avLst/>
            </a:prstGeom>
          </p:spPr>
        </p:pic>
      </p:grpSp>
      <p:grpSp>
        <p:nvGrpSpPr>
          <p:cNvPr id="18" name="Group 17">
            <a:extLst>
              <a:ext uri="{FF2B5EF4-FFF2-40B4-BE49-F238E27FC236}">
                <a16:creationId xmlns:a16="http://schemas.microsoft.com/office/drawing/2014/main" id="{A34E31FC-3D64-5004-83F8-357841581FD3}"/>
              </a:ext>
            </a:extLst>
          </p:cNvPr>
          <p:cNvGrpSpPr/>
          <p:nvPr/>
        </p:nvGrpSpPr>
        <p:grpSpPr>
          <a:xfrm>
            <a:off x="4470196" y="2453886"/>
            <a:ext cx="3212442" cy="3234024"/>
            <a:chOff x="4507606" y="2208727"/>
            <a:chExt cx="3213279" cy="3234866"/>
          </a:xfrm>
        </p:grpSpPr>
        <p:pic>
          <p:nvPicPr>
            <p:cNvPr id="14" name="Picture 13">
              <a:extLst>
                <a:ext uri="{FF2B5EF4-FFF2-40B4-BE49-F238E27FC236}">
                  <a16:creationId xmlns:a16="http://schemas.microsoft.com/office/drawing/2014/main" id="{5E38AA8E-5D0C-4AF1-398D-3780081F461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4456" t="3645" r="6589" b="1645"/>
            <a:stretch/>
          </p:blipFill>
          <p:spPr>
            <a:xfrm>
              <a:off x="4507606" y="2208727"/>
              <a:ext cx="3213279" cy="3234866"/>
            </a:xfrm>
            <a:prstGeom prst="rect">
              <a:avLst/>
            </a:prstGeom>
          </p:spPr>
        </p:pic>
        <p:sp>
          <p:nvSpPr>
            <p:cNvPr id="17" name="Oval 16">
              <a:extLst>
                <a:ext uri="{FF2B5EF4-FFF2-40B4-BE49-F238E27FC236}">
                  <a16:creationId xmlns:a16="http://schemas.microsoft.com/office/drawing/2014/main" id="{1F23DDD8-AC75-45DF-3307-46F6BE2799DB}"/>
                </a:ext>
              </a:extLst>
            </p:cNvPr>
            <p:cNvSpPr/>
            <p:nvPr/>
          </p:nvSpPr>
          <p:spPr bwMode="gray">
            <a:xfrm>
              <a:off x="5344180" y="3041189"/>
              <a:ext cx="1539878" cy="1539878"/>
            </a:xfrm>
            <a:prstGeom prst="ellipse">
              <a:avLst/>
            </a:prstGeom>
            <a:solidFill>
              <a:schemeClr val="bg1"/>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pic>
          <p:nvPicPr>
            <p:cNvPr id="16" name="Graphic 15">
              <a:extLst>
                <a:ext uri="{FF2B5EF4-FFF2-40B4-BE49-F238E27FC236}">
                  <a16:creationId xmlns:a16="http://schemas.microsoft.com/office/drawing/2014/main" id="{D6B954B6-DAC7-0C2D-F28B-ED46007D45C0}"/>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5344180" y="3041189"/>
              <a:ext cx="1539878" cy="1539878"/>
            </a:xfrm>
            <a:prstGeom prst="rect">
              <a:avLst/>
            </a:prstGeom>
          </p:spPr>
        </p:pic>
      </p:grpSp>
      <p:sp>
        <p:nvSpPr>
          <p:cNvPr id="21" name="TextBox 20">
            <a:extLst>
              <a:ext uri="{FF2B5EF4-FFF2-40B4-BE49-F238E27FC236}">
                <a16:creationId xmlns:a16="http://schemas.microsoft.com/office/drawing/2014/main" id="{D6EB3241-21E4-4F81-DF0A-F80569CF838C}"/>
              </a:ext>
            </a:extLst>
          </p:cNvPr>
          <p:cNvSpPr txBox="1"/>
          <p:nvPr/>
        </p:nvSpPr>
        <p:spPr>
          <a:xfrm>
            <a:off x="5627449" y="3857737"/>
            <a:ext cx="897683" cy="444352"/>
          </a:xfrm>
          <a:prstGeom prst="rect">
            <a:avLst/>
          </a:prstGeom>
          <a:noFill/>
        </p:spPr>
        <p:txBody>
          <a:bodyPr wrap="none" lIns="0" tIns="0" rIns="0" bIns="0" rtlCol="0">
            <a:spAutoFit/>
          </a:bodyPr>
          <a:lstStyle/>
          <a:p>
            <a:pPr algn="ctr" defTabSz="1088449" fontAlgn="base">
              <a:lnSpc>
                <a:spcPct val="90000"/>
              </a:lnSpc>
              <a:spcAft>
                <a:spcPct val="0"/>
              </a:spcAft>
              <a:buClr>
                <a:srgbClr val="F0AB00"/>
              </a:buClr>
              <a:buSzPct val="80000"/>
              <a:defRPr/>
            </a:pPr>
            <a:r>
              <a:rPr lang="en-US" sz="1600" b="1" kern="0">
                <a:solidFill>
                  <a:srgbClr val="000000"/>
                </a:solidFill>
                <a:latin typeface="Helvetica" pitchFamily="2" charset="0"/>
                <a:ea typeface="Arial Unicode MS" pitchFamily="34" charset="-128"/>
                <a:cs typeface="Arial Unicode MS" pitchFamily="34" charset="-128"/>
              </a:rPr>
              <a:t>SAP</a:t>
            </a:r>
            <a:r>
              <a:rPr lang="en-US" sz="1600" b="1" kern="0" baseline="30000">
                <a:solidFill>
                  <a:srgbClr val="000000"/>
                </a:solidFill>
                <a:latin typeface="Helvetica" pitchFamily="2" charset="0"/>
                <a:ea typeface="Arial Unicode MS" pitchFamily="34" charset="-128"/>
                <a:cs typeface="Arial Unicode MS" pitchFamily="34" charset="-128"/>
              </a:rPr>
              <a:t>®</a:t>
            </a:r>
          </a:p>
          <a:p>
            <a:pPr algn="ctr" defTabSz="1088449" fontAlgn="base">
              <a:lnSpc>
                <a:spcPct val="90000"/>
              </a:lnSpc>
              <a:spcAft>
                <a:spcPct val="0"/>
              </a:spcAft>
              <a:buClr>
                <a:srgbClr val="F0AB00"/>
              </a:buClr>
              <a:buSzPct val="80000"/>
              <a:defRPr/>
            </a:pPr>
            <a:r>
              <a:rPr lang="en-US" sz="1600" b="1" kern="0">
                <a:solidFill>
                  <a:srgbClr val="000000"/>
                </a:solidFill>
                <a:latin typeface="Helvetica" pitchFamily="2" charset="0"/>
                <a:ea typeface="Arial Unicode MS" pitchFamily="34" charset="-128"/>
                <a:cs typeface="Arial Unicode MS" pitchFamily="34" charset="-128"/>
              </a:rPr>
              <a:t>S/4HANA</a:t>
            </a:r>
          </a:p>
        </p:txBody>
      </p:sp>
      <p:sp>
        <p:nvSpPr>
          <p:cNvPr id="27" name="Flowchart: Connector 46">
            <a:extLst>
              <a:ext uri="{FF2B5EF4-FFF2-40B4-BE49-F238E27FC236}">
                <a16:creationId xmlns:a16="http://schemas.microsoft.com/office/drawing/2014/main" id="{31CAE652-D090-F026-4FC6-A5B9FD86E633}"/>
              </a:ext>
            </a:extLst>
          </p:cNvPr>
          <p:cNvSpPr/>
          <p:nvPr/>
        </p:nvSpPr>
        <p:spPr>
          <a:xfrm rot="18756105">
            <a:off x="3679508" y="2422824"/>
            <a:ext cx="2575720" cy="1215747"/>
          </a:xfrm>
          <a:prstGeom prst="flowChartConnector">
            <a:avLst/>
          </a:prstGeom>
          <a:noFill/>
        </p:spPr>
        <p:txBody>
          <a:bodyPr wrap="square">
            <a:prstTxWarp prst="textArchUp">
              <a:avLst/>
            </a:prstTxWarp>
            <a:spAutoFit/>
          </a:bodyPr>
          <a:lstStyle/>
          <a:p>
            <a:pPr algn="ctr" defTabSz="1088122" fontAlgn="base">
              <a:lnSpc>
                <a:spcPct val="90000"/>
              </a:lnSpc>
              <a:spcAft>
                <a:spcPct val="0"/>
              </a:spcAft>
              <a:buClr>
                <a:srgbClr val="F0AB00"/>
              </a:buClr>
              <a:buSzPct val="80000"/>
              <a:defRPr/>
            </a:pPr>
            <a:r>
              <a:rPr lang="en-US" sz="1200" b="1">
                <a:solidFill>
                  <a:srgbClr val="FFFFFF"/>
                </a:solidFill>
                <a:latin typeface="Helvetica" pitchFamily="2" charset="0"/>
              </a:rPr>
              <a:t>Assets and </a:t>
            </a:r>
            <a:br>
              <a:rPr lang="en-US" sz="1200" b="1">
                <a:solidFill>
                  <a:srgbClr val="FFFFFF"/>
                </a:solidFill>
                <a:latin typeface="Helvetica" pitchFamily="2" charset="0"/>
              </a:rPr>
            </a:br>
            <a:r>
              <a:rPr lang="en-US" sz="1200" b="1">
                <a:solidFill>
                  <a:srgbClr val="FFFFFF"/>
                </a:solidFill>
                <a:latin typeface="Helvetica" pitchFamily="2" charset="0"/>
              </a:rPr>
              <a:t>Internet of Things</a:t>
            </a:r>
          </a:p>
        </p:txBody>
      </p:sp>
      <p:sp>
        <p:nvSpPr>
          <p:cNvPr id="28" name="Flowchart: Connector 64">
            <a:extLst>
              <a:ext uri="{FF2B5EF4-FFF2-40B4-BE49-F238E27FC236}">
                <a16:creationId xmlns:a16="http://schemas.microsoft.com/office/drawing/2014/main" id="{6FC75F66-97E2-7A8B-05FE-F84CDF4003BF}"/>
              </a:ext>
            </a:extLst>
          </p:cNvPr>
          <p:cNvSpPr/>
          <p:nvPr/>
        </p:nvSpPr>
        <p:spPr>
          <a:xfrm rot="2761703">
            <a:off x="5829866" y="2434326"/>
            <a:ext cx="2575720" cy="1215747"/>
          </a:xfrm>
          <a:prstGeom prst="flowChartConnector">
            <a:avLst/>
          </a:prstGeom>
          <a:noFill/>
        </p:spPr>
        <p:txBody>
          <a:bodyPr wrap="square">
            <a:prstTxWarp prst="textArchUp">
              <a:avLst/>
            </a:prstTxWarp>
            <a:spAutoFit/>
          </a:bodyPr>
          <a:lstStyle/>
          <a:p>
            <a:pPr algn="ctr" defTabSz="1088449" fontAlgn="base">
              <a:lnSpc>
                <a:spcPct val="90000"/>
              </a:lnSpc>
              <a:spcAft>
                <a:spcPct val="0"/>
              </a:spcAft>
              <a:buClr>
                <a:srgbClr val="F0AB00"/>
              </a:buClr>
              <a:buSzPct val="80000"/>
              <a:defRPr/>
            </a:pPr>
            <a:r>
              <a:rPr lang="en-US" sz="1200" b="1" kern="0">
                <a:solidFill>
                  <a:srgbClr val="FFFFFF"/>
                </a:solidFill>
                <a:latin typeface="Helvetica" pitchFamily="2" charset="0"/>
                <a:ea typeface="Arial Unicode MS" pitchFamily="34" charset="-128"/>
                <a:cs typeface="Arial"/>
              </a:rPr>
              <a:t>Supplier Collaboration</a:t>
            </a:r>
            <a:br>
              <a:rPr lang="en-US" sz="1200" b="1" kern="0">
                <a:solidFill>
                  <a:srgbClr val="FFFFFF"/>
                </a:solidFill>
                <a:latin typeface="Helvetica" pitchFamily="2" charset="0"/>
                <a:ea typeface="Arial Unicode MS" pitchFamily="34" charset="-128"/>
                <a:cs typeface="Arial"/>
              </a:rPr>
            </a:br>
            <a:r>
              <a:rPr lang="en-US" sz="1200" b="1" kern="0">
                <a:solidFill>
                  <a:srgbClr val="FFFFFF"/>
                </a:solidFill>
                <a:latin typeface="Helvetica" pitchFamily="2" charset="0"/>
                <a:ea typeface="Arial Unicode MS" pitchFamily="34" charset="-128"/>
                <a:cs typeface="Arial"/>
              </a:rPr>
              <a:t>Business Networks</a:t>
            </a:r>
          </a:p>
        </p:txBody>
      </p:sp>
      <p:sp>
        <p:nvSpPr>
          <p:cNvPr id="29" name="Flowchart: Connector 65">
            <a:extLst>
              <a:ext uri="{FF2B5EF4-FFF2-40B4-BE49-F238E27FC236}">
                <a16:creationId xmlns:a16="http://schemas.microsoft.com/office/drawing/2014/main" id="{6AABF8D9-2ED9-835B-80B1-9E4CCE216C96}"/>
              </a:ext>
            </a:extLst>
          </p:cNvPr>
          <p:cNvSpPr/>
          <p:nvPr/>
        </p:nvSpPr>
        <p:spPr>
          <a:xfrm rot="18831359">
            <a:off x="5887638" y="4522760"/>
            <a:ext cx="2575720" cy="1215747"/>
          </a:xfrm>
          <a:prstGeom prst="flowChartConnector">
            <a:avLst/>
          </a:prstGeom>
          <a:noFill/>
        </p:spPr>
        <p:txBody>
          <a:bodyPr wrap="square">
            <a:prstTxWarp prst="textArchDown">
              <a:avLst/>
            </a:prstTxWarp>
            <a:spAutoFit/>
          </a:bodyPr>
          <a:lstStyle/>
          <a:p>
            <a:pPr algn="ctr" defTabSz="1088449" fontAlgn="base">
              <a:lnSpc>
                <a:spcPct val="90000"/>
              </a:lnSpc>
              <a:spcAft>
                <a:spcPct val="0"/>
              </a:spcAft>
              <a:buClr>
                <a:srgbClr val="F0AB00"/>
              </a:buClr>
              <a:buSzPct val="80000"/>
              <a:defRPr/>
            </a:pPr>
            <a:r>
              <a:rPr lang="en-US" sz="1200" b="1" kern="0">
                <a:solidFill>
                  <a:srgbClr val="FFFFFF"/>
                </a:solidFill>
                <a:latin typeface="Helvetica" pitchFamily="2" charset="0"/>
                <a:ea typeface="Arial Unicode MS" pitchFamily="34" charset="-128"/>
                <a:cs typeface="Arial"/>
              </a:rPr>
              <a:t>Customer Experience</a:t>
            </a:r>
            <a:br>
              <a:rPr lang="en-US" sz="1200" b="1" kern="0">
                <a:solidFill>
                  <a:srgbClr val="FFFFFF"/>
                </a:solidFill>
                <a:latin typeface="Helvetica" pitchFamily="2" charset="0"/>
                <a:ea typeface="Arial Unicode MS" pitchFamily="34" charset="-128"/>
                <a:cs typeface="Arial"/>
              </a:rPr>
            </a:br>
            <a:r>
              <a:rPr lang="en-US" sz="1200" b="1" kern="0">
                <a:solidFill>
                  <a:srgbClr val="FFFFFF"/>
                </a:solidFill>
                <a:latin typeface="Helvetica" pitchFamily="2" charset="0"/>
                <a:ea typeface="Arial Unicode MS" pitchFamily="34" charset="-128"/>
                <a:cs typeface="Arial"/>
              </a:rPr>
              <a:t>Omnichannel</a:t>
            </a:r>
          </a:p>
        </p:txBody>
      </p:sp>
      <p:sp>
        <p:nvSpPr>
          <p:cNvPr id="30" name="Flowchart: Connector 66">
            <a:extLst>
              <a:ext uri="{FF2B5EF4-FFF2-40B4-BE49-F238E27FC236}">
                <a16:creationId xmlns:a16="http://schemas.microsoft.com/office/drawing/2014/main" id="{FC82AE2A-833E-4F35-17DA-88E9DD8A58BA}"/>
              </a:ext>
            </a:extLst>
          </p:cNvPr>
          <p:cNvSpPr/>
          <p:nvPr/>
        </p:nvSpPr>
        <p:spPr>
          <a:xfrm rot="2645524">
            <a:off x="3697719" y="4558522"/>
            <a:ext cx="2575720" cy="1215747"/>
          </a:xfrm>
          <a:prstGeom prst="flowChartConnector">
            <a:avLst/>
          </a:prstGeom>
          <a:noFill/>
        </p:spPr>
        <p:txBody>
          <a:bodyPr wrap="square">
            <a:prstTxWarp prst="textArchDown">
              <a:avLst/>
            </a:prstTxWarp>
            <a:spAutoFit/>
          </a:bodyPr>
          <a:lstStyle/>
          <a:p>
            <a:pPr algn="ctr" defTabSz="1088449" fontAlgn="base">
              <a:lnSpc>
                <a:spcPct val="90000"/>
              </a:lnSpc>
              <a:spcAft>
                <a:spcPct val="0"/>
              </a:spcAft>
              <a:buClr>
                <a:srgbClr val="F0AB00"/>
              </a:buClr>
              <a:buSzPct val="80000"/>
              <a:defRPr/>
            </a:pPr>
            <a:r>
              <a:rPr lang="en-US" sz="1200" b="1" kern="0">
                <a:solidFill>
                  <a:srgbClr val="FFFFFF"/>
                </a:solidFill>
                <a:latin typeface="Helvetica" pitchFamily="2" charset="0"/>
                <a:ea typeface="Arial Unicode MS" pitchFamily="34" charset="-128"/>
                <a:cs typeface="Arial"/>
              </a:rPr>
              <a:t>Workforce</a:t>
            </a:r>
            <a:br>
              <a:rPr lang="en-US" sz="1200" b="1" kern="0">
                <a:solidFill>
                  <a:srgbClr val="FFFFFF"/>
                </a:solidFill>
                <a:latin typeface="Helvetica" pitchFamily="2" charset="0"/>
                <a:ea typeface="Arial Unicode MS" pitchFamily="34" charset="-128"/>
                <a:cs typeface="Arial"/>
              </a:rPr>
            </a:br>
            <a:r>
              <a:rPr lang="en-US" sz="1200" b="1" kern="0">
                <a:solidFill>
                  <a:srgbClr val="FFFFFF"/>
                </a:solidFill>
                <a:latin typeface="Helvetica" pitchFamily="2" charset="0"/>
                <a:ea typeface="Arial Unicode MS" pitchFamily="34" charset="-128"/>
                <a:cs typeface="Arial"/>
              </a:rPr>
              <a:t>Engagement</a:t>
            </a:r>
          </a:p>
        </p:txBody>
      </p:sp>
      <p:sp>
        <p:nvSpPr>
          <p:cNvPr id="15" name="Text Placeholder 14">
            <a:extLst>
              <a:ext uri="{FF2B5EF4-FFF2-40B4-BE49-F238E27FC236}">
                <a16:creationId xmlns:a16="http://schemas.microsoft.com/office/drawing/2014/main" id="{9A52C275-2B7F-F8B2-FC52-D3A8B624EA00}"/>
              </a:ext>
            </a:extLst>
          </p:cNvPr>
          <p:cNvSpPr>
            <a:spLocks noGrp="1"/>
          </p:cNvSpPr>
          <p:nvPr>
            <p:ph type="body" sz="quarter" idx="12"/>
          </p:nvPr>
        </p:nvSpPr>
        <p:spPr>
          <a:xfrm>
            <a:off x="889612" y="653142"/>
            <a:ext cx="9315092" cy="859883"/>
          </a:xfrm>
        </p:spPr>
        <p:txBody>
          <a:bodyPr>
            <a:normAutofit fontScale="92500"/>
          </a:bodyPr>
          <a:lstStyle/>
          <a:p>
            <a:r>
              <a:rPr lang="en-US" sz="4000"/>
              <a:t>Example types of unstructured content</a:t>
            </a:r>
          </a:p>
        </p:txBody>
      </p:sp>
      <p:grpSp>
        <p:nvGrpSpPr>
          <p:cNvPr id="51" name="Group 50">
            <a:extLst>
              <a:ext uri="{FF2B5EF4-FFF2-40B4-BE49-F238E27FC236}">
                <a16:creationId xmlns:a16="http://schemas.microsoft.com/office/drawing/2014/main" id="{D8398B9E-B6B0-E304-33A5-EF0A2B494CDA}"/>
              </a:ext>
            </a:extLst>
          </p:cNvPr>
          <p:cNvGrpSpPr/>
          <p:nvPr/>
        </p:nvGrpSpPr>
        <p:grpSpPr>
          <a:xfrm>
            <a:off x="8572959" y="2351201"/>
            <a:ext cx="3107795" cy="1613355"/>
            <a:chOff x="515119" y="4479363"/>
            <a:chExt cx="3108604" cy="1613775"/>
          </a:xfrm>
        </p:grpSpPr>
        <p:sp>
          <p:nvSpPr>
            <p:cNvPr id="52" name="Rectangle 51">
              <a:extLst>
                <a:ext uri="{FF2B5EF4-FFF2-40B4-BE49-F238E27FC236}">
                  <a16:creationId xmlns:a16="http://schemas.microsoft.com/office/drawing/2014/main" id="{402904AC-0301-EA75-C4B8-A11382FD0911}"/>
                </a:ext>
              </a:extLst>
            </p:cNvPr>
            <p:cNvSpPr/>
            <p:nvPr/>
          </p:nvSpPr>
          <p:spPr>
            <a:xfrm>
              <a:off x="1324594" y="4479363"/>
              <a:ext cx="2299129" cy="16137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285664"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Incoming delivery notes  </a:t>
              </a:r>
            </a:p>
            <a:p>
              <a:pPr marL="285664"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Order confirmation</a:t>
              </a:r>
            </a:p>
            <a:p>
              <a:pPr marL="285664"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Supplier statements</a:t>
              </a:r>
            </a:p>
            <a:p>
              <a:pPr marL="285664"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PR and PO monitor</a:t>
              </a:r>
            </a:p>
            <a:p>
              <a:pPr marL="285664"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Approval change of </a:t>
              </a:r>
              <a:br>
                <a:rPr lang="en-US" sz="1400">
                  <a:solidFill>
                    <a:srgbClr val="000000"/>
                  </a:solidFill>
                  <a:latin typeface="Helvetica" pitchFamily="2" charset="0"/>
                </a:rPr>
              </a:br>
              <a:r>
                <a:rPr lang="en-US" sz="1400">
                  <a:solidFill>
                    <a:srgbClr val="000000"/>
                  </a:solidFill>
                  <a:latin typeface="Helvetica" pitchFamily="2" charset="0"/>
                </a:rPr>
                <a:t>master data</a:t>
              </a:r>
            </a:p>
            <a:p>
              <a:pPr marL="285664"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Service entry sheet</a:t>
              </a:r>
            </a:p>
          </p:txBody>
        </p:sp>
        <p:pic>
          <p:nvPicPr>
            <p:cNvPr id="53" name="Graphic 52">
              <a:extLst>
                <a:ext uri="{FF2B5EF4-FFF2-40B4-BE49-F238E27FC236}">
                  <a16:creationId xmlns:a16="http://schemas.microsoft.com/office/drawing/2014/main" id="{693A54A4-6BF5-DF88-0B4A-1AB6826CC60E}"/>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515119" y="4479363"/>
              <a:ext cx="699320" cy="699320"/>
            </a:xfrm>
            <a:prstGeom prst="rect">
              <a:avLst/>
            </a:prstGeom>
          </p:spPr>
        </p:pic>
      </p:grpSp>
      <p:grpSp>
        <p:nvGrpSpPr>
          <p:cNvPr id="54" name="Group 53">
            <a:extLst>
              <a:ext uri="{FF2B5EF4-FFF2-40B4-BE49-F238E27FC236}">
                <a16:creationId xmlns:a16="http://schemas.microsoft.com/office/drawing/2014/main" id="{EE6DDEEB-CE27-8C25-0413-71C6175F6C1F}"/>
              </a:ext>
            </a:extLst>
          </p:cNvPr>
          <p:cNvGrpSpPr/>
          <p:nvPr/>
        </p:nvGrpSpPr>
        <p:grpSpPr>
          <a:xfrm>
            <a:off x="8587243" y="4978238"/>
            <a:ext cx="3093511" cy="877960"/>
            <a:chOff x="529406" y="6296404"/>
            <a:chExt cx="3094317" cy="878189"/>
          </a:xfrm>
        </p:grpSpPr>
        <p:sp>
          <p:nvSpPr>
            <p:cNvPr id="55" name="Rectangle 54">
              <a:extLst>
                <a:ext uri="{FF2B5EF4-FFF2-40B4-BE49-F238E27FC236}">
                  <a16:creationId xmlns:a16="http://schemas.microsoft.com/office/drawing/2014/main" id="{B5966F7A-6C3D-DC6D-A980-875C329F2D6A}"/>
                </a:ext>
              </a:extLst>
            </p:cNvPr>
            <p:cNvSpPr/>
            <p:nvPr/>
          </p:nvSpPr>
          <p:spPr>
            <a:xfrm>
              <a:off x="1324594" y="6296404"/>
              <a:ext cx="2299129" cy="87818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355493"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Incoming sales order  </a:t>
              </a:r>
            </a:p>
            <a:p>
              <a:pPr marL="355493"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Incoming customer </a:t>
              </a:r>
              <a:br>
                <a:rPr lang="en-US" sz="1400">
                  <a:solidFill>
                    <a:srgbClr val="000000"/>
                  </a:solidFill>
                  <a:latin typeface="Helvetica" pitchFamily="2" charset="0"/>
                </a:rPr>
              </a:br>
              <a:r>
                <a:rPr lang="en-US" sz="1400">
                  <a:solidFill>
                    <a:srgbClr val="000000"/>
                  </a:solidFill>
                  <a:latin typeface="Helvetica" pitchFamily="2" charset="0"/>
                </a:rPr>
                <a:t>statements</a:t>
              </a:r>
            </a:p>
            <a:p>
              <a:pPr marL="355493" lvl="2" indent="-285664" defTabSz="1088449" fontAlgn="base">
                <a:lnSpc>
                  <a:spcPct val="90000"/>
                </a:lnSpc>
                <a:spcAft>
                  <a:spcPts val="400"/>
                </a:spcAft>
                <a:buClr>
                  <a:schemeClr val="accent2"/>
                </a:buClr>
                <a:buSzPct val="120000"/>
                <a:buFont typeface="Wingdings" pitchFamily="2" charset="2"/>
                <a:buChar char="§"/>
                <a:defRPr/>
              </a:pPr>
              <a:r>
                <a:rPr lang="en-US" sz="1400">
                  <a:solidFill>
                    <a:srgbClr val="000000"/>
                  </a:solidFill>
                  <a:latin typeface="Helvetica" pitchFamily="2" charset="0"/>
                </a:rPr>
                <a:t>Contracts</a:t>
              </a:r>
            </a:p>
          </p:txBody>
        </p:sp>
        <p:pic>
          <p:nvPicPr>
            <p:cNvPr id="56" name="Graphic 55">
              <a:extLst>
                <a:ext uri="{FF2B5EF4-FFF2-40B4-BE49-F238E27FC236}">
                  <a16:creationId xmlns:a16="http://schemas.microsoft.com/office/drawing/2014/main" id="{5206B174-918C-A057-FC8A-A943C28816D3}"/>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529406" y="6296404"/>
              <a:ext cx="820593" cy="820593"/>
            </a:xfrm>
            <a:prstGeom prst="rect">
              <a:avLst/>
            </a:prstGeom>
          </p:spPr>
        </p:pic>
      </p:grpSp>
    </p:spTree>
    <p:custDataLst>
      <p:custData r:id="rId1"/>
      <p:custData r:id="rId2"/>
    </p:custDataLst>
    <p:extLst>
      <p:ext uri="{BB962C8B-B14F-4D97-AF65-F5344CB8AC3E}">
        <p14:creationId xmlns:p14="http://schemas.microsoft.com/office/powerpoint/2010/main" val="341012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Men looking at a computer screen&#10;&#10;AI-generated content may be incorrect.">
            <a:extLst>
              <a:ext uri="{FF2B5EF4-FFF2-40B4-BE49-F238E27FC236}">
                <a16:creationId xmlns:a16="http://schemas.microsoft.com/office/drawing/2014/main" id="{12AA3220-024E-8315-10F7-AB3362D0A5B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22" r="222"/>
          <a:stretch/>
        </p:blipFill>
        <p:spPr/>
      </p:pic>
      <p:sp>
        <p:nvSpPr>
          <p:cNvPr id="3" name="Text Placeholder 2">
            <a:extLst>
              <a:ext uri="{FF2B5EF4-FFF2-40B4-BE49-F238E27FC236}">
                <a16:creationId xmlns:a16="http://schemas.microsoft.com/office/drawing/2014/main" id="{8FF1983B-99CD-8B29-B6A3-73D96005E95D}"/>
              </a:ext>
            </a:extLst>
          </p:cNvPr>
          <p:cNvSpPr>
            <a:spLocks noGrp="1"/>
          </p:cNvSpPr>
          <p:nvPr>
            <p:ph type="body" sz="quarter" idx="12"/>
          </p:nvPr>
        </p:nvSpPr>
        <p:spPr/>
        <p:txBody>
          <a:bodyPr>
            <a:normAutofit/>
          </a:bodyPr>
          <a:lstStyle/>
          <a:p>
            <a:r>
              <a:rPr lang="en-US"/>
              <a:t>Selling xECM</a:t>
            </a:r>
          </a:p>
        </p:txBody>
      </p:sp>
    </p:spTree>
    <p:extLst>
      <p:ext uri="{BB962C8B-B14F-4D97-AF65-F5344CB8AC3E}">
        <p14:creationId xmlns:p14="http://schemas.microsoft.com/office/powerpoint/2010/main" val="3371441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E50AA328-FD52-B4C3-25C1-57F904DC13AF}"/>
              </a:ext>
            </a:extLst>
          </p:cNvPr>
          <p:cNvSpPr/>
          <p:nvPr/>
        </p:nvSpPr>
        <p:spPr>
          <a:xfrm>
            <a:off x="985605" y="1986700"/>
            <a:ext cx="2847109" cy="1371243"/>
          </a:xfrm>
          <a:prstGeom prst="round1Rect">
            <a:avLst>
              <a:gd name="adj" fmla="val 9089"/>
            </a:avLst>
          </a:prstGeom>
          <a:solidFill>
            <a:schemeClr val="bg1">
              <a:lumMod val="95000"/>
            </a:schemeClr>
          </a:solidFill>
          <a:ln>
            <a:solidFill>
              <a:srgbClr val="F9F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Single Corner Rectangle 4">
            <a:extLst>
              <a:ext uri="{FF2B5EF4-FFF2-40B4-BE49-F238E27FC236}">
                <a16:creationId xmlns:a16="http://schemas.microsoft.com/office/drawing/2014/main" id="{8D9AC6F7-9791-44D8-C21F-43E997B2A30B}"/>
              </a:ext>
            </a:extLst>
          </p:cNvPr>
          <p:cNvSpPr/>
          <p:nvPr/>
        </p:nvSpPr>
        <p:spPr>
          <a:xfrm>
            <a:off x="4906638" y="2013614"/>
            <a:ext cx="2847109" cy="1371243"/>
          </a:xfrm>
          <a:prstGeom prst="round1Rect">
            <a:avLst>
              <a:gd name="adj" fmla="val 9089"/>
            </a:avLst>
          </a:prstGeom>
          <a:solidFill>
            <a:schemeClr val="bg1">
              <a:lumMod val="95000"/>
            </a:schemeClr>
          </a:solidFill>
          <a:ln>
            <a:solidFill>
              <a:srgbClr val="F9F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ingle Corner Rectangle 5">
            <a:extLst>
              <a:ext uri="{FF2B5EF4-FFF2-40B4-BE49-F238E27FC236}">
                <a16:creationId xmlns:a16="http://schemas.microsoft.com/office/drawing/2014/main" id="{28CC6D46-086C-0307-E29F-C85A353391FF}"/>
              </a:ext>
            </a:extLst>
          </p:cNvPr>
          <p:cNvSpPr/>
          <p:nvPr/>
        </p:nvSpPr>
        <p:spPr>
          <a:xfrm>
            <a:off x="8706283" y="1986700"/>
            <a:ext cx="2847109" cy="1371243"/>
          </a:xfrm>
          <a:prstGeom prst="round1Rect">
            <a:avLst>
              <a:gd name="adj" fmla="val 9089"/>
            </a:avLst>
          </a:prstGeom>
          <a:solidFill>
            <a:schemeClr val="bg1">
              <a:lumMod val="95000"/>
            </a:schemeClr>
          </a:solidFill>
          <a:ln>
            <a:solidFill>
              <a:srgbClr val="F9F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ingle Corner Rectangle 6">
            <a:extLst>
              <a:ext uri="{FF2B5EF4-FFF2-40B4-BE49-F238E27FC236}">
                <a16:creationId xmlns:a16="http://schemas.microsoft.com/office/drawing/2014/main" id="{299D95C7-CA78-BEC8-6037-5DC6F00E9DF9}"/>
              </a:ext>
            </a:extLst>
          </p:cNvPr>
          <p:cNvSpPr/>
          <p:nvPr/>
        </p:nvSpPr>
        <p:spPr>
          <a:xfrm>
            <a:off x="1101436" y="4152175"/>
            <a:ext cx="2847109" cy="1371243"/>
          </a:xfrm>
          <a:prstGeom prst="round1Rect">
            <a:avLst>
              <a:gd name="adj" fmla="val 9089"/>
            </a:avLst>
          </a:prstGeom>
          <a:solidFill>
            <a:schemeClr val="bg1">
              <a:lumMod val="95000"/>
            </a:schemeClr>
          </a:solidFill>
          <a:ln>
            <a:solidFill>
              <a:srgbClr val="F9F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ingle Corner Rectangle 7">
            <a:extLst>
              <a:ext uri="{FF2B5EF4-FFF2-40B4-BE49-F238E27FC236}">
                <a16:creationId xmlns:a16="http://schemas.microsoft.com/office/drawing/2014/main" id="{C68F01CF-6843-BA2B-F6D0-337A150B31C8}"/>
              </a:ext>
            </a:extLst>
          </p:cNvPr>
          <p:cNvSpPr/>
          <p:nvPr/>
        </p:nvSpPr>
        <p:spPr>
          <a:xfrm>
            <a:off x="4679096" y="4152175"/>
            <a:ext cx="2847109" cy="1371243"/>
          </a:xfrm>
          <a:prstGeom prst="round1Rect">
            <a:avLst>
              <a:gd name="adj" fmla="val 9089"/>
            </a:avLst>
          </a:prstGeom>
          <a:solidFill>
            <a:schemeClr val="bg1">
              <a:lumMod val="95000"/>
            </a:schemeClr>
          </a:solidFill>
          <a:ln>
            <a:solidFill>
              <a:srgbClr val="F9F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45DB2C0A-E451-28DF-878B-63B8772ACBE5}"/>
              </a:ext>
            </a:extLst>
          </p:cNvPr>
          <p:cNvSpPr/>
          <p:nvPr/>
        </p:nvSpPr>
        <p:spPr>
          <a:xfrm>
            <a:off x="8558818" y="4152175"/>
            <a:ext cx="3015783" cy="1371243"/>
          </a:xfrm>
          <a:prstGeom prst="round1Rect">
            <a:avLst>
              <a:gd name="adj" fmla="val 9089"/>
            </a:avLst>
          </a:prstGeom>
          <a:solidFill>
            <a:schemeClr val="bg1">
              <a:lumMod val="95000"/>
            </a:schemeClr>
          </a:solidFill>
          <a:ln>
            <a:solidFill>
              <a:srgbClr val="F9F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24B4507-51F2-BAEB-F73F-35F7C183F8C1}"/>
              </a:ext>
            </a:extLst>
          </p:cNvPr>
          <p:cNvSpPr>
            <a:spLocks noGrp="1"/>
          </p:cNvSpPr>
          <p:nvPr>
            <p:ph type="body" sz="quarter" idx="12"/>
          </p:nvPr>
        </p:nvSpPr>
        <p:spPr/>
        <p:txBody>
          <a:bodyPr>
            <a:normAutofit fontScale="92500"/>
          </a:bodyPr>
          <a:lstStyle/>
          <a:p>
            <a:r>
              <a:rPr lang="en-US"/>
              <a:t>Key challenges facing business executives</a:t>
            </a:r>
          </a:p>
        </p:txBody>
      </p:sp>
      <p:grpSp>
        <p:nvGrpSpPr>
          <p:cNvPr id="80" name="Group 79">
            <a:extLst>
              <a:ext uri="{FF2B5EF4-FFF2-40B4-BE49-F238E27FC236}">
                <a16:creationId xmlns:a16="http://schemas.microsoft.com/office/drawing/2014/main" id="{0A992D7D-03BB-36B1-5260-92D5952A4AD7}"/>
              </a:ext>
            </a:extLst>
          </p:cNvPr>
          <p:cNvGrpSpPr/>
          <p:nvPr/>
        </p:nvGrpSpPr>
        <p:grpSpPr>
          <a:xfrm>
            <a:off x="4472247" y="4152175"/>
            <a:ext cx="3243753" cy="1371243"/>
            <a:chOff x="923938" y="1806482"/>
            <a:chExt cx="3244598" cy="1371600"/>
          </a:xfrm>
        </p:grpSpPr>
        <p:pic>
          <p:nvPicPr>
            <p:cNvPr id="69" name="Picture 68">
              <a:extLst>
                <a:ext uri="{FF2B5EF4-FFF2-40B4-BE49-F238E27FC236}">
                  <a16:creationId xmlns:a16="http://schemas.microsoft.com/office/drawing/2014/main" id="{A55ABF73-B5B3-7768-B671-23CDE07E6FB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3938" y="1806482"/>
              <a:ext cx="1371600" cy="1371600"/>
            </a:xfrm>
            <a:prstGeom prst="roundRect">
              <a:avLst/>
            </a:prstGeom>
          </p:spPr>
        </p:pic>
        <p:sp>
          <p:nvSpPr>
            <p:cNvPr id="4" name="TextBox 3">
              <a:extLst>
                <a:ext uri="{FF2B5EF4-FFF2-40B4-BE49-F238E27FC236}">
                  <a16:creationId xmlns:a16="http://schemas.microsoft.com/office/drawing/2014/main" id="{CBD9DCE4-35FA-D7A1-C329-725D2DF34AF2}"/>
                </a:ext>
              </a:extLst>
            </p:cNvPr>
            <p:cNvSpPr txBox="1"/>
            <p:nvPr/>
          </p:nvSpPr>
          <p:spPr>
            <a:xfrm>
              <a:off x="2431176" y="1937378"/>
              <a:ext cx="1737360" cy="1108284"/>
            </a:xfrm>
            <a:prstGeom prst="rect">
              <a:avLst/>
            </a:prstGeom>
            <a:noFill/>
          </p:spPr>
          <p:txBody>
            <a:bodyPr wrap="square" lIns="0" tIns="0" rIns="0" bIns="0" rtlCol="0" anchor="ctr">
              <a:spAutoFit/>
            </a:bodyPr>
            <a:lstStyle/>
            <a:p>
              <a:pPr fontAlgn="base">
                <a:spcBef>
                  <a:spcPct val="50000"/>
                </a:spcBef>
                <a:spcAft>
                  <a:spcPct val="0"/>
                </a:spcAft>
                <a:buClr>
                  <a:srgbClr val="F0AB00"/>
                </a:buClr>
                <a:buSzPct val="80000"/>
              </a:pPr>
              <a:r>
                <a:rPr lang="en-US" b="1">
                  <a:solidFill>
                    <a:schemeClr val="accent2"/>
                  </a:solidFill>
                  <a:latin typeface="Helvetica" pitchFamily="2" charset="0"/>
                  <a:sym typeface="Arial" pitchFamily="34" charset="0"/>
                </a:rPr>
                <a:t>CMO</a:t>
              </a:r>
            </a:p>
            <a:p>
              <a:pPr fontAlgn="base">
                <a:spcBef>
                  <a:spcPct val="50000"/>
                </a:spcBef>
                <a:spcAft>
                  <a:spcPct val="0"/>
                </a:spcAft>
                <a:buClr>
                  <a:srgbClr val="F0AB00"/>
                </a:buClr>
                <a:buSzPct val="80000"/>
              </a:pPr>
              <a:r>
                <a:rPr lang="en-US" sz="1200">
                  <a:solidFill>
                    <a:schemeClr val="accent3"/>
                  </a:solidFill>
                  <a:latin typeface="Helvetica" pitchFamily="2" charset="0"/>
                  <a:sym typeface="Arial" pitchFamily="34" charset="0"/>
                </a:rPr>
                <a:t>Manage brand and communicate in a consistent and differentiated way.</a:t>
              </a:r>
            </a:p>
          </p:txBody>
        </p:sp>
      </p:grpSp>
      <p:grpSp>
        <p:nvGrpSpPr>
          <p:cNvPr id="92" name="Group 91">
            <a:extLst>
              <a:ext uri="{FF2B5EF4-FFF2-40B4-BE49-F238E27FC236}">
                <a16:creationId xmlns:a16="http://schemas.microsoft.com/office/drawing/2014/main" id="{F9389043-2601-3D1E-3D46-08570CE77616}"/>
              </a:ext>
            </a:extLst>
          </p:cNvPr>
          <p:cNvGrpSpPr/>
          <p:nvPr/>
        </p:nvGrpSpPr>
        <p:grpSpPr>
          <a:xfrm>
            <a:off x="838141" y="1986700"/>
            <a:ext cx="3264618" cy="1371243"/>
            <a:chOff x="4453792" y="1806482"/>
            <a:chExt cx="3265468" cy="1371600"/>
          </a:xfrm>
        </p:grpSpPr>
        <p:pic>
          <p:nvPicPr>
            <p:cNvPr id="74" name="Picture 73">
              <a:extLst>
                <a:ext uri="{FF2B5EF4-FFF2-40B4-BE49-F238E27FC236}">
                  <a16:creationId xmlns:a16="http://schemas.microsoft.com/office/drawing/2014/main" id="{66DC5613-1981-5AA3-2939-C62079FC0C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53792" y="1806482"/>
              <a:ext cx="1371600" cy="1371600"/>
            </a:xfrm>
            <a:prstGeom prst="roundRect">
              <a:avLst/>
            </a:prstGeom>
          </p:spPr>
        </p:pic>
        <p:sp>
          <p:nvSpPr>
            <p:cNvPr id="46" name="TextBox 45">
              <a:extLst>
                <a:ext uri="{FF2B5EF4-FFF2-40B4-BE49-F238E27FC236}">
                  <a16:creationId xmlns:a16="http://schemas.microsoft.com/office/drawing/2014/main" id="{19EF1CEF-4642-6AC5-EE4D-98D1FBD9EDC5}"/>
                </a:ext>
              </a:extLst>
            </p:cNvPr>
            <p:cNvSpPr txBox="1"/>
            <p:nvPr/>
          </p:nvSpPr>
          <p:spPr>
            <a:xfrm>
              <a:off x="5981900" y="1937378"/>
              <a:ext cx="1737360" cy="1108284"/>
            </a:xfrm>
            <a:prstGeom prst="rect">
              <a:avLst/>
            </a:prstGeom>
            <a:noFill/>
          </p:spPr>
          <p:txBody>
            <a:bodyPr wrap="square" lIns="0" tIns="0" rIns="0" bIns="0" rtlCol="0" anchor="ctr">
              <a:spAutoFit/>
            </a:bodyPr>
            <a:lstStyle/>
            <a:p>
              <a:pPr fontAlgn="base">
                <a:spcBef>
                  <a:spcPct val="50000"/>
                </a:spcBef>
                <a:spcAft>
                  <a:spcPct val="0"/>
                </a:spcAft>
                <a:buClr>
                  <a:srgbClr val="F0AB00"/>
                </a:buClr>
                <a:buSzPct val="80000"/>
              </a:pPr>
              <a:r>
                <a:rPr lang="en-US" b="1">
                  <a:solidFill>
                    <a:schemeClr val="accent2"/>
                  </a:solidFill>
                  <a:latin typeface="Helvetica" pitchFamily="2" charset="0"/>
                  <a:sym typeface="Arial" pitchFamily="34" charset="0"/>
                </a:rPr>
                <a:t>CIO</a:t>
              </a:r>
            </a:p>
            <a:p>
              <a:pPr fontAlgn="base">
                <a:spcBef>
                  <a:spcPct val="50000"/>
                </a:spcBef>
                <a:spcAft>
                  <a:spcPct val="0"/>
                </a:spcAft>
                <a:buClr>
                  <a:srgbClr val="F0AB00"/>
                </a:buClr>
                <a:buSzPct val="80000"/>
              </a:pPr>
              <a:r>
                <a:rPr lang="en-US" sz="1200">
                  <a:solidFill>
                    <a:schemeClr val="accent3"/>
                  </a:solidFill>
                  <a:latin typeface="Helvetica" pitchFamily="2" charset="0"/>
                  <a:sym typeface="Arial" pitchFamily="34" charset="0"/>
                </a:rPr>
                <a:t>Supporting</a:t>
              </a:r>
              <a:br>
                <a:rPr lang="en-US" sz="1200">
                  <a:solidFill>
                    <a:schemeClr val="accent3"/>
                  </a:solidFill>
                  <a:latin typeface="Helvetica" pitchFamily="2" charset="0"/>
                  <a:sym typeface="Arial" pitchFamily="34" charset="0"/>
                </a:rPr>
              </a:br>
              <a:r>
                <a:rPr lang="en-US" sz="1200">
                  <a:solidFill>
                    <a:schemeClr val="accent3"/>
                  </a:solidFill>
                  <a:latin typeface="Helvetica" pitchFamily="2" charset="0"/>
                  <a:sym typeface="Arial" pitchFamily="34" charset="0"/>
                </a:rPr>
                <a:t>multiple systems</a:t>
              </a:r>
              <a:br>
                <a:rPr lang="en-US" sz="1200">
                  <a:solidFill>
                    <a:schemeClr val="accent3"/>
                  </a:solidFill>
                  <a:latin typeface="Helvetica" pitchFamily="2" charset="0"/>
                  <a:sym typeface="Arial" pitchFamily="34" charset="0"/>
                </a:rPr>
              </a:br>
              <a:r>
                <a:rPr lang="en-US" sz="1200">
                  <a:solidFill>
                    <a:schemeClr val="accent3"/>
                  </a:solidFill>
                  <a:latin typeface="Helvetica" pitchFamily="2" charset="0"/>
                  <a:sym typeface="Arial" pitchFamily="34" charset="0"/>
                </a:rPr>
                <a:t>is overwhelming</a:t>
              </a:r>
              <a:br>
                <a:rPr lang="en-US" sz="1200">
                  <a:solidFill>
                    <a:schemeClr val="accent3"/>
                  </a:solidFill>
                  <a:latin typeface="Helvetica" pitchFamily="2" charset="0"/>
                  <a:sym typeface="Arial" pitchFamily="34" charset="0"/>
                </a:rPr>
              </a:br>
              <a:r>
                <a:rPr lang="en-US" sz="1200">
                  <a:solidFill>
                    <a:schemeClr val="accent3"/>
                  </a:solidFill>
                  <a:latin typeface="Helvetica" pitchFamily="2" charset="0"/>
                  <a:sym typeface="Arial" pitchFamily="34" charset="0"/>
                </a:rPr>
                <a:t>my staff.</a:t>
              </a:r>
            </a:p>
          </p:txBody>
        </p:sp>
      </p:grpSp>
      <p:grpSp>
        <p:nvGrpSpPr>
          <p:cNvPr id="76" name="Group 75">
            <a:extLst>
              <a:ext uri="{FF2B5EF4-FFF2-40B4-BE49-F238E27FC236}">
                <a16:creationId xmlns:a16="http://schemas.microsoft.com/office/drawing/2014/main" id="{96433EE6-5BEA-43DB-6AFB-3030E6C936EE}"/>
              </a:ext>
            </a:extLst>
          </p:cNvPr>
          <p:cNvGrpSpPr/>
          <p:nvPr/>
        </p:nvGrpSpPr>
        <p:grpSpPr>
          <a:xfrm>
            <a:off x="8144405" y="1986700"/>
            <a:ext cx="3256397" cy="1371243"/>
            <a:chOff x="7999023" y="1806482"/>
            <a:chExt cx="3257245" cy="1371600"/>
          </a:xfrm>
        </p:grpSpPr>
        <p:pic>
          <p:nvPicPr>
            <p:cNvPr id="75" name="Picture 74">
              <a:extLst>
                <a:ext uri="{FF2B5EF4-FFF2-40B4-BE49-F238E27FC236}">
                  <a16:creationId xmlns:a16="http://schemas.microsoft.com/office/drawing/2014/main" id="{8BA7F399-C402-42E7-48DD-BC860E92197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999023" y="1806482"/>
              <a:ext cx="1371600" cy="1371600"/>
            </a:xfrm>
            <a:prstGeom prst="roundRect">
              <a:avLst/>
            </a:prstGeom>
          </p:spPr>
        </p:pic>
        <p:sp>
          <p:nvSpPr>
            <p:cNvPr id="50" name="TextBox 49">
              <a:extLst>
                <a:ext uri="{FF2B5EF4-FFF2-40B4-BE49-F238E27FC236}">
                  <a16:creationId xmlns:a16="http://schemas.microsoft.com/office/drawing/2014/main" id="{586B2581-CF34-9BB5-883C-6FEA8AF93B74}"/>
                </a:ext>
              </a:extLst>
            </p:cNvPr>
            <p:cNvSpPr txBox="1"/>
            <p:nvPr/>
          </p:nvSpPr>
          <p:spPr>
            <a:xfrm>
              <a:off x="9518908" y="1937378"/>
              <a:ext cx="1737360" cy="1108284"/>
            </a:xfrm>
            <a:prstGeom prst="rect">
              <a:avLst/>
            </a:prstGeom>
            <a:noFill/>
          </p:spPr>
          <p:txBody>
            <a:bodyPr wrap="square" lIns="0" tIns="0" rIns="0" bIns="0" rtlCol="0" anchor="ctr">
              <a:spAutoFit/>
            </a:bodyPr>
            <a:lstStyle/>
            <a:p>
              <a:pPr fontAlgn="base">
                <a:spcBef>
                  <a:spcPct val="50000"/>
                </a:spcBef>
                <a:spcAft>
                  <a:spcPct val="0"/>
                </a:spcAft>
                <a:buClr>
                  <a:srgbClr val="F0AB00"/>
                </a:buClr>
                <a:buSzPct val="80000"/>
              </a:pPr>
              <a:r>
                <a:rPr lang="en-US" b="1">
                  <a:solidFill>
                    <a:schemeClr val="accent2"/>
                  </a:solidFill>
                  <a:latin typeface="Helvetica" pitchFamily="2" charset="0"/>
                  <a:sym typeface="Arial" pitchFamily="34" charset="0"/>
                </a:rPr>
                <a:t>COO</a:t>
              </a:r>
            </a:p>
            <a:p>
              <a:pPr fontAlgn="base">
                <a:spcBef>
                  <a:spcPct val="50000"/>
                </a:spcBef>
                <a:spcAft>
                  <a:spcPct val="0"/>
                </a:spcAft>
                <a:buClr>
                  <a:srgbClr val="F0AB00"/>
                </a:buClr>
                <a:buSzPct val="80000"/>
              </a:pPr>
              <a:r>
                <a:rPr lang="en-US" sz="1200">
                  <a:solidFill>
                    <a:schemeClr val="accent3"/>
                  </a:solidFill>
                  <a:latin typeface="Helvetica" pitchFamily="2" charset="0"/>
                  <a:sym typeface="Arial" pitchFamily="34" charset="0"/>
                </a:rPr>
                <a:t>Improve reliability</a:t>
              </a:r>
              <a:br>
                <a:rPr lang="en-US" sz="1200">
                  <a:solidFill>
                    <a:schemeClr val="accent3"/>
                  </a:solidFill>
                  <a:latin typeface="Helvetica" pitchFamily="2" charset="0"/>
                  <a:sym typeface="Arial" pitchFamily="34" charset="0"/>
                </a:rPr>
              </a:br>
              <a:r>
                <a:rPr lang="en-US" sz="1200">
                  <a:solidFill>
                    <a:schemeClr val="accent3"/>
                  </a:solidFill>
                  <a:latin typeface="Helvetica" pitchFamily="2" charset="0"/>
                  <a:sym typeface="Arial" pitchFamily="34" charset="0"/>
                </a:rPr>
                <a:t>and accuracy of document-intensive business processes.</a:t>
              </a:r>
            </a:p>
          </p:txBody>
        </p:sp>
      </p:grpSp>
      <p:grpSp>
        <p:nvGrpSpPr>
          <p:cNvPr id="79" name="Group 78">
            <a:extLst>
              <a:ext uri="{FF2B5EF4-FFF2-40B4-BE49-F238E27FC236}">
                <a16:creationId xmlns:a16="http://schemas.microsoft.com/office/drawing/2014/main" id="{C6124AB0-5E9E-9E01-1BCF-45F39329DCA3}"/>
              </a:ext>
            </a:extLst>
          </p:cNvPr>
          <p:cNvGrpSpPr/>
          <p:nvPr/>
        </p:nvGrpSpPr>
        <p:grpSpPr>
          <a:xfrm>
            <a:off x="4463895" y="2013614"/>
            <a:ext cx="3239635" cy="1371243"/>
            <a:chOff x="923938" y="3860365"/>
            <a:chExt cx="3240479" cy="1371600"/>
          </a:xfrm>
        </p:grpSpPr>
        <p:pic>
          <p:nvPicPr>
            <p:cNvPr id="73" name="Picture 72">
              <a:extLst>
                <a:ext uri="{FF2B5EF4-FFF2-40B4-BE49-F238E27FC236}">
                  <a16:creationId xmlns:a16="http://schemas.microsoft.com/office/drawing/2014/main" id="{E48D14F6-2B5F-9BC6-DB6E-7ED0DD02AA5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23938" y="3860365"/>
              <a:ext cx="1371600" cy="1371600"/>
            </a:xfrm>
            <a:prstGeom prst="roundRect">
              <a:avLst/>
            </a:prstGeom>
          </p:spPr>
        </p:pic>
        <p:sp>
          <p:nvSpPr>
            <p:cNvPr id="54" name="TextBox 53">
              <a:extLst>
                <a:ext uri="{FF2B5EF4-FFF2-40B4-BE49-F238E27FC236}">
                  <a16:creationId xmlns:a16="http://schemas.microsoft.com/office/drawing/2014/main" id="{DBA2428D-EC70-6B41-D6D5-AD6C3CC9883E}"/>
                </a:ext>
              </a:extLst>
            </p:cNvPr>
            <p:cNvSpPr txBox="1"/>
            <p:nvPr/>
          </p:nvSpPr>
          <p:spPr>
            <a:xfrm>
              <a:off x="2427057" y="4084378"/>
              <a:ext cx="1737360" cy="923570"/>
            </a:xfrm>
            <a:prstGeom prst="rect">
              <a:avLst/>
            </a:prstGeom>
            <a:noFill/>
          </p:spPr>
          <p:txBody>
            <a:bodyPr wrap="square" lIns="0" tIns="0" rIns="0" bIns="0" rtlCol="0" anchor="ctr">
              <a:spAutoFit/>
            </a:bodyPr>
            <a:lstStyle/>
            <a:p>
              <a:pPr fontAlgn="base">
                <a:spcBef>
                  <a:spcPct val="50000"/>
                </a:spcBef>
                <a:spcAft>
                  <a:spcPct val="0"/>
                </a:spcAft>
                <a:buClr>
                  <a:srgbClr val="F0AB00"/>
                </a:buClr>
                <a:buSzPct val="80000"/>
              </a:pPr>
              <a:r>
                <a:rPr lang="en-US" b="1">
                  <a:solidFill>
                    <a:schemeClr val="accent2"/>
                  </a:solidFill>
                  <a:latin typeface="Helvetica" pitchFamily="2" charset="0"/>
                  <a:sym typeface="Arial" pitchFamily="34" charset="0"/>
                </a:rPr>
                <a:t>CFO</a:t>
              </a:r>
            </a:p>
            <a:p>
              <a:pPr fontAlgn="base">
                <a:spcBef>
                  <a:spcPct val="50000"/>
                </a:spcBef>
                <a:spcAft>
                  <a:spcPct val="0"/>
                </a:spcAft>
                <a:buClr>
                  <a:srgbClr val="F0AB00"/>
                </a:buClr>
                <a:buSzPct val="80000"/>
              </a:pPr>
              <a:r>
                <a:rPr lang="en-US" sz="1200">
                  <a:solidFill>
                    <a:schemeClr val="accent3"/>
                  </a:solidFill>
                  <a:latin typeface="Helvetica" pitchFamily="2" charset="0"/>
                  <a:sym typeface="Arial" pitchFamily="34" charset="0"/>
                </a:rPr>
                <a:t>Achieve full transparency and close out key</a:t>
              </a:r>
              <a:br>
                <a:rPr lang="en-US" sz="1200">
                  <a:solidFill>
                    <a:schemeClr val="accent3"/>
                  </a:solidFill>
                  <a:latin typeface="Helvetica" pitchFamily="2" charset="0"/>
                  <a:sym typeface="Arial" pitchFamily="34" charset="0"/>
                </a:rPr>
              </a:br>
              <a:r>
                <a:rPr lang="en-US" sz="1200">
                  <a:solidFill>
                    <a:schemeClr val="accent3"/>
                  </a:solidFill>
                  <a:latin typeface="Helvetica" pitchFamily="2" charset="0"/>
                  <a:sym typeface="Arial" pitchFamily="34" charset="0"/>
                </a:rPr>
                <a:t>financial reports.</a:t>
              </a:r>
            </a:p>
          </p:txBody>
        </p:sp>
      </p:grpSp>
      <p:grpSp>
        <p:nvGrpSpPr>
          <p:cNvPr id="78" name="Group 77">
            <a:extLst>
              <a:ext uri="{FF2B5EF4-FFF2-40B4-BE49-F238E27FC236}">
                <a16:creationId xmlns:a16="http://schemas.microsoft.com/office/drawing/2014/main" id="{DA6A0AA5-4BD4-0F14-8DCC-75E130B939AE}"/>
              </a:ext>
            </a:extLst>
          </p:cNvPr>
          <p:cNvGrpSpPr/>
          <p:nvPr/>
        </p:nvGrpSpPr>
        <p:grpSpPr>
          <a:xfrm>
            <a:off x="849012" y="4152175"/>
            <a:ext cx="3254406" cy="1371243"/>
            <a:chOff x="4453792" y="3860365"/>
            <a:chExt cx="3255254" cy="1371600"/>
          </a:xfrm>
        </p:grpSpPr>
        <p:pic>
          <p:nvPicPr>
            <p:cNvPr id="70" name="Picture 69">
              <a:extLst>
                <a:ext uri="{FF2B5EF4-FFF2-40B4-BE49-F238E27FC236}">
                  <a16:creationId xmlns:a16="http://schemas.microsoft.com/office/drawing/2014/main" id="{366F5705-4750-6479-2B4F-2F31AA625F4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453792" y="3860365"/>
              <a:ext cx="1371600" cy="1371600"/>
            </a:xfrm>
            <a:prstGeom prst="roundRect">
              <a:avLst/>
            </a:prstGeom>
          </p:spPr>
        </p:pic>
        <p:sp>
          <p:nvSpPr>
            <p:cNvPr id="58" name="TextBox 57">
              <a:extLst>
                <a:ext uri="{FF2B5EF4-FFF2-40B4-BE49-F238E27FC236}">
                  <a16:creationId xmlns:a16="http://schemas.microsoft.com/office/drawing/2014/main" id="{634ED4ED-920B-EF6B-C084-316895BE839E}"/>
                </a:ext>
              </a:extLst>
            </p:cNvPr>
            <p:cNvSpPr txBox="1"/>
            <p:nvPr/>
          </p:nvSpPr>
          <p:spPr>
            <a:xfrm>
              <a:off x="5971686" y="3991262"/>
              <a:ext cx="1737360" cy="1108284"/>
            </a:xfrm>
            <a:prstGeom prst="rect">
              <a:avLst/>
            </a:prstGeom>
            <a:noFill/>
          </p:spPr>
          <p:txBody>
            <a:bodyPr wrap="square" lIns="0" tIns="0" rIns="0" bIns="0" rtlCol="0" anchor="ctr">
              <a:spAutoFit/>
            </a:bodyPr>
            <a:lstStyle/>
            <a:p>
              <a:pPr fontAlgn="base">
                <a:spcBef>
                  <a:spcPct val="50000"/>
                </a:spcBef>
                <a:spcAft>
                  <a:spcPct val="0"/>
                </a:spcAft>
                <a:buClr>
                  <a:srgbClr val="F0AB00"/>
                </a:buClr>
                <a:buSzPct val="80000"/>
              </a:pPr>
              <a:r>
                <a:rPr lang="en-US" b="1">
                  <a:solidFill>
                    <a:schemeClr val="accent2"/>
                  </a:solidFill>
                  <a:latin typeface="Helvetica" pitchFamily="2" charset="0"/>
                  <a:sym typeface="Arial" pitchFamily="34" charset="0"/>
                </a:rPr>
                <a:t>CCO</a:t>
              </a:r>
            </a:p>
            <a:p>
              <a:pPr fontAlgn="base">
                <a:spcBef>
                  <a:spcPct val="50000"/>
                </a:spcBef>
                <a:spcAft>
                  <a:spcPct val="0"/>
                </a:spcAft>
                <a:buClr>
                  <a:srgbClr val="F0AB00"/>
                </a:buClr>
                <a:buSzPct val="80000"/>
              </a:pPr>
              <a:r>
                <a:rPr lang="en-US" sz="1200">
                  <a:solidFill>
                    <a:schemeClr val="accent3"/>
                  </a:solidFill>
                  <a:latin typeface="Helvetica" pitchFamily="2" charset="0"/>
                  <a:sym typeface="Arial" pitchFamily="34" charset="0"/>
                </a:rPr>
                <a:t>Respond quickly</a:t>
              </a:r>
              <a:br>
                <a:rPr lang="en-US" sz="1200">
                  <a:solidFill>
                    <a:schemeClr val="accent3"/>
                  </a:solidFill>
                  <a:latin typeface="Helvetica" pitchFamily="2" charset="0"/>
                  <a:sym typeface="Arial" pitchFamily="34" charset="0"/>
                </a:rPr>
              </a:br>
              <a:r>
                <a:rPr lang="en-US" sz="1200">
                  <a:solidFill>
                    <a:schemeClr val="accent3"/>
                  </a:solidFill>
                  <a:latin typeface="Helvetica" pitchFamily="2" charset="0"/>
                  <a:sym typeface="Arial" pitchFamily="34" charset="0"/>
                </a:rPr>
                <a:t>to changes in</a:t>
              </a:r>
              <a:br>
                <a:rPr lang="en-US" sz="1200">
                  <a:solidFill>
                    <a:schemeClr val="accent3"/>
                  </a:solidFill>
                  <a:latin typeface="Helvetica" pitchFamily="2" charset="0"/>
                  <a:sym typeface="Arial" pitchFamily="34" charset="0"/>
                </a:rPr>
              </a:br>
              <a:r>
                <a:rPr lang="en-US" sz="1200">
                  <a:solidFill>
                    <a:schemeClr val="accent3"/>
                  </a:solidFill>
                  <a:latin typeface="Helvetica" pitchFamily="2" charset="0"/>
                  <a:sym typeface="Arial" pitchFamily="34" charset="0"/>
                </a:rPr>
                <a:t>market and</a:t>
              </a:r>
              <a:br>
                <a:rPr lang="en-US" sz="1200">
                  <a:solidFill>
                    <a:schemeClr val="accent3"/>
                  </a:solidFill>
                  <a:latin typeface="Helvetica" pitchFamily="2" charset="0"/>
                  <a:sym typeface="Arial" pitchFamily="34" charset="0"/>
                </a:rPr>
              </a:br>
              <a:r>
                <a:rPr lang="en-US" sz="1200">
                  <a:solidFill>
                    <a:schemeClr val="accent3"/>
                  </a:solidFill>
                  <a:latin typeface="Helvetica" pitchFamily="2" charset="0"/>
                  <a:sym typeface="Arial" pitchFamily="34" charset="0"/>
                </a:rPr>
                <a:t>regulatory demands.</a:t>
              </a:r>
            </a:p>
          </p:txBody>
        </p:sp>
      </p:grpSp>
      <p:grpSp>
        <p:nvGrpSpPr>
          <p:cNvPr id="77" name="Group 76">
            <a:extLst>
              <a:ext uri="{FF2B5EF4-FFF2-40B4-BE49-F238E27FC236}">
                <a16:creationId xmlns:a16="http://schemas.microsoft.com/office/drawing/2014/main" id="{FA53F8AE-4DC4-66D9-2332-BFDEA1C0801C}"/>
              </a:ext>
            </a:extLst>
          </p:cNvPr>
          <p:cNvGrpSpPr/>
          <p:nvPr/>
        </p:nvGrpSpPr>
        <p:grpSpPr>
          <a:xfrm>
            <a:off x="7996940" y="4152175"/>
            <a:ext cx="3408988" cy="1371243"/>
            <a:chOff x="7999023" y="3860365"/>
            <a:chExt cx="3409876" cy="1371600"/>
          </a:xfrm>
        </p:grpSpPr>
        <p:pic>
          <p:nvPicPr>
            <p:cNvPr id="72" name="Picture 71">
              <a:extLst>
                <a:ext uri="{FF2B5EF4-FFF2-40B4-BE49-F238E27FC236}">
                  <a16:creationId xmlns:a16="http://schemas.microsoft.com/office/drawing/2014/main" id="{FC23CCBE-BC26-9C2E-5E09-B203799B779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999023" y="3860365"/>
              <a:ext cx="1371600" cy="1371600"/>
            </a:xfrm>
            <a:prstGeom prst="roundRect">
              <a:avLst/>
            </a:prstGeom>
          </p:spPr>
        </p:pic>
        <p:sp>
          <p:nvSpPr>
            <p:cNvPr id="62" name="TextBox 61">
              <a:extLst>
                <a:ext uri="{FF2B5EF4-FFF2-40B4-BE49-F238E27FC236}">
                  <a16:creationId xmlns:a16="http://schemas.microsoft.com/office/drawing/2014/main" id="{EA4CA671-48E9-C498-DF44-C4AC95D7C250}"/>
                </a:ext>
              </a:extLst>
            </p:cNvPr>
            <p:cNvSpPr txBox="1"/>
            <p:nvPr/>
          </p:nvSpPr>
          <p:spPr>
            <a:xfrm>
              <a:off x="9518909" y="3991259"/>
              <a:ext cx="1889990" cy="1108284"/>
            </a:xfrm>
            <a:prstGeom prst="rect">
              <a:avLst/>
            </a:prstGeom>
            <a:noFill/>
          </p:spPr>
          <p:txBody>
            <a:bodyPr wrap="square" lIns="0" tIns="0" rIns="0" bIns="0" rtlCol="0" anchor="ctr">
              <a:spAutoFit/>
            </a:bodyPr>
            <a:lstStyle/>
            <a:p>
              <a:pPr fontAlgn="base">
                <a:spcAft>
                  <a:spcPct val="0"/>
                </a:spcAft>
                <a:buClr>
                  <a:srgbClr val="F0AB00"/>
                </a:buClr>
                <a:buSzPct val="80000"/>
              </a:pPr>
              <a:r>
                <a:rPr lang="en-US" b="1">
                  <a:solidFill>
                    <a:schemeClr val="accent2"/>
                  </a:solidFill>
                  <a:latin typeface="Helvetica" pitchFamily="2" charset="0"/>
                  <a:sym typeface="Arial" pitchFamily="34" charset="0"/>
                </a:rPr>
                <a:t>Sales &amp; Services</a:t>
              </a:r>
            </a:p>
            <a:p>
              <a:pPr fontAlgn="base">
                <a:spcBef>
                  <a:spcPct val="50000"/>
                </a:spcBef>
                <a:spcAft>
                  <a:spcPct val="0"/>
                </a:spcAft>
                <a:buClr>
                  <a:srgbClr val="F0AB00"/>
                </a:buClr>
                <a:buSzPct val="80000"/>
              </a:pPr>
              <a:r>
                <a:rPr lang="en-US" sz="1200">
                  <a:solidFill>
                    <a:schemeClr val="accent3"/>
                  </a:solidFill>
                  <a:latin typeface="Helvetica" pitchFamily="2" charset="0"/>
                  <a:sym typeface="Arial" pitchFamily="34" charset="0"/>
                </a:rPr>
                <a:t>Content is key to fully understanding each  customer’s situation and our opportunity.</a:t>
              </a:r>
            </a:p>
          </p:txBody>
        </p:sp>
      </p:grpSp>
    </p:spTree>
    <p:custDataLst>
      <p:custData r:id="rId1"/>
      <p:custData r:id="rId2"/>
    </p:custDataLst>
    <p:extLst>
      <p:ext uri="{BB962C8B-B14F-4D97-AF65-F5344CB8AC3E}">
        <p14:creationId xmlns:p14="http://schemas.microsoft.com/office/powerpoint/2010/main" val="271227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10C05D3-06D4-5F0C-252C-638E3FBF206F}"/>
              </a:ext>
            </a:extLst>
          </p:cNvPr>
          <p:cNvSpPr>
            <a:spLocks noGrp="1"/>
          </p:cNvSpPr>
          <p:nvPr>
            <p:ph type="body" sz="quarter" idx="12"/>
          </p:nvPr>
        </p:nvSpPr>
        <p:spPr>
          <a:xfrm>
            <a:off x="889612" y="710899"/>
            <a:ext cx="9549788" cy="612431"/>
          </a:xfrm>
        </p:spPr>
        <p:txBody>
          <a:bodyPr>
            <a:normAutofit fontScale="85000" lnSpcReduction="10000"/>
          </a:bodyPr>
          <a:lstStyle/>
          <a:p>
            <a:r>
              <a:rPr lang="en-US"/>
              <a:t>Key Value to Roles by Integrating ECM and ERP</a:t>
            </a:r>
          </a:p>
        </p:txBody>
      </p:sp>
      <p:grpSp>
        <p:nvGrpSpPr>
          <p:cNvPr id="8" name="Group 7"/>
          <p:cNvGrpSpPr/>
          <p:nvPr/>
        </p:nvGrpSpPr>
        <p:grpSpPr>
          <a:xfrm>
            <a:off x="665793" y="1548409"/>
            <a:ext cx="10268418" cy="4699110"/>
            <a:chOff x="1666875" y="1052670"/>
            <a:chExt cx="8864600" cy="5268219"/>
          </a:xfrm>
        </p:grpSpPr>
        <p:cxnSp>
          <p:nvCxnSpPr>
            <p:cNvPr id="60" name="Straight Connector 59"/>
            <p:cNvCxnSpPr>
              <a:cxnSpLocks noChangeShapeType="1"/>
            </p:cNvCxnSpPr>
            <p:nvPr/>
          </p:nvCxnSpPr>
          <p:spPr bwMode="gray">
            <a:xfrm rot="5400000">
              <a:off x="2028032" y="2193669"/>
              <a:ext cx="206375" cy="1588"/>
            </a:xfrm>
            <a:prstGeom prst="line">
              <a:avLst/>
            </a:prstGeom>
            <a:noFill/>
            <a:ln w="28575" cap="sq" algn="ctr">
              <a:solidFill>
                <a:schemeClr val="accent2"/>
              </a:solidFill>
              <a:round/>
              <a:headEnd/>
              <a:tailEnd type="none" w="sm" len="lg"/>
            </a:ln>
          </p:spPr>
        </p:cxnSp>
        <p:cxnSp>
          <p:nvCxnSpPr>
            <p:cNvPr id="63" name="Straight Connector 62"/>
            <p:cNvCxnSpPr>
              <a:cxnSpLocks noChangeShapeType="1"/>
            </p:cNvCxnSpPr>
            <p:nvPr/>
          </p:nvCxnSpPr>
          <p:spPr bwMode="gray">
            <a:xfrm rot="5400000">
              <a:off x="4232276" y="2194463"/>
              <a:ext cx="206375" cy="0"/>
            </a:xfrm>
            <a:prstGeom prst="line">
              <a:avLst/>
            </a:prstGeom>
            <a:noFill/>
            <a:ln w="28575" cap="sq" algn="ctr">
              <a:solidFill>
                <a:schemeClr val="accent2"/>
              </a:solidFill>
              <a:round/>
              <a:headEnd/>
              <a:tailEnd type="none" w="sm" len="lg"/>
            </a:ln>
          </p:spPr>
        </p:cxnSp>
        <p:cxnSp>
          <p:nvCxnSpPr>
            <p:cNvPr id="64" name="Straight Connector 63"/>
            <p:cNvCxnSpPr>
              <a:cxnSpLocks noChangeShapeType="1"/>
            </p:cNvCxnSpPr>
            <p:nvPr/>
          </p:nvCxnSpPr>
          <p:spPr bwMode="gray">
            <a:xfrm rot="5400000">
              <a:off x="6454776" y="2194463"/>
              <a:ext cx="206375" cy="0"/>
            </a:xfrm>
            <a:prstGeom prst="line">
              <a:avLst/>
            </a:prstGeom>
            <a:noFill/>
            <a:ln w="28575" cap="sq" algn="ctr">
              <a:solidFill>
                <a:schemeClr val="accent2"/>
              </a:solidFill>
              <a:round/>
              <a:headEnd/>
              <a:tailEnd type="none" w="sm" len="lg"/>
            </a:ln>
          </p:spPr>
        </p:cxnSp>
        <p:cxnSp>
          <p:nvCxnSpPr>
            <p:cNvPr id="65" name="Straight Connector 64"/>
            <p:cNvCxnSpPr>
              <a:cxnSpLocks noChangeShapeType="1"/>
            </p:cNvCxnSpPr>
            <p:nvPr/>
          </p:nvCxnSpPr>
          <p:spPr bwMode="gray">
            <a:xfrm rot="5400000">
              <a:off x="8669338" y="2194463"/>
              <a:ext cx="206375" cy="0"/>
            </a:xfrm>
            <a:prstGeom prst="line">
              <a:avLst/>
            </a:prstGeom>
            <a:noFill/>
            <a:ln w="28575" cap="sq" algn="ctr">
              <a:solidFill>
                <a:schemeClr val="accent2"/>
              </a:solidFill>
              <a:round/>
              <a:headEnd/>
              <a:tailEnd type="none" w="sm" len="lg"/>
            </a:ln>
          </p:spPr>
        </p:cxnSp>
        <p:cxnSp>
          <p:nvCxnSpPr>
            <p:cNvPr id="2" name="Straight Connector 62"/>
            <p:cNvCxnSpPr>
              <a:cxnSpLocks noChangeShapeType="1"/>
            </p:cNvCxnSpPr>
            <p:nvPr/>
          </p:nvCxnSpPr>
          <p:spPr bwMode="gray">
            <a:xfrm rot="5400000">
              <a:off x="2578101" y="1961100"/>
              <a:ext cx="206375" cy="0"/>
            </a:xfrm>
            <a:prstGeom prst="line">
              <a:avLst/>
            </a:prstGeom>
            <a:noFill/>
            <a:ln w="28575" cap="sq" algn="ctr">
              <a:solidFill>
                <a:schemeClr val="accent2"/>
              </a:solidFill>
              <a:round/>
              <a:headEnd/>
              <a:tailEnd type="none" w="sm" len="lg"/>
            </a:ln>
          </p:spPr>
        </p:cxnSp>
        <p:sp>
          <p:nvSpPr>
            <p:cNvPr id="36927" name="Line 63"/>
            <p:cNvSpPr>
              <a:spLocks noChangeShapeType="1"/>
            </p:cNvSpPr>
            <p:nvPr/>
          </p:nvSpPr>
          <p:spPr bwMode="gray">
            <a:xfrm>
              <a:off x="2139950" y="2086512"/>
              <a:ext cx="539750" cy="0"/>
            </a:xfrm>
            <a:prstGeom prst="line">
              <a:avLst/>
            </a:prstGeom>
            <a:noFill/>
            <a:ln w="28575" cap="sq">
              <a:solidFill>
                <a:schemeClr val="accent2"/>
              </a:solidFill>
              <a:round/>
              <a:headEnd/>
              <a:tailEnd type="none" w="sm" len="lg"/>
            </a:ln>
          </p:spPr>
          <p:txBody>
            <a:bodyPr/>
            <a:lstStyle/>
            <a:p>
              <a:endParaRPr lang="en-US" sz="1050">
                <a:solidFill>
                  <a:srgbClr val="000000"/>
                </a:solidFill>
                <a:latin typeface="Helvetica" pitchFamily="2" charset="0"/>
              </a:endParaRPr>
            </a:p>
          </p:txBody>
        </p:sp>
        <p:sp>
          <p:nvSpPr>
            <p:cNvPr id="37897" name="Content Placeholder 57"/>
            <p:cNvSpPr txBox="1">
              <a:spLocks/>
            </p:cNvSpPr>
            <p:nvPr/>
          </p:nvSpPr>
          <p:spPr bwMode="gray">
            <a:xfrm>
              <a:off x="3911378" y="1262482"/>
              <a:ext cx="3736404" cy="533399"/>
            </a:xfrm>
            <a:prstGeom prst="rect">
              <a:avLst/>
            </a:prstGeom>
            <a:noFill/>
            <a:ln w="9525">
              <a:noFill/>
              <a:miter lim="800000"/>
              <a:headEnd/>
              <a:tailEnd/>
            </a:ln>
          </p:spPr>
          <p:txBody>
            <a:bodyPr/>
            <a:lstStyle/>
            <a:p>
              <a:pPr eaLnBrk="0" hangingPunct="0">
                <a:spcBef>
                  <a:spcPct val="75000"/>
                </a:spcBef>
                <a:buClr>
                  <a:srgbClr val="000000"/>
                </a:buClr>
                <a:buSzPct val="80000"/>
                <a:buFont typeface="Wingdings" pitchFamily="2" charset="2"/>
                <a:buNone/>
              </a:pPr>
              <a:r>
                <a:rPr lang="en-US" sz="1400" b="1">
                  <a:solidFill>
                    <a:srgbClr val="5C5C5C"/>
                  </a:solidFill>
                  <a:latin typeface="Helvetica" pitchFamily="2" charset="0"/>
                </a:rPr>
                <a:t>Leverage the investment done for standardizing processes around SAP and extended it to ECM</a:t>
              </a:r>
            </a:p>
          </p:txBody>
        </p:sp>
        <p:grpSp>
          <p:nvGrpSpPr>
            <p:cNvPr id="3" name="Group 59"/>
            <p:cNvGrpSpPr>
              <a:grpSpLocks/>
            </p:cNvGrpSpPr>
            <p:nvPr/>
          </p:nvGrpSpPr>
          <p:grpSpPr bwMode="auto">
            <a:xfrm>
              <a:off x="3897314" y="2226213"/>
              <a:ext cx="2160587" cy="4094676"/>
              <a:chOff x="1495" y="1540"/>
              <a:chExt cx="1361" cy="2655"/>
            </a:xfrm>
          </p:grpSpPr>
          <p:sp>
            <p:nvSpPr>
              <p:cNvPr id="25616" name="Rectangle 23"/>
              <p:cNvSpPr>
                <a:spLocks noChangeArrowheads="1"/>
              </p:cNvSpPr>
              <p:nvPr/>
            </p:nvSpPr>
            <p:spPr bwMode="gray">
              <a:xfrm>
                <a:off x="1495" y="1540"/>
                <a:ext cx="1350" cy="576"/>
              </a:xfrm>
              <a:prstGeom prst="roundRect">
                <a:avLst>
                  <a:gd name="adj" fmla="val 0"/>
                </a:avLst>
              </a:prstGeom>
              <a:solidFill>
                <a:schemeClr val="accent3"/>
              </a:solidFill>
              <a:ln w="12700" algn="ctr">
                <a:noFill/>
                <a:round/>
                <a:headEnd/>
                <a:tailEnd/>
              </a:ln>
              <a:effectLst>
                <a:outerShdw dist="12700" dir="2700000" algn="tl" rotWithShape="0">
                  <a:srgbClr val="000000">
                    <a:alpha val="39999"/>
                  </a:srgbClr>
                </a:outerShdw>
              </a:effectLst>
            </p:spPr>
            <p:txBody>
              <a:bodyPr lIns="1005513" tIns="91410" bIns="91410" anchor="ctr"/>
              <a:lstStyle/>
              <a:p>
                <a:pPr>
                  <a:lnSpc>
                    <a:spcPts val="1500"/>
                  </a:lnSpc>
                  <a:buClr>
                    <a:srgbClr val="F0AB00"/>
                  </a:buClr>
                  <a:buSzPct val="80000"/>
                  <a:defRPr/>
                </a:pPr>
                <a:r>
                  <a:rPr lang="en-US" sz="1400" b="1">
                    <a:solidFill>
                      <a:srgbClr val="FFFFFF"/>
                    </a:solidFill>
                    <a:latin typeface="Helvetica" pitchFamily="2" charset="0"/>
                  </a:rPr>
                  <a:t>SAP User</a:t>
                </a:r>
              </a:p>
            </p:txBody>
          </p:sp>
          <p:sp>
            <p:nvSpPr>
              <p:cNvPr id="37922" name="AutoShape 6"/>
              <p:cNvSpPr>
                <a:spLocks noChangeArrowheads="1"/>
              </p:cNvSpPr>
              <p:nvPr/>
            </p:nvSpPr>
            <p:spPr bwMode="gray">
              <a:xfrm>
                <a:off x="1495" y="2482"/>
                <a:ext cx="1361" cy="1713"/>
              </a:xfrm>
              <a:prstGeom prst="roundRect">
                <a:avLst>
                  <a:gd name="adj" fmla="val 0"/>
                </a:avLst>
              </a:prstGeom>
              <a:gradFill rotWithShape="0">
                <a:gsLst>
                  <a:gs pos="0">
                    <a:srgbClr val="F2F2F2"/>
                  </a:gs>
                  <a:gs pos="100000">
                    <a:srgbClr val="F2F2F2"/>
                  </a:gs>
                </a:gsLst>
                <a:lin ang="5400000" scaled="1"/>
              </a:gradFill>
              <a:ln w="9525" algn="ctr">
                <a:noFill/>
                <a:round/>
                <a:headEnd/>
                <a:tailEnd/>
              </a:ln>
            </p:spPr>
            <p:txBody>
              <a:bodyPr tIns="91410" bIns="0"/>
              <a:lstStyle/>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Rich ECM capabilities within SAP</a:t>
                </a:r>
              </a:p>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Access to non-SAP content</a:t>
                </a:r>
              </a:p>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Leverage existing SAP structures and data</a:t>
                </a:r>
              </a:p>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Collaboration with non-SAP and external users</a:t>
                </a:r>
              </a:p>
            </p:txBody>
          </p:sp>
          <p:sp>
            <p:nvSpPr>
              <p:cNvPr id="37923" name="Rectangle 2"/>
              <p:cNvSpPr>
                <a:spLocks noChangeArrowheads="1"/>
              </p:cNvSpPr>
              <p:nvPr/>
            </p:nvSpPr>
            <p:spPr bwMode="gray">
              <a:xfrm>
                <a:off x="1495" y="2146"/>
                <a:ext cx="1355" cy="365"/>
              </a:xfrm>
              <a:prstGeom prst="roundRect">
                <a:avLst>
                  <a:gd name="adj" fmla="val 0"/>
                </a:avLst>
              </a:prstGeom>
              <a:gradFill rotWithShape="1">
                <a:gsLst>
                  <a:gs pos="0">
                    <a:srgbClr val="D9D9D9"/>
                  </a:gs>
                  <a:gs pos="100000">
                    <a:srgbClr val="F2F2F2"/>
                  </a:gs>
                </a:gsLst>
                <a:lin ang="5400000" scaled="1"/>
              </a:gradFill>
              <a:ln w="9525" algn="ctr">
                <a:noFill/>
                <a:miter lim="800000"/>
                <a:headEnd/>
                <a:tailEnd/>
              </a:ln>
            </p:spPr>
            <p:txBody>
              <a:bodyPr tIns="35989" bIns="35989" anchor="ctr"/>
              <a:lstStyle/>
              <a:p>
                <a:pPr algn="ctr">
                  <a:buClr>
                    <a:srgbClr val="0072AA"/>
                  </a:buClr>
                  <a:buSzPct val="80000"/>
                  <a:buFont typeface="Wingdings" pitchFamily="2" charset="2"/>
                  <a:buNone/>
                </a:pPr>
                <a:r>
                  <a:rPr lang="en-US" sz="1200" b="1">
                    <a:solidFill>
                      <a:schemeClr val="accent2"/>
                    </a:solidFill>
                    <a:latin typeface="Helvetica" pitchFamily="2" charset="0"/>
                  </a:rPr>
                  <a:t>Extend Functionality</a:t>
                </a:r>
              </a:p>
            </p:txBody>
          </p:sp>
          <p:pic>
            <p:nvPicPr>
              <p:cNvPr id="37924" name="Picture 35" descr="271512_l_srgb_s_g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1495" y="1541"/>
                <a:ext cx="453" cy="575"/>
              </a:xfrm>
              <a:prstGeom prst="rect">
                <a:avLst/>
              </a:prstGeom>
              <a:noFill/>
              <a:ln w="9525">
                <a:noFill/>
                <a:miter lim="800000"/>
                <a:headEnd/>
                <a:tailEnd/>
              </a:ln>
            </p:spPr>
          </p:pic>
        </p:grpSp>
        <p:grpSp>
          <p:nvGrpSpPr>
            <p:cNvPr id="5" name="Group 58"/>
            <p:cNvGrpSpPr>
              <a:grpSpLocks/>
            </p:cNvGrpSpPr>
            <p:nvPr/>
          </p:nvGrpSpPr>
          <p:grpSpPr bwMode="auto">
            <a:xfrm>
              <a:off x="1666876" y="2226213"/>
              <a:ext cx="2170113" cy="4094676"/>
              <a:chOff x="90" y="1540"/>
              <a:chExt cx="1367" cy="2655"/>
            </a:xfrm>
          </p:grpSpPr>
          <p:sp>
            <p:nvSpPr>
              <p:cNvPr id="32795" name="AutoShape 6"/>
              <p:cNvSpPr>
                <a:spLocks noChangeArrowheads="1"/>
              </p:cNvSpPr>
              <p:nvPr/>
            </p:nvSpPr>
            <p:spPr bwMode="gray">
              <a:xfrm>
                <a:off x="96" y="2482"/>
                <a:ext cx="1361" cy="1713"/>
              </a:xfrm>
              <a:prstGeom prst="roundRect">
                <a:avLst>
                  <a:gd name="adj" fmla="val 0"/>
                </a:avLst>
              </a:prstGeom>
              <a:gradFill rotWithShape="0">
                <a:gsLst>
                  <a:gs pos="0">
                    <a:srgbClr val="F2F2F2"/>
                  </a:gs>
                  <a:gs pos="100000">
                    <a:srgbClr val="F2F2F2"/>
                  </a:gs>
                </a:gsLst>
                <a:lin ang="5400000" scaled="1"/>
              </a:gradFill>
              <a:ln w="9525" algn="ctr">
                <a:noFill/>
                <a:round/>
                <a:headEnd/>
                <a:tailEnd/>
              </a:ln>
            </p:spPr>
            <p:txBody>
              <a:bodyPr lIns="35989" tIns="91410" rIns="35989" bIns="0"/>
              <a:lstStyle/>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Web-based access to SAP content</a:t>
                </a:r>
              </a:p>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All relevant information in one view</a:t>
                </a:r>
              </a:p>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Quick Search</a:t>
                </a:r>
              </a:p>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MS Office integration</a:t>
                </a:r>
              </a:p>
              <a:p>
                <a:pPr marL="177738" indent="-177738" eaLnBrk="0" hangingPunct="0">
                  <a:spcBef>
                    <a:spcPct val="75000"/>
                  </a:spcBef>
                  <a:buClr>
                    <a:schemeClr val="accent3"/>
                  </a:buClr>
                  <a:buSzPct val="80000"/>
                  <a:buFont typeface="Wingdings" pitchFamily="2" charset="2"/>
                  <a:buChar char="n"/>
                  <a:defRPr/>
                </a:pPr>
                <a:r>
                  <a:rPr lang="de-DE" sz="1200">
                    <a:solidFill>
                      <a:srgbClr val="000000"/>
                    </a:solidFill>
                    <a:latin typeface="Helvetica" pitchFamily="2" charset="0"/>
                    <a:sym typeface="Arial" pitchFamily="34" charset="0"/>
                  </a:rPr>
                  <a:t>Offline </a:t>
                </a:r>
                <a:r>
                  <a:rPr lang="de-DE" sz="1200" err="1">
                    <a:solidFill>
                      <a:srgbClr val="000000"/>
                    </a:solidFill>
                    <a:latin typeface="Helvetica" pitchFamily="2" charset="0"/>
                    <a:sym typeface="Arial" pitchFamily="34" charset="0"/>
                  </a:rPr>
                  <a:t>access</a:t>
                </a:r>
                <a:r>
                  <a:rPr lang="de-DE" sz="1200">
                    <a:solidFill>
                      <a:srgbClr val="000000"/>
                    </a:solidFill>
                    <a:latin typeface="Helvetica" pitchFamily="2" charset="0"/>
                    <a:sym typeface="Arial" pitchFamily="34" charset="0"/>
                  </a:rPr>
                  <a:t> to </a:t>
                </a:r>
                <a:r>
                  <a:rPr lang="de-DE" sz="1200" err="1">
                    <a:solidFill>
                      <a:srgbClr val="000000"/>
                    </a:solidFill>
                    <a:latin typeface="Helvetica" pitchFamily="2" charset="0"/>
                    <a:sym typeface="Arial" pitchFamily="34" charset="0"/>
                  </a:rPr>
                  <a:t>content</a:t>
                </a:r>
                <a:endParaRPr lang="de-DE" sz="1200">
                  <a:solidFill>
                    <a:srgbClr val="000000"/>
                  </a:solidFill>
                  <a:latin typeface="Helvetica" pitchFamily="2" charset="0"/>
                  <a:sym typeface="Arial" pitchFamily="34" charset="0"/>
                </a:endParaRPr>
              </a:p>
            </p:txBody>
          </p:sp>
          <p:sp>
            <p:nvSpPr>
              <p:cNvPr id="4" name="Rectangle 30"/>
              <p:cNvSpPr>
                <a:spLocks noChangeArrowheads="1"/>
              </p:cNvSpPr>
              <p:nvPr/>
            </p:nvSpPr>
            <p:spPr bwMode="gray">
              <a:xfrm>
                <a:off x="96" y="1540"/>
                <a:ext cx="1352" cy="576"/>
              </a:xfrm>
              <a:prstGeom prst="roundRect">
                <a:avLst>
                  <a:gd name="adj" fmla="val 0"/>
                </a:avLst>
              </a:prstGeom>
              <a:solidFill>
                <a:schemeClr val="accent3"/>
              </a:solidFill>
              <a:ln w="12700" algn="ctr">
                <a:noFill/>
                <a:round/>
                <a:headEnd/>
                <a:tailEnd/>
              </a:ln>
              <a:effectLst>
                <a:outerShdw dist="12700" dir="2700000" algn="tl" rotWithShape="0">
                  <a:srgbClr val="000000">
                    <a:alpha val="39999"/>
                  </a:srgbClr>
                </a:outerShdw>
              </a:effectLst>
            </p:spPr>
            <p:txBody>
              <a:bodyPr lIns="1005513" tIns="91410" bIns="91410" anchor="ctr"/>
              <a:lstStyle/>
              <a:p>
                <a:pPr>
                  <a:lnSpc>
                    <a:spcPts val="1500"/>
                  </a:lnSpc>
                  <a:buClr>
                    <a:srgbClr val="F0AB00"/>
                  </a:buClr>
                  <a:buSzPct val="80000"/>
                  <a:defRPr/>
                </a:pPr>
                <a:r>
                  <a:rPr lang="en-US" sz="1400" b="1">
                    <a:solidFill>
                      <a:srgbClr val="FFFFFF"/>
                    </a:solidFill>
                    <a:latin typeface="Helvetica" pitchFamily="2" charset="0"/>
                  </a:rPr>
                  <a:t>ECM User</a:t>
                </a:r>
              </a:p>
            </p:txBody>
          </p:sp>
          <p:sp>
            <p:nvSpPr>
              <p:cNvPr id="37919" name="Rectangle 2"/>
              <p:cNvSpPr>
                <a:spLocks noChangeArrowheads="1"/>
              </p:cNvSpPr>
              <p:nvPr/>
            </p:nvSpPr>
            <p:spPr bwMode="gray">
              <a:xfrm>
                <a:off x="96" y="2146"/>
                <a:ext cx="1355" cy="365"/>
              </a:xfrm>
              <a:prstGeom prst="roundRect">
                <a:avLst>
                  <a:gd name="adj" fmla="val 0"/>
                </a:avLst>
              </a:prstGeom>
              <a:gradFill rotWithShape="1">
                <a:gsLst>
                  <a:gs pos="0">
                    <a:srgbClr val="D9D9D9"/>
                  </a:gs>
                  <a:gs pos="100000">
                    <a:srgbClr val="F2F2F2"/>
                  </a:gs>
                </a:gsLst>
                <a:lin ang="5400000" scaled="1"/>
              </a:gradFill>
              <a:ln w="9525" algn="ctr">
                <a:noFill/>
                <a:miter lim="800000"/>
                <a:headEnd/>
                <a:tailEnd/>
              </a:ln>
            </p:spPr>
            <p:txBody>
              <a:bodyPr tIns="35989" bIns="35989" anchor="ctr"/>
              <a:lstStyle/>
              <a:p>
                <a:pPr algn="ctr">
                  <a:buClr>
                    <a:srgbClr val="0072AA"/>
                  </a:buClr>
                  <a:buSzPct val="80000"/>
                  <a:buFont typeface="Wingdings" pitchFamily="2" charset="2"/>
                  <a:buNone/>
                </a:pPr>
                <a:r>
                  <a:rPr lang="en-US" sz="1200" b="1">
                    <a:solidFill>
                      <a:schemeClr val="accent2"/>
                    </a:solidFill>
                    <a:latin typeface="Helvetica" pitchFamily="2" charset="0"/>
                  </a:rPr>
                  <a:t>Increase Process Efficiency</a:t>
                </a:r>
              </a:p>
            </p:txBody>
          </p:sp>
          <p:pic>
            <p:nvPicPr>
              <p:cNvPr id="37920" name="Picture 36" descr="271520_l_srgb_s_g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gray">
              <a:xfrm>
                <a:off x="90" y="1540"/>
                <a:ext cx="464" cy="583"/>
              </a:xfrm>
              <a:prstGeom prst="rect">
                <a:avLst/>
              </a:prstGeom>
              <a:noFill/>
              <a:ln w="9525">
                <a:noFill/>
                <a:miter lim="800000"/>
                <a:headEnd/>
                <a:tailEnd/>
              </a:ln>
            </p:spPr>
          </p:pic>
        </p:grpSp>
        <p:grpSp>
          <p:nvGrpSpPr>
            <p:cNvPr id="6" name="Group 60"/>
            <p:cNvGrpSpPr>
              <a:grpSpLocks/>
            </p:cNvGrpSpPr>
            <p:nvPr/>
          </p:nvGrpSpPr>
          <p:grpSpPr bwMode="auto">
            <a:xfrm>
              <a:off x="6111875" y="2226213"/>
              <a:ext cx="2160588" cy="4094676"/>
              <a:chOff x="2890" y="1540"/>
              <a:chExt cx="1361" cy="2655"/>
            </a:xfrm>
          </p:grpSpPr>
          <p:sp>
            <p:nvSpPr>
              <p:cNvPr id="137246" name="Rectangle 30"/>
              <p:cNvSpPr>
                <a:spLocks noChangeArrowheads="1"/>
              </p:cNvSpPr>
              <p:nvPr/>
            </p:nvSpPr>
            <p:spPr bwMode="gray">
              <a:xfrm>
                <a:off x="2890" y="1540"/>
                <a:ext cx="1347" cy="576"/>
              </a:xfrm>
              <a:prstGeom prst="roundRect">
                <a:avLst>
                  <a:gd name="adj" fmla="val 0"/>
                </a:avLst>
              </a:prstGeom>
              <a:solidFill>
                <a:schemeClr val="accent3"/>
              </a:solidFill>
              <a:ln w="12700" algn="ctr">
                <a:noFill/>
                <a:round/>
                <a:headEnd/>
                <a:tailEnd/>
              </a:ln>
              <a:effectLst>
                <a:outerShdw dist="12700" dir="2700000" algn="tl" rotWithShape="0">
                  <a:srgbClr val="000000">
                    <a:alpha val="39999"/>
                  </a:srgbClr>
                </a:outerShdw>
              </a:effectLst>
            </p:spPr>
            <p:txBody>
              <a:bodyPr lIns="1005513" tIns="91410" bIns="91410" anchor="ctr"/>
              <a:lstStyle/>
              <a:p>
                <a:pPr>
                  <a:lnSpc>
                    <a:spcPts val="1500"/>
                  </a:lnSpc>
                  <a:buClr>
                    <a:srgbClr val="F0AB00"/>
                  </a:buClr>
                  <a:buSzPct val="80000"/>
                  <a:defRPr/>
                </a:pPr>
                <a:r>
                  <a:rPr lang="en-US" sz="1400" b="1">
                    <a:solidFill>
                      <a:srgbClr val="FFFFFF"/>
                    </a:solidFill>
                    <a:latin typeface="Helvetica" pitchFamily="2" charset="0"/>
                  </a:rPr>
                  <a:t>IT Manager</a:t>
                </a:r>
              </a:p>
            </p:txBody>
          </p:sp>
          <p:sp>
            <p:nvSpPr>
              <p:cNvPr id="37914" name="AutoShape 6"/>
              <p:cNvSpPr>
                <a:spLocks noChangeArrowheads="1"/>
              </p:cNvSpPr>
              <p:nvPr/>
            </p:nvSpPr>
            <p:spPr bwMode="gray">
              <a:xfrm>
                <a:off x="2890" y="2482"/>
                <a:ext cx="1361" cy="1713"/>
              </a:xfrm>
              <a:prstGeom prst="roundRect">
                <a:avLst>
                  <a:gd name="adj" fmla="val 0"/>
                </a:avLst>
              </a:prstGeom>
              <a:gradFill rotWithShape="0">
                <a:gsLst>
                  <a:gs pos="0">
                    <a:srgbClr val="F2F2F2"/>
                  </a:gs>
                  <a:gs pos="100000">
                    <a:srgbClr val="F2F2F2"/>
                  </a:gs>
                </a:gsLst>
                <a:lin ang="5400000" scaled="1"/>
              </a:gradFill>
              <a:ln w="9525" algn="ctr">
                <a:noFill/>
                <a:round/>
                <a:headEnd/>
                <a:tailEnd/>
              </a:ln>
            </p:spPr>
            <p:txBody>
              <a:bodyPr tIns="91410" bIns="0"/>
              <a:lstStyle/>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One Platform Strategy</a:t>
                </a:r>
              </a:p>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Reduction of training and administration costs</a:t>
                </a:r>
              </a:p>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Consolidation of IT systems and reduction of interfaces</a:t>
                </a:r>
              </a:p>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Reduction of storage costs</a:t>
                </a:r>
              </a:p>
            </p:txBody>
          </p:sp>
          <p:sp>
            <p:nvSpPr>
              <p:cNvPr id="37915" name="Rectangle 2"/>
              <p:cNvSpPr>
                <a:spLocks noChangeArrowheads="1"/>
              </p:cNvSpPr>
              <p:nvPr/>
            </p:nvSpPr>
            <p:spPr bwMode="gray">
              <a:xfrm>
                <a:off x="2890" y="2146"/>
                <a:ext cx="1355" cy="365"/>
              </a:xfrm>
              <a:prstGeom prst="roundRect">
                <a:avLst>
                  <a:gd name="adj" fmla="val 0"/>
                </a:avLst>
              </a:prstGeom>
              <a:gradFill rotWithShape="1">
                <a:gsLst>
                  <a:gs pos="0">
                    <a:srgbClr val="D9D9D9"/>
                  </a:gs>
                  <a:gs pos="100000">
                    <a:srgbClr val="F2F2F2"/>
                  </a:gs>
                </a:gsLst>
                <a:lin ang="5400000" scaled="1"/>
              </a:gradFill>
              <a:ln w="9525" algn="ctr">
                <a:noFill/>
                <a:miter lim="800000"/>
                <a:headEnd/>
                <a:tailEnd/>
              </a:ln>
            </p:spPr>
            <p:txBody>
              <a:bodyPr tIns="35989" bIns="35989" anchor="ctr"/>
              <a:lstStyle/>
              <a:p>
                <a:pPr algn="ctr">
                  <a:buClr>
                    <a:srgbClr val="0072AA"/>
                  </a:buClr>
                  <a:buSzPct val="80000"/>
                  <a:buFont typeface="Wingdings" pitchFamily="2" charset="2"/>
                  <a:buNone/>
                </a:pPr>
                <a:r>
                  <a:rPr lang="en-US" sz="1200" b="1">
                    <a:solidFill>
                      <a:schemeClr val="accent2"/>
                    </a:solidFill>
                    <a:latin typeface="Helvetica" pitchFamily="2" charset="0"/>
                  </a:rPr>
                  <a:t>Reduce Cost</a:t>
                </a:r>
              </a:p>
            </p:txBody>
          </p:sp>
          <p:pic>
            <p:nvPicPr>
              <p:cNvPr id="37916" name="Picture 37" descr="893140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gray">
              <a:xfrm>
                <a:off x="2890" y="1540"/>
                <a:ext cx="443" cy="575"/>
              </a:xfrm>
              <a:prstGeom prst="rect">
                <a:avLst/>
              </a:prstGeom>
              <a:noFill/>
              <a:ln w="9525">
                <a:noFill/>
                <a:miter lim="800000"/>
                <a:headEnd/>
                <a:tailEnd/>
              </a:ln>
            </p:spPr>
          </p:pic>
        </p:grpSp>
        <p:grpSp>
          <p:nvGrpSpPr>
            <p:cNvPr id="7" name="Group 61"/>
            <p:cNvGrpSpPr>
              <a:grpSpLocks/>
            </p:cNvGrpSpPr>
            <p:nvPr/>
          </p:nvGrpSpPr>
          <p:grpSpPr bwMode="auto">
            <a:xfrm>
              <a:off x="8316913" y="2226213"/>
              <a:ext cx="2214562" cy="4094676"/>
              <a:chOff x="4279" y="1540"/>
              <a:chExt cx="1395" cy="2655"/>
            </a:xfrm>
          </p:grpSpPr>
          <p:sp>
            <p:nvSpPr>
              <p:cNvPr id="31" name="Rectangle 30"/>
              <p:cNvSpPr>
                <a:spLocks noChangeArrowheads="1"/>
              </p:cNvSpPr>
              <p:nvPr/>
            </p:nvSpPr>
            <p:spPr bwMode="gray">
              <a:xfrm>
                <a:off x="4279" y="1540"/>
                <a:ext cx="1377" cy="576"/>
              </a:xfrm>
              <a:prstGeom prst="roundRect">
                <a:avLst>
                  <a:gd name="adj" fmla="val 0"/>
                </a:avLst>
              </a:prstGeom>
              <a:solidFill>
                <a:schemeClr val="accent3"/>
              </a:solidFill>
              <a:ln w="12700" algn="ctr">
                <a:noFill/>
                <a:round/>
                <a:headEnd/>
                <a:tailEnd/>
              </a:ln>
              <a:effectLst>
                <a:outerShdw dist="12700" dir="2700000" algn="tl" rotWithShape="0">
                  <a:srgbClr val="000000">
                    <a:alpha val="39999"/>
                  </a:srgbClr>
                </a:outerShdw>
              </a:effectLst>
            </p:spPr>
            <p:txBody>
              <a:bodyPr lIns="1005513" tIns="91410" bIns="91410" anchor="ctr"/>
              <a:lstStyle/>
              <a:p>
                <a:pPr>
                  <a:buClr>
                    <a:srgbClr val="F0AB00"/>
                  </a:buClr>
                  <a:buSzPct val="80000"/>
                  <a:buFont typeface="Wingdings" pitchFamily="2" charset="2"/>
                  <a:buNone/>
                  <a:defRPr/>
                </a:pPr>
                <a:r>
                  <a:rPr lang="en-US" sz="1400" b="1">
                    <a:solidFill>
                      <a:srgbClr val="FFFFFF"/>
                    </a:solidFill>
                    <a:latin typeface="Helvetica" pitchFamily="2" charset="0"/>
                  </a:rPr>
                  <a:t>Compliance </a:t>
                </a:r>
                <a:br>
                  <a:rPr lang="en-US" sz="1400" b="1">
                    <a:solidFill>
                      <a:srgbClr val="FFFFFF"/>
                    </a:solidFill>
                    <a:latin typeface="Helvetica" pitchFamily="2" charset="0"/>
                  </a:rPr>
                </a:br>
                <a:r>
                  <a:rPr lang="en-US" sz="1400" b="1">
                    <a:solidFill>
                      <a:srgbClr val="FFFFFF"/>
                    </a:solidFill>
                    <a:latin typeface="Helvetica" pitchFamily="2" charset="0"/>
                  </a:rPr>
                  <a:t>Manager</a:t>
                </a:r>
              </a:p>
            </p:txBody>
          </p:sp>
          <p:sp>
            <p:nvSpPr>
              <p:cNvPr id="37910" name="AutoShape 6"/>
              <p:cNvSpPr>
                <a:spLocks noChangeArrowheads="1"/>
              </p:cNvSpPr>
              <p:nvPr/>
            </p:nvSpPr>
            <p:spPr bwMode="gray">
              <a:xfrm>
                <a:off x="4279" y="2482"/>
                <a:ext cx="1395" cy="1713"/>
              </a:xfrm>
              <a:prstGeom prst="roundRect">
                <a:avLst>
                  <a:gd name="adj" fmla="val 0"/>
                </a:avLst>
              </a:prstGeom>
              <a:gradFill rotWithShape="0">
                <a:gsLst>
                  <a:gs pos="0">
                    <a:srgbClr val="F2F2F2"/>
                  </a:gs>
                  <a:gs pos="100000">
                    <a:srgbClr val="F2F2F2"/>
                  </a:gs>
                </a:gsLst>
                <a:lin ang="5400000" scaled="1"/>
              </a:gradFill>
              <a:ln w="9525" algn="ctr">
                <a:noFill/>
                <a:round/>
                <a:headEnd/>
                <a:tailEnd/>
              </a:ln>
            </p:spPr>
            <p:txBody>
              <a:bodyPr lIns="35989" tIns="91410" rIns="35989" bIns="0"/>
              <a:lstStyle/>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Enterprise-wide Records Management  for SAP and non-SAP content </a:t>
                </a:r>
              </a:p>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Single set of retention policies to management content lifecycle</a:t>
                </a:r>
              </a:p>
              <a:p>
                <a:pPr marL="177738" indent="-177738">
                  <a:spcBef>
                    <a:spcPct val="75000"/>
                  </a:spcBef>
                  <a:buClr>
                    <a:schemeClr val="accent3"/>
                  </a:buClr>
                  <a:buSzPct val="80000"/>
                  <a:buFont typeface="Wingdings" pitchFamily="2" charset="2"/>
                  <a:buChar char="n"/>
                  <a:defRPr/>
                </a:pPr>
                <a:r>
                  <a:rPr lang="en-US" sz="1200">
                    <a:solidFill>
                      <a:srgbClr val="000000"/>
                    </a:solidFill>
                    <a:latin typeface="Helvetica" pitchFamily="2" charset="0"/>
                  </a:rPr>
                  <a:t>Reduced corporate exposure to litigation and regulations</a:t>
                </a:r>
              </a:p>
            </p:txBody>
          </p:sp>
          <p:sp>
            <p:nvSpPr>
              <p:cNvPr id="37911" name="Rectangle 2"/>
              <p:cNvSpPr>
                <a:spLocks noChangeArrowheads="1"/>
              </p:cNvSpPr>
              <p:nvPr/>
            </p:nvSpPr>
            <p:spPr bwMode="gray">
              <a:xfrm>
                <a:off x="4279" y="2146"/>
                <a:ext cx="1395" cy="365"/>
              </a:xfrm>
              <a:prstGeom prst="roundRect">
                <a:avLst>
                  <a:gd name="adj" fmla="val 0"/>
                </a:avLst>
              </a:prstGeom>
              <a:gradFill rotWithShape="1">
                <a:gsLst>
                  <a:gs pos="0">
                    <a:srgbClr val="D9D9D9"/>
                  </a:gs>
                  <a:gs pos="100000">
                    <a:srgbClr val="F2F2F2"/>
                  </a:gs>
                </a:gsLst>
                <a:lin ang="5400000" scaled="1"/>
              </a:gradFill>
              <a:ln w="9525" algn="ctr">
                <a:noFill/>
                <a:miter lim="800000"/>
                <a:headEnd/>
                <a:tailEnd/>
              </a:ln>
            </p:spPr>
            <p:txBody>
              <a:bodyPr tIns="35989" bIns="35989" anchor="ctr"/>
              <a:lstStyle/>
              <a:p>
                <a:pPr algn="ctr">
                  <a:buClr>
                    <a:srgbClr val="0072AA"/>
                  </a:buClr>
                  <a:buSzPct val="80000"/>
                  <a:buFont typeface="Wingdings" pitchFamily="2" charset="2"/>
                  <a:buNone/>
                </a:pPr>
                <a:r>
                  <a:rPr lang="en-US" sz="1200" b="1">
                    <a:solidFill>
                      <a:schemeClr val="accent2"/>
                    </a:solidFill>
                    <a:latin typeface="Helvetica" pitchFamily="2" charset="0"/>
                  </a:rPr>
                  <a:t>Mitigate Risk</a:t>
                </a:r>
              </a:p>
            </p:txBody>
          </p:sp>
          <p:pic>
            <p:nvPicPr>
              <p:cNvPr id="37912" name="Picture 44" descr="132565_l_srgb_s_gl"/>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gray">
              <a:xfrm>
                <a:off x="4279" y="1540"/>
                <a:ext cx="451" cy="575"/>
              </a:xfrm>
              <a:prstGeom prst="rect">
                <a:avLst/>
              </a:prstGeom>
              <a:noFill/>
              <a:ln w="9525">
                <a:noFill/>
                <a:miter lim="800000"/>
                <a:headEnd/>
                <a:tailEnd/>
              </a:ln>
            </p:spPr>
          </p:pic>
        </p:grpSp>
        <p:sp>
          <p:nvSpPr>
            <p:cNvPr id="36882" name="Rectangle 49"/>
            <p:cNvSpPr>
              <a:spLocks noChangeArrowheads="1"/>
            </p:cNvSpPr>
            <p:nvPr/>
          </p:nvSpPr>
          <p:spPr bwMode="gray">
            <a:xfrm>
              <a:off x="1666875" y="1052670"/>
              <a:ext cx="2114550" cy="947738"/>
            </a:xfrm>
            <a:prstGeom prst="rect">
              <a:avLst/>
            </a:prstGeom>
            <a:solidFill>
              <a:schemeClr val="accent2"/>
            </a:solidFill>
            <a:ln w="12700" algn="ctr">
              <a:noFill/>
              <a:round/>
              <a:headEnd/>
              <a:tailEnd type="triangle" w="sm" len="lg"/>
            </a:ln>
            <a:effectLst>
              <a:outerShdw dist="12700" dir="2700000" algn="tl" rotWithShape="0">
                <a:srgbClr val="000000">
                  <a:alpha val="39999"/>
                </a:srgbClr>
              </a:outerShdw>
            </a:effectLst>
          </p:spPr>
          <p:txBody>
            <a:bodyPr tIns="91410" bIns="91410" anchor="ctr"/>
            <a:lstStyle/>
            <a:p>
              <a:pPr indent="182499" algn="ctr">
                <a:buClr>
                  <a:srgbClr val="F0AB00"/>
                </a:buClr>
                <a:buSzPct val="80000"/>
                <a:defRPr/>
              </a:pPr>
              <a:r>
                <a:rPr lang="en-US" sz="1400" b="1" noProof="1">
                  <a:solidFill>
                    <a:srgbClr val="FFFFFF"/>
                  </a:solidFill>
                  <a:latin typeface="Helvetica" pitchFamily="2" charset="0"/>
                </a:rPr>
                <a:t>CIO</a:t>
              </a:r>
            </a:p>
          </p:txBody>
        </p:sp>
        <p:pic>
          <p:nvPicPr>
            <p:cNvPr id="37903" name="Picture 39" descr="eeee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gray">
            <a:xfrm>
              <a:off x="1666876" y="1052670"/>
              <a:ext cx="737517" cy="947738"/>
            </a:xfrm>
            <a:prstGeom prst="rect">
              <a:avLst/>
            </a:prstGeom>
            <a:noFill/>
            <a:ln w="9525">
              <a:noFill/>
              <a:miter lim="800000"/>
              <a:headEnd/>
              <a:tailEnd/>
            </a:ln>
          </p:spPr>
        </p:pic>
        <p:sp>
          <p:nvSpPr>
            <p:cNvPr id="36928" name="Line 64"/>
            <p:cNvSpPr>
              <a:spLocks noChangeShapeType="1"/>
            </p:cNvSpPr>
            <p:nvPr/>
          </p:nvSpPr>
          <p:spPr bwMode="gray">
            <a:xfrm>
              <a:off x="2681288" y="2086512"/>
              <a:ext cx="1649412" cy="0"/>
            </a:xfrm>
            <a:prstGeom prst="line">
              <a:avLst/>
            </a:prstGeom>
            <a:noFill/>
            <a:ln w="28575" cap="sq">
              <a:solidFill>
                <a:schemeClr val="accent2"/>
              </a:solidFill>
              <a:round/>
              <a:headEnd/>
              <a:tailEnd type="none" w="sm" len="lg"/>
            </a:ln>
          </p:spPr>
          <p:txBody>
            <a:bodyPr/>
            <a:lstStyle/>
            <a:p>
              <a:endParaRPr lang="en-US" sz="1050">
                <a:solidFill>
                  <a:srgbClr val="000000"/>
                </a:solidFill>
                <a:latin typeface="Helvetica" pitchFamily="2" charset="0"/>
              </a:endParaRPr>
            </a:p>
          </p:txBody>
        </p:sp>
        <p:sp>
          <p:nvSpPr>
            <p:cNvPr id="36929" name="Line 65"/>
            <p:cNvSpPr>
              <a:spLocks noChangeShapeType="1"/>
            </p:cNvSpPr>
            <p:nvPr/>
          </p:nvSpPr>
          <p:spPr bwMode="gray">
            <a:xfrm>
              <a:off x="4286250" y="2086512"/>
              <a:ext cx="2266950" cy="0"/>
            </a:xfrm>
            <a:prstGeom prst="line">
              <a:avLst/>
            </a:prstGeom>
            <a:noFill/>
            <a:ln w="28575" cap="sq">
              <a:solidFill>
                <a:schemeClr val="accent2"/>
              </a:solidFill>
              <a:round/>
              <a:headEnd/>
              <a:tailEnd type="none" w="sm" len="lg"/>
            </a:ln>
          </p:spPr>
          <p:txBody>
            <a:bodyPr/>
            <a:lstStyle/>
            <a:p>
              <a:endParaRPr lang="en-US" sz="1050">
                <a:solidFill>
                  <a:srgbClr val="000000"/>
                </a:solidFill>
                <a:latin typeface="Helvetica" pitchFamily="2" charset="0"/>
              </a:endParaRPr>
            </a:p>
          </p:txBody>
        </p:sp>
        <p:sp>
          <p:nvSpPr>
            <p:cNvPr id="36930" name="Line 66"/>
            <p:cNvSpPr>
              <a:spLocks noChangeShapeType="1"/>
            </p:cNvSpPr>
            <p:nvPr/>
          </p:nvSpPr>
          <p:spPr bwMode="gray">
            <a:xfrm>
              <a:off x="6524626" y="2086512"/>
              <a:ext cx="2246313" cy="0"/>
            </a:xfrm>
            <a:prstGeom prst="line">
              <a:avLst/>
            </a:prstGeom>
            <a:noFill/>
            <a:ln w="28575" cap="sq">
              <a:solidFill>
                <a:schemeClr val="accent2"/>
              </a:solidFill>
              <a:round/>
              <a:headEnd/>
              <a:tailEnd type="none" w="sm" len="lg"/>
            </a:ln>
          </p:spPr>
          <p:txBody>
            <a:bodyPr/>
            <a:lstStyle/>
            <a:p>
              <a:endParaRPr lang="en-US" sz="1050">
                <a:solidFill>
                  <a:srgbClr val="000000"/>
                </a:solidFill>
                <a:latin typeface="Helvetica" pitchFamily="2" charset="0"/>
              </a:endParaRPr>
            </a:p>
          </p:txBody>
        </p:sp>
      </p:grpSp>
    </p:spTree>
    <p:extLst>
      <p:ext uri="{BB962C8B-B14F-4D97-AF65-F5344CB8AC3E}">
        <p14:creationId xmlns:p14="http://schemas.microsoft.com/office/powerpoint/2010/main" val="9726881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17A47-1534-E7E5-9201-91EA620914E5}"/>
            </a:ext>
          </a:extLst>
        </p:cNvPr>
        <p:cNvGrpSpPr/>
        <p:nvPr/>
      </p:nvGrpSpPr>
      <p:grpSpPr>
        <a:xfrm>
          <a:off x="0" y="0"/>
          <a:ext cx="0" cy="0"/>
          <a:chOff x="0" y="0"/>
          <a:chExt cx="0" cy="0"/>
        </a:xfrm>
      </p:grpSpPr>
      <p:pic>
        <p:nvPicPr>
          <p:cNvPr id="5" name="Picture Placeholder 4" descr="A person shaking hands with a group of people&#10;&#10;AI-generated content may be incorrect.">
            <a:extLst>
              <a:ext uri="{FF2B5EF4-FFF2-40B4-BE49-F238E27FC236}">
                <a16:creationId xmlns:a16="http://schemas.microsoft.com/office/drawing/2014/main" id="{57BFC466-FAA9-2835-B9BD-D30275C1BF6C}"/>
              </a:ext>
            </a:extLst>
          </p:cNvPr>
          <p:cNvPicPr>
            <a:picLocks noGrp="1" noChangeAspect="1"/>
          </p:cNvPicPr>
          <p:nvPr>
            <p:ph type="pic" sz="quarter" idx="10"/>
          </p:nvPr>
        </p:nvPicPr>
        <p:blipFill>
          <a:blip r:embed="rId2"/>
          <a:srcRect t="30236" b="30236"/>
          <a:stretch/>
        </p:blipFill>
        <p:spPr/>
      </p:pic>
      <p:sp>
        <p:nvSpPr>
          <p:cNvPr id="3" name="Text Placeholder 2">
            <a:extLst>
              <a:ext uri="{FF2B5EF4-FFF2-40B4-BE49-F238E27FC236}">
                <a16:creationId xmlns:a16="http://schemas.microsoft.com/office/drawing/2014/main" id="{6E2C1F47-4827-9661-5FE3-CA00751E288C}"/>
              </a:ext>
            </a:extLst>
          </p:cNvPr>
          <p:cNvSpPr>
            <a:spLocks noGrp="1"/>
          </p:cNvSpPr>
          <p:nvPr>
            <p:ph type="body" sz="quarter" idx="12"/>
          </p:nvPr>
        </p:nvSpPr>
        <p:spPr/>
        <p:txBody>
          <a:bodyPr>
            <a:normAutofit/>
          </a:bodyPr>
          <a:lstStyle/>
          <a:p>
            <a:pPr marL="342797" indent="-342797"/>
            <a:r>
              <a:rPr lang="en-US" b="1"/>
              <a:t>Value Proposition</a:t>
            </a:r>
          </a:p>
        </p:txBody>
      </p:sp>
    </p:spTree>
    <p:extLst>
      <p:ext uri="{BB962C8B-B14F-4D97-AF65-F5344CB8AC3E}">
        <p14:creationId xmlns:p14="http://schemas.microsoft.com/office/powerpoint/2010/main" val="1816701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667D9C-B5D1-6BCE-0D19-6F58DD859C11}"/>
              </a:ext>
            </a:extLst>
          </p:cNvPr>
          <p:cNvSpPr>
            <a:spLocks noGrp="1"/>
          </p:cNvSpPr>
          <p:nvPr>
            <p:ph type="body" sz="quarter" idx="12"/>
          </p:nvPr>
        </p:nvSpPr>
        <p:spPr>
          <a:xfrm>
            <a:off x="889611" y="653143"/>
            <a:ext cx="9680417" cy="670188"/>
          </a:xfrm>
        </p:spPr>
        <p:txBody>
          <a:bodyPr>
            <a:normAutofit fontScale="85000" lnSpcReduction="10000"/>
          </a:bodyPr>
          <a:lstStyle/>
          <a:p>
            <a:r>
              <a:rPr lang="en-US"/>
              <a:t>Why OpenText Extended ECM for SAP Solutions?</a:t>
            </a:r>
          </a:p>
        </p:txBody>
      </p:sp>
      <p:sp>
        <p:nvSpPr>
          <p:cNvPr id="3" name="Text Placeholder 2">
            <a:extLst>
              <a:ext uri="{FF2B5EF4-FFF2-40B4-BE49-F238E27FC236}">
                <a16:creationId xmlns:a16="http://schemas.microsoft.com/office/drawing/2014/main" id="{AA7DF1F2-14A2-7D51-26EB-061F9DC18981}"/>
              </a:ext>
            </a:extLst>
          </p:cNvPr>
          <p:cNvSpPr>
            <a:spLocks noGrp="1"/>
          </p:cNvSpPr>
          <p:nvPr>
            <p:ph type="body" sz="quarter" idx="11"/>
          </p:nvPr>
        </p:nvSpPr>
        <p:spPr/>
        <p:txBody>
          <a:bodyPr>
            <a:normAutofit lnSpcReduction="10000"/>
          </a:bodyPr>
          <a:lstStyle/>
          <a:p>
            <a:pPr marL="228531" indent="-228531">
              <a:spcBef>
                <a:spcPts val="600"/>
              </a:spcBef>
              <a:buFont typeface="Arial" panose="020B0604020202020204" pitchFamily="34" charset="0"/>
              <a:buChar char="•"/>
            </a:pPr>
            <a:r>
              <a:rPr lang="en-US" sz="1400" dirty="0">
                <a:solidFill>
                  <a:schemeClr val="tx1"/>
                </a:solidFill>
              </a:rPr>
              <a:t>OpenText™ Extended ECM for SAP® Solutions extends SAP business applications with comprehensive ECM capabilities, including document management, records management and collaboration </a:t>
            </a:r>
          </a:p>
          <a:p>
            <a:pPr marL="228531" indent="-228531">
              <a:spcBef>
                <a:spcPts val="600"/>
              </a:spcBef>
              <a:buFont typeface="Arial" panose="020B0604020202020204" pitchFamily="34" charset="0"/>
              <a:buChar char="•"/>
            </a:pPr>
            <a:r>
              <a:rPr lang="en-US" sz="1400" dirty="0">
                <a:solidFill>
                  <a:schemeClr val="tx1"/>
                </a:solidFill>
              </a:rPr>
              <a:t>Increase process efficiency by making unstructured content easily accessible within the context of SAP </a:t>
            </a:r>
            <a:r>
              <a:rPr lang="en-US" sz="1400">
                <a:solidFill>
                  <a:schemeClr val="tx1"/>
                </a:solidFill>
              </a:rPr>
              <a:t>business processes</a:t>
            </a:r>
            <a:endParaRPr lang="en-US" dirty="0"/>
          </a:p>
        </p:txBody>
      </p:sp>
      <p:sp>
        <p:nvSpPr>
          <p:cNvPr id="5" name="Text Placeholder 4">
            <a:extLst>
              <a:ext uri="{FF2B5EF4-FFF2-40B4-BE49-F238E27FC236}">
                <a16:creationId xmlns:a16="http://schemas.microsoft.com/office/drawing/2014/main" id="{FBF30754-A0BA-25EA-910C-4F781409D431}"/>
              </a:ext>
            </a:extLst>
          </p:cNvPr>
          <p:cNvSpPr>
            <a:spLocks noGrp="1"/>
          </p:cNvSpPr>
          <p:nvPr>
            <p:ph type="body" sz="quarter" idx="13"/>
          </p:nvPr>
        </p:nvSpPr>
        <p:spPr/>
        <p:txBody>
          <a:bodyPr>
            <a:normAutofit fontScale="92500" lnSpcReduction="10000"/>
          </a:bodyPr>
          <a:lstStyle/>
          <a:p>
            <a:pPr marL="228531" indent="-228531">
              <a:spcBef>
                <a:spcPts val="600"/>
              </a:spcBef>
              <a:buFont typeface="Arial" panose="020B0604020202020204" pitchFamily="34" charset="0"/>
              <a:buChar char="•"/>
            </a:pPr>
            <a:r>
              <a:rPr lang="en-US" sz="1400">
                <a:solidFill>
                  <a:schemeClr val="tx1"/>
                </a:solidFill>
              </a:rPr>
              <a:t>Low implementation risk, lower upgrade efforts and TCO</a:t>
            </a:r>
          </a:p>
          <a:p>
            <a:pPr marL="228531" indent="-228531">
              <a:spcBef>
                <a:spcPts val="600"/>
              </a:spcBef>
              <a:buFont typeface="Arial" panose="020B0604020202020204" pitchFamily="34" charset="0"/>
              <a:buChar char="•"/>
            </a:pPr>
            <a:r>
              <a:rPr lang="en-US" sz="1400">
                <a:solidFill>
                  <a:schemeClr val="tx1"/>
                </a:solidFill>
              </a:rPr>
              <a:t>Due to its seamless integration in each users preferred application &amp; UI, xECM secures high user adoption, avoiding significant training costs </a:t>
            </a:r>
          </a:p>
          <a:p>
            <a:pPr marL="228531" indent="-228531">
              <a:spcBef>
                <a:spcPts val="600"/>
              </a:spcBef>
              <a:buFont typeface="Arial" panose="020B0604020202020204" pitchFamily="34" charset="0"/>
              <a:buChar char="•"/>
            </a:pPr>
            <a:r>
              <a:rPr lang="en-US" sz="1400">
                <a:solidFill>
                  <a:schemeClr val="tx1"/>
                </a:solidFill>
              </a:rPr>
              <a:t>Free Solution Accelerators including corresponding configurations for SAP and OpenText reduce implementation cost and risk</a:t>
            </a:r>
          </a:p>
          <a:p>
            <a:endParaRPr lang="en-US"/>
          </a:p>
        </p:txBody>
      </p:sp>
      <p:sp>
        <p:nvSpPr>
          <p:cNvPr id="7" name="Text Placeholder 6">
            <a:extLst>
              <a:ext uri="{FF2B5EF4-FFF2-40B4-BE49-F238E27FC236}">
                <a16:creationId xmlns:a16="http://schemas.microsoft.com/office/drawing/2014/main" id="{27D9945E-9858-5BA3-073D-9B91A94EE9F1}"/>
              </a:ext>
            </a:extLst>
          </p:cNvPr>
          <p:cNvSpPr>
            <a:spLocks noGrp="1"/>
          </p:cNvSpPr>
          <p:nvPr>
            <p:ph type="body" sz="quarter" idx="14"/>
          </p:nvPr>
        </p:nvSpPr>
        <p:spPr/>
        <p:txBody>
          <a:bodyPr>
            <a:normAutofit fontScale="92500" lnSpcReduction="20000"/>
          </a:bodyPr>
          <a:lstStyle/>
          <a:p>
            <a:pPr marL="228531" indent="-228531">
              <a:spcBef>
                <a:spcPts val="600"/>
              </a:spcBef>
              <a:buFont typeface="Arial" panose="020B0604020202020204" pitchFamily="34" charset="0"/>
              <a:buChar char="•"/>
            </a:pPr>
            <a:r>
              <a:rPr lang="en-US" sz="1400">
                <a:solidFill>
                  <a:schemeClr val="tx1"/>
                </a:solidFill>
              </a:rPr>
              <a:t>Achieve an unprecedented level of consistency and control by leveraging SAP data, structures and authorizations for organizing and categorizing unstructured content</a:t>
            </a:r>
          </a:p>
          <a:p>
            <a:pPr marL="228531" indent="-228531">
              <a:spcBef>
                <a:spcPts val="600"/>
              </a:spcBef>
              <a:buFont typeface="Arial" panose="020B0604020202020204" pitchFamily="34" charset="0"/>
              <a:buChar char="•"/>
            </a:pPr>
            <a:r>
              <a:rPr lang="en-US" sz="1400">
                <a:solidFill>
                  <a:schemeClr val="tx1"/>
                </a:solidFill>
              </a:rPr>
              <a:t>Minimize the risk associated with unstructured content by controlling its complete lifecycle </a:t>
            </a:r>
          </a:p>
          <a:p>
            <a:pPr marL="228531" indent="-228531">
              <a:spcBef>
                <a:spcPts val="600"/>
              </a:spcBef>
              <a:buFont typeface="Arial" panose="020B0604020202020204" pitchFamily="34" charset="0"/>
              <a:buChar char="•"/>
            </a:pPr>
            <a:r>
              <a:rPr lang="en-US" sz="1400">
                <a:solidFill>
                  <a:schemeClr val="tx1"/>
                </a:solidFill>
              </a:rPr>
              <a:t>Only ECM solution in the market premium-qualified, supported, maintained, and sold by SAP itself</a:t>
            </a:r>
          </a:p>
          <a:p>
            <a:endParaRPr lang="en-US"/>
          </a:p>
        </p:txBody>
      </p:sp>
      <p:sp>
        <p:nvSpPr>
          <p:cNvPr id="9" name="Text Placeholder 8">
            <a:extLst>
              <a:ext uri="{FF2B5EF4-FFF2-40B4-BE49-F238E27FC236}">
                <a16:creationId xmlns:a16="http://schemas.microsoft.com/office/drawing/2014/main" id="{E23ACFAA-6A84-3562-4315-F13D20FB856A}"/>
              </a:ext>
            </a:extLst>
          </p:cNvPr>
          <p:cNvSpPr>
            <a:spLocks noGrp="1"/>
          </p:cNvSpPr>
          <p:nvPr>
            <p:ph type="body" sz="quarter" idx="15"/>
          </p:nvPr>
        </p:nvSpPr>
        <p:spPr>
          <a:xfrm>
            <a:off x="889612" y="2611985"/>
            <a:ext cx="2780653" cy="378349"/>
          </a:xfrm>
        </p:spPr>
        <p:txBody>
          <a:bodyPr>
            <a:normAutofit lnSpcReduction="10000"/>
          </a:bodyPr>
          <a:lstStyle/>
          <a:p>
            <a:r>
              <a:rPr lang="en-US"/>
              <a:t>Increase Efficiency</a:t>
            </a:r>
          </a:p>
        </p:txBody>
      </p:sp>
      <p:sp>
        <p:nvSpPr>
          <p:cNvPr id="10" name="Text Placeholder 9">
            <a:extLst>
              <a:ext uri="{FF2B5EF4-FFF2-40B4-BE49-F238E27FC236}">
                <a16:creationId xmlns:a16="http://schemas.microsoft.com/office/drawing/2014/main" id="{7D251E19-552B-B792-826B-3BC9F4109087}"/>
              </a:ext>
            </a:extLst>
          </p:cNvPr>
          <p:cNvSpPr>
            <a:spLocks noGrp="1"/>
          </p:cNvSpPr>
          <p:nvPr>
            <p:ph type="body" sz="quarter" idx="16"/>
          </p:nvPr>
        </p:nvSpPr>
        <p:spPr>
          <a:xfrm>
            <a:off x="4720187" y="2600591"/>
            <a:ext cx="2751625" cy="378349"/>
          </a:xfrm>
        </p:spPr>
        <p:txBody>
          <a:bodyPr>
            <a:normAutofit lnSpcReduction="10000"/>
          </a:bodyPr>
          <a:lstStyle/>
          <a:p>
            <a:r>
              <a:rPr lang="en-US" sz="2000" b="1">
                <a:solidFill>
                  <a:schemeClr val="tx1"/>
                </a:solidFill>
              </a:rPr>
              <a:t>Reduce TCO</a:t>
            </a:r>
          </a:p>
        </p:txBody>
      </p:sp>
      <p:sp>
        <p:nvSpPr>
          <p:cNvPr id="11" name="Text Placeholder 10">
            <a:extLst>
              <a:ext uri="{FF2B5EF4-FFF2-40B4-BE49-F238E27FC236}">
                <a16:creationId xmlns:a16="http://schemas.microsoft.com/office/drawing/2014/main" id="{C80ECB65-6225-4D72-53E1-00BF930F158B}"/>
              </a:ext>
            </a:extLst>
          </p:cNvPr>
          <p:cNvSpPr>
            <a:spLocks noGrp="1"/>
          </p:cNvSpPr>
          <p:nvPr>
            <p:ph type="body" sz="quarter" idx="17"/>
          </p:nvPr>
        </p:nvSpPr>
        <p:spPr>
          <a:xfrm>
            <a:off x="8514996" y="2600591"/>
            <a:ext cx="2780653" cy="378350"/>
          </a:xfrm>
        </p:spPr>
        <p:txBody>
          <a:bodyPr>
            <a:normAutofit lnSpcReduction="10000"/>
          </a:bodyPr>
          <a:lstStyle/>
          <a:p>
            <a:r>
              <a:rPr lang="en-US" sz="2000" b="1">
                <a:solidFill>
                  <a:schemeClr val="tx1"/>
                </a:solidFill>
              </a:rPr>
              <a:t>Reduce Risk</a:t>
            </a:r>
          </a:p>
        </p:txBody>
      </p:sp>
      <p:sp>
        <p:nvSpPr>
          <p:cNvPr id="12" name="Round Single Corner Rectangle 11">
            <a:extLst>
              <a:ext uri="{FF2B5EF4-FFF2-40B4-BE49-F238E27FC236}">
                <a16:creationId xmlns:a16="http://schemas.microsoft.com/office/drawing/2014/main" id="{5634D190-CBB4-D065-C78E-AA8747EBBD1A}"/>
              </a:ext>
            </a:extLst>
          </p:cNvPr>
          <p:cNvSpPr/>
          <p:nvPr/>
        </p:nvSpPr>
        <p:spPr>
          <a:xfrm>
            <a:off x="726783" y="1567465"/>
            <a:ext cx="786332" cy="790511"/>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ingle Corner Rectangle 13">
            <a:extLst>
              <a:ext uri="{FF2B5EF4-FFF2-40B4-BE49-F238E27FC236}">
                <a16:creationId xmlns:a16="http://schemas.microsoft.com/office/drawing/2014/main" id="{049AF16D-CDAE-D113-3810-A5D65C3581FA}"/>
              </a:ext>
            </a:extLst>
          </p:cNvPr>
          <p:cNvSpPr/>
          <p:nvPr/>
        </p:nvSpPr>
        <p:spPr>
          <a:xfrm>
            <a:off x="4506395" y="1567465"/>
            <a:ext cx="786332" cy="790511"/>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ingle Corner Rectangle 16">
            <a:extLst>
              <a:ext uri="{FF2B5EF4-FFF2-40B4-BE49-F238E27FC236}">
                <a16:creationId xmlns:a16="http://schemas.microsoft.com/office/drawing/2014/main" id="{A3AEBA52-9B7A-599B-8293-3C253011C7E3}"/>
              </a:ext>
            </a:extLst>
          </p:cNvPr>
          <p:cNvSpPr/>
          <p:nvPr/>
        </p:nvSpPr>
        <p:spPr>
          <a:xfrm>
            <a:off x="8309796" y="1567465"/>
            <a:ext cx="786332" cy="790511"/>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6">
            <a:extLst>
              <a:ext uri="{FF2B5EF4-FFF2-40B4-BE49-F238E27FC236}">
                <a16:creationId xmlns:a16="http://schemas.microsoft.com/office/drawing/2014/main" id="{B5A7AA21-9A72-9947-BDEA-4DB023076788}"/>
              </a:ext>
            </a:extLst>
          </p:cNvPr>
          <p:cNvSpPr>
            <a:spLocks noChangeAspect="1"/>
          </p:cNvSpPr>
          <p:nvPr/>
        </p:nvSpPr>
        <p:spPr>
          <a:xfrm>
            <a:off x="824295" y="1735609"/>
            <a:ext cx="587129" cy="446792"/>
          </a:xfrm>
          <a:custGeom>
            <a:avLst/>
            <a:gdLst/>
            <a:ahLst/>
            <a:cxnLst>
              <a:cxn ang="3cd4">
                <a:pos x="hc" y="t"/>
              </a:cxn>
              <a:cxn ang="cd2">
                <a:pos x="l" y="vc"/>
              </a:cxn>
              <a:cxn ang="cd4">
                <a:pos x="hc" y="b"/>
              </a:cxn>
              <a:cxn ang="0">
                <a:pos x="r" y="vc"/>
              </a:cxn>
            </a:cxnLst>
            <a:rect l="l" t="t" r="r" b="b"/>
            <a:pathLst>
              <a:path w="5854" h="4455">
                <a:moveTo>
                  <a:pt x="32" y="79"/>
                </a:moveTo>
                <a:lnTo>
                  <a:pt x="32" y="811"/>
                </a:lnTo>
                <a:cubicBezTo>
                  <a:pt x="32" y="859"/>
                  <a:pt x="63" y="891"/>
                  <a:pt x="111" y="891"/>
                </a:cubicBezTo>
                <a:lnTo>
                  <a:pt x="859" y="891"/>
                </a:lnTo>
                <a:cubicBezTo>
                  <a:pt x="907" y="891"/>
                  <a:pt x="938" y="859"/>
                  <a:pt x="938" y="811"/>
                </a:cubicBezTo>
                <a:lnTo>
                  <a:pt x="938" y="79"/>
                </a:lnTo>
                <a:cubicBezTo>
                  <a:pt x="938" y="32"/>
                  <a:pt x="907" y="0"/>
                  <a:pt x="859" y="0"/>
                </a:cubicBezTo>
                <a:lnTo>
                  <a:pt x="111" y="0"/>
                </a:lnTo>
                <a:cubicBezTo>
                  <a:pt x="63" y="0"/>
                  <a:pt x="32" y="32"/>
                  <a:pt x="32" y="79"/>
                </a:cubicBezTo>
                <a:close/>
                <a:moveTo>
                  <a:pt x="190" y="159"/>
                </a:moveTo>
                <a:lnTo>
                  <a:pt x="779" y="159"/>
                </a:lnTo>
                <a:lnTo>
                  <a:pt x="779" y="732"/>
                </a:lnTo>
                <a:lnTo>
                  <a:pt x="190" y="732"/>
                </a:lnTo>
                <a:close/>
                <a:moveTo>
                  <a:pt x="1272" y="0"/>
                </a:moveTo>
                <a:cubicBezTo>
                  <a:pt x="1225" y="0"/>
                  <a:pt x="1193" y="32"/>
                  <a:pt x="1193" y="79"/>
                </a:cubicBezTo>
                <a:lnTo>
                  <a:pt x="1193" y="811"/>
                </a:lnTo>
                <a:cubicBezTo>
                  <a:pt x="1193" y="859"/>
                  <a:pt x="1225" y="891"/>
                  <a:pt x="1272" y="891"/>
                </a:cubicBezTo>
                <a:lnTo>
                  <a:pt x="2036" y="891"/>
                </a:lnTo>
                <a:cubicBezTo>
                  <a:pt x="2068" y="891"/>
                  <a:pt x="2116" y="859"/>
                  <a:pt x="2116" y="811"/>
                </a:cubicBezTo>
                <a:lnTo>
                  <a:pt x="2116" y="79"/>
                </a:lnTo>
                <a:cubicBezTo>
                  <a:pt x="2116" y="32"/>
                  <a:pt x="2068" y="0"/>
                  <a:pt x="2036" y="0"/>
                </a:cubicBezTo>
                <a:close/>
                <a:moveTo>
                  <a:pt x="1957" y="732"/>
                </a:moveTo>
                <a:lnTo>
                  <a:pt x="1352" y="732"/>
                </a:lnTo>
                <a:lnTo>
                  <a:pt x="1352" y="159"/>
                </a:lnTo>
                <a:lnTo>
                  <a:pt x="1957" y="159"/>
                </a:lnTo>
                <a:close/>
                <a:moveTo>
                  <a:pt x="2434" y="0"/>
                </a:moveTo>
                <a:cubicBezTo>
                  <a:pt x="2386" y="0"/>
                  <a:pt x="2354" y="32"/>
                  <a:pt x="2354" y="79"/>
                </a:cubicBezTo>
                <a:lnTo>
                  <a:pt x="2354" y="811"/>
                </a:lnTo>
                <a:cubicBezTo>
                  <a:pt x="2354" y="859"/>
                  <a:pt x="2386" y="891"/>
                  <a:pt x="2434" y="891"/>
                </a:cubicBezTo>
                <a:lnTo>
                  <a:pt x="3198" y="891"/>
                </a:lnTo>
                <a:cubicBezTo>
                  <a:pt x="3245" y="891"/>
                  <a:pt x="3277" y="859"/>
                  <a:pt x="3277" y="811"/>
                </a:cubicBezTo>
                <a:lnTo>
                  <a:pt x="3277" y="79"/>
                </a:lnTo>
                <a:cubicBezTo>
                  <a:pt x="3277" y="32"/>
                  <a:pt x="3245" y="0"/>
                  <a:pt x="3198" y="0"/>
                </a:cubicBezTo>
                <a:close/>
                <a:moveTo>
                  <a:pt x="3118" y="732"/>
                </a:moveTo>
                <a:lnTo>
                  <a:pt x="2514" y="732"/>
                </a:lnTo>
                <a:lnTo>
                  <a:pt x="2514" y="159"/>
                </a:lnTo>
                <a:lnTo>
                  <a:pt x="3118" y="159"/>
                </a:lnTo>
                <a:close/>
                <a:moveTo>
                  <a:pt x="3595" y="0"/>
                </a:moveTo>
                <a:cubicBezTo>
                  <a:pt x="3563" y="0"/>
                  <a:pt x="3516" y="32"/>
                  <a:pt x="3516" y="79"/>
                </a:cubicBezTo>
                <a:lnTo>
                  <a:pt x="3516" y="811"/>
                </a:lnTo>
                <a:cubicBezTo>
                  <a:pt x="3516" y="859"/>
                  <a:pt x="3563" y="891"/>
                  <a:pt x="3595" y="891"/>
                </a:cubicBezTo>
                <a:lnTo>
                  <a:pt x="4359" y="891"/>
                </a:lnTo>
                <a:cubicBezTo>
                  <a:pt x="4407" y="891"/>
                  <a:pt x="4439" y="859"/>
                  <a:pt x="4439" y="811"/>
                </a:cubicBezTo>
                <a:lnTo>
                  <a:pt x="4439" y="79"/>
                </a:lnTo>
                <a:cubicBezTo>
                  <a:pt x="4439" y="32"/>
                  <a:pt x="4407" y="0"/>
                  <a:pt x="4359" y="0"/>
                </a:cubicBezTo>
                <a:close/>
                <a:moveTo>
                  <a:pt x="4280" y="732"/>
                </a:moveTo>
                <a:lnTo>
                  <a:pt x="3675" y="732"/>
                </a:lnTo>
                <a:lnTo>
                  <a:pt x="3675" y="159"/>
                </a:lnTo>
                <a:lnTo>
                  <a:pt x="4280" y="159"/>
                </a:lnTo>
                <a:close/>
                <a:moveTo>
                  <a:pt x="2354" y="3087"/>
                </a:moveTo>
                <a:cubicBezTo>
                  <a:pt x="2370" y="3070"/>
                  <a:pt x="2370" y="3055"/>
                  <a:pt x="2370" y="3023"/>
                </a:cubicBezTo>
                <a:lnTo>
                  <a:pt x="2370" y="2848"/>
                </a:lnTo>
                <a:cubicBezTo>
                  <a:pt x="2370" y="2673"/>
                  <a:pt x="2386" y="2498"/>
                  <a:pt x="2450" y="2323"/>
                </a:cubicBezTo>
                <a:cubicBezTo>
                  <a:pt x="2466" y="2291"/>
                  <a:pt x="2450" y="2275"/>
                  <a:pt x="2434" y="2243"/>
                </a:cubicBezTo>
                <a:cubicBezTo>
                  <a:pt x="2418" y="2227"/>
                  <a:pt x="2402" y="2212"/>
                  <a:pt x="2370" y="2212"/>
                </a:cubicBezTo>
                <a:lnTo>
                  <a:pt x="79" y="2212"/>
                </a:lnTo>
                <a:cubicBezTo>
                  <a:pt x="32" y="2212"/>
                  <a:pt x="0" y="2243"/>
                  <a:pt x="0" y="2291"/>
                </a:cubicBezTo>
                <a:lnTo>
                  <a:pt x="0" y="3039"/>
                </a:lnTo>
                <a:cubicBezTo>
                  <a:pt x="0" y="3070"/>
                  <a:pt x="32" y="3118"/>
                  <a:pt x="79" y="3118"/>
                </a:cubicBezTo>
                <a:lnTo>
                  <a:pt x="2291" y="3118"/>
                </a:lnTo>
                <a:cubicBezTo>
                  <a:pt x="2323" y="3118"/>
                  <a:pt x="2338" y="3102"/>
                  <a:pt x="2354" y="3087"/>
                </a:cubicBezTo>
                <a:close/>
                <a:moveTo>
                  <a:pt x="2211" y="2959"/>
                </a:moveTo>
                <a:lnTo>
                  <a:pt x="159" y="2959"/>
                </a:lnTo>
                <a:lnTo>
                  <a:pt x="159" y="2370"/>
                </a:lnTo>
                <a:lnTo>
                  <a:pt x="2275" y="2370"/>
                </a:lnTo>
                <a:cubicBezTo>
                  <a:pt x="2227" y="2530"/>
                  <a:pt x="2211" y="2689"/>
                  <a:pt x="2211" y="2848"/>
                </a:cubicBezTo>
                <a:close/>
                <a:moveTo>
                  <a:pt x="0" y="1161"/>
                </a:moveTo>
                <a:lnTo>
                  <a:pt x="0" y="1893"/>
                </a:lnTo>
                <a:cubicBezTo>
                  <a:pt x="0" y="1941"/>
                  <a:pt x="32" y="1973"/>
                  <a:pt x="79" y="1973"/>
                </a:cubicBezTo>
                <a:lnTo>
                  <a:pt x="2561" y="1973"/>
                </a:lnTo>
                <a:cubicBezTo>
                  <a:pt x="2593" y="1973"/>
                  <a:pt x="2625" y="1973"/>
                  <a:pt x="2641" y="1941"/>
                </a:cubicBezTo>
                <a:cubicBezTo>
                  <a:pt x="2895" y="1543"/>
                  <a:pt x="3118" y="1321"/>
                  <a:pt x="3516" y="1241"/>
                </a:cubicBezTo>
                <a:cubicBezTo>
                  <a:pt x="3548" y="1225"/>
                  <a:pt x="3580" y="1193"/>
                  <a:pt x="3580" y="1145"/>
                </a:cubicBezTo>
                <a:cubicBezTo>
                  <a:pt x="3580" y="1114"/>
                  <a:pt x="3532" y="1082"/>
                  <a:pt x="3500" y="1082"/>
                </a:cubicBezTo>
                <a:lnTo>
                  <a:pt x="79" y="1082"/>
                </a:lnTo>
                <a:cubicBezTo>
                  <a:pt x="32" y="1082"/>
                  <a:pt x="0" y="1114"/>
                  <a:pt x="0" y="1161"/>
                </a:cubicBezTo>
                <a:close/>
                <a:moveTo>
                  <a:pt x="159" y="1241"/>
                </a:moveTo>
                <a:lnTo>
                  <a:pt x="3071" y="1241"/>
                </a:lnTo>
                <a:cubicBezTo>
                  <a:pt x="2848" y="1384"/>
                  <a:pt x="2689" y="1591"/>
                  <a:pt x="2529" y="1814"/>
                </a:cubicBezTo>
                <a:lnTo>
                  <a:pt x="159" y="1814"/>
                </a:lnTo>
                <a:close/>
                <a:moveTo>
                  <a:pt x="4248" y="1241"/>
                </a:moveTo>
                <a:cubicBezTo>
                  <a:pt x="3357" y="1241"/>
                  <a:pt x="2641" y="1957"/>
                  <a:pt x="2641" y="2848"/>
                </a:cubicBezTo>
                <a:cubicBezTo>
                  <a:pt x="2641" y="3739"/>
                  <a:pt x="3357" y="4455"/>
                  <a:pt x="4248" y="4455"/>
                </a:cubicBezTo>
                <a:cubicBezTo>
                  <a:pt x="5139" y="4455"/>
                  <a:pt x="5854" y="3739"/>
                  <a:pt x="5854" y="2848"/>
                </a:cubicBezTo>
                <a:cubicBezTo>
                  <a:pt x="5854" y="1957"/>
                  <a:pt x="5139" y="1241"/>
                  <a:pt x="4248" y="1241"/>
                </a:cubicBezTo>
                <a:close/>
                <a:moveTo>
                  <a:pt x="5298" y="3850"/>
                </a:moveTo>
                <a:lnTo>
                  <a:pt x="5298" y="3755"/>
                </a:lnTo>
                <a:cubicBezTo>
                  <a:pt x="5298" y="3484"/>
                  <a:pt x="5091" y="3309"/>
                  <a:pt x="4757" y="3309"/>
                </a:cubicBezTo>
                <a:lnTo>
                  <a:pt x="4662" y="3309"/>
                </a:lnTo>
                <a:lnTo>
                  <a:pt x="4566" y="3150"/>
                </a:lnTo>
                <a:cubicBezTo>
                  <a:pt x="4677" y="3039"/>
                  <a:pt x="4757" y="2879"/>
                  <a:pt x="4773" y="2736"/>
                </a:cubicBezTo>
                <a:cubicBezTo>
                  <a:pt x="4820" y="2705"/>
                  <a:pt x="4852" y="2641"/>
                  <a:pt x="4852" y="2578"/>
                </a:cubicBezTo>
                <a:lnTo>
                  <a:pt x="4852" y="2387"/>
                </a:lnTo>
                <a:cubicBezTo>
                  <a:pt x="4852" y="2355"/>
                  <a:pt x="4868" y="2307"/>
                  <a:pt x="4820" y="2259"/>
                </a:cubicBezTo>
                <a:cubicBezTo>
                  <a:pt x="4805" y="2259"/>
                  <a:pt x="4805" y="2243"/>
                  <a:pt x="4789" y="2243"/>
                </a:cubicBezTo>
                <a:lnTo>
                  <a:pt x="4789" y="2116"/>
                </a:lnTo>
                <a:cubicBezTo>
                  <a:pt x="4789" y="1893"/>
                  <a:pt x="4677" y="1734"/>
                  <a:pt x="4486" y="1687"/>
                </a:cubicBezTo>
                <a:cubicBezTo>
                  <a:pt x="4311" y="1623"/>
                  <a:pt x="4105" y="1670"/>
                  <a:pt x="4009" y="1766"/>
                </a:cubicBezTo>
                <a:cubicBezTo>
                  <a:pt x="3818" y="1782"/>
                  <a:pt x="3691" y="1925"/>
                  <a:pt x="3691" y="2132"/>
                </a:cubicBezTo>
                <a:lnTo>
                  <a:pt x="3691" y="2243"/>
                </a:lnTo>
                <a:cubicBezTo>
                  <a:pt x="3675" y="2243"/>
                  <a:pt x="3675" y="2259"/>
                  <a:pt x="3659" y="2259"/>
                </a:cubicBezTo>
                <a:cubicBezTo>
                  <a:pt x="3643" y="2275"/>
                  <a:pt x="3611" y="2323"/>
                  <a:pt x="3611" y="2402"/>
                </a:cubicBezTo>
                <a:lnTo>
                  <a:pt x="3611" y="2578"/>
                </a:lnTo>
                <a:cubicBezTo>
                  <a:pt x="3611" y="2641"/>
                  <a:pt x="3659" y="2705"/>
                  <a:pt x="3723" y="2736"/>
                </a:cubicBezTo>
                <a:cubicBezTo>
                  <a:pt x="3738" y="2896"/>
                  <a:pt x="3818" y="3055"/>
                  <a:pt x="3945" y="3166"/>
                </a:cubicBezTo>
                <a:lnTo>
                  <a:pt x="3850" y="3309"/>
                </a:lnTo>
                <a:lnTo>
                  <a:pt x="3754" y="3309"/>
                </a:lnTo>
                <a:cubicBezTo>
                  <a:pt x="3436" y="3309"/>
                  <a:pt x="3245" y="3484"/>
                  <a:pt x="3245" y="3755"/>
                </a:cubicBezTo>
                <a:lnTo>
                  <a:pt x="3245" y="3850"/>
                </a:lnTo>
                <a:cubicBezTo>
                  <a:pt x="3245" y="3898"/>
                  <a:pt x="3293" y="3930"/>
                  <a:pt x="3325" y="3930"/>
                </a:cubicBezTo>
                <a:cubicBezTo>
                  <a:pt x="3372" y="3930"/>
                  <a:pt x="3405" y="3898"/>
                  <a:pt x="3405" y="3850"/>
                </a:cubicBezTo>
                <a:lnTo>
                  <a:pt x="3405" y="3755"/>
                </a:lnTo>
                <a:cubicBezTo>
                  <a:pt x="3405" y="3516"/>
                  <a:pt x="3595" y="3469"/>
                  <a:pt x="3754" y="3469"/>
                </a:cubicBezTo>
                <a:lnTo>
                  <a:pt x="3898" y="3469"/>
                </a:lnTo>
                <a:cubicBezTo>
                  <a:pt x="3914" y="3469"/>
                  <a:pt x="3945" y="3452"/>
                  <a:pt x="3961" y="3436"/>
                </a:cubicBezTo>
                <a:lnTo>
                  <a:pt x="4072" y="3261"/>
                </a:lnTo>
                <a:cubicBezTo>
                  <a:pt x="4136" y="3278"/>
                  <a:pt x="4184" y="3293"/>
                  <a:pt x="4248" y="3293"/>
                </a:cubicBezTo>
                <a:cubicBezTo>
                  <a:pt x="4311" y="3293"/>
                  <a:pt x="4391" y="3278"/>
                  <a:pt x="4439" y="3246"/>
                </a:cubicBezTo>
                <a:lnTo>
                  <a:pt x="4550" y="3421"/>
                </a:lnTo>
                <a:cubicBezTo>
                  <a:pt x="4566" y="3452"/>
                  <a:pt x="4598" y="3469"/>
                  <a:pt x="4629" y="3469"/>
                </a:cubicBezTo>
                <a:lnTo>
                  <a:pt x="4757" y="3469"/>
                </a:lnTo>
                <a:cubicBezTo>
                  <a:pt x="4852" y="3469"/>
                  <a:pt x="5139" y="3484"/>
                  <a:pt x="5139" y="3755"/>
                </a:cubicBezTo>
                <a:lnTo>
                  <a:pt x="5139" y="3850"/>
                </a:lnTo>
                <a:cubicBezTo>
                  <a:pt x="5139" y="3898"/>
                  <a:pt x="5171" y="3930"/>
                  <a:pt x="5218" y="3930"/>
                </a:cubicBezTo>
                <a:cubicBezTo>
                  <a:pt x="4963" y="4169"/>
                  <a:pt x="4614" y="4296"/>
                  <a:pt x="4248" y="4296"/>
                </a:cubicBezTo>
                <a:cubicBezTo>
                  <a:pt x="3452" y="4296"/>
                  <a:pt x="2800" y="3643"/>
                  <a:pt x="2800" y="2848"/>
                </a:cubicBezTo>
                <a:cubicBezTo>
                  <a:pt x="2800" y="2052"/>
                  <a:pt x="3452" y="1400"/>
                  <a:pt x="4248" y="1400"/>
                </a:cubicBezTo>
                <a:cubicBezTo>
                  <a:pt x="5043" y="1400"/>
                  <a:pt x="5696" y="2052"/>
                  <a:pt x="5696" y="2848"/>
                </a:cubicBezTo>
                <a:cubicBezTo>
                  <a:pt x="5696" y="3246"/>
                  <a:pt x="5552" y="3596"/>
                  <a:pt x="5298" y="3850"/>
                </a:cubicBezTo>
                <a:close/>
                <a:moveTo>
                  <a:pt x="3866" y="2673"/>
                </a:moveTo>
                <a:cubicBezTo>
                  <a:pt x="3866" y="2625"/>
                  <a:pt x="3834" y="2593"/>
                  <a:pt x="3786" y="2593"/>
                </a:cubicBezTo>
                <a:lnTo>
                  <a:pt x="3771" y="2578"/>
                </a:lnTo>
                <a:lnTo>
                  <a:pt x="3771" y="2402"/>
                </a:lnTo>
                <a:lnTo>
                  <a:pt x="3771" y="2387"/>
                </a:lnTo>
                <a:cubicBezTo>
                  <a:pt x="3786" y="2387"/>
                  <a:pt x="3802" y="2370"/>
                  <a:pt x="3818" y="2370"/>
                </a:cubicBezTo>
                <a:cubicBezTo>
                  <a:pt x="3834" y="2355"/>
                  <a:pt x="3850" y="2323"/>
                  <a:pt x="3850" y="2307"/>
                </a:cubicBezTo>
                <a:lnTo>
                  <a:pt x="3850" y="2132"/>
                </a:lnTo>
                <a:cubicBezTo>
                  <a:pt x="3850" y="2021"/>
                  <a:pt x="3914" y="1941"/>
                  <a:pt x="4009" y="1925"/>
                </a:cubicBezTo>
                <a:cubicBezTo>
                  <a:pt x="4057" y="1941"/>
                  <a:pt x="4089" y="1925"/>
                  <a:pt x="4120" y="1893"/>
                </a:cubicBezTo>
                <a:cubicBezTo>
                  <a:pt x="4152" y="1830"/>
                  <a:pt x="4311" y="1782"/>
                  <a:pt x="4439" y="1830"/>
                </a:cubicBezTo>
                <a:cubicBezTo>
                  <a:pt x="4566" y="1878"/>
                  <a:pt x="4629" y="1973"/>
                  <a:pt x="4629" y="2132"/>
                </a:cubicBezTo>
                <a:lnTo>
                  <a:pt x="4629" y="2307"/>
                </a:lnTo>
                <a:cubicBezTo>
                  <a:pt x="4629" y="2339"/>
                  <a:pt x="4662" y="2370"/>
                  <a:pt x="4709" y="2387"/>
                </a:cubicBezTo>
                <a:lnTo>
                  <a:pt x="4709" y="2402"/>
                </a:lnTo>
                <a:lnTo>
                  <a:pt x="4693" y="2593"/>
                </a:lnTo>
                <a:cubicBezTo>
                  <a:pt x="4645" y="2593"/>
                  <a:pt x="4614" y="2625"/>
                  <a:pt x="4614" y="2673"/>
                </a:cubicBezTo>
                <a:cubicBezTo>
                  <a:pt x="4614" y="2879"/>
                  <a:pt x="4454" y="3134"/>
                  <a:pt x="4248" y="3134"/>
                </a:cubicBezTo>
                <a:cubicBezTo>
                  <a:pt x="4041" y="3134"/>
                  <a:pt x="3866" y="2879"/>
                  <a:pt x="3866" y="2673"/>
                </a:cubicBezTo>
                <a:close/>
              </a:path>
            </a:pathLst>
          </a:custGeom>
          <a:solidFill>
            <a:schemeClr val="accent2"/>
          </a:solidFill>
          <a:ln cap="flat">
            <a:solidFill>
              <a:schemeClr val="accent2"/>
            </a:solidFill>
            <a:prstDash val="solid"/>
          </a:ln>
        </p:spPr>
        <p:txBody>
          <a:bodyPr vert="horz" wrap="none" lIns="44988" tIns="22494" rIns="44988" bIns="22494" anchor="ctr" anchorCtr="1" compatLnSpc="0"/>
          <a:lstStyle/>
          <a:p>
            <a:pPr hangingPunct="0"/>
            <a:endParaRPr lang="en-CA" sz="900">
              <a:latin typeface="Arial" pitchFamily="18"/>
              <a:ea typeface="SimSun" pitchFamily="2"/>
              <a:cs typeface="Lucida Sans" pitchFamily="2"/>
            </a:endParaRPr>
          </a:p>
        </p:txBody>
      </p:sp>
      <p:sp>
        <p:nvSpPr>
          <p:cNvPr id="15" name="Freeform: Shape 1">
            <a:extLst>
              <a:ext uri="{FF2B5EF4-FFF2-40B4-BE49-F238E27FC236}">
                <a16:creationId xmlns:a16="http://schemas.microsoft.com/office/drawing/2014/main" id="{E39791AA-E2D4-C846-9F2D-97E49533CFAF}"/>
              </a:ext>
            </a:extLst>
          </p:cNvPr>
          <p:cNvSpPr/>
          <p:nvPr/>
        </p:nvSpPr>
        <p:spPr>
          <a:xfrm>
            <a:off x="8457696" y="1727659"/>
            <a:ext cx="525287" cy="510570"/>
          </a:xfrm>
          <a:custGeom>
            <a:avLst/>
            <a:gdLst/>
            <a:ahLst/>
            <a:cxnLst>
              <a:cxn ang="3cd4">
                <a:pos x="hc" y="t"/>
              </a:cxn>
              <a:cxn ang="cd2">
                <a:pos x="l" y="vc"/>
              </a:cxn>
              <a:cxn ang="cd4">
                <a:pos x="hc" y="b"/>
              </a:cxn>
              <a:cxn ang="0">
                <a:pos x="r" y="vc"/>
              </a:cxn>
            </a:cxnLst>
            <a:rect l="l" t="t" r="r" b="b"/>
            <a:pathLst>
              <a:path w="4320" h="4199">
                <a:moveTo>
                  <a:pt x="2936" y="2132"/>
                </a:moveTo>
                <a:cubicBezTo>
                  <a:pt x="2968" y="2100"/>
                  <a:pt x="2968" y="2052"/>
                  <a:pt x="2936" y="2020"/>
                </a:cubicBezTo>
                <a:lnTo>
                  <a:pt x="2539" y="1638"/>
                </a:lnTo>
                <a:cubicBezTo>
                  <a:pt x="2571" y="1543"/>
                  <a:pt x="2634" y="1336"/>
                  <a:pt x="2587" y="1082"/>
                </a:cubicBezTo>
                <a:cubicBezTo>
                  <a:pt x="2539" y="827"/>
                  <a:pt x="2380" y="366"/>
                  <a:pt x="1839" y="127"/>
                </a:cubicBezTo>
                <a:cubicBezTo>
                  <a:pt x="1473" y="-31"/>
                  <a:pt x="1123" y="-48"/>
                  <a:pt x="789" y="112"/>
                </a:cubicBezTo>
                <a:cubicBezTo>
                  <a:pt x="391" y="287"/>
                  <a:pt x="153" y="636"/>
                  <a:pt x="90" y="827"/>
                </a:cubicBezTo>
                <a:cubicBezTo>
                  <a:pt x="-38" y="1193"/>
                  <a:pt x="-133" y="1893"/>
                  <a:pt x="566" y="2386"/>
                </a:cubicBezTo>
                <a:cubicBezTo>
                  <a:pt x="980" y="2672"/>
                  <a:pt x="1457" y="2593"/>
                  <a:pt x="1616" y="2561"/>
                </a:cubicBezTo>
                <a:lnTo>
                  <a:pt x="1998" y="2942"/>
                </a:lnTo>
                <a:cubicBezTo>
                  <a:pt x="2030" y="2974"/>
                  <a:pt x="2078" y="2974"/>
                  <a:pt x="2109" y="2942"/>
                </a:cubicBezTo>
                <a:lnTo>
                  <a:pt x="2253" y="2815"/>
                </a:lnTo>
                <a:lnTo>
                  <a:pt x="2602" y="3165"/>
                </a:lnTo>
                <a:cubicBezTo>
                  <a:pt x="2618" y="3181"/>
                  <a:pt x="2634" y="3181"/>
                  <a:pt x="2666" y="3181"/>
                </a:cubicBezTo>
                <a:lnTo>
                  <a:pt x="2857" y="3181"/>
                </a:lnTo>
                <a:lnTo>
                  <a:pt x="2873" y="3579"/>
                </a:lnTo>
                <a:cubicBezTo>
                  <a:pt x="2873" y="3611"/>
                  <a:pt x="2889" y="3626"/>
                  <a:pt x="2905" y="3642"/>
                </a:cubicBezTo>
                <a:cubicBezTo>
                  <a:pt x="2920" y="3659"/>
                  <a:pt x="2936" y="3659"/>
                  <a:pt x="2968" y="3659"/>
                </a:cubicBezTo>
                <a:lnTo>
                  <a:pt x="3381" y="3642"/>
                </a:lnTo>
                <a:lnTo>
                  <a:pt x="3398" y="3945"/>
                </a:lnTo>
                <a:cubicBezTo>
                  <a:pt x="3398" y="3977"/>
                  <a:pt x="3429" y="4008"/>
                  <a:pt x="3477" y="4008"/>
                </a:cubicBezTo>
                <a:lnTo>
                  <a:pt x="3636" y="4024"/>
                </a:lnTo>
                <a:lnTo>
                  <a:pt x="3795" y="4183"/>
                </a:lnTo>
                <a:cubicBezTo>
                  <a:pt x="3811" y="4199"/>
                  <a:pt x="3827" y="4199"/>
                  <a:pt x="3859" y="4199"/>
                </a:cubicBezTo>
                <a:lnTo>
                  <a:pt x="4256" y="4151"/>
                </a:lnTo>
                <a:cubicBezTo>
                  <a:pt x="4288" y="4151"/>
                  <a:pt x="4320" y="4120"/>
                  <a:pt x="4320" y="4072"/>
                </a:cubicBezTo>
                <a:lnTo>
                  <a:pt x="4320" y="3722"/>
                </a:lnTo>
                <a:cubicBezTo>
                  <a:pt x="4320" y="3706"/>
                  <a:pt x="4320" y="3674"/>
                  <a:pt x="4304" y="3674"/>
                </a:cubicBezTo>
                <a:lnTo>
                  <a:pt x="2857" y="2211"/>
                </a:lnTo>
                <a:close/>
                <a:moveTo>
                  <a:pt x="4161" y="3754"/>
                </a:moveTo>
                <a:lnTo>
                  <a:pt x="4161" y="4008"/>
                </a:lnTo>
                <a:lnTo>
                  <a:pt x="3875" y="4040"/>
                </a:lnTo>
                <a:lnTo>
                  <a:pt x="3732" y="3881"/>
                </a:lnTo>
                <a:cubicBezTo>
                  <a:pt x="3716" y="3881"/>
                  <a:pt x="3700" y="3865"/>
                  <a:pt x="3684" y="3865"/>
                </a:cubicBezTo>
                <a:lnTo>
                  <a:pt x="3557" y="3865"/>
                </a:lnTo>
                <a:lnTo>
                  <a:pt x="3541" y="3547"/>
                </a:lnTo>
                <a:cubicBezTo>
                  <a:pt x="3541" y="3531"/>
                  <a:pt x="3525" y="3515"/>
                  <a:pt x="3509" y="3499"/>
                </a:cubicBezTo>
                <a:cubicBezTo>
                  <a:pt x="3493" y="3483"/>
                  <a:pt x="3477" y="3468"/>
                  <a:pt x="3445" y="3468"/>
                </a:cubicBezTo>
                <a:lnTo>
                  <a:pt x="3032" y="3499"/>
                </a:lnTo>
                <a:lnTo>
                  <a:pt x="3016" y="3102"/>
                </a:lnTo>
                <a:cubicBezTo>
                  <a:pt x="3016" y="3054"/>
                  <a:pt x="2984" y="3022"/>
                  <a:pt x="2936" y="3022"/>
                </a:cubicBezTo>
                <a:lnTo>
                  <a:pt x="2698" y="3022"/>
                </a:lnTo>
                <a:lnTo>
                  <a:pt x="2300" y="2641"/>
                </a:lnTo>
                <a:cubicBezTo>
                  <a:pt x="2284" y="2609"/>
                  <a:pt x="2221" y="2609"/>
                  <a:pt x="2189" y="2641"/>
                </a:cubicBezTo>
                <a:lnTo>
                  <a:pt x="2062" y="2784"/>
                </a:lnTo>
                <a:lnTo>
                  <a:pt x="1696" y="2418"/>
                </a:lnTo>
                <a:cubicBezTo>
                  <a:pt x="1664" y="2386"/>
                  <a:pt x="1632" y="2386"/>
                  <a:pt x="1616" y="2386"/>
                </a:cubicBezTo>
                <a:cubicBezTo>
                  <a:pt x="1600" y="2386"/>
                  <a:pt x="1075" y="2545"/>
                  <a:pt x="662" y="2243"/>
                </a:cubicBezTo>
                <a:cubicBezTo>
                  <a:pt x="42" y="1814"/>
                  <a:pt x="121" y="1193"/>
                  <a:pt x="233" y="875"/>
                </a:cubicBezTo>
                <a:cubicBezTo>
                  <a:pt x="280" y="748"/>
                  <a:pt x="487" y="414"/>
                  <a:pt x="853" y="255"/>
                </a:cubicBezTo>
                <a:cubicBezTo>
                  <a:pt x="1139" y="127"/>
                  <a:pt x="1441" y="127"/>
                  <a:pt x="1775" y="270"/>
                </a:cubicBezTo>
                <a:cubicBezTo>
                  <a:pt x="2221" y="461"/>
                  <a:pt x="2380" y="827"/>
                  <a:pt x="2427" y="1114"/>
                </a:cubicBezTo>
                <a:cubicBezTo>
                  <a:pt x="2475" y="1400"/>
                  <a:pt x="2396" y="1453"/>
                  <a:pt x="2380" y="1623"/>
                </a:cubicBezTo>
                <a:cubicBezTo>
                  <a:pt x="2364" y="1654"/>
                  <a:pt x="2364" y="1686"/>
                  <a:pt x="2396" y="1718"/>
                </a:cubicBezTo>
                <a:lnTo>
                  <a:pt x="2762" y="2084"/>
                </a:lnTo>
                <a:lnTo>
                  <a:pt x="2682" y="2163"/>
                </a:lnTo>
                <a:cubicBezTo>
                  <a:pt x="2650" y="2195"/>
                  <a:pt x="2650" y="2243"/>
                  <a:pt x="2682" y="2275"/>
                </a:cubicBezTo>
                <a:close/>
                <a:moveTo>
                  <a:pt x="1298" y="779"/>
                </a:moveTo>
                <a:cubicBezTo>
                  <a:pt x="1012" y="779"/>
                  <a:pt x="773" y="1018"/>
                  <a:pt x="773" y="1305"/>
                </a:cubicBezTo>
                <a:cubicBezTo>
                  <a:pt x="773" y="1591"/>
                  <a:pt x="1012" y="1829"/>
                  <a:pt x="1298" y="1829"/>
                </a:cubicBezTo>
                <a:cubicBezTo>
                  <a:pt x="1584" y="1829"/>
                  <a:pt x="1823" y="1591"/>
                  <a:pt x="1823" y="1305"/>
                </a:cubicBezTo>
                <a:cubicBezTo>
                  <a:pt x="1823" y="1018"/>
                  <a:pt x="1584" y="779"/>
                  <a:pt x="1298" y="779"/>
                </a:cubicBezTo>
                <a:close/>
                <a:moveTo>
                  <a:pt x="1298" y="1670"/>
                </a:moveTo>
                <a:cubicBezTo>
                  <a:pt x="1091" y="1670"/>
                  <a:pt x="932" y="1495"/>
                  <a:pt x="932" y="1305"/>
                </a:cubicBezTo>
                <a:cubicBezTo>
                  <a:pt x="932" y="1097"/>
                  <a:pt x="1091" y="939"/>
                  <a:pt x="1298" y="939"/>
                </a:cubicBezTo>
                <a:cubicBezTo>
                  <a:pt x="1489" y="939"/>
                  <a:pt x="1664" y="1097"/>
                  <a:pt x="1664" y="1305"/>
                </a:cubicBezTo>
                <a:cubicBezTo>
                  <a:pt x="1664" y="1495"/>
                  <a:pt x="1489" y="1670"/>
                  <a:pt x="1298" y="1670"/>
                </a:cubicBezTo>
                <a:close/>
              </a:path>
            </a:pathLst>
          </a:custGeom>
          <a:solidFill>
            <a:schemeClr val="accent2"/>
          </a:solidFill>
          <a:ln cap="flat">
            <a:solidFill>
              <a:schemeClr val="accent2"/>
            </a:solidFill>
            <a:prstDash val="solid"/>
          </a:ln>
        </p:spPr>
        <p:txBody>
          <a:bodyPr vert="horz" wrap="none" lIns="44988" tIns="22494" rIns="44988" bIns="22494" anchor="ctr" anchorCtr="1" compatLnSpc="0"/>
          <a:lstStyle/>
          <a:p>
            <a:pPr hangingPunct="0"/>
            <a:endParaRPr lang="en-CA" sz="900">
              <a:latin typeface="Arial" pitchFamily="18"/>
              <a:ea typeface="SimSun" pitchFamily="2"/>
              <a:cs typeface="Lucida Sans" pitchFamily="2"/>
            </a:endParaRPr>
          </a:p>
        </p:txBody>
      </p:sp>
      <p:sp>
        <p:nvSpPr>
          <p:cNvPr id="16" name="Freeform: Shape 16">
            <a:extLst>
              <a:ext uri="{FF2B5EF4-FFF2-40B4-BE49-F238E27FC236}">
                <a16:creationId xmlns:a16="http://schemas.microsoft.com/office/drawing/2014/main" id="{3B3133AC-A115-FF46-93BA-FF34B0A30984}"/>
              </a:ext>
            </a:extLst>
          </p:cNvPr>
          <p:cNvSpPr/>
          <p:nvPr/>
        </p:nvSpPr>
        <p:spPr>
          <a:xfrm>
            <a:off x="4643985" y="1719265"/>
            <a:ext cx="506801" cy="506679"/>
          </a:xfrm>
          <a:custGeom>
            <a:avLst/>
            <a:gdLst/>
            <a:ahLst/>
            <a:cxnLst>
              <a:cxn ang="3cd4">
                <a:pos x="hc" y="t"/>
              </a:cxn>
              <a:cxn ang="cd2">
                <a:pos x="l" y="vc"/>
              </a:cxn>
              <a:cxn ang="cd4">
                <a:pos x="hc" y="b"/>
              </a:cxn>
              <a:cxn ang="0">
                <a:pos x="r" y="vc"/>
              </a:cxn>
            </a:cxnLst>
            <a:rect l="l" t="t" r="r" b="b"/>
            <a:pathLst>
              <a:path w="4168" h="4167">
                <a:moveTo>
                  <a:pt x="0" y="1574"/>
                </a:moveTo>
                <a:cubicBezTo>
                  <a:pt x="0" y="2195"/>
                  <a:pt x="366" y="2751"/>
                  <a:pt x="907" y="2990"/>
                </a:cubicBezTo>
                <a:lnTo>
                  <a:pt x="954" y="3117"/>
                </a:lnTo>
                <a:cubicBezTo>
                  <a:pt x="1209" y="3753"/>
                  <a:pt x="1814" y="4167"/>
                  <a:pt x="2498" y="4167"/>
                </a:cubicBezTo>
                <a:cubicBezTo>
                  <a:pt x="3420" y="4167"/>
                  <a:pt x="4168" y="3420"/>
                  <a:pt x="4168" y="2497"/>
                </a:cubicBezTo>
                <a:cubicBezTo>
                  <a:pt x="4168" y="1813"/>
                  <a:pt x="3754" y="1209"/>
                  <a:pt x="3118" y="954"/>
                </a:cubicBezTo>
                <a:lnTo>
                  <a:pt x="2975" y="890"/>
                </a:lnTo>
                <a:cubicBezTo>
                  <a:pt x="2720" y="366"/>
                  <a:pt x="2180" y="0"/>
                  <a:pt x="1559" y="0"/>
                </a:cubicBezTo>
                <a:cubicBezTo>
                  <a:pt x="700" y="0"/>
                  <a:pt x="0" y="715"/>
                  <a:pt x="0" y="1574"/>
                </a:cubicBezTo>
                <a:close/>
                <a:moveTo>
                  <a:pt x="3054" y="1097"/>
                </a:moveTo>
                <a:cubicBezTo>
                  <a:pt x="3627" y="1336"/>
                  <a:pt x="4008" y="1877"/>
                  <a:pt x="4008" y="2497"/>
                </a:cubicBezTo>
                <a:cubicBezTo>
                  <a:pt x="4008" y="3324"/>
                  <a:pt x="3325" y="4008"/>
                  <a:pt x="2498" y="4008"/>
                </a:cubicBezTo>
                <a:cubicBezTo>
                  <a:pt x="1877" y="4008"/>
                  <a:pt x="1336" y="3642"/>
                  <a:pt x="1114" y="3069"/>
                </a:cubicBezTo>
                <a:cubicBezTo>
                  <a:pt x="1209" y="3101"/>
                  <a:pt x="1305" y="3117"/>
                  <a:pt x="1400" y="3133"/>
                </a:cubicBezTo>
                <a:cubicBezTo>
                  <a:pt x="1623" y="3531"/>
                  <a:pt x="2052" y="3769"/>
                  <a:pt x="2498" y="3769"/>
                </a:cubicBezTo>
                <a:cubicBezTo>
                  <a:pt x="3198" y="3769"/>
                  <a:pt x="3770" y="3197"/>
                  <a:pt x="3770" y="2497"/>
                </a:cubicBezTo>
                <a:cubicBezTo>
                  <a:pt x="3770" y="2036"/>
                  <a:pt x="3516" y="1622"/>
                  <a:pt x="3118" y="1399"/>
                </a:cubicBezTo>
                <a:cubicBezTo>
                  <a:pt x="3102" y="1288"/>
                  <a:pt x="3086" y="1193"/>
                  <a:pt x="3054" y="1097"/>
                </a:cubicBezTo>
                <a:close/>
                <a:moveTo>
                  <a:pt x="3134" y="1590"/>
                </a:moveTo>
                <a:cubicBezTo>
                  <a:pt x="3420" y="1797"/>
                  <a:pt x="3611" y="2131"/>
                  <a:pt x="3611" y="2497"/>
                </a:cubicBezTo>
                <a:cubicBezTo>
                  <a:pt x="3611" y="3101"/>
                  <a:pt x="3102" y="3610"/>
                  <a:pt x="2498" y="3610"/>
                </a:cubicBezTo>
                <a:cubicBezTo>
                  <a:pt x="2132" y="3610"/>
                  <a:pt x="1798" y="3435"/>
                  <a:pt x="1591" y="3133"/>
                </a:cubicBezTo>
                <a:cubicBezTo>
                  <a:pt x="2434" y="3117"/>
                  <a:pt x="3118" y="2433"/>
                  <a:pt x="3134" y="1590"/>
                </a:cubicBezTo>
                <a:close/>
                <a:moveTo>
                  <a:pt x="1559" y="159"/>
                </a:moveTo>
                <a:cubicBezTo>
                  <a:pt x="2338" y="159"/>
                  <a:pt x="2975" y="795"/>
                  <a:pt x="2975" y="1574"/>
                </a:cubicBezTo>
                <a:cubicBezTo>
                  <a:pt x="2975" y="2354"/>
                  <a:pt x="2338" y="2974"/>
                  <a:pt x="1559" y="2974"/>
                </a:cubicBezTo>
                <a:cubicBezTo>
                  <a:pt x="780" y="2974"/>
                  <a:pt x="159" y="2354"/>
                  <a:pt x="159" y="1574"/>
                </a:cubicBezTo>
                <a:cubicBezTo>
                  <a:pt x="159" y="795"/>
                  <a:pt x="780" y="159"/>
                  <a:pt x="1559" y="159"/>
                </a:cubicBezTo>
                <a:close/>
                <a:moveTo>
                  <a:pt x="1559" y="2640"/>
                </a:moveTo>
                <a:cubicBezTo>
                  <a:pt x="2148" y="2640"/>
                  <a:pt x="2641" y="2163"/>
                  <a:pt x="2641" y="1574"/>
                </a:cubicBezTo>
                <a:cubicBezTo>
                  <a:pt x="2641" y="986"/>
                  <a:pt x="2148" y="493"/>
                  <a:pt x="1559" y="493"/>
                </a:cubicBezTo>
                <a:cubicBezTo>
                  <a:pt x="971" y="493"/>
                  <a:pt x="493" y="986"/>
                  <a:pt x="493" y="1574"/>
                </a:cubicBezTo>
                <a:cubicBezTo>
                  <a:pt x="493" y="2163"/>
                  <a:pt x="971" y="2640"/>
                  <a:pt x="1559" y="2640"/>
                </a:cubicBezTo>
                <a:close/>
                <a:moveTo>
                  <a:pt x="1559" y="652"/>
                </a:moveTo>
                <a:cubicBezTo>
                  <a:pt x="2068" y="652"/>
                  <a:pt x="2481" y="1066"/>
                  <a:pt x="2481" y="1574"/>
                </a:cubicBezTo>
                <a:cubicBezTo>
                  <a:pt x="2481" y="2083"/>
                  <a:pt x="2068" y="2481"/>
                  <a:pt x="1559" y="2481"/>
                </a:cubicBezTo>
                <a:cubicBezTo>
                  <a:pt x="1066" y="2481"/>
                  <a:pt x="653" y="2083"/>
                  <a:pt x="653" y="1574"/>
                </a:cubicBezTo>
                <a:cubicBezTo>
                  <a:pt x="653" y="1066"/>
                  <a:pt x="1066" y="652"/>
                  <a:pt x="1559" y="652"/>
                </a:cubicBezTo>
                <a:close/>
                <a:moveTo>
                  <a:pt x="1257" y="1893"/>
                </a:moveTo>
                <a:cubicBezTo>
                  <a:pt x="1336" y="1956"/>
                  <a:pt x="1416" y="1988"/>
                  <a:pt x="1496" y="2004"/>
                </a:cubicBezTo>
                <a:lnTo>
                  <a:pt x="1496" y="2115"/>
                </a:lnTo>
                <a:cubicBezTo>
                  <a:pt x="1496" y="2163"/>
                  <a:pt x="1527" y="2195"/>
                  <a:pt x="1575" y="2195"/>
                </a:cubicBezTo>
                <a:cubicBezTo>
                  <a:pt x="1623" y="2195"/>
                  <a:pt x="1654" y="2163"/>
                  <a:pt x="1654" y="2115"/>
                </a:cubicBezTo>
                <a:lnTo>
                  <a:pt x="1654" y="2004"/>
                </a:lnTo>
                <a:cubicBezTo>
                  <a:pt x="1750" y="1988"/>
                  <a:pt x="1861" y="1924"/>
                  <a:pt x="1893" y="1813"/>
                </a:cubicBezTo>
                <a:lnTo>
                  <a:pt x="1893" y="1781"/>
                </a:lnTo>
                <a:cubicBezTo>
                  <a:pt x="1909" y="1702"/>
                  <a:pt x="1877" y="1622"/>
                  <a:pt x="1829" y="1574"/>
                </a:cubicBezTo>
                <a:cubicBezTo>
                  <a:pt x="1798" y="1542"/>
                  <a:pt x="1750" y="1527"/>
                  <a:pt x="1718" y="1527"/>
                </a:cubicBezTo>
                <a:cubicBezTo>
                  <a:pt x="1686" y="1495"/>
                  <a:pt x="1639" y="1495"/>
                  <a:pt x="1607" y="1479"/>
                </a:cubicBezTo>
                <a:cubicBezTo>
                  <a:pt x="1559" y="1463"/>
                  <a:pt x="1527" y="1463"/>
                  <a:pt x="1496" y="1447"/>
                </a:cubicBezTo>
                <a:cubicBezTo>
                  <a:pt x="1463" y="1431"/>
                  <a:pt x="1448" y="1415"/>
                  <a:pt x="1432" y="1399"/>
                </a:cubicBezTo>
                <a:cubicBezTo>
                  <a:pt x="1432" y="1384"/>
                  <a:pt x="1432" y="1352"/>
                  <a:pt x="1448" y="1320"/>
                </a:cubicBezTo>
                <a:cubicBezTo>
                  <a:pt x="1496" y="1288"/>
                  <a:pt x="1575" y="1288"/>
                  <a:pt x="1623" y="1288"/>
                </a:cubicBezTo>
                <a:cubicBezTo>
                  <a:pt x="1702" y="1304"/>
                  <a:pt x="1707" y="1320"/>
                  <a:pt x="1750" y="1336"/>
                </a:cubicBezTo>
                <a:cubicBezTo>
                  <a:pt x="1798" y="1368"/>
                  <a:pt x="1845" y="1368"/>
                  <a:pt x="1861" y="1320"/>
                </a:cubicBezTo>
                <a:cubicBezTo>
                  <a:pt x="1893" y="1288"/>
                  <a:pt x="1893" y="1241"/>
                  <a:pt x="1845" y="1209"/>
                </a:cubicBezTo>
                <a:cubicBezTo>
                  <a:pt x="1781" y="1182"/>
                  <a:pt x="1766" y="1161"/>
                  <a:pt x="1654" y="1129"/>
                </a:cubicBezTo>
                <a:lnTo>
                  <a:pt x="1654" y="1018"/>
                </a:lnTo>
                <a:cubicBezTo>
                  <a:pt x="1654" y="986"/>
                  <a:pt x="1623" y="938"/>
                  <a:pt x="1575" y="938"/>
                </a:cubicBezTo>
                <a:cubicBezTo>
                  <a:pt x="1527" y="938"/>
                  <a:pt x="1496" y="986"/>
                  <a:pt x="1496" y="1018"/>
                </a:cubicBezTo>
                <a:lnTo>
                  <a:pt x="1496" y="1129"/>
                </a:lnTo>
                <a:cubicBezTo>
                  <a:pt x="1432" y="1145"/>
                  <a:pt x="1368" y="1177"/>
                  <a:pt x="1336" y="1224"/>
                </a:cubicBezTo>
                <a:cubicBezTo>
                  <a:pt x="1273" y="1288"/>
                  <a:pt x="1257" y="1384"/>
                  <a:pt x="1289" y="1463"/>
                </a:cubicBezTo>
                <a:cubicBezTo>
                  <a:pt x="1320" y="1511"/>
                  <a:pt x="1368" y="1559"/>
                  <a:pt x="1432" y="1590"/>
                </a:cubicBezTo>
                <a:cubicBezTo>
                  <a:pt x="1463" y="1606"/>
                  <a:pt x="1511" y="1622"/>
                  <a:pt x="1559" y="1622"/>
                </a:cubicBezTo>
                <a:cubicBezTo>
                  <a:pt x="1591" y="1638"/>
                  <a:pt x="1623" y="1654"/>
                  <a:pt x="1654" y="1670"/>
                </a:cubicBezTo>
                <a:cubicBezTo>
                  <a:pt x="1686" y="1670"/>
                  <a:pt x="1702" y="1686"/>
                  <a:pt x="1718" y="1702"/>
                </a:cubicBezTo>
                <a:cubicBezTo>
                  <a:pt x="1734" y="1718"/>
                  <a:pt x="1734" y="1733"/>
                  <a:pt x="1734" y="1765"/>
                </a:cubicBezTo>
                <a:cubicBezTo>
                  <a:pt x="1718" y="1829"/>
                  <a:pt x="1654" y="1861"/>
                  <a:pt x="1607" y="1861"/>
                </a:cubicBezTo>
                <a:cubicBezTo>
                  <a:pt x="1527" y="1861"/>
                  <a:pt x="1432" y="1829"/>
                  <a:pt x="1352" y="1765"/>
                </a:cubicBezTo>
                <a:cubicBezTo>
                  <a:pt x="1320" y="1733"/>
                  <a:pt x="1273" y="1750"/>
                  <a:pt x="1241" y="1781"/>
                </a:cubicBezTo>
                <a:cubicBezTo>
                  <a:pt x="1225" y="1813"/>
                  <a:pt x="1225" y="1861"/>
                  <a:pt x="1257" y="1893"/>
                </a:cubicBezTo>
                <a:close/>
              </a:path>
            </a:pathLst>
          </a:custGeom>
          <a:solidFill>
            <a:schemeClr val="accent2"/>
          </a:solidFill>
          <a:ln cap="flat">
            <a:solidFill>
              <a:schemeClr val="accent2"/>
            </a:solidFill>
            <a:prstDash val="solid"/>
          </a:ln>
        </p:spPr>
        <p:txBody>
          <a:bodyPr vert="horz" wrap="none" lIns="44988" tIns="22494" rIns="44988" bIns="22494" anchor="ctr" anchorCtr="1" compatLnSpc="0"/>
          <a:lstStyle/>
          <a:p>
            <a:pPr hangingPunct="0"/>
            <a:endParaRPr lang="en-CA" sz="900">
              <a:latin typeface="Arial" pitchFamily="18"/>
              <a:ea typeface="SimSun" pitchFamily="2"/>
              <a:cs typeface="Lucida Sans" pitchFamily="2"/>
            </a:endParaRPr>
          </a:p>
        </p:txBody>
      </p:sp>
    </p:spTree>
    <p:extLst>
      <p:ext uri="{BB962C8B-B14F-4D97-AF65-F5344CB8AC3E}">
        <p14:creationId xmlns:p14="http://schemas.microsoft.com/office/powerpoint/2010/main" val="2864812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432DD06-116C-5712-C047-5F7D4B6358F7}"/>
              </a:ext>
            </a:extLst>
          </p:cNvPr>
          <p:cNvSpPr>
            <a:spLocks noGrp="1"/>
          </p:cNvSpPr>
          <p:nvPr>
            <p:ph type="body" sz="quarter" idx="12"/>
          </p:nvPr>
        </p:nvSpPr>
        <p:spPr>
          <a:xfrm>
            <a:off x="900497" y="653142"/>
            <a:ext cx="5391445" cy="830438"/>
          </a:xfrm>
        </p:spPr>
        <p:txBody>
          <a:bodyPr>
            <a:normAutofit/>
          </a:bodyPr>
          <a:lstStyle/>
          <a:p>
            <a:r>
              <a:rPr lang="en-US" sz="2400"/>
              <a:t>Seamless User Experience from Content to Business Application</a:t>
            </a:r>
          </a:p>
        </p:txBody>
      </p:sp>
      <p:pic>
        <p:nvPicPr>
          <p:cNvPr id="3" name="Picture 2">
            <a:extLst>
              <a:ext uri="{FF2B5EF4-FFF2-40B4-BE49-F238E27FC236}">
                <a16:creationId xmlns:a16="http://schemas.microsoft.com/office/drawing/2014/main" id="{077E9BF3-5BD5-D84D-A778-B444E73851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316" y="2146976"/>
            <a:ext cx="7271599" cy="4148440"/>
          </a:xfrm>
          <a:prstGeom prst="rect">
            <a:avLst/>
          </a:prstGeom>
        </p:spPr>
      </p:pic>
      <p:pic>
        <p:nvPicPr>
          <p:cNvPr id="4" name="Picture 3">
            <a:extLst>
              <a:ext uri="{FF2B5EF4-FFF2-40B4-BE49-F238E27FC236}">
                <a16:creationId xmlns:a16="http://schemas.microsoft.com/office/drawing/2014/main" id="{A9EBFFEF-9CB5-1C4F-9EC3-4EC291ABDA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3784" y="1922088"/>
            <a:ext cx="2058552" cy="830439"/>
          </a:xfrm>
          <a:prstGeom prst="rect">
            <a:avLst/>
          </a:prstGeom>
        </p:spPr>
      </p:pic>
      <p:pic>
        <p:nvPicPr>
          <p:cNvPr id="5" name="Picture 4">
            <a:extLst>
              <a:ext uri="{FF2B5EF4-FFF2-40B4-BE49-F238E27FC236}">
                <a16:creationId xmlns:a16="http://schemas.microsoft.com/office/drawing/2014/main" id="{B02ACD8A-26CA-B44E-8105-D9C109633A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96122" y="1668638"/>
            <a:ext cx="4876186" cy="4034528"/>
          </a:xfrm>
          <a:prstGeom prst="rect">
            <a:avLst/>
          </a:prstGeom>
        </p:spPr>
      </p:pic>
      <p:sp>
        <p:nvSpPr>
          <p:cNvPr id="6" name="Oval 5">
            <a:extLst>
              <a:ext uri="{FF2B5EF4-FFF2-40B4-BE49-F238E27FC236}">
                <a16:creationId xmlns:a16="http://schemas.microsoft.com/office/drawing/2014/main" id="{CAC59842-4A23-FB4C-836E-8FB476F68590}"/>
              </a:ext>
            </a:extLst>
          </p:cNvPr>
          <p:cNvSpPr/>
          <p:nvPr/>
        </p:nvSpPr>
        <p:spPr>
          <a:xfrm>
            <a:off x="2811166" y="2738807"/>
            <a:ext cx="182619" cy="175911"/>
          </a:xfrm>
          <a:prstGeom prst="ellipse">
            <a:avLst/>
          </a:prstGeom>
          <a:solidFill>
            <a:srgbClr val="FFC000">
              <a:alpha val="5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cxnSp>
        <p:nvCxnSpPr>
          <p:cNvPr id="7" name="Straight Arrow Connector 6">
            <a:extLst>
              <a:ext uri="{FF2B5EF4-FFF2-40B4-BE49-F238E27FC236}">
                <a16:creationId xmlns:a16="http://schemas.microsoft.com/office/drawing/2014/main" id="{83E89B5A-4B51-F843-A7E2-D20C8C886F4F}"/>
              </a:ext>
            </a:extLst>
          </p:cNvPr>
          <p:cNvCxnSpPr>
            <a:cxnSpLocks/>
          </p:cNvCxnSpPr>
          <p:nvPr/>
        </p:nvCxnSpPr>
        <p:spPr>
          <a:xfrm>
            <a:off x="4197153" y="2337306"/>
            <a:ext cx="3490763" cy="0"/>
          </a:xfrm>
          <a:prstGeom prst="straightConnector1">
            <a:avLst/>
          </a:prstGeom>
          <a:ln w="47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ADB2D185-2ED4-2C46-B7E0-4876AB9C1CD9}"/>
              </a:ext>
            </a:extLst>
          </p:cNvPr>
          <p:cNvSpPr/>
          <p:nvPr/>
        </p:nvSpPr>
        <p:spPr>
          <a:xfrm>
            <a:off x="2993785" y="1922088"/>
            <a:ext cx="2043786" cy="830439"/>
          </a:xfrm>
          <a:prstGeom prst="roundRect">
            <a:avLst>
              <a:gd name="adj" fmla="val 4869"/>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Tree>
    <p:extLst>
      <p:ext uri="{BB962C8B-B14F-4D97-AF65-F5344CB8AC3E}">
        <p14:creationId xmlns:p14="http://schemas.microsoft.com/office/powerpoint/2010/main" val="400603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0A4A4D-3687-7FC3-A909-05E79E56C0F7}"/>
              </a:ext>
            </a:extLst>
          </p:cNvPr>
          <p:cNvSpPr>
            <a:spLocks noGrp="1"/>
          </p:cNvSpPr>
          <p:nvPr>
            <p:ph type="body" sz="quarter" idx="12"/>
          </p:nvPr>
        </p:nvSpPr>
        <p:spPr>
          <a:xfrm>
            <a:off x="889612" y="653143"/>
            <a:ext cx="10160680" cy="670188"/>
          </a:xfrm>
        </p:spPr>
        <p:txBody>
          <a:bodyPr>
            <a:normAutofit fontScale="92500"/>
          </a:bodyPr>
          <a:lstStyle/>
          <a:p>
            <a:r>
              <a:rPr lang="en-US" sz="2800"/>
              <a:t>OpenText Extended ECM Workspaces – SAP User Experience</a:t>
            </a:r>
          </a:p>
        </p:txBody>
      </p:sp>
      <p:pic>
        <p:nvPicPr>
          <p:cNvPr id="4" name="Picture 3">
            <a:extLst>
              <a:ext uri="{FF2B5EF4-FFF2-40B4-BE49-F238E27FC236}">
                <a16:creationId xmlns:a16="http://schemas.microsoft.com/office/drawing/2014/main" id="{A51ED322-6DFD-4041-983C-D7C0A7D9DD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5122" y="1540776"/>
            <a:ext cx="5376524" cy="5091593"/>
          </a:xfrm>
          <a:prstGeom prst="rect">
            <a:avLst/>
          </a:prstGeom>
        </p:spPr>
      </p:pic>
      <p:pic>
        <p:nvPicPr>
          <p:cNvPr id="5" name="Picture 4">
            <a:extLst>
              <a:ext uri="{FF2B5EF4-FFF2-40B4-BE49-F238E27FC236}">
                <a16:creationId xmlns:a16="http://schemas.microsoft.com/office/drawing/2014/main" id="{06E8CE6B-CD34-204A-BD99-006A21650F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821" y="2224645"/>
            <a:ext cx="1564404" cy="878261"/>
          </a:xfrm>
          <a:prstGeom prst="rect">
            <a:avLst/>
          </a:prstGeom>
        </p:spPr>
      </p:pic>
      <p:pic>
        <p:nvPicPr>
          <p:cNvPr id="6" name="Picture 5">
            <a:extLst>
              <a:ext uri="{FF2B5EF4-FFF2-40B4-BE49-F238E27FC236}">
                <a16:creationId xmlns:a16="http://schemas.microsoft.com/office/drawing/2014/main" id="{EAA474EA-3268-294F-AFD0-F226AE7932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821" y="2220157"/>
            <a:ext cx="5732557" cy="4240696"/>
          </a:xfrm>
          <a:prstGeom prst="rect">
            <a:avLst/>
          </a:prstGeom>
        </p:spPr>
      </p:pic>
      <p:pic>
        <p:nvPicPr>
          <p:cNvPr id="10" name="Picture 9">
            <a:extLst>
              <a:ext uri="{FF2B5EF4-FFF2-40B4-BE49-F238E27FC236}">
                <a16:creationId xmlns:a16="http://schemas.microsoft.com/office/drawing/2014/main" id="{8E600159-C0F4-C946-89E7-F3160A2820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92498" y="2232033"/>
            <a:ext cx="5719860" cy="4234347"/>
          </a:xfrm>
          <a:prstGeom prst="rect">
            <a:avLst/>
          </a:prstGeom>
          <a:ln>
            <a:solidFill>
              <a:schemeClr val="accent2"/>
            </a:solidFill>
          </a:ln>
        </p:spPr>
      </p:pic>
      <p:cxnSp>
        <p:nvCxnSpPr>
          <p:cNvPr id="9" name="Straight Arrow Connector 8">
            <a:extLst>
              <a:ext uri="{FF2B5EF4-FFF2-40B4-BE49-F238E27FC236}">
                <a16:creationId xmlns:a16="http://schemas.microsoft.com/office/drawing/2014/main" id="{E93BE4DA-1F8C-434E-A41D-9E8E263590EE}"/>
              </a:ext>
            </a:extLst>
          </p:cNvPr>
          <p:cNvCxnSpPr/>
          <p:nvPr/>
        </p:nvCxnSpPr>
        <p:spPr>
          <a:xfrm flipV="1">
            <a:off x="3184940" y="2895380"/>
            <a:ext cx="3558071" cy="246315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2CBF8485-73A2-9141-AA82-C5DF7B73665F}"/>
              </a:ext>
            </a:extLst>
          </p:cNvPr>
          <p:cNvSpPr/>
          <p:nvPr/>
        </p:nvSpPr>
        <p:spPr>
          <a:xfrm>
            <a:off x="5587644" y="3102907"/>
            <a:ext cx="2948910" cy="23235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5" name="Rounded Rectangle 14">
            <a:extLst>
              <a:ext uri="{FF2B5EF4-FFF2-40B4-BE49-F238E27FC236}">
                <a16:creationId xmlns:a16="http://schemas.microsoft.com/office/drawing/2014/main" id="{3A5E6CCE-7354-214C-93D1-C3A70F547E58}"/>
              </a:ext>
            </a:extLst>
          </p:cNvPr>
          <p:cNvSpPr/>
          <p:nvPr/>
        </p:nvSpPr>
        <p:spPr>
          <a:xfrm>
            <a:off x="8193526" y="3375804"/>
            <a:ext cx="1117252" cy="667194"/>
          </a:xfrm>
          <a:prstGeom prst="roundRect">
            <a:avLst>
              <a:gd name="adj" fmla="val 1149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2" name="TextBox 11">
            <a:extLst>
              <a:ext uri="{FF2B5EF4-FFF2-40B4-BE49-F238E27FC236}">
                <a16:creationId xmlns:a16="http://schemas.microsoft.com/office/drawing/2014/main" id="{7D4E65A8-C155-2047-8A9B-B470E2A1D713}"/>
              </a:ext>
            </a:extLst>
          </p:cNvPr>
          <p:cNvSpPr txBox="1"/>
          <p:nvPr/>
        </p:nvSpPr>
        <p:spPr>
          <a:xfrm>
            <a:off x="9869688" y="2220158"/>
            <a:ext cx="2057293" cy="4234347"/>
          </a:xfrm>
          <a:prstGeom prst="rect">
            <a:avLst/>
          </a:prstGeom>
          <a:noFill/>
          <a:ln w="57150">
            <a:solidFill>
              <a:schemeClr val="accent2"/>
            </a:solidFill>
          </a:ln>
        </p:spPr>
        <p:txBody>
          <a:bodyPr wrap="square" lIns="107972" tIns="89977" rIns="107972" bIns="89977" rtlCol="0" anchor="ctr">
            <a:noAutofit/>
          </a:bodyPr>
          <a:lstStyle>
            <a:defPPr>
              <a:defRPr lang="de-DE"/>
            </a:defPPr>
            <a:lvl1pPr marL="285750" indent="-285750">
              <a:spcBef>
                <a:spcPts val="1800"/>
              </a:spcBef>
              <a:buFont typeface="Arial" panose="020B0604020202020204" pitchFamily="34" charset="0"/>
              <a:buChar char="•"/>
              <a:defRPr sz="3600"/>
            </a:lvl1pPr>
          </a:lstStyle>
          <a:p>
            <a:r>
              <a:rPr lang="en-US" sz="1400"/>
              <a:t>Doc </a:t>
            </a:r>
            <a:r>
              <a:rPr lang="en-US" sz="1400" err="1"/>
              <a:t>Mgmt</a:t>
            </a:r>
            <a:r>
              <a:rPr lang="en-US" sz="1400"/>
              <a:t> activities directly available in the SAP UI</a:t>
            </a:r>
          </a:p>
          <a:p>
            <a:r>
              <a:rPr lang="en-US" sz="1400"/>
              <a:t>Records </a:t>
            </a:r>
            <a:r>
              <a:rPr lang="en-US" sz="1400" err="1"/>
              <a:t>Mgmt</a:t>
            </a:r>
            <a:r>
              <a:rPr lang="en-US" sz="1400"/>
              <a:t> Information, available in the SAP UI</a:t>
            </a:r>
          </a:p>
          <a:p>
            <a:r>
              <a:rPr lang="en-US" sz="1400"/>
              <a:t>Collaboration features, available in the SAP UI</a:t>
            </a:r>
          </a:p>
        </p:txBody>
      </p:sp>
    </p:spTree>
    <p:extLst>
      <p:ext uri="{BB962C8B-B14F-4D97-AF65-F5344CB8AC3E}">
        <p14:creationId xmlns:p14="http://schemas.microsoft.com/office/powerpoint/2010/main" val="234716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9"/>
                                        </p:tgtEl>
                                        <p:attrNameLst>
                                          <p:attrName>style.visibility</p:attrName>
                                        </p:attrNameLst>
                                      </p:cBhvr>
                                      <p:to>
                                        <p:strVal val="hidden"/>
                                      </p:to>
                                    </p:set>
                                  </p:childTnLst>
                                </p:cTn>
                              </p:par>
                            </p:childTnLst>
                          </p:cTn>
                        </p:par>
                        <p:par>
                          <p:cTn id="26" fill="hold">
                            <p:stCondLst>
                              <p:cond delay="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059A6-6B15-C409-A85F-2C1A80061619}"/>
            </a:ext>
          </a:extLst>
        </p:cNvPr>
        <p:cNvGrpSpPr/>
        <p:nvPr/>
      </p:nvGrpSpPr>
      <p:grpSpPr>
        <a:xfrm>
          <a:off x="0" y="0"/>
          <a:ext cx="0" cy="0"/>
          <a:chOff x="0" y="0"/>
          <a:chExt cx="0" cy="0"/>
        </a:xfrm>
      </p:grpSpPr>
      <p:sp>
        <p:nvSpPr>
          <p:cNvPr id="19" name="TextBox 27">
            <a:extLst>
              <a:ext uri="{FF2B5EF4-FFF2-40B4-BE49-F238E27FC236}">
                <a16:creationId xmlns:a16="http://schemas.microsoft.com/office/drawing/2014/main" id="{4115D017-6184-E50B-EFCF-42C9D7C46457}"/>
              </a:ext>
            </a:extLst>
          </p:cNvPr>
          <p:cNvSpPr txBox="1"/>
          <p:nvPr/>
        </p:nvSpPr>
        <p:spPr>
          <a:xfrm>
            <a:off x="578188" y="2461462"/>
            <a:ext cx="1757718" cy="438716"/>
          </a:xfrm>
          <a:prstGeom prst="rect">
            <a:avLst/>
          </a:prstGeom>
        </p:spPr>
        <p:txBody>
          <a:bodyPr lIns="0" tIns="0" rIns="0" bIns="0" rtlCol="0" anchor="t">
            <a:noAutofit/>
          </a:bodyPr>
          <a:lstStyle/>
          <a:p>
            <a:pPr algn="just">
              <a:lnSpc>
                <a:spcPts val="1773"/>
              </a:lnSpc>
            </a:pPr>
            <a:r>
              <a:rPr lang="en-US" b="1">
                <a:solidFill>
                  <a:srgbClr val="1C1D3B"/>
                </a:solidFill>
                <a:latin typeface="Helvetica" pitchFamily="2" charset="0"/>
                <a:ea typeface="Verdana" panose="020B0604030504040204" pitchFamily="34" charset="0"/>
              </a:rPr>
              <a:t>Data Management</a:t>
            </a:r>
          </a:p>
        </p:txBody>
      </p:sp>
      <p:sp>
        <p:nvSpPr>
          <p:cNvPr id="20" name="TextBox 28">
            <a:extLst>
              <a:ext uri="{FF2B5EF4-FFF2-40B4-BE49-F238E27FC236}">
                <a16:creationId xmlns:a16="http://schemas.microsoft.com/office/drawing/2014/main" id="{CA87C3A3-D4E1-7001-88B4-1E96C72364D1}"/>
              </a:ext>
            </a:extLst>
          </p:cNvPr>
          <p:cNvSpPr txBox="1"/>
          <p:nvPr/>
        </p:nvSpPr>
        <p:spPr>
          <a:xfrm>
            <a:off x="3243206" y="2461462"/>
            <a:ext cx="1918193" cy="438716"/>
          </a:xfrm>
          <a:prstGeom prst="rect">
            <a:avLst/>
          </a:prstGeom>
        </p:spPr>
        <p:txBody>
          <a:bodyPr wrap="square" lIns="0" tIns="0" rIns="0" bIns="0" rtlCol="0" anchor="t">
            <a:noAutofit/>
          </a:bodyPr>
          <a:lstStyle/>
          <a:p>
            <a:pPr>
              <a:lnSpc>
                <a:spcPts val="1773"/>
              </a:lnSpc>
            </a:pPr>
            <a:r>
              <a:rPr lang="en-US" b="1" dirty="0">
                <a:solidFill>
                  <a:srgbClr val="1C1D3B"/>
                </a:solidFill>
                <a:latin typeface="Helvetica" pitchFamily="2" charset="0"/>
                <a:ea typeface="Verdana" panose="020B0604030504040204" pitchFamily="34" charset="0"/>
              </a:rPr>
              <a:t>Solution </a:t>
            </a:r>
            <a:br>
              <a:rPr lang="en-US" b="1" dirty="0">
                <a:solidFill>
                  <a:srgbClr val="1C1D3B"/>
                </a:solidFill>
                <a:latin typeface="Helvetica" pitchFamily="2" charset="0"/>
                <a:ea typeface="Verdana" panose="020B0604030504040204" pitchFamily="34" charset="0"/>
              </a:rPr>
            </a:br>
            <a:r>
              <a:rPr lang="en-US" b="1" dirty="0">
                <a:solidFill>
                  <a:srgbClr val="1C1D3B"/>
                </a:solidFill>
                <a:latin typeface="Helvetica" pitchFamily="2" charset="0"/>
                <a:ea typeface="Verdana" panose="020B0604030504040204" pitchFamily="34" charset="0"/>
              </a:rPr>
              <a:t>Implementation</a:t>
            </a:r>
          </a:p>
        </p:txBody>
      </p:sp>
      <p:sp>
        <p:nvSpPr>
          <p:cNvPr id="21" name="TextBox 29">
            <a:extLst>
              <a:ext uri="{FF2B5EF4-FFF2-40B4-BE49-F238E27FC236}">
                <a16:creationId xmlns:a16="http://schemas.microsoft.com/office/drawing/2014/main" id="{0E82BA6F-211C-A17C-584D-C40377D18181}"/>
              </a:ext>
            </a:extLst>
          </p:cNvPr>
          <p:cNvSpPr txBox="1"/>
          <p:nvPr/>
        </p:nvSpPr>
        <p:spPr>
          <a:xfrm>
            <a:off x="6559133" y="2461462"/>
            <a:ext cx="2400466" cy="438716"/>
          </a:xfrm>
          <a:prstGeom prst="rect">
            <a:avLst/>
          </a:prstGeom>
        </p:spPr>
        <p:txBody>
          <a:bodyPr wrap="square" lIns="0" tIns="0" rIns="0" bIns="0" rtlCol="0" anchor="t">
            <a:noAutofit/>
          </a:bodyPr>
          <a:lstStyle/>
          <a:p>
            <a:pPr>
              <a:lnSpc>
                <a:spcPts val="1773"/>
              </a:lnSpc>
            </a:pPr>
            <a:r>
              <a:rPr lang="en-US" b="1">
                <a:solidFill>
                  <a:srgbClr val="1C1D3B"/>
                </a:solidFill>
                <a:latin typeface="Helvetica" pitchFamily="2" charset="0"/>
                <a:ea typeface="Verdana" panose="020B0604030504040204" pitchFamily="34" charset="0"/>
              </a:rPr>
              <a:t>Product </a:t>
            </a:r>
            <a:br>
              <a:rPr lang="en-US" b="1">
                <a:solidFill>
                  <a:srgbClr val="1C1D3B"/>
                </a:solidFill>
                <a:latin typeface="Helvetica" pitchFamily="2" charset="0"/>
                <a:ea typeface="Verdana" panose="020B0604030504040204" pitchFamily="34" charset="0"/>
              </a:rPr>
            </a:br>
            <a:r>
              <a:rPr lang="en-US" b="1">
                <a:solidFill>
                  <a:srgbClr val="1C1D3B"/>
                </a:solidFill>
                <a:latin typeface="Helvetica" pitchFamily="2" charset="0"/>
                <a:ea typeface="Verdana" panose="020B0604030504040204" pitchFamily="34" charset="0"/>
              </a:rPr>
              <a:t>&amp; Innovations</a:t>
            </a:r>
          </a:p>
        </p:txBody>
      </p:sp>
      <p:sp>
        <p:nvSpPr>
          <p:cNvPr id="22" name="TextBox 30">
            <a:extLst>
              <a:ext uri="{FF2B5EF4-FFF2-40B4-BE49-F238E27FC236}">
                <a16:creationId xmlns:a16="http://schemas.microsoft.com/office/drawing/2014/main" id="{19047A6C-F0FD-5BA6-E70B-AA3BC042EA59}"/>
              </a:ext>
            </a:extLst>
          </p:cNvPr>
          <p:cNvSpPr txBox="1"/>
          <p:nvPr/>
        </p:nvSpPr>
        <p:spPr>
          <a:xfrm>
            <a:off x="9371067" y="2461462"/>
            <a:ext cx="1757717" cy="438716"/>
          </a:xfrm>
          <a:prstGeom prst="rect">
            <a:avLst/>
          </a:prstGeom>
        </p:spPr>
        <p:txBody>
          <a:bodyPr lIns="0" tIns="0" rIns="0" bIns="0" rtlCol="0" anchor="t">
            <a:noAutofit/>
          </a:bodyPr>
          <a:lstStyle/>
          <a:p>
            <a:pPr>
              <a:lnSpc>
                <a:spcPts val="1773"/>
              </a:lnSpc>
            </a:pPr>
            <a:r>
              <a:rPr lang="en-US" b="1">
                <a:solidFill>
                  <a:srgbClr val="1C1D3B"/>
                </a:solidFill>
                <a:latin typeface="Helvetica" pitchFamily="2" charset="0"/>
                <a:ea typeface="Verdana" panose="020B0604030504040204" pitchFamily="34" charset="0"/>
              </a:rPr>
              <a:t>Strategic </a:t>
            </a:r>
            <a:br>
              <a:rPr lang="en-US" b="1">
                <a:solidFill>
                  <a:srgbClr val="1C1D3B"/>
                </a:solidFill>
                <a:latin typeface="Helvetica" pitchFamily="2" charset="0"/>
                <a:ea typeface="Verdana" panose="020B0604030504040204" pitchFamily="34" charset="0"/>
              </a:rPr>
            </a:br>
            <a:r>
              <a:rPr lang="en-US" b="1">
                <a:solidFill>
                  <a:srgbClr val="1C1D3B"/>
                </a:solidFill>
                <a:latin typeface="Helvetica" pitchFamily="2" charset="0"/>
                <a:ea typeface="Verdana" panose="020B0604030504040204" pitchFamily="34" charset="0"/>
              </a:rPr>
              <a:t>Partnerships</a:t>
            </a:r>
          </a:p>
        </p:txBody>
      </p:sp>
      <p:sp>
        <p:nvSpPr>
          <p:cNvPr id="23" name="TextBox 34">
            <a:extLst>
              <a:ext uri="{FF2B5EF4-FFF2-40B4-BE49-F238E27FC236}">
                <a16:creationId xmlns:a16="http://schemas.microsoft.com/office/drawing/2014/main" id="{D0501E87-A9A3-E436-3EEA-E32B63A73EDB}"/>
              </a:ext>
            </a:extLst>
          </p:cNvPr>
          <p:cNvSpPr txBox="1"/>
          <p:nvPr/>
        </p:nvSpPr>
        <p:spPr>
          <a:xfrm>
            <a:off x="3243206" y="3096658"/>
            <a:ext cx="2653093" cy="3297121"/>
          </a:xfrm>
          <a:prstGeom prst="rect">
            <a:avLst/>
          </a:prstGeom>
        </p:spPr>
        <p:txBody>
          <a:bodyPr wrap="square" lIns="0" tIns="0" rIns="0" bIns="0" rtlCol="0" anchor="t">
            <a:spAutoFit/>
          </a:bodyPr>
          <a:lstStyle/>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S/4HANA &amp; RISE</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BTP Deployment</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SAP Integration Suite</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AI Implementation</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OpenText</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Extended ECM (xECM)</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Vendor Invoice Management</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Document Presentment</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Ariba</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Vertex</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Vistex</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Geospatial Intelligence (GIS)</a:t>
            </a:r>
          </a:p>
        </p:txBody>
      </p:sp>
      <p:sp>
        <p:nvSpPr>
          <p:cNvPr id="24" name="TextBox 34">
            <a:extLst>
              <a:ext uri="{FF2B5EF4-FFF2-40B4-BE49-F238E27FC236}">
                <a16:creationId xmlns:a16="http://schemas.microsoft.com/office/drawing/2014/main" id="{8C05A3B9-D5F2-B7E6-F235-5ECDFE541E9D}"/>
              </a:ext>
            </a:extLst>
          </p:cNvPr>
          <p:cNvSpPr txBox="1"/>
          <p:nvPr/>
        </p:nvSpPr>
        <p:spPr>
          <a:xfrm>
            <a:off x="9371067" y="3096658"/>
            <a:ext cx="2520575" cy="804131"/>
          </a:xfrm>
          <a:prstGeom prst="rect">
            <a:avLst/>
          </a:prstGeom>
        </p:spPr>
        <p:txBody>
          <a:bodyPr wrap="square" lIns="0" tIns="0" rIns="0" bIns="0" rtlCol="0" anchor="t">
            <a:spAutoFit/>
          </a:bodyPr>
          <a:lstStyle/>
          <a:p>
            <a:pPr marL="171450" indent="-171450">
              <a:lnSpc>
                <a:spcPct val="150000"/>
              </a:lnSpc>
              <a:buFont typeface="Arial" panose="020B0604020202020204" pitchFamily="34" charset="0"/>
              <a:buChar char="•"/>
            </a:pPr>
            <a:r>
              <a:rPr lang="en-US" sz="1200">
                <a:solidFill>
                  <a:srgbClr val="1C1D3B"/>
                </a:solidFill>
                <a:latin typeface="Helvetica" pitchFamily="2" charset="0"/>
              </a:rPr>
              <a:t>SAP Gold Partner</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SAP </a:t>
            </a:r>
            <a:r>
              <a:rPr lang="en-US" sz="1200" err="1">
                <a:solidFill>
                  <a:srgbClr val="1C1D3B"/>
                </a:solidFill>
                <a:latin typeface="Helvetica" pitchFamily="2" charset="0"/>
              </a:rPr>
              <a:t>PartnerEdge</a:t>
            </a:r>
            <a:r>
              <a:rPr lang="en-US" sz="1200">
                <a:solidFill>
                  <a:srgbClr val="1C1D3B"/>
                </a:solidFill>
                <a:latin typeface="Helvetica" pitchFamily="2" charset="0"/>
              </a:rPr>
              <a:t>, Sell</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CCFlex – Cloud Choice Flex</a:t>
            </a:r>
          </a:p>
        </p:txBody>
      </p:sp>
      <p:sp>
        <p:nvSpPr>
          <p:cNvPr id="25" name="TextBox 34">
            <a:extLst>
              <a:ext uri="{FF2B5EF4-FFF2-40B4-BE49-F238E27FC236}">
                <a16:creationId xmlns:a16="http://schemas.microsoft.com/office/drawing/2014/main" id="{8ACD8691-6714-34AC-75BB-D04CDFEDEBFC}"/>
              </a:ext>
            </a:extLst>
          </p:cNvPr>
          <p:cNvSpPr txBox="1"/>
          <p:nvPr/>
        </p:nvSpPr>
        <p:spPr>
          <a:xfrm>
            <a:off x="578189" y="3096658"/>
            <a:ext cx="2205726" cy="3297121"/>
          </a:xfrm>
          <a:prstGeom prst="rect">
            <a:avLst/>
          </a:prstGeom>
        </p:spPr>
        <p:txBody>
          <a:bodyPr wrap="square" lIns="0" tIns="0" rIns="0" bIns="0" rtlCol="0" anchor="t">
            <a:spAutoFit/>
          </a:bodyPr>
          <a:lstStyle/>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Archiving &amp; ILM</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Retention Management</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HANA Memory Optimization (NSE)</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Governance</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Migration</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Cloud Migrations</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Privacy and Security</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Legacy Decommissioning</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Volume Assessment</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Quality Assessment</a:t>
            </a:r>
          </a:p>
          <a:p>
            <a:pPr marL="171450" indent="-171450">
              <a:lnSpc>
                <a:spcPct val="150000"/>
              </a:lnSpc>
              <a:buFont typeface="Arial" panose="020B0604020202020204" pitchFamily="34" charset="0"/>
              <a:buChar char="•"/>
            </a:pPr>
            <a:endParaRPr lang="en-US" sz="1200" dirty="0">
              <a:solidFill>
                <a:srgbClr val="1C1D3B"/>
              </a:solidFill>
              <a:latin typeface="Helvetica" pitchFamily="2" charset="0"/>
            </a:endParaRPr>
          </a:p>
        </p:txBody>
      </p:sp>
      <p:sp>
        <p:nvSpPr>
          <p:cNvPr id="26" name="TextBox 34">
            <a:extLst>
              <a:ext uri="{FF2B5EF4-FFF2-40B4-BE49-F238E27FC236}">
                <a16:creationId xmlns:a16="http://schemas.microsoft.com/office/drawing/2014/main" id="{54D8ED6E-E54A-2F41-AE52-DF43938163D6}"/>
              </a:ext>
            </a:extLst>
          </p:cNvPr>
          <p:cNvSpPr txBox="1"/>
          <p:nvPr/>
        </p:nvSpPr>
        <p:spPr>
          <a:xfrm>
            <a:off x="6504258" y="3096658"/>
            <a:ext cx="2520575" cy="2054088"/>
          </a:xfrm>
          <a:prstGeom prst="rect">
            <a:avLst/>
          </a:prstGeom>
        </p:spPr>
        <p:txBody>
          <a:bodyPr wrap="square" lIns="0" tIns="0" rIns="0" bIns="0" rtlCol="0" anchor="t">
            <a:spAutoFit/>
          </a:bodyPr>
          <a:lstStyle/>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ASSIST by Auritas</a:t>
            </a:r>
          </a:p>
          <a:p>
            <a:pPr marL="0" lvl="1">
              <a:lnSpc>
                <a:spcPct val="150000"/>
              </a:lnSpc>
            </a:pPr>
            <a:r>
              <a:rPr lang="en-US" sz="1050" i="1" dirty="0">
                <a:solidFill>
                  <a:srgbClr val="1C1D3B"/>
                </a:solidFill>
                <a:latin typeface="Helvetica" pitchFamily="2" charset="0"/>
              </a:rPr>
              <a:t>    (Data Archiving Automation)</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GUARD by Auritas</a:t>
            </a:r>
          </a:p>
          <a:p>
            <a:pPr marL="0" lvl="1">
              <a:lnSpc>
                <a:spcPct val="150000"/>
              </a:lnSpc>
            </a:pPr>
            <a:r>
              <a:rPr lang="en-US" sz="1050" i="1" dirty="0">
                <a:solidFill>
                  <a:srgbClr val="1C1D3B"/>
                </a:solidFill>
                <a:latin typeface="Helvetica" pitchFamily="2" charset="0"/>
              </a:rPr>
              <a:t>    (Legacy Decommissioning)</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Auritas Intelligent Accrual</a:t>
            </a:r>
          </a:p>
          <a:p>
            <a:pPr marL="0" lvl="1">
              <a:lnSpc>
                <a:spcPct val="150000"/>
              </a:lnSpc>
            </a:pPr>
            <a:r>
              <a:rPr lang="en-US" sz="1050" i="1" dirty="0">
                <a:solidFill>
                  <a:srgbClr val="1C1D3B"/>
                </a:solidFill>
                <a:latin typeface="Helvetica" pitchFamily="2" charset="0"/>
              </a:rPr>
              <a:t>    (Financial Automation)</a:t>
            </a:r>
            <a:endParaRPr lang="en-US" sz="900" i="1" dirty="0">
              <a:solidFill>
                <a:srgbClr val="1C1D3B"/>
              </a:solidFill>
              <a:latin typeface="Helvetica" pitchFamily="2" charset="0"/>
            </a:endParaRP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DMS+ by Auritas</a:t>
            </a:r>
          </a:p>
          <a:p>
            <a:pPr marL="0" lvl="1">
              <a:lnSpc>
                <a:spcPct val="150000"/>
              </a:lnSpc>
            </a:pPr>
            <a:r>
              <a:rPr lang="en-US" sz="1050" i="1" dirty="0">
                <a:solidFill>
                  <a:srgbClr val="1C1D3B"/>
                </a:solidFill>
                <a:latin typeface="Helvetica" pitchFamily="2" charset="0"/>
              </a:rPr>
              <a:t>    (Enhanced Document Storage)</a:t>
            </a:r>
          </a:p>
        </p:txBody>
      </p:sp>
      <p:cxnSp>
        <p:nvCxnSpPr>
          <p:cNvPr id="27" name="Straight Connector 26">
            <a:extLst>
              <a:ext uri="{FF2B5EF4-FFF2-40B4-BE49-F238E27FC236}">
                <a16:creationId xmlns:a16="http://schemas.microsoft.com/office/drawing/2014/main" id="{4A44C674-8C21-EED6-604F-B0D45F889B41}"/>
              </a:ext>
            </a:extLst>
          </p:cNvPr>
          <p:cNvCxnSpPr>
            <a:cxnSpLocks/>
          </p:cNvCxnSpPr>
          <p:nvPr/>
        </p:nvCxnSpPr>
        <p:spPr>
          <a:xfrm>
            <a:off x="2872051"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0BDD9BE-75DF-3A4C-AB3B-8254D7EA2F71}"/>
              </a:ext>
            </a:extLst>
          </p:cNvPr>
          <p:cNvCxnSpPr>
            <a:cxnSpLocks/>
          </p:cNvCxnSpPr>
          <p:nvPr/>
        </p:nvCxnSpPr>
        <p:spPr>
          <a:xfrm>
            <a:off x="6198983"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926F73CD-8EC2-5D06-A252-D59B923CEB33}"/>
              </a:ext>
            </a:extLst>
          </p:cNvPr>
          <p:cNvCxnSpPr>
            <a:cxnSpLocks/>
          </p:cNvCxnSpPr>
          <p:nvPr/>
        </p:nvCxnSpPr>
        <p:spPr>
          <a:xfrm>
            <a:off x="9029674"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32" name="Picture 31">
            <a:extLst>
              <a:ext uri="{FF2B5EF4-FFF2-40B4-BE49-F238E27FC236}">
                <a16:creationId xmlns:a16="http://schemas.microsoft.com/office/drawing/2014/main" id="{82C3B97F-E530-76D6-31A1-1AE5C888E7F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62291" y="5374964"/>
            <a:ext cx="1046734" cy="315770"/>
          </a:xfrm>
          <a:prstGeom prst="rect">
            <a:avLst/>
          </a:prstGeom>
        </p:spPr>
      </p:pic>
      <p:sp>
        <p:nvSpPr>
          <p:cNvPr id="35" name="TextBox 34">
            <a:extLst>
              <a:ext uri="{FF2B5EF4-FFF2-40B4-BE49-F238E27FC236}">
                <a16:creationId xmlns:a16="http://schemas.microsoft.com/office/drawing/2014/main" id="{FB76C508-99A4-F703-4773-2CDE5C8DEDE0}"/>
              </a:ext>
            </a:extLst>
          </p:cNvPr>
          <p:cNvSpPr txBox="1"/>
          <p:nvPr/>
        </p:nvSpPr>
        <p:spPr>
          <a:xfrm>
            <a:off x="6710972" y="5687562"/>
            <a:ext cx="2520575" cy="218971"/>
          </a:xfrm>
          <a:prstGeom prst="rect">
            <a:avLst/>
          </a:prstGeom>
        </p:spPr>
        <p:txBody>
          <a:bodyPr wrap="square" lIns="0" tIns="0" rIns="0" bIns="0" rtlCol="0" anchor="t">
            <a:spAutoFit/>
          </a:bodyPr>
          <a:lstStyle/>
          <a:p>
            <a:pPr marL="0" lvl="1">
              <a:lnSpc>
                <a:spcPct val="150000"/>
              </a:lnSpc>
            </a:pPr>
            <a:r>
              <a:rPr lang="en-US" sz="1050" i="1" dirty="0">
                <a:solidFill>
                  <a:srgbClr val="1C1D3B"/>
                </a:solidFill>
                <a:latin typeface="Helvetica" pitchFamily="2" charset="0"/>
              </a:rPr>
              <a:t>(AMS + Hypercare)</a:t>
            </a:r>
          </a:p>
        </p:txBody>
      </p:sp>
      <p:pic>
        <p:nvPicPr>
          <p:cNvPr id="36" name="Picture 35" descr="Microsoft Azure Logo et symbole, sens, histoire, PNG, marque">
            <a:extLst>
              <a:ext uri="{FF2B5EF4-FFF2-40B4-BE49-F238E27FC236}">
                <a16:creationId xmlns:a16="http://schemas.microsoft.com/office/drawing/2014/main" id="{328BD453-A621-84A8-FE0F-F3D987F4767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539568" y="4420489"/>
            <a:ext cx="871255" cy="2596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Accusoft | Home">
            <a:extLst>
              <a:ext uri="{FF2B5EF4-FFF2-40B4-BE49-F238E27FC236}">
                <a16:creationId xmlns:a16="http://schemas.microsoft.com/office/drawing/2014/main" id="{252AEC57-D13A-18C9-0DB4-EC0E97D3F661}"/>
              </a:ext>
            </a:extLst>
          </p:cNvPr>
          <p:cNvPicPr>
            <a:picLocks noChangeAspect="1" noChangeArrowheads="1"/>
          </p:cNvPicPr>
          <p:nvPr/>
        </p:nvPicPr>
        <p:blipFill>
          <a:blip r:embed="rId5" cstate="email">
            <a:biLevel thresh="75000"/>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0527993" y="4106792"/>
            <a:ext cx="971400" cy="2331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omepage - Schoolupdate">
            <a:extLst>
              <a:ext uri="{FF2B5EF4-FFF2-40B4-BE49-F238E27FC236}">
                <a16:creationId xmlns:a16="http://schemas.microsoft.com/office/drawing/2014/main" id="{7175300E-CCF5-1087-BFD6-D9B956756A2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42167" y="5322797"/>
            <a:ext cx="915662" cy="23730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2">
            <a:extLst>
              <a:ext uri="{FF2B5EF4-FFF2-40B4-BE49-F238E27FC236}">
                <a16:creationId xmlns:a16="http://schemas.microsoft.com/office/drawing/2014/main" id="{EE6BEDE4-46A5-1B91-3506-A67DCE461C93}"/>
              </a:ext>
            </a:extLst>
          </p:cNvPr>
          <p:cNvGrpSpPr/>
          <p:nvPr/>
        </p:nvGrpSpPr>
        <p:grpSpPr>
          <a:xfrm>
            <a:off x="9483724" y="4171279"/>
            <a:ext cx="668083" cy="384782"/>
            <a:chOff x="0" y="0"/>
            <a:chExt cx="1515902" cy="873083"/>
          </a:xfrm>
        </p:grpSpPr>
        <p:grpSp>
          <p:nvGrpSpPr>
            <p:cNvPr id="40" name="Group 13">
              <a:extLst>
                <a:ext uri="{FF2B5EF4-FFF2-40B4-BE49-F238E27FC236}">
                  <a16:creationId xmlns:a16="http://schemas.microsoft.com/office/drawing/2014/main" id="{B29A23F9-9E9A-196C-3237-B7C92922C4A2}"/>
                </a:ext>
              </a:extLst>
            </p:cNvPr>
            <p:cNvGrpSpPr/>
            <p:nvPr/>
          </p:nvGrpSpPr>
          <p:grpSpPr>
            <a:xfrm>
              <a:off x="11897" y="28282"/>
              <a:ext cx="812816" cy="435871"/>
              <a:chOff x="0" y="0"/>
              <a:chExt cx="514173" cy="275724"/>
            </a:xfrm>
          </p:grpSpPr>
          <p:sp>
            <p:nvSpPr>
              <p:cNvPr id="45" name="Freeform 14">
                <a:extLst>
                  <a:ext uri="{FF2B5EF4-FFF2-40B4-BE49-F238E27FC236}">
                    <a16:creationId xmlns:a16="http://schemas.microsoft.com/office/drawing/2014/main" id="{112537DB-B07D-F357-F5DB-5C4F0E800650}"/>
                  </a:ext>
                </a:extLst>
              </p:cNvPr>
              <p:cNvSpPr/>
              <p:nvPr/>
            </p:nvSpPr>
            <p:spPr>
              <a:xfrm>
                <a:off x="0" y="0"/>
                <a:ext cx="514173" cy="275724"/>
              </a:xfrm>
              <a:custGeom>
                <a:avLst/>
                <a:gdLst/>
                <a:ahLst/>
                <a:cxnLst/>
                <a:rect l="l" t="t" r="r" b="b"/>
                <a:pathLst>
                  <a:path w="514173" h="275724">
                    <a:moveTo>
                      <a:pt x="0" y="0"/>
                    </a:moveTo>
                    <a:lnTo>
                      <a:pt x="514173" y="0"/>
                    </a:lnTo>
                    <a:lnTo>
                      <a:pt x="514173" y="275724"/>
                    </a:lnTo>
                    <a:lnTo>
                      <a:pt x="0" y="275724"/>
                    </a:lnTo>
                    <a:close/>
                  </a:path>
                </a:pathLst>
              </a:custGeom>
              <a:solidFill>
                <a:srgbClr val="FFFFFF"/>
              </a:solidFill>
            </p:spPr>
            <p:txBody>
              <a:bodyPr/>
              <a:lstStyle/>
              <a:p>
                <a:endParaRPr lang="en-US" sz="1200">
                  <a:latin typeface="Helvetica" pitchFamily="2" charset="0"/>
                </a:endParaRPr>
              </a:p>
            </p:txBody>
          </p:sp>
          <p:sp>
            <p:nvSpPr>
              <p:cNvPr id="46" name="TextBox 15">
                <a:extLst>
                  <a:ext uri="{FF2B5EF4-FFF2-40B4-BE49-F238E27FC236}">
                    <a16:creationId xmlns:a16="http://schemas.microsoft.com/office/drawing/2014/main" id="{0150F7B6-5AE7-2CFB-DAC3-8492DA6BBC3D}"/>
                  </a:ext>
                </a:extLst>
              </p:cNvPr>
              <p:cNvSpPr txBox="1"/>
              <p:nvPr/>
            </p:nvSpPr>
            <p:spPr>
              <a:xfrm>
                <a:off x="0" y="47625"/>
                <a:ext cx="812800" cy="765175"/>
              </a:xfrm>
              <a:prstGeom prst="rect">
                <a:avLst/>
              </a:prstGeom>
            </p:spPr>
            <p:txBody>
              <a:bodyPr lIns="50800" tIns="50800" rIns="50800" bIns="50800" rtlCol="0" anchor="ctr"/>
              <a:lstStyle/>
              <a:p>
                <a:pPr algn="ctr">
                  <a:lnSpc>
                    <a:spcPts val="1379"/>
                  </a:lnSpc>
                </a:pPr>
                <a:endParaRPr sz="1200">
                  <a:latin typeface="Helvetica" pitchFamily="2" charset="0"/>
                </a:endParaRPr>
              </a:p>
            </p:txBody>
          </p:sp>
        </p:grpSp>
        <p:grpSp>
          <p:nvGrpSpPr>
            <p:cNvPr id="41" name="Group 16">
              <a:extLst>
                <a:ext uri="{FF2B5EF4-FFF2-40B4-BE49-F238E27FC236}">
                  <a16:creationId xmlns:a16="http://schemas.microsoft.com/office/drawing/2014/main" id="{4A6E2C02-EB3D-464E-8555-DEF266688A30}"/>
                </a:ext>
              </a:extLst>
            </p:cNvPr>
            <p:cNvGrpSpPr/>
            <p:nvPr/>
          </p:nvGrpSpPr>
          <p:grpSpPr>
            <a:xfrm>
              <a:off x="670767" y="404144"/>
              <a:ext cx="812816" cy="435871"/>
              <a:chOff x="0" y="0"/>
              <a:chExt cx="514173" cy="275724"/>
            </a:xfrm>
          </p:grpSpPr>
          <p:sp>
            <p:nvSpPr>
              <p:cNvPr id="43" name="Freeform 17">
                <a:extLst>
                  <a:ext uri="{FF2B5EF4-FFF2-40B4-BE49-F238E27FC236}">
                    <a16:creationId xmlns:a16="http://schemas.microsoft.com/office/drawing/2014/main" id="{09AEC157-70AA-BC1F-B853-503E98EA8BDE}"/>
                  </a:ext>
                </a:extLst>
              </p:cNvPr>
              <p:cNvSpPr/>
              <p:nvPr/>
            </p:nvSpPr>
            <p:spPr>
              <a:xfrm>
                <a:off x="0" y="0"/>
                <a:ext cx="514173" cy="275724"/>
              </a:xfrm>
              <a:custGeom>
                <a:avLst/>
                <a:gdLst/>
                <a:ahLst/>
                <a:cxnLst/>
                <a:rect l="l" t="t" r="r" b="b"/>
                <a:pathLst>
                  <a:path w="514173" h="275724">
                    <a:moveTo>
                      <a:pt x="0" y="0"/>
                    </a:moveTo>
                    <a:lnTo>
                      <a:pt x="514173" y="0"/>
                    </a:lnTo>
                    <a:lnTo>
                      <a:pt x="514173" y="275724"/>
                    </a:lnTo>
                    <a:lnTo>
                      <a:pt x="0" y="275724"/>
                    </a:lnTo>
                    <a:close/>
                  </a:path>
                </a:pathLst>
              </a:custGeom>
              <a:solidFill>
                <a:srgbClr val="FFFFFF"/>
              </a:solidFill>
            </p:spPr>
            <p:txBody>
              <a:bodyPr/>
              <a:lstStyle/>
              <a:p>
                <a:endParaRPr lang="en-US" sz="1200">
                  <a:latin typeface="Helvetica" pitchFamily="2" charset="0"/>
                </a:endParaRPr>
              </a:p>
            </p:txBody>
          </p:sp>
          <p:sp>
            <p:nvSpPr>
              <p:cNvPr id="44" name="TextBox 18">
                <a:extLst>
                  <a:ext uri="{FF2B5EF4-FFF2-40B4-BE49-F238E27FC236}">
                    <a16:creationId xmlns:a16="http://schemas.microsoft.com/office/drawing/2014/main" id="{C0B9F33D-47D7-463D-C081-0A67178B3A17}"/>
                  </a:ext>
                </a:extLst>
              </p:cNvPr>
              <p:cNvSpPr txBox="1"/>
              <p:nvPr/>
            </p:nvSpPr>
            <p:spPr>
              <a:xfrm>
                <a:off x="0" y="47625"/>
                <a:ext cx="812800" cy="765175"/>
              </a:xfrm>
              <a:prstGeom prst="rect">
                <a:avLst/>
              </a:prstGeom>
            </p:spPr>
            <p:txBody>
              <a:bodyPr lIns="50800" tIns="50800" rIns="50800" bIns="50800" rtlCol="0" anchor="ctr"/>
              <a:lstStyle/>
              <a:p>
                <a:pPr algn="ctr">
                  <a:lnSpc>
                    <a:spcPts val="1379"/>
                  </a:lnSpc>
                </a:pPr>
                <a:endParaRPr sz="1200">
                  <a:latin typeface="Helvetica" pitchFamily="2" charset="0"/>
                </a:endParaRPr>
              </a:p>
            </p:txBody>
          </p:sp>
        </p:grpSp>
        <p:sp>
          <p:nvSpPr>
            <p:cNvPr id="42" name="Freeform 19">
              <a:extLst>
                <a:ext uri="{FF2B5EF4-FFF2-40B4-BE49-F238E27FC236}">
                  <a16:creationId xmlns:a16="http://schemas.microsoft.com/office/drawing/2014/main" id="{D79261A2-4BE7-FC96-F69D-2ACDF76AA356}"/>
                </a:ext>
              </a:extLst>
            </p:cNvPr>
            <p:cNvSpPr/>
            <p:nvPr/>
          </p:nvSpPr>
          <p:spPr>
            <a:xfrm>
              <a:off x="0" y="0"/>
              <a:ext cx="1515902" cy="873083"/>
            </a:xfrm>
            <a:custGeom>
              <a:avLst/>
              <a:gdLst/>
              <a:ahLst/>
              <a:cxnLst/>
              <a:rect l="l" t="t" r="r" b="b"/>
              <a:pathLst>
                <a:path w="1515902" h="873083">
                  <a:moveTo>
                    <a:pt x="0" y="0"/>
                  </a:moveTo>
                  <a:lnTo>
                    <a:pt x="1515902" y="0"/>
                  </a:lnTo>
                  <a:lnTo>
                    <a:pt x="1515902" y="873083"/>
                  </a:lnTo>
                  <a:lnTo>
                    <a:pt x="0" y="873083"/>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sz="1200">
                <a:latin typeface="Helvetica" pitchFamily="2" charset="0"/>
              </a:endParaRPr>
            </a:p>
          </p:txBody>
        </p:sp>
      </p:grpSp>
      <p:pic>
        <p:nvPicPr>
          <p:cNvPr id="47" name="Picture 2">
            <a:extLst>
              <a:ext uri="{FF2B5EF4-FFF2-40B4-BE49-F238E27FC236}">
                <a16:creationId xmlns:a16="http://schemas.microsoft.com/office/drawing/2014/main" id="{6F997E36-05D4-0BCE-3E38-A259067F80D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538107" y="4873422"/>
            <a:ext cx="463183" cy="277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1CA149-1856-AF46-D6FD-6A4789ECFC9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16855" y="5539647"/>
            <a:ext cx="488776" cy="2419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4">
            <a:extLst>
              <a:ext uri="{FF2B5EF4-FFF2-40B4-BE49-F238E27FC236}">
                <a16:creationId xmlns:a16="http://schemas.microsoft.com/office/drawing/2014/main" id="{09143D79-F5F6-AB01-ACF1-5A8EDE17C57E}"/>
              </a:ext>
            </a:extLst>
          </p:cNvPr>
          <p:cNvSpPr txBox="1"/>
          <p:nvPr/>
        </p:nvSpPr>
        <p:spPr>
          <a:xfrm>
            <a:off x="9521227" y="5755650"/>
            <a:ext cx="782554" cy="218906"/>
          </a:xfrm>
          <a:prstGeom prst="rect">
            <a:avLst/>
          </a:prstGeom>
        </p:spPr>
        <p:txBody>
          <a:bodyPr wrap="square" lIns="0" tIns="0" rIns="0" bIns="0" rtlCol="0" anchor="t">
            <a:spAutoFit/>
          </a:bodyPr>
          <a:lstStyle/>
          <a:p>
            <a:pPr>
              <a:lnSpc>
                <a:spcPct val="150000"/>
              </a:lnSpc>
            </a:pPr>
            <a:r>
              <a:rPr lang="en-US" sz="1050" b="1" i="1">
                <a:solidFill>
                  <a:srgbClr val="00A3E9"/>
                </a:solidFill>
                <a:latin typeface="Helvetica" pitchFamily="2" charset="0"/>
              </a:rPr>
              <a:t>CC</a:t>
            </a:r>
            <a:r>
              <a:rPr lang="en-US" sz="1050" i="1">
                <a:solidFill>
                  <a:srgbClr val="00A3E9"/>
                </a:solidFill>
                <a:latin typeface="Helvetica" pitchFamily="2" charset="0"/>
              </a:rPr>
              <a:t>Flex</a:t>
            </a:r>
          </a:p>
        </p:txBody>
      </p:sp>
      <p:grpSp>
        <p:nvGrpSpPr>
          <p:cNvPr id="9" name="Group 8">
            <a:extLst>
              <a:ext uri="{FF2B5EF4-FFF2-40B4-BE49-F238E27FC236}">
                <a16:creationId xmlns:a16="http://schemas.microsoft.com/office/drawing/2014/main" id="{18054771-D316-DAEF-16E7-6B9C40D48050}"/>
              </a:ext>
            </a:extLst>
          </p:cNvPr>
          <p:cNvGrpSpPr/>
          <p:nvPr/>
        </p:nvGrpSpPr>
        <p:grpSpPr>
          <a:xfrm>
            <a:off x="-1013" y="-13277"/>
            <a:ext cx="12202988" cy="1890595"/>
            <a:chOff x="-10988" y="-29259"/>
            <a:chExt cx="12202988" cy="1890595"/>
          </a:xfrm>
        </p:grpSpPr>
        <p:grpSp>
          <p:nvGrpSpPr>
            <p:cNvPr id="4" name="Group 3">
              <a:extLst>
                <a:ext uri="{FF2B5EF4-FFF2-40B4-BE49-F238E27FC236}">
                  <a16:creationId xmlns:a16="http://schemas.microsoft.com/office/drawing/2014/main" id="{08158CA3-6989-09D2-BE6D-110918E0F8DC}"/>
                </a:ext>
              </a:extLst>
            </p:cNvPr>
            <p:cNvGrpSpPr/>
            <p:nvPr/>
          </p:nvGrpSpPr>
          <p:grpSpPr>
            <a:xfrm>
              <a:off x="-10988" y="-29259"/>
              <a:ext cx="12202988" cy="1890595"/>
              <a:chOff x="4196" y="-1528005"/>
              <a:chExt cx="12202988" cy="1890595"/>
            </a:xfrm>
          </p:grpSpPr>
          <p:grpSp>
            <p:nvGrpSpPr>
              <p:cNvPr id="14" name="Group 13">
                <a:extLst>
                  <a:ext uri="{FF2B5EF4-FFF2-40B4-BE49-F238E27FC236}">
                    <a16:creationId xmlns:a16="http://schemas.microsoft.com/office/drawing/2014/main" id="{E4155829-7A1C-948B-C73F-FCB2C59A86EC}"/>
                  </a:ext>
                </a:extLst>
              </p:cNvPr>
              <p:cNvGrpSpPr/>
              <p:nvPr/>
            </p:nvGrpSpPr>
            <p:grpSpPr>
              <a:xfrm>
                <a:off x="4196" y="-1528005"/>
                <a:ext cx="12202988" cy="1890595"/>
                <a:chOff x="4196" y="-1393095"/>
                <a:chExt cx="12202988" cy="1890595"/>
              </a:xfrm>
            </p:grpSpPr>
            <p:sp>
              <p:nvSpPr>
                <p:cNvPr id="8" name="Rectangle 7">
                  <a:extLst>
                    <a:ext uri="{FF2B5EF4-FFF2-40B4-BE49-F238E27FC236}">
                      <a16:creationId xmlns:a16="http://schemas.microsoft.com/office/drawing/2014/main" id="{D45B459C-B50E-4805-824B-449016EDFC72}"/>
                    </a:ext>
                  </a:extLst>
                </p:cNvPr>
                <p:cNvSpPr/>
                <p:nvPr/>
              </p:nvSpPr>
              <p:spPr>
                <a:xfrm flipV="1">
                  <a:off x="5209" y="-11346"/>
                  <a:ext cx="12201037" cy="508846"/>
                </a:xfrm>
                <a:prstGeom prst="rect">
                  <a:avLst/>
                </a:prstGeom>
                <a:solidFill>
                  <a:srgbClr val="D406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3BF50D-D563-82EB-E8EF-B622DD7F4C11}"/>
                    </a:ext>
                  </a:extLst>
                </p:cNvPr>
                <p:cNvSpPr/>
                <p:nvPr/>
              </p:nvSpPr>
              <p:spPr>
                <a:xfrm rot="21540000">
                  <a:off x="4196" y="187624"/>
                  <a:ext cx="12202988" cy="128691"/>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356585-C682-601C-A3A9-65960FC26F6B}"/>
                    </a:ext>
                  </a:extLst>
                </p:cNvPr>
                <p:cNvSpPr/>
                <p:nvPr/>
              </p:nvSpPr>
              <p:spPr>
                <a:xfrm>
                  <a:off x="5208" y="-1393095"/>
                  <a:ext cx="12201975" cy="151985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B914EFF1-0CF1-6927-FEDC-CC606DE4D0F0}"/>
                  </a:ext>
                </a:extLst>
              </p:cNvPr>
              <p:cNvSpPr/>
              <p:nvPr/>
            </p:nvSpPr>
            <p:spPr>
              <a:xfrm>
                <a:off x="5209" y="-60369"/>
                <a:ext cx="9842132" cy="120054"/>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120DDB1F-ADB9-728A-462F-A423F5760FF1}"/>
                </a:ext>
              </a:extLst>
            </p:cNvPr>
            <p:cNvSpPr/>
            <p:nvPr/>
          </p:nvSpPr>
          <p:spPr>
            <a:xfrm>
              <a:off x="-9975" y="1522899"/>
              <a:ext cx="5824386" cy="137796"/>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4">
            <a:extLst>
              <a:ext uri="{FF2B5EF4-FFF2-40B4-BE49-F238E27FC236}">
                <a16:creationId xmlns:a16="http://schemas.microsoft.com/office/drawing/2014/main" id="{3C2124A4-0D5B-B306-91C7-002B4C183A7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19421" y="4887684"/>
            <a:ext cx="488776" cy="2419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4">
            <a:extLst>
              <a:ext uri="{FF2B5EF4-FFF2-40B4-BE49-F238E27FC236}">
                <a16:creationId xmlns:a16="http://schemas.microsoft.com/office/drawing/2014/main" id="{1E9B1C9C-FECA-7DA0-1245-5C1EB3B22FB4}"/>
              </a:ext>
            </a:extLst>
          </p:cNvPr>
          <p:cNvSpPr txBox="1"/>
          <p:nvPr/>
        </p:nvSpPr>
        <p:spPr>
          <a:xfrm>
            <a:off x="9516855" y="5114017"/>
            <a:ext cx="668962" cy="145937"/>
          </a:xfrm>
          <a:prstGeom prst="rect">
            <a:avLst/>
          </a:prstGeom>
        </p:spPr>
        <p:txBody>
          <a:bodyPr wrap="square" lIns="0" tIns="0" rIns="0" bIns="0" rtlCol="0" anchor="t">
            <a:spAutoFit/>
          </a:bodyPr>
          <a:lstStyle/>
          <a:p>
            <a:pPr>
              <a:lnSpc>
                <a:spcPct val="150000"/>
              </a:lnSpc>
            </a:pPr>
            <a:r>
              <a:rPr lang="en-US" sz="700" b="1" err="1">
                <a:solidFill>
                  <a:srgbClr val="00A3E9"/>
                </a:solidFill>
                <a:latin typeface="Helvetica" pitchFamily="2" charset="0"/>
              </a:rPr>
              <a:t>Partner</a:t>
            </a:r>
            <a:r>
              <a:rPr lang="en-US" sz="700" err="1">
                <a:solidFill>
                  <a:srgbClr val="00A3E9"/>
                </a:solidFill>
                <a:latin typeface="Helvetica" pitchFamily="2" charset="0"/>
              </a:rPr>
              <a:t>Edge</a:t>
            </a:r>
            <a:r>
              <a:rPr lang="en-US" sz="700" baseline="30000">
                <a:solidFill>
                  <a:srgbClr val="00A3E9"/>
                </a:solidFill>
                <a:latin typeface="Helvetica" pitchFamily="2" charset="0"/>
              </a:rPr>
              <a:t>®</a:t>
            </a:r>
            <a:r>
              <a:rPr lang="en-US" sz="700">
                <a:solidFill>
                  <a:srgbClr val="00A3E9"/>
                </a:solidFill>
                <a:latin typeface="Helvetica" pitchFamily="2" charset="0"/>
              </a:rPr>
              <a:t> </a:t>
            </a:r>
          </a:p>
        </p:txBody>
      </p:sp>
      <p:cxnSp>
        <p:nvCxnSpPr>
          <p:cNvPr id="49" name="Straight Connector 48">
            <a:extLst>
              <a:ext uri="{FF2B5EF4-FFF2-40B4-BE49-F238E27FC236}">
                <a16:creationId xmlns:a16="http://schemas.microsoft.com/office/drawing/2014/main" id="{F191830C-20B4-8851-E27B-3D16CF6998DA}"/>
              </a:ext>
            </a:extLst>
          </p:cNvPr>
          <p:cNvCxnSpPr>
            <a:cxnSpLocks/>
          </p:cNvCxnSpPr>
          <p:nvPr/>
        </p:nvCxnSpPr>
        <p:spPr>
          <a:xfrm>
            <a:off x="4200437" y="407633"/>
            <a:ext cx="0" cy="952949"/>
          </a:xfrm>
          <a:prstGeom prst="line">
            <a:avLst/>
          </a:prstGeom>
          <a:ln w="9525">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0" name="TextBox 28">
            <a:extLst>
              <a:ext uri="{FF2B5EF4-FFF2-40B4-BE49-F238E27FC236}">
                <a16:creationId xmlns:a16="http://schemas.microsoft.com/office/drawing/2014/main" id="{8E84CC91-6BEA-A52F-09E0-BB52498BDE89}"/>
              </a:ext>
            </a:extLst>
          </p:cNvPr>
          <p:cNvSpPr txBox="1"/>
          <p:nvPr/>
        </p:nvSpPr>
        <p:spPr>
          <a:xfrm>
            <a:off x="4695776" y="584135"/>
            <a:ext cx="1124303" cy="398528"/>
          </a:xfrm>
          <a:prstGeom prst="rect">
            <a:avLst/>
          </a:prstGeom>
        </p:spPr>
        <p:txBody>
          <a:bodyPr wrap="square" lIns="0" tIns="0" rIns="0" bIns="0" rtlCol="0" anchor="ctr">
            <a:noAutofit/>
          </a:bodyPr>
          <a:lstStyle/>
          <a:p>
            <a:pPr algn="ctr">
              <a:lnSpc>
                <a:spcPts val="1773"/>
              </a:lnSpc>
            </a:pPr>
            <a:r>
              <a:rPr lang="en-US" sz="2800" b="1">
                <a:solidFill>
                  <a:schemeClr val="bg1"/>
                </a:solidFill>
                <a:latin typeface="Helvetica" pitchFamily="2" charset="0"/>
                <a:ea typeface="Verdana" panose="020B0604030504040204" pitchFamily="34" charset="0"/>
              </a:rPr>
              <a:t>1,500</a:t>
            </a:r>
          </a:p>
        </p:txBody>
      </p:sp>
      <p:sp>
        <p:nvSpPr>
          <p:cNvPr id="51" name="TextBox 28">
            <a:extLst>
              <a:ext uri="{FF2B5EF4-FFF2-40B4-BE49-F238E27FC236}">
                <a16:creationId xmlns:a16="http://schemas.microsoft.com/office/drawing/2014/main" id="{7AF39576-4C98-B0E1-730F-503B35C47EFA}"/>
              </a:ext>
            </a:extLst>
          </p:cNvPr>
          <p:cNvSpPr txBox="1"/>
          <p:nvPr/>
        </p:nvSpPr>
        <p:spPr>
          <a:xfrm>
            <a:off x="4725421" y="898227"/>
            <a:ext cx="1065012" cy="398528"/>
          </a:xfrm>
          <a:prstGeom prst="rect">
            <a:avLst/>
          </a:prstGeom>
        </p:spPr>
        <p:txBody>
          <a:bodyPr wrap="square" lIns="0" tIns="0" rIns="0" bIns="0" rtlCol="0" anchor="ctr">
            <a:noAutofit/>
          </a:bodyPr>
          <a:lstStyle/>
          <a:p>
            <a:pPr algn="ctr"/>
            <a:r>
              <a:rPr lang="en-US" sz="1200">
                <a:solidFill>
                  <a:schemeClr val="bg1"/>
                </a:solidFill>
                <a:latin typeface="Helvetica" pitchFamily="2" charset="0"/>
                <a:ea typeface="Verdana" panose="020B0604030504040204" pitchFamily="34" charset="0"/>
              </a:rPr>
              <a:t>Successful Projects</a:t>
            </a:r>
          </a:p>
        </p:txBody>
      </p:sp>
      <p:sp>
        <p:nvSpPr>
          <p:cNvPr id="52" name="TextBox 28">
            <a:extLst>
              <a:ext uri="{FF2B5EF4-FFF2-40B4-BE49-F238E27FC236}">
                <a16:creationId xmlns:a16="http://schemas.microsoft.com/office/drawing/2014/main" id="{CDD348BE-BE24-CD46-34C6-129076B19D1E}"/>
              </a:ext>
            </a:extLst>
          </p:cNvPr>
          <p:cNvSpPr txBox="1"/>
          <p:nvPr/>
        </p:nvSpPr>
        <p:spPr>
          <a:xfrm>
            <a:off x="6527825" y="584135"/>
            <a:ext cx="1326950" cy="398528"/>
          </a:xfrm>
          <a:prstGeom prst="rect">
            <a:avLst/>
          </a:prstGeom>
        </p:spPr>
        <p:txBody>
          <a:bodyPr wrap="square" lIns="0" tIns="0" rIns="0" bIns="0" rtlCol="0" anchor="ctr">
            <a:noAutofit/>
          </a:bodyPr>
          <a:lstStyle/>
          <a:p>
            <a:pPr algn="ctr">
              <a:lnSpc>
                <a:spcPts val="1773"/>
              </a:lnSpc>
            </a:pPr>
            <a:r>
              <a:rPr lang="en-US" sz="2800" b="1">
                <a:solidFill>
                  <a:schemeClr val="bg1"/>
                </a:solidFill>
                <a:latin typeface="Helvetica" pitchFamily="2" charset="0"/>
                <a:ea typeface="Verdana" panose="020B0604030504040204" pitchFamily="34" charset="0"/>
              </a:rPr>
              <a:t>10,500+</a:t>
            </a:r>
          </a:p>
        </p:txBody>
      </p:sp>
      <p:sp>
        <p:nvSpPr>
          <p:cNvPr id="53" name="TextBox 28">
            <a:extLst>
              <a:ext uri="{FF2B5EF4-FFF2-40B4-BE49-F238E27FC236}">
                <a16:creationId xmlns:a16="http://schemas.microsoft.com/office/drawing/2014/main" id="{715B2C91-EEAC-DA95-27E9-BFA4817DDD48}"/>
              </a:ext>
            </a:extLst>
          </p:cNvPr>
          <p:cNvSpPr txBox="1"/>
          <p:nvPr/>
        </p:nvSpPr>
        <p:spPr>
          <a:xfrm>
            <a:off x="6658794" y="898227"/>
            <a:ext cx="1065012" cy="398528"/>
          </a:xfrm>
          <a:prstGeom prst="rect">
            <a:avLst/>
          </a:prstGeom>
        </p:spPr>
        <p:txBody>
          <a:bodyPr wrap="square" lIns="0" tIns="0" rIns="0" bIns="0" rtlCol="0" anchor="ctr">
            <a:noAutofit/>
          </a:bodyPr>
          <a:lstStyle/>
          <a:p>
            <a:pPr algn="ctr"/>
            <a:r>
              <a:rPr lang="en-US" sz="1200">
                <a:solidFill>
                  <a:schemeClr val="bg1"/>
                </a:solidFill>
                <a:latin typeface="Helvetica" pitchFamily="2" charset="0"/>
                <a:ea typeface="Verdana" panose="020B0604030504040204" pitchFamily="34" charset="0"/>
              </a:rPr>
              <a:t>TB of Data</a:t>
            </a:r>
          </a:p>
          <a:p>
            <a:pPr algn="ctr"/>
            <a:r>
              <a:rPr lang="en-US" sz="1200">
                <a:solidFill>
                  <a:schemeClr val="bg1"/>
                </a:solidFill>
                <a:latin typeface="Helvetica" pitchFamily="2" charset="0"/>
                <a:ea typeface="Verdana" panose="020B0604030504040204" pitchFamily="34" charset="0"/>
              </a:rPr>
              <a:t>Managed</a:t>
            </a:r>
          </a:p>
        </p:txBody>
      </p:sp>
      <p:sp>
        <p:nvSpPr>
          <p:cNvPr id="54" name="TextBox 28">
            <a:extLst>
              <a:ext uri="{FF2B5EF4-FFF2-40B4-BE49-F238E27FC236}">
                <a16:creationId xmlns:a16="http://schemas.microsoft.com/office/drawing/2014/main" id="{77469667-7105-3FC0-DCAC-2E64D6F51D62}"/>
              </a:ext>
            </a:extLst>
          </p:cNvPr>
          <p:cNvSpPr txBox="1"/>
          <p:nvPr/>
        </p:nvSpPr>
        <p:spPr>
          <a:xfrm>
            <a:off x="8491431" y="584135"/>
            <a:ext cx="1124303" cy="398528"/>
          </a:xfrm>
          <a:prstGeom prst="rect">
            <a:avLst/>
          </a:prstGeom>
        </p:spPr>
        <p:txBody>
          <a:bodyPr wrap="square" lIns="0" tIns="0" rIns="0" bIns="0" rtlCol="0" anchor="ctr">
            <a:noAutofit/>
          </a:bodyPr>
          <a:lstStyle/>
          <a:p>
            <a:pPr algn="ctr">
              <a:lnSpc>
                <a:spcPts val="1773"/>
              </a:lnSpc>
            </a:pPr>
            <a:r>
              <a:rPr lang="en-US" sz="2800" b="1" dirty="0">
                <a:solidFill>
                  <a:schemeClr val="bg1"/>
                </a:solidFill>
                <a:latin typeface="Helvetica" pitchFamily="2" charset="0"/>
                <a:ea typeface="Verdana" panose="020B0604030504040204" pitchFamily="34" charset="0"/>
              </a:rPr>
              <a:t>25 Yrs</a:t>
            </a:r>
          </a:p>
        </p:txBody>
      </p:sp>
      <p:sp>
        <p:nvSpPr>
          <p:cNvPr id="55" name="TextBox 28">
            <a:extLst>
              <a:ext uri="{FF2B5EF4-FFF2-40B4-BE49-F238E27FC236}">
                <a16:creationId xmlns:a16="http://schemas.microsoft.com/office/drawing/2014/main" id="{49D5AC29-0843-CFBE-C0E2-557F4E7C7112}"/>
              </a:ext>
            </a:extLst>
          </p:cNvPr>
          <p:cNvSpPr txBox="1"/>
          <p:nvPr/>
        </p:nvSpPr>
        <p:spPr>
          <a:xfrm>
            <a:off x="8428988" y="898227"/>
            <a:ext cx="1249189" cy="398528"/>
          </a:xfrm>
          <a:prstGeom prst="rect">
            <a:avLst/>
          </a:prstGeom>
        </p:spPr>
        <p:txBody>
          <a:bodyPr wrap="square" lIns="0" tIns="0" rIns="0" bIns="0" rtlCol="0" anchor="ctr">
            <a:noAutofit/>
          </a:bodyPr>
          <a:lstStyle/>
          <a:p>
            <a:pPr algn="ctr"/>
            <a:r>
              <a:rPr lang="en-US" sz="1200" dirty="0">
                <a:solidFill>
                  <a:schemeClr val="bg1"/>
                </a:solidFill>
                <a:latin typeface="Helvetica" pitchFamily="2" charset="0"/>
                <a:ea typeface="Verdana" panose="020B0604030504040204" pitchFamily="34" charset="0"/>
              </a:rPr>
              <a:t>Transforming Companies</a:t>
            </a:r>
          </a:p>
        </p:txBody>
      </p:sp>
      <p:sp>
        <p:nvSpPr>
          <p:cNvPr id="56" name="TextBox 28">
            <a:extLst>
              <a:ext uri="{FF2B5EF4-FFF2-40B4-BE49-F238E27FC236}">
                <a16:creationId xmlns:a16="http://schemas.microsoft.com/office/drawing/2014/main" id="{F539917A-14A0-E079-A2AA-D11E2A89CF78}"/>
              </a:ext>
            </a:extLst>
          </p:cNvPr>
          <p:cNvSpPr txBox="1"/>
          <p:nvPr/>
        </p:nvSpPr>
        <p:spPr>
          <a:xfrm>
            <a:off x="10317983" y="584135"/>
            <a:ext cx="1124303" cy="398528"/>
          </a:xfrm>
          <a:prstGeom prst="rect">
            <a:avLst/>
          </a:prstGeom>
        </p:spPr>
        <p:txBody>
          <a:bodyPr wrap="square" lIns="0" tIns="0" rIns="0" bIns="0" rtlCol="0" anchor="ctr">
            <a:noAutofit/>
          </a:bodyPr>
          <a:lstStyle/>
          <a:p>
            <a:pPr algn="ctr">
              <a:lnSpc>
                <a:spcPts val="1773"/>
              </a:lnSpc>
            </a:pPr>
            <a:r>
              <a:rPr lang="en-US" sz="2800" b="1" dirty="0">
                <a:solidFill>
                  <a:schemeClr val="bg1"/>
                </a:solidFill>
                <a:latin typeface="Helvetica" pitchFamily="2" charset="0"/>
                <a:ea typeface="Verdana" panose="020B0604030504040204" pitchFamily="34" charset="0"/>
              </a:rPr>
              <a:t>$1.5B</a:t>
            </a:r>
          </a:p>
        </p:txBody>
      </p:sp>
      <p:sp>
        <p:nvSpPr>
          <p:cNvPr id="57" name="TextBox 28">
            <a:extLst>
              <a:ext uri="{FF2B5EF4-FFF2-40B4-BE49-F238E27FC236}">
                <a16:creationId xmlns:a16="http://schemas.microsoft.com/office/drawing/2014/main" id="{0A27A29B-4099-8319-F910-4C1AE37447E4}"/>
              </a:ext>
            </a:extLst>
          </p:cNvPr>
          <p:cNvSpPr txBox="1"/>
          <p:nvPr/>
        </p:nvSpPr>
        <p:spPr>
          <a:xfrm>
            <a:off x="10237232" y="898227"/>
            <a:ext cx="1285804" cy="398528"/>
          </a:xfrm>
          <a:prstGeom prst="rect">
            <a:avLst/>
          </a:prstGeom>
        </p:spPr>
        <p:txBody>
          <a:bodyPr wrap="square" lIns="0" tIns="0" rIns="0" bIns="0" rtlCol="0" anchor="ctr">
            <a:noAutofit/>
          </a:bodyPr>
          <a:lstStyle/>
          <a:p>
            <a:pPr algn="ctr"/>
            <a:r>
              <a:rPr lang="en-US" sz="1200">
                <a:solidFill>
                  <a:schemeClr val="bg1"/>
                </a:solidFill>
                <a:latin typeface="Helvetica" pitchFamily="2" charset="0"/>
                <a:ea typeface="Verdana" panose="020B0604030504040204" pitchFamily="34" charset="0"/>
              </a:rPr>
              <a:t>Total Customer Savings</a:t>
            </a:r>
          </a:p>
        </p:txBody>
      </p:sp>
      <p:sp>
        <p:nvSpPr>
          <p:cNvPr id="63" name="TextBox 62">
            <a:extLst>
              <a:ext uri="{FF2B5EF4-FFF2-40B4-BE49-F238E27FC236}">
                <a16:creationId xmlns:a16="http://schemas.microsoft.com/office/drawing/2014/main" id="{032842D7-02A6-BAA6-9920-20683967DBFC}"/>
              </a:ext>
            </a:extLst>
          </p:cNvPr>
          <p:cNvSpPr txBox="1"/>
          <p:nvPr/>
        </p:nvSpPr>
        <p:spPr>
          <a:xfrm>
            <a:off x="271312" y="1237686"/>
            <a:ext cx="3501614" cy="253916"/>
          </a:xfrm>
          <a:prstGeom prst="rect">
            <a:avLst/>
          </a:prstGeom>
          <a:noFill/>
        </p:spPr>
        <p:txBody>
          <a:bodyPr wrap="square">
            <a:spAutoFit/>
          </a:bodyPr>
          <a:lstStyle/>
          <a:p>
            <a:pPr algn="ctr"/>
            <a:r>
              <a:rPr lang="en-US" sz="1050" b="1" i="0" u="none" strike="noStrike">
                <a:solidFill>
                  <a:schemeClr val="accent6"/>
                </a:solidFill>
                <a:effectLst/>
                <a:latin typeface="Helvetica" pitchFamily="2" charset="0"/>
              </a:rPr>
              <a:t>Driving Innovation, Empowering Transformations.</a:t>
            </a:r>
            <a:endParaRPr lang="en-US" sz="1050" b="1">
              <a:solidFill>
                <a:schemeClr val="accent6"/>
              </a:solidFill>
              <a:latin typeface="Helvetica" pitchFamily="2" charset="0"/>
            </a:endParaRPr>
          </a:p>
        </p:txBody>
      </p:sp>
      <p:pic>
        <p:nvPicPr>
          <p:cNvPr id="17" name="Picture 16" descr="A black background with white text&#10;&#10;AI-generated content may be incorrect.">
            <a:extLst>
              <a:ext uri="{FF2B5EF4-FFF2-40B4-BE49-F238E27FC236}">
                <a16:creationId xmlns:a16="http://schemas.microsoft.com/office/drawing/2014/main" id="{5C9871A9-5B03-4C42-C913-FD6644477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4502" y="193513"/>
            <a:ext cx="3609393" cy="1158805"/>
          </a:xfrm>
          <a:prstGeom prst="rect">
            <a:avLst/>
          </a:prstGeom>
        </p:spPr>
      </p:pic>
      <p:pic>
        <p:nvPicPr>
          <p:cNvPr id="10" name="Picture 9" descr="A blue text on a black background&#10;&#10;AI-generated content may be incorrect.">
            <a:extLst>
              <a:ext uri="{FF2B5EF4-FFF2-40B4-BE49-F238E27FC236}">
                <a16:creationId xmlns:a16="http://schemas.microsoft.com/office/drawing/2014/main" id="{0913D9F6-8B62-DB76-D243-8DBDF92019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15867" y="5652941"/>
            <a:ext cx="1263099" cy="423648"/>
          </a:xfrm>
          <a:prstGeom prst="rect">
            <a:avLst/>
          </a:prstGeom>
        </p:spPr>
      </p:pic>
      <p:pic>
        <p:nvPicPr>
          <p:cNvPr id="12" name="Picture 11" descr="A black background with blue and green text&#10;&#10;AI-generated content may be incorrect.">
            <a:extLst>
              <a:ext uri="{FF2B5EF4-FFF2-40B4-BE49-F238E27FC236}">
                <a16:creationId xmlns:a16="http://schemas.microsoft.com/office/drawing/2014/main" id="{BF22C739-5B39-687F-8CE9-2EE7D6BFC0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06042" y="4721112"/>
            <a:ext cx="508846" cy="508846"/>
          </a:xfrm>
          <a:prstGeom prst="rect">
            <a:avLst/>
          </a:prstGeom>
        </p:spPr>
      </p:pic>
    </p:spTree>
    <p:extLst>
      <p:ext uri="{BB962C8B-B14F-4D97-AF65-F5344CB8AC3E}">
        <p14:creationId xmlns:p14="http://schemas.microsoft.com/office/powerpoint/2010/main" val="1493820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590" y="1397875"/>
            <a:ext cx="8602156" cy="5210319"/>
          </a:xfrm>
          <a:prstGeom prst="rect">
            <a:avLst/>
          </a:prstGeom>
          <a:effectLst/>
        </p:spPr>
      </p:pic>
      <p:sp>
        <p:nvSpPr>
          <p:cNvPr id="2" name="Text Placeholder 1">
            <a:extLst>
              <a:ext uri="{FF2B5EF4-FFF2-40B4-BE49-F238E27FC236}">
                <a16:creationId xmlns:a16="http://schemas.microsoft.com/office/drawing/2014/main" id="{2B7D2DE7-EA1F-6ECF-C5EB-C66ED83DA5E8}"/>
              </a:ext>
            </a:extLst>
          </p:cNvPr>
          <p:cNvSpPr>
            <a:spLocks noGrp="1"/>
          </p:cNvSpPr>
          <p:nvPr>
            <p:ph type="body" sz="quarter" idx="12"/>
          </p:nvPr>
        </p:nvSpPr>
        <p:spPr>
          <a:xfrm>
            <a:off x="833193" y="560038"/>
            <a:ext cx="9105553" cy="795332"/>
          </a:xfrm>
        </p:spPr>
        <p:txBody>
          <a:bodyPr>
            <a:normAutofit fontScale="77500" lnSpcReduction="20000"/>
          </a:bodyPr>
          <a:lstStyle/>
          <a:p>
            <a:r>
              <a:rPr lang="en-US"/>
              <a:t>OpenText Extended ECM</a:t>
            </a:r>
            <a:br>
              <a:rPr lang="en-US"/>
            </a:br>
            <a:r>
              <a:rPr lang="en-US"/>
              <a:t>Outlook / Office 365 Integration – Side Panel</a:t>
            </a:r>
          </a:p>
        </p:txBody>
      </p:sp>
      <p:grpSp>
        <p:nvGrpSpPr>
          <p:cNvPr id="5" name="Group 4"/>
          <p:cNvGrpSpPr>
            <a:grpSpLocks/>
          </p:cNvGrpSpPr>
          <p:nvPr/>
        </p:nvGrpSpPr>
        <p:grpSpPr bwMode="auto">
          <a:xfrm>
            <a:off x="9590821" y="3074632"/>
            <a:ext cx="2446799" cy="999271"/>
            <a:chOff x="4009013" y="2312765"/>
            <a:chExt cx="2019190" cy="749518"/>
          </a:xfrm>
        </p:grpSpPr>
        <p:cxnSp>
          <p:nvCxnSpPr>
            <p:cNvPr id="6" name="Straight Arrow Connector 40"/>
            <p:cNvCxnSpPr>
              <a:cxnSpLocks noChangeShapeType="1"/>
            </p:cNvCxnSpPr>
            <p:nvPr/>
          </p:nvCxnSpPr>
          <p:spPr bwMode="gray">
            <a:xfrm rot="10800000">
              <a:off x="4009013" y="2687524"/>
              <a:ext cx="445521" cy="3"/>
            </a:xfrm>
            <a:prstGeom prst="bentConnector3">
              <a:avLst>
                <a:gd name="adj1" fmla="val 50000"/>
              </a:avLst>
            </a:prstGeom>
            <a:noFill/>
            <a:ln w="28575" algn="ctr">
              <a:solidFill>
                <a:schemeClr val="accent2"/>
              </a:solidFill>
              <a:round/>
              <a:headEnd/>
              <a:tailEnd type="oval" w="med" len="med"/>
            </a:ln>
            <a:extLst>
              <a:ext uri="{909E8E84-426E-40DD-AFC4-6F175D3DCCD1}">
                <a14:hiddenFill xmlns:a14="http://schemas.microsoft.com/office/drawing/2010/main">
                  <a:noFill/>
                </a14:hiddenFill>
              </a:ext>
            </a:extLst>
          </p:spPr>
        </p:cxnSp>
        <p:sp>
          <p:nvSpPr>
            <p:cNvPr id="7" name="AutoShape 28"/>
            <p:cNvSpPr>
              <a:spLocks noChangeArrowheads="1"/>
            </p:cNvSpPr>
            <p:nvPr/>
          </p:nvSpPr>
          <p:spPr bwMode="gray">
            <a:xfrm>
              <a:off x="4364879" y="2312765"/>
              <a:ext cx="1663324" cy="749518"/>
            </a:xfrm>
            <a:prstGeom prst="roundRect">
              <a:avLst>
                <a:gd name="adj" fmla="val 0"/>
              </a:avLst>
            </a:prstGeom>
            <a:solidFill>
              <a:schemeClr val="bg1"/>
            </a:solidFill>
            <a:ln w="28575">
              <a:solidFill>
                <a:schemeClr val="accent2"/>
              </a:solidFill>
            </a:ln>
          </p:spPr>
          <p:txBody>
            <a:bodyPr vert="horz" wrap="square" lIns="107972" tIns="89977" rIns="107972" bIns="89977" numCol="1" rtlCol="0" anchor="ctr" anchorCtr="0" compatLnSpc="1">
              <a:prstTxWarp prst="textNoShape">
                <a:avLst/>
              </a:prstTxWarp>
              <a:noAutofit/>
            </a:bodyPr>
            <a:lstStyle/>
            <a:p>
              <a:pPr>
                <a:spcBef>
                  <a:spcPts val="900"/>
                </a:spcBef>
                <a:buClr>
                  <a:schemeClr val="accent2"/>
                </a:buClr>
              </a:pPr>
              <a:r>
                <a:rPr lang="en-US" sz="1600">
                  <a:latin typeface="Helvetica" pitchFamily="2" charset="0"/>
                </a:rPr>
                <a:t>Easily store emails into Business Workspaces</a:t>
              </a:r>
            </a:p>
          </p:txBody>
        </p:sp>
      </p:grpSp>
      <p:sp>
        <p:nvSpPr>
          <p:cNvPr id="3" name="Rounded Rectangle 2"/>
          <p:cNvSpPr/>
          <p:nvPr/>
        </p:nvSpPr>
        <p:spPr>
          <a:xfrm>
            <a:off x="8247110" y="1888422"/>
            <a:ext cx="60939" cy="609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Rounded Rectangle 7"/>
          <p:cNvSpPr/>
          <p:nvPr/>
        </p:nvSpPr>
        <p:spPr>
          <a:xfrm>
            <a:off x="7863192" y="2237299"/>
            <a:ext cx="2081731" cy="431907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0" name="Picture 4" descr="ttp://www.greatplacetowork.de/storage/MSFT_logo_rgb_C-Gray_D.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309475" y="6241189"/>
            <a:ext cx="1728145" cy="38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860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5BD42C-3F6B-B8AE-3064-97633298F1F7}"/>
              </a:ext>
            </a:extLst>
          </p:cNvPr>
          <p:cNvSpPr>
            <a:spLocks noGrp="1"/>
          </p:cNvSpPr>
          <p:nvPr>
            <p:ph type="body" sz="quarter" idx="12"/>
          </p:nvPr>
        </p:nvSpPr>
        <p:spPr>
          <a:xfrm>
            <a:off x="889612" y="653142"/>
            <a:ext cx="7910004" cy="831647"/>
          </a:xfrm>
        </p:spPr>
        <p:txBody>
          <a:bodyPr>
            <a:normAutofit/>
          </a:bodyPr>
          <a:lstStyle/>
          <a:p>
            <a:r>
              <a:rPr lang="en-US" sz="2400"/>
              <a:t>OpenText Extended ECM</a:t>
            </a:r>
            <a:br>
              <a:rPr lang="en-US" sz="2400"/>
            </a:br>
            <a:r>
              <a:rPr lang="en-US" sz="2400"/>
              <a:t>Empower the Mobile Workforce*</a:t>
            </a:r>
          </a:p>
        </p:txBody>
      </p:sp>
      <p:sp>
        <p:nvSpPr>
          <p:cNvPr id="6" name="TextBox 5">
            <a:extLst>
              <a:ext uri="{FF2B5EF4-FFF2-40B4-BE49-F238E27FC236}">
                <a16:creationId xmlns:a16="http://schemas.microsoft.com/office/drawing/2014/main" id="{08DBC29A-2B58-6E45-9574-1CC50100BB51}"/>
              </a:ext>
            </a:extLst>
          </p:cNvPr>
          <p:cNvSpPr txBox="1"/>
          <p:nvPr/>
        </p:nvSpPr>
        <p:spPr>
          <a:xfrm>
            <a:off x="8895311" y="1946066"/>
            <a:ext cx="2671775" cy="4258792"/>
          </a:xfrm>
          <a:prstGeom prst="rect">
            <a:avLst/>
          </a:prstGeom>
          <a:noFill/>
          <a:ln w="28575">
            <a:solidFill>
              <a:schemeClr val="accent2"/>
            </a:solidFill>
          </a:ln>
        </p:spPr>
        <p:txBody>
          <a:bodyPr wrap="square" lIns="107972" tIns="89977" rIns="107972" bIns="89977" rtlCol="0">
            <a:noAutofit/>
          </a:bodyPr>
          <a:lstStyle/>
          <a:p>
            <a:pPr marL="142832" indent="-142832">
              <a:spcBef>
                <a:spcPts val="900"/>
              </a:spcBef>
              <a:buFont typeface="Arial" panose="020B0604020202020204" pitchFamily="34" charset="0"/>
              <a:buChar char="•"/>
            </a:pPr>
            <a:r>
              <a:rPr lang="en-US" sz="1799">
                <a:latin typeface="Helvetica" pitchFamily="2" charset="0"/>
              </a:rPr>
              <a:t>Extended ECM goes mobile: Workspace on mobile devices</a:t>
            </a:r>
          </a:p>
          <a:p>
            <a:pPr marL="142832" indent="-142832">
              <a:spcBef>
                <a:spcPts val="900"/>
              </a:spcBef>
              <a:buFont typeface="Arial" panose="020B0604020202020204" pitchFamily="34" charset="0"/>
              <a:buChar char="•"/>
            </a:pPr>
            <a:r>
              <a:rPr lang="en-US" sz="1799">
                <a:latin typeface="Helvetica" pitchFamily="2" charset="0"/>
              </a:rPr>
              <a:t>Gain insight in business process related content at any place</a:t>
            </a:r>
          </a:p>
          <a:p>
            <a:pPr marL="142832" indent="-142832">
              <a:spcBef>
                <a:spcPts val="900"/>
              </a:spcBef>
              <a:buFont typeface="Arial" panose="020B0604020202020204" pitchFamily="34" charset="0"/>
              <a:buChar char="•"/>
            </a:pPr>
            <a:r>
              <a:rPr lang="en-US" sz="1799">
                <a:latin typeface="Helvetica" pitchFamily="2" charset="0"/>
              </a:rPr>
              <a:t>Browse through workspace network</a:t>
            </a:r>
          </a:p>
          <a:p>
            <a:pPr marL="142832" indent="-142832">
              <a:spcBef>
                <a:spcPts val="900"/>
              </a:spcBef>
              <a:buFont typeface="Arial" panose="020B0604020202020204" pitchFamily="34" charset="0"/>
              <a:buChar char="•"/>
            </a:pPr>
            <a:endParaRPr lang="en-US" sz="1799">
              <a:latin typeface="Helvetica" pitchFamily="2" charset="0"/>
            </a:endParaRPr>
          </a:p>
        </p:txBody>
      </p:sp>
      <p:pic>
        <p:nvPicPr>
          <p:cNvPr id="12" name="Picture 11">
            <a:extLst>
              <a:ext uri="{FF2B5EF4-FFF2-40B4-BE49-F238E27FC236}">
                <a16:creationId xmlns:a16="http://schemas.microsoft.com/office/drawing/2014/main" id="{3CDD2C26-56DD-9140-8F56-396429CE41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261" y="6090857"/>
            <a:ext cx="3071323" cy="534764"/>
          </a:xfrm>
          <a:prstGeom prst="rect">
            <a:avLst/>
          </a:prstGeom>
        </p:spPr>
      </p:pic>
      <p:pic>
        <p:nvPicPr>
          <p:cNvPr id="10" name="Picture 9">
            <a:extLst>
              <a:ext uri="{FF2B5EF4-FFF2-40B4-BE49-F238E27FC236}">
                <a16:creationId xmlns:a16="http://schemas.microsoft.com/office/drawing/2014/main" id="{5C190566-C17E-E74C-A419-8972ACBC65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4994" y="1970509"/>
            <a:ext cx="2381570" cy="423601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078311B7-2787-0847-9A4E-03B116A8E9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844" y="1970510"/>
            <a:ext cx="2380630" cy="423434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36885BF-E031-6942-BF43-7FA66360DD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19097" y="1970509"/>
            <a:ext cx="2383273" cy="4239049"/>
          </a:xfrm>
          <a:prstGeom prst="rect">
            <a:avLst/>
          </a:prstGeom>
          <a:ln>
            <a:noFill/>
          </a:ln>
          <a:effectLst>
            <a:outerShdw blurRad="292100" dist="139700" dir="2700000" algn="tl" rotWithShape="0">
              <a:srgbClr val="333333">
                <a:alpha val="65000"/>
              </a:srgbClr>
            </a:outerShdw>
          </a:effectLst>
        </p:spPr>
      </p:pic>
      <p:sp>
        <p:nvSpPr>
          <p:cNvPr id="16" name="12-Point Star 15">
            <a:extLst>
              <a:ext uri="{FF2B5EF4-FFF2-40B4-BE49-F238E27FC236}">
                <a16:creationId xmlns:a16="http://schemas.microsoft.com/office/drawing/2014/main" id="{0E6DC2AB-7212-5A47-8D46-AB7578B4AE71}"/>
              </a:ext>
            </a:extLst>
          </p:cNvPr>
          <p:cNvSpPr/>
          <p:nvPr/>
        </p:nvSpPr>
        <p:spPr>
          <a:xfrm>
            <a:off x="11343902" y="261681"/>
            <a:ext cx="473427" cy="465938"/>
          </a:xfrm>
          <a:prstGeom prst="star12">
            <a:avLst/>
          </a:prstGeom>
          <a:solidFill>
            <a:schemeClr val="bg1"/>
          </a:solidFill>
          <a:ln w="12700">
            <a:solidFill>
              <a:srgbClr val="F2600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b="1">
                <a:solidFill>
                  <a:srgbClr val="F2600E"/>
                </a:solidFill>
                <a:latin typeface="Helvetica" pitchFamily="2" charset="0"/>
              </a:rPr>
              <a:t>EP5NEW</a:t>
            </a:r>
          </a:p>
        </p:txBody>
      </p:sp>
      <p:sp>
        <p:nvSpPr>
          <p:cNvPr id="3" name="TextBox 2">
            <a:extLst>
              <a:ext uri="{FF2B5EF4-FFF2-40B4-BE49-F238E27FC236}">
                <a16:creationId xmlns:a16="http://schemas.microsoft.com/office/drawing/2014/main" id="{A6649962-6647-6A4E-A258-50A1B1E5E0E8}"/>
              </a:ext>
            </a:extLst>
          </p:cNvPr>
          <p:cNvSpPr txBox="1"/>
          <p:nvPr/>
        </p:nvSpPr>
        <p:spPr>
          <a:xfrm>
            <a:off x="9164221" y="6498663"/>
            <a:ext cx="3071322" cy="253916"/>
          </a:xfrm>
          <a:prstGeom prst="rect">
            <a:avLst/>
          </a:prstGeom>
          <a:noFill/>
        </p:spPr>
        <p:txBody>
          <a:bodyPr wrap="square" rtlCol="0">
            <a:spAutoFit/>
          </a:bodyPr>
          <a:lstStyle/>
          <a:p>
            <a:r>
              <a:rPr lang="en-US" sz="1050">
                <a:solidFill>
                  <a:schemeClr val="bg1">
                    <a:lumMod val="50000"/>
                  </a:schemeClr>
                </a:solidFill>
                <a:latin typeface="Helvetica" pitchFamily="2" charset="0"/>
              </a:rPr>
              <a:t>*feature licensed as OpenText ECM Anywhere</a:t>
            </a:r>
          </a:p>
        </p:txBody>
      </p:sp>
    </p:spTree>
    <p:extLst>
      <p:ext uri="{BB962C8B-B14F-4D97-AF65-F5344CB8AC3E}">
        <p14:creationId xmlns:p14="http://schemas.microsoft.com/office/powerpoint/2010/main" val="2070913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BCF47E1-E66A-98FE-422F-6A30285F7760}"/>
              </a:ext>
            </a:extLst>
          </p:cNvPr>
          <p:cNvSpPr>
            <a:spLocks noGrp="1"/>
          </p:cNvSpPr>
          <p:nvPr>
            <p:ph type="body" sz="quarter" idx="12"/>
          </p:nvPr>
        </p:nvSpPr>
        <p:spPr>
          <a:xfrm>
            <a:off x="501577" y="677730"/>
            <a:ext cx="11349092" cy="670188"/>
          </a:xfrm>
        </p:spPr>
        <p:txBody>
          <a:bodyPr>
            <a:normAutofit fontScale="92500" lnSpcReduction="20000"/>
          </a:bodyPr>
          <a:lstStyle/>
          <a:p>
            <a:r>
              <a:rPr lang="en-US" sz="2400"/>
              <a:t>OpenText Extended ECM</a:t>
            </a:r>
            <a:br>
              <a:rPr lang="en-US" sz="2400"/>
            </a:br>
            <a:r>
              <a:rPr lang="en-US" sz="2400"/>
              <a:t>Accelerate Extended ECM Rollouts with SAP S/4HANA Customer Vendor Integration</a:t>
            </a:r>
          </a:p>
        </p:txBody>
      </p:sp>
      <p:pic>
        <p:nvPicPr>
          <p:cNvPr id="70" name="Picture 6" descr="sap_s4_hana_grad_r_300.png">
            <a:extLst>
              <a:ext uri="{FF2B5EF4-FFF2-40B4-BE49-F238E27FC236}">
                <a16:creationId xmlns:a16="http://schemas.microsoft.com/office/drawing/2014/main" id="{3821E586-6852-4E4E-89C4-579B1EC61E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7445" y="1811687"/>
            <a:ext cx="2551613" cy="467878"/>
          </a:xfrm>
          <a:prstGeom prst="rect">
            <a:avLst/>
          </a:prstGeom>
        </p:spPr>
      </p:pic>
      <p:pic>
        <p:nvPicPr>
          <p:cNvPr id="71" name="Picture 70">
            <a:extLst>
              <a:ext uri="{FF2B5EF4-FFF2-40B4-BE49-F238E27FC236}">
                <a16:creationId xmlns:a16="http://schemas.microsoft.com/office/drawing/2014/main" id="{3E0DFD31-E365-43EC-BCA9-68843D3A4C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724934" y="1797337"/>
            <a:ext cx="955956" cy="48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 name="Rectangle 72">
            <a:extLst>
              <a:ext uri="{FF2B5EF4-FFF2-40B4-BE49-F238E27FC236}">
                <a16:creationId xmlns:a16="http://schemas.microsoft.com/office/drawing/2014/main" id="{EDE7A2A8-642A-4B0C-BBF2-1952C92B914B}"/>
              </a:ext>
            </a:extLst>
          </p:cNvPr>
          <p:cNvSpPr/>
          <p:nvPr/>
        </p:nvSpPr>
        <p:spPr>
          <a:xfrm>
            <a:off x="4558771" y="3369579"/>
            <a:ext cx="751676" cy="307697"/>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r>
              <a:rPr lang="en-GB" sz="1400"/>
              <a:t>Vendor</a:t>
            </a:r>
          </a:p>
        </p:txBody>
      </p:sp>
      <p:sp>
        <p:nvSpPr>
          <p:cNvPr id="74" name="Freeform 3">
            <a:extLst>
              <a:ext uri="{FF2B5EF4-FFF2-40B4-BE49-F238E27FC236}">
                <a16:creationId xmlns:a16="http://schemas.microsoft.com/office/drawing/2014/main" id="{85829743-C8DD-4D24-B491-9E480C515E9E}"/>
              </a:ext>
            </a:extLst>
          </p:cNvPr>
          <p:cNvSpPr>
            <a:spLocks noChangeAspect="1" noChangeArrowheads="1"/>
          </p:cNvSpPr>
          <p:nvPr/>
        </p:nvSpPr>
        <p:spPr bwMode="auto">
          <a:xfrm>
            <a:off x="7086820" y="2781919"/>
            <a:ext cx="595142" cy="686062"/>
          </a:xfrm>
          <a:custGeom>
            <a:avLst/>
            <a:gdLst>
              <a:gd name="T0" fmla="*/ 321 w 637"/>
              <a:gd name="T1" fmla="*/ 0 h 731"/>
              <a:gd name="T2" fmla="*/ 495 w 637"/>
              <a:gd name="T3" fmla="*/ 173 h 731"/>
              <a:gd name="T4" fmla="*/ 321 w 637"/>
              <a:gd name="T5" fmla="*/ 347 h 731"/>
              <a:gd name="T6" fmla="*/ 148 w 637"/>
              <a:gd name="T7" fmla="*/ 173 h 731"/>
              <a:gd name="T8" fmla="*/ 321 w 637"/>
              <a:gd name="T9" fmla="*/ 0 h 731"/>
              <a:gd name="T10" fmla="*/ 162 w 637"/>
              <a:gd name="T11" fmla="*/ 376 h 731"/>
              <a:gd name="T12" fmla="*/ 171 w 637"/>
              <a:gd name="T13" fmla="*/ 376 h 731"/>
              <a:gd name="T14" fmla="*/ 180 w 637"/>
              <a:gd name="T15" fmla="*/ 376 h 731"/>
              <a:gd name="T16" fmla="*/ 266 w 637"/>
              <a:gd name="T17" fmla="*/ 701 h 731"/>
              <a:gd name="T18" fmla="*/ 302 w 637"/>
              <a:gd name="T19" fmla="*/ 482 h 731"/>
              <a:gd name="T20" fmla="*/ 336 w 637"/>
              <a:gd name="T21" fmla="*/ 482 h 731"/>
              <a:gd name="T22" fmla="*/ 371 w 637"/>
              <a:gd name="T23" fmla="*/ 701 h 731"/>
              <a:gd name="T24" fmla="*/ 458 w 637"/>
              <a:gd name="T25" fmla="*/ 376 h 731"/>
              <a:gd name="T26" fmla="*/ 476 w 637"/>
              <a:gd name="T27" fmla="*/ 376 h 731"/>
              <a:gd name="T28" fmla="*/ 636 w 637"/>
              <a:gd name="T29" fmla="*/ 535 h 731"/>
              <a:gd name="T30" fmla="*/ 636 w 637"/>
              <a:gd name="T31" fmla="*/ 730 h 731"/>
              <a:gd name="T32" fmla="*/ 0 w 637"/>
              <a:gd name="T33" fmla="*/ 730 h 731"/>
              <a:gd name="T34" fmla="*/ 0 w 637"/>
              <a:gd name="T35" fmla="*/ 535 h 731"/>
              <a:gd name="T36" fmla="*/ 162 w 637"/>
              <a:gd name="T37" fmla="*/ 376 h 731"/>
              <a:gd name="T38" fmla="*/ 321 w 637"/>
              <a:gd name="T39" fmla="*/ 395 h 731"/>
              <a:gd name="T40" fmla="*/ 358 w 637"/>
              <a:gd name="T41" fmla="*/ 424 h 731"/>
              <a:gd name="T42" fmla="*/ 339 w 637"/>
              <a:gd name="T43" fmla="*/ 465 h 731"/>
              <a:gd name="T44" fmla="*/ 305 w 637"/>
              <a:gd name="T45" fmla="*/ 465 h 731"/>
              <a:gd name="T46" fmla="*/ 285 w 637"/>
              <a:gd name="T47" fmla="*/ 424 h 731"/>
              <a:gd name="T48" fmla="*/ 321 w 637"/>
              <a:gd name="T49" fmla="*/ 395 h 731"/>
              <a:gd name="T50" fmla="*/ 212 w 637"/>
              <a:gd name="T51" fmla="*/ 376 h 731"/>
              <a:gd name="T52" fmla="*/ 321 w 637"/>
              <a:gd name="T53" fmla="*/ 376 h 731"/>
              <a:gd name="T54" fmla="*/ 239 w 637"/>
              <a:gd name="T55" fmla="*/ 443 h 731"/>
              <a:gd name="T56" fmla="*/ 212 w 637"/>
              <a:gd name="T57" fmla="*/ 376 h 731"/>
              <a:gd name="T58" fmla="*/ 430 w 637"/>
              <a:gd name="T59" fmla="*/ 376 h 731"/>
              <a:gd name="T60" fmla="*/ 320 w 637"/>
              <a:gd name="T61" fmla="*/ 376 h 731"/>
              <a:gd name="T62" fmla="*/ 403 w 637"/>
              <a:gd name="T63" fmla="*/ 443 h 731"/>
              <a:gd name="T64" fmla="*/ 430 w 637"/>
              <a:gd name="T65" fmla="*/ 376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7" h="731">
                <a:moveTo>
                  <a:pt x="321" y="0"/>
                </a:moveTo>
                <a:cubicBezTo>
                  <a:pt x="417" y="0"/>
                  <a:pt x="495" y="79"/>
                  <a:pt x="495" y="173"/>
                </a:cubicBezTo>
                <a:cubicBezTo>
                  <a:pt x="495" y="270"/>
                  <a:pt x="416" y="347"/>
                  <a:pt x="321" y="347"/>
                </a:cubicBezTo>
                <a:cubicBezTo>
                  <a:pt x="226" y="347"/>
                  <a:pt x="148" y="268"/>
                  <a:pt x="148" y="173"/>
                </a:cubicBezTo>
                <a:cubicBezTo>
                  <a:pt x="148" y="79"/>
                  <a:pt x="226" y="0"/>
                  <a:pt x="321" y="0"/>
                </a:cubicBezTo>
                <a:close/>
                <a:moveTo>
                  <a:pt x="162" y="376"/>
                </a:moveTo>
                <a:lnTo>
                  <a:pt x="171" y="376"/>
                </a:lnTo>
                <a:lnTo>
                  <a:pt x="180" y="376"/>
                </a:lnTo>
                <a:lnTo>
                  <a:pt x="266" y="701"/>
                </a:lnTo>
                <a:lnTo>
                  <a:pt x="302" y="482"/>
                </a:lnTo>
                <a:lnTo>
                  <a:pt x="336" y="482"/>
                </a:lnTo>
                <a:lnTo>
                  <a:pt x="371" y="701"/>
                </a:lnTo>
                <a:lnTo>
                  <a:pt x="458" y="376"/>
                </a:lnTo>
                <a:lnTo>
                  <a:pt x="476" y="376"/>
                </a:lnTo>
                <a:cubicBezTo>
                  <a:pt x="563" y="376"/>
                  <a:pt x="636" y="447"/>
                  <a:pt x="636" y="535"/>
                </a:cubicBezTo>
                <a:lnTo>
                  <a:pt x="636" y="730"/>
                </a:lnTo>
                <a:lnTo>
                  <a:pt x="0" y="730"/>
                </a:lnTo>
                <a:lnTo>
                  <a:pt x="0" y="535"/>
                </a:lnTo>
                <a:cubicBezTo>
                  <a:pt x="3" y="447"/>
                  <a:pt x="75" y="376"/>
                  <a:pt x="162" y="376"/>
                </a:cubicBezTo>
                <a:close/>
                <a:moveTo>
                  <a:pt x="321" y="395"/>
                </a:moveTo>
                <a:lnTo>
                  <a:pt x="358" y="424"/>
                </a:lnTo>
                <a:lnTo>
                  <a:pt x="339" y="465"/>
                </a:lnTo>
                <a:lnTo>
                  <a:pt x="305" y="465"/>
                </a:lnTo>
                <a:lnTo>
                  <a:pt x="285" y="424"/>
                </a:lnTo>
                <a:lnTo>
                  <a:pt x="321" y="395"/>
                </a:lnTo>
                <a:close/>
                <a:moveTo>
                  <a:pt x="212" y="376"/>
                </a:moveTo>
                <a:lnTo>
                  <a:pt x="321" y="376"/>
                </a:lnTo>
                <a:lnTo>
                  <a:pt x="239" y="443"/>
                </a:lnTo>
                <a:lnTo>
                  <a:pt x="212" y="376"/>
                </a:lnTo>
                <a:close/>
                <a:moveTo>
                  <a:pt x="430" y="376"/>
                </a:moveTo>
                <a:lnTo>
                  <a:pt x="320" y="376"/>
                </a:lnTo>
                <a:lnTo>
                  <a:pt x="403" y="443"/>
                </a:lnTo>
                <a:lnTo>
                  <a:pt x="430" y="376"/>
                </a:lnTo>
                <a:close/>
              </a:path>
            </a:pathLst>
          </a:custGeom>
          <a:solidFill>
            <a:schemeClr val="tx2">
              <a:lumMod val="75000"/>
            </a:schemeClr>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75" name="Rectangle 74">
            <a:extLst>
              <a:ext uri="{FF2B5EF4-FFF2-40B4-BE49-F238E27FC236}">
                <a16:creationId xmlns:a16="http://schemas.microsoft.com/office/drawing/2014/main" id="{8D18EC0C-F5B6-446F-A8FF-D805C2147CD3}"/>
              </a:ext>
            </a:extLst>
          </p:cNvPr>
          <p:cNvSpPr/>
          <p:nvPr/>
        </p:nvSpPr>
        <p:spPr>
          <a:xfrm>
            <a:off x="4372424" y="5180705"/>
            <a:ext cx="960269" cy="307697"/>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r>
              <a:rPr lang="en-GB" sz="1400"/>
              <a:t>Customer</a:t>
            </a:r>
          </a:p>
        </p:txBody>
      </p:sp>
      <p:grpSp>
        <p:nvGrpSpPr>
          <p:cNvPr id="76" name="Group 75">
            <a:extLst>
              <a:ext uri="{FF2B5EF4-FFF2-40B4-BE49-F238E27FC236}">
                <a16:creationId xmlns:a16="http://schemas.microsoft.com/office/drawing/2014/main" id="{8BE23F6F-A115-41C5-BCC2-7F4107CD5860}"/>
              </a:ext>
            </a:extLst>
          </p:cNvPr>
          <p:cNvGrpSpPr>
            <a:grpSpLocks noChangeAspect="1"/>
          </p:cNvGrpSpPr>
          <p:nvPr/>
        </p:nvGrpSpPr>
        <p:grpSpPr>
          <a:xfrm>
            <a:off x="4527605" y="2532322"/>
            <a:ext cx="704576" cy="837257"/>
            <a:chOff x="4972050" y="3816350"/>
            <a:chExt cx="244475" cy="290513"/>
          </a:xfrm>
          <a:solidFill>
            <a:schemeClr val="tx2"/>
          </a:solidFill>
        </p:grpSpPr>
        <p:sp>
          <p:nvSpPr>
            <p:cNvPr id="77" name="Freeform 66">
              <a:extLst>
                <a:ext uri="{FF2B5EF4-FFF2-40B4-BE49-F238E27FC236}">
                  <a16:creationId xmlns:a16="http://schemas.microsoft.com/office/drawing/2014/main" id="{6F112EAC-C9AB-4128-8829-4992729CE53C}"/>
                </a:ext>
              </a:extLst>
            </p:cNvPr>
            <p:cNvSpPr>
              <a:spLocks noChangeArrowheads="1"/>
            </p:cNvSpPr>
            <p:nvPr/>
          </p:nvSpPr>
          <p:spPr bwMode="auto">
            <a:xfrm>
              <a:off x="4972050" y="3816350"/>
              <a:ext cx="242888" cy="107950"/>
            </a:xfrm>
            <a:custGeom>
              <a:avLst/>
              <a:gdLst>
                <a:gd name="T0" fmla="*/ 202 w 674"/>
                <a:gd name="T1" fmla="*/ 254 h 301"/>
                <a:gd name="T2" fmla="*/ 138 w 674"/>
                <a:gd name="T3" fmla="*/ 300 h 301"/>
                <a:gd name="T4" fmla="*/ 86 w 674"/>
                <a:gd name="T5" fmla="*/ 245 h 301"/>
                <a:gd name="T6" fmla="*/ 0 w 674"/>
                <a:gd name="T7" fmla="*/ 150 h 301"/>
                <a:gd name="T8" fmla="*/ 84 w 674"/>
                <a:gd name="T9" fmla="*/ 80 h 301"/>
                <a:gd name="T10" fmla="*/ 175 w 674"/>
                <a:gd name="T11" fmla="*/ 58 h 301"/>
                <a:gd name="T12" fmla="*/ 328 w 674"/>
                <a:gd name="T13" fmla="*/ 60 h 301"/>
                <a:gd name="T14" fmla="*/ 453 w 674"/>
                <a:gd name="T15" fmla="*/ 47 h 301"/>
                <a:gd name="T16" fmla="*/ 532 w 674"/>
                <a:gd name="T17" fmla="*/ 28 h 301"/>
                <a:gd name="T18" fmla="*/ 673 w 674"/>
                <a:gd name="T19" fmla="*/ 80 h 301"/>
                <a:gd name="T20" fmla="*/ 624 w 674"/>
                <a:gd name="T21" fmla="*/ 171 h 301"/>
                <a:gd name="T22" fmla="*/ 421 w 674"/>
                <a:gd name="T23" fmla="*/ 257 h 301"/>
                <a:gd name="T24" fmla="*/ 350 w 674"/>
                <a:gd name="T25" fmla="*/ 274 h 301"/>
                <a:gd name="T26" fmla="*/ 255 w 674"/>
                <a:gd name="T27" fmla="*/ 276 h 301"/>
                <a:gd name="T28" fmla="*/ 262 w 674"/>
                <a:gd name="T29" fmla="*/ 254 h 301"/>
                <a:gd name="T30" fmla="*/ 300 w 674"/>
                <a:gd name="T31" fmla="*/ 279 h 301"/>
                <a:gd name="T32" fmla="*/ 343 w 674"/>
                <a:gd name="T33" fmla="*/ 249 h 301"/>
                <a:gd name="T34" fmla="*/ 413 w 674"/>
                <a:gd name="T35" fmla="*/ 232 h 301"/>
                <a:gd name="T36" fmla="*/ 427 w 674"/>
                <a:gd name="T37" fmla="*/ 232 h 301"/>
                <a:gd name="T38" fmla="*/ 601 w 674"/>
                <a:gd name="T39" fmla="*/ 168 h 301"/>
                <a:gd name="T40" fmla="*/ 606 w 674"/>
                <a:gd name="T41" fmla="*/ 136 h 301"/>
                <a:gd name="T42" fmla="*/ 592 w 674"/>
                <a:gd name="T43" fmla="*/ 18 h 301"/>
                <a:gd name="T44" fmla="*/ 535 w 674"/>
                <a:gd name="T45" fmla="*/ 48 h 301"/>
                <a:gd name="T46" fmla="*/ 501 w 674"/>
                <a:gd name="T47" fmla="*/ 37 h 301"/>
                <a:gd name="T48" fmla="*/ 458 w 674"/>
                <a:gd name="T49" fmla="*/ 70 h 301"/>
                <a:gd name="T50" fmla="*/ 397 w 674"/>
                <a:gd name="T51" fmla="*/ 44 h 301"/>
                <a:gd name="T52" fmla="*/ 326 w 674"/>
                <a:gd name="T53" fmla="*/ 89 h 301"/>
                <a:gd name="T54" fmla="*/ 252 w 674"/>
                <a:gd name="T55" fmla="*/ 35 h 301"/>
                <a:gd name="T56" fmla="*/ 179 w 674"/>
                <a:gd name="T57" fmla="*/ 79 h 301"/>
                <a:gd name="T58" fmla="*/ 96 w 674"/>
                <a:gd name="T59" fmla="*/ 98 h 301"/>
                <a:gd name="T60" fmla="*/ 71 w 674"/>
                <a:gd name="T61" fmla="*/ 99 h 301"/>
                <a:gd name="T62" fmla="*/ 71 w 674"/>
                <a:gd name="T63" fmla="*/ 198 h 301"/>
                <a:gd name="T64" fmla="*/ 105 w 674"/>
                <a:gd name="T65" fmla="*/ 230 h 301"/>
                <a:gd name="T66" fmla="*/ 109 w 674"/>
                <a:gd name="T67" fmla="*/ 246 h 301"/>
                <a:gd name="T68" fmla="*/ 173 w 674"/>
                <a:gd name="T69" fmla="*/ 249 h 301"/>
                <a:gd name="T70" fmla="*/ 201 w 674"/>
                <a:gd name="T71" fmla="*/ 230 h 301"/>
                <a:gd name="T72" fmla="*/ 211 w 674"/>
                <a:gd name="T73" fmla="*/ 23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301">
                  <a:moveTo>
                    <a:pt x="255" y="276"/>
                  </a:moveTo>
                  <a:cubicBezTo>
                    <a:pt x="236" y="274"/>
                    <a:pt x="217" y="267"/>
                    <a:pt x="202" y="254"/>
                  </a:cubicBezTo>
                  <a:cubicBezTo>
                    <a:pt x="198" y="257"/>
                    <a:pt x="193" y="258"/>
                    <a:pt x="189" y="260"/>
                  </a:cubicBezTo>
                  <a:cubicBezTo>
                    <a:pt x="183" y="283"/>
                    <a:pt x="163" y="300"/>
                    <a:pt x="138" y="300"/>
                  </a:cubicBezTo>
                  <a:cubicBezTo>
                    <a:pt x="109" y="300"/>
                    <a:pt x="86" y="277"/>
                    <a:pt x="86" y="248"/>
                  </a:cubicBezTo>
                  <a:lnTo>
                    <a:pt x="86" y="245"/>
                  </a:lnTo>
                  <a:cubicBezTo>
                    <a:pt x="77" y="238"/>
                    <a:pt x="70" y="229"/>
                    <a:pt x="64" y="220"/>
                  </a:cubicBezTo>
                  <a:cubicBezTo>
                    <a:pt x="27" y="217"/>
                    <a:pt x="0" y="187"/>
                    <a:pt x="0" y="150"/>
                  </a:cubicBezTo>
                  <a:cubicBezTo>
                    <a:pt x="0" y="111"/>
                    <a:pt x="32" y="79"/>
                    <a:pt x="70" y="79"/>
                  </a:cubicBezTo>
                  <a:cubicBezTo>
                    <a:pt x="74" y="79"/>
                    <a:pt x="80" y="79"/>
                    <a:pt x="84" y="80"/>
                  </a:cubicBezTo>
                  <a:cubicBezTo>
                    <a:pt x="103" y="64"/>
                    <a:pt x="126" y="56"/>
                    <a:pt x="151" y="56"/>
                  </a:cubicBezTo>
                  <a:cubicBezTo>
                    <a:pt x="159" y="56"/>
                    <a:pt x="166" y="57"/>
                    <a:pt x="175" y="58"/>
                  </a:cubicBezTo>
                  <a:cubicBezTo>
                    <a:pt x="191" y="32"/>
                    <a:pt x="220" y="18"/>
                    <a:pt x="250" y="18"/>
                  </a:cubicBezTo>
                  <a:cubicBezTo>
                    <a:pt x="282" y="18"/>
                    <a:pt x="310" y="34"/>
                    <a:pt x="328" y="60"/>
                  </a:cubicBezTo>
                  <a:cubicBezTo>
                    <a:pt x="343" y="38"/>
                    <a:pt x="369" y="26"/>
                    <a:pt x="397" y="26"/>
                  </a:cubicBezTo>
                  <a:cubicBezTo>
                    <a:pt x="417" y="26"/>
                    <a:pt x="437" y="34"/>
                    <a:pt x="453" y="47"/>
                  </a:cubicBezTo>
                  <a:cubicBezTo>
                    <a:pt x="465" y="31"/>
                    <a:pt x="483" y="21"/>
                    <a:pt x="503" y="21"/>
                  </a:cubicBezTo>
                  <a:cubicBezTo>
                    <a:pt x="513" y="21"/>
                    <a:pt x="523" y="24"/>
                    <a:pt x="532" y="28"/>
                  </a:cubicBezTo>
                  <a:cubicBezTo>
                    <a:pt x="547" y="10"/>
                    <a:pt x="569" y="0"/>
                    <a:pt x="593" y="0"/>
                  </a:cubicBezTo>
                  <a:cubicBezTo>
                    <a:pt x="637" y="0"/>
                    <a:pt x="673" y="37"/>
                    <a:pt x="673" y="80"/>
                  </a:cubicBezTo>
                  <a:cubicBezTo>
                    <a:pt x="673" y="114"/>
                    <a:pt x="653" y="143"/>
                    <a:pt x="622" y="155"/>
                  </a:cubicBezTo>
                  <a:cubicBezTo>
                    <a:pt x="622" y="159"/>
                    <a:pt x="624" y="165"/>
                    <a:pt x="624" y="171"/>
                  </a:cubicBezTo>
                  <a:cubicBezTo>
                    <a:pt x="624" y="236"/>
                    <a:pt x="570" y="290"/>
                    <a:pt x="504" y="290"/>
                  </a:cubicBezTo>
                  <a:cubicBezTo>
                    <a:pt x="472" y="290"/>
                    <a:pt x="443" y="279"/>
                    <a:pt x="421" y="257"/>
                  </a:cubicBezTo>
                  <a:cubicBezTo>
                    <a:pt x="405" y="270"/>
                    <a:pt x="385" y="276"/>
                    <a:pt x="364" y="276"/>
                  </a:cubicBezTo>
                  <a:cubicBezTo>
                    <a:pt x="360" y="276"/>
                    <a:pt x="354" y="276"/>
                    <a:pt x="350" y="274"/>
                  </a:cubicBezTo>
                  <a:cubicBezTo>
                    <a:pt x="337" y="289"/>
                    <a:pt x="320" y="300"/>
                    <a:pt x="300" y="300"/>
                  </a:cubicBezTo>
                  <a:cubicBezTo>
                    <a:pt x="281" y="300"/>
                    <a:pt x="265" y="290"/>
                    <a:pt x="255" y="276"/>
                  </a:cubicBezTo>
                  <a:close/>
                  <a:moveTo>
                    <a:pt x="211" y="233"/>
                  </a:moveTo>
                  <a:cubicBezTo>
                    <a:pt x="224" y="247"/>
                    <a:pt x="243" y="254"/>
                    <a:pt x="262" y="254"/>
                  </a:cubicBezTo>
                  <a:cubicBezTo>
                    <a:pt x="266" y="254"/>
                    <a:pt x="269" y="257"/>
                    <a:pt x="271" y="260"/>
                  </a:cubicBezTo>
                  <a:cubicBezTo>
                    <a:pt x="277" y="271"/>
                    <a:pt x="287" y="279"/>
                    <a:pt x="300" y="279"/>
                  </a:cubicBezTo>
                  <a:cubicBezTo>
                    <a:pt x="313" y="279"/>
                    <a:pt x="326" y="270"/>
                    <a:pt x="331" y="257"/>
                  </a:cubicBezTo>
                  <a:cubicBezTo>
                    <a:pt x="331" y="251"/>
                    <a:pt x="338" y="248"/>
                    <a:pt x="343" y="249"/>
                  </a:cubicBezTo>
                  <a:cubicBezTo>
                    <a:pt x="349" y="251"/>
                    <a:pt x="354" y="252"/>
                    <a:pt x="362" y="252"/>
                  </a:cubicBezTo>
                  <a:cubicBezTo>
                    <a:pt x="381" y="252"/>
                    <a:pt x="400" y="246"/>
                    <a:pt x="413" y="232"/>
                  </a:cubicBezTo>
                  <a:cubicBezTo>
                    <a:pt x="415" y="231"/>
                    <a:pt x="417" y="229"/>
                    <a:pt x="420" y="229"/>
                  </a:cubicBezTo>
                  <a:cubicBezTo>
                    <a:pt x="423" y="229"/>
                    <a:pt x="426" y="230"/>
                    <a:pt x="427" y="232"/>
                  </a:cubicBezTo>
                  <a:cubicBezTo>
                    <a:pt x="446" y="254"/>
                    <a:pt x="474" y="267"/>
                    <a:pt x="501" y="267"/>
                  </a:cubicBezTo>
                  <a:cubicBezTo>
                    <a:pt x="555" y="267"/>
                    <a:pt x="601" y="222"/>
                    <a:pt x="601" y="168"/>
                  </a:cubicBezTo>
                  <a:cubicBezTo>
                    <a:pt x="601" y="161"/>
                    <a:pt x="601" y="155"/>
                    <a:pt x="599" y="147"/>
                  </a:cubicBezTo>
                  <a:cubicBezTo>
                    <a:pt x="598" y="142"/>
                    <a:pt x="602" y="137"/>
                    <a:pt x="606" y="136"/>
                  </a:cubicBezTo>
                  <a:cubicBezTo>
                    <a:pt x="633" y="128"/>
                    <a:pt x="652" y="105"/>
                    <a:pt x="652" y="77"/>
                  </a:cubicBezTo>
                  <a:cubicBezTo>
                    <a:pt x="652" y="44"/>
                    <a:pt x="625" y="18"/>
                    <a:pt x="592" y="18"/>
                  </a:cubicBezTo>
                  <a:cubicBezTo>
                    <a:pt x="571" y="18"/>
                    <a:pt x="554" y="28"/>
                    <a:pt x="542" y="44"/>
                  </a:cubicBezTo>
                  <a:cubicBezTo>
                    <a:pt x="541" y="47"/>
                    <a:pt x="538" y="48"/>
                    <a:pt x="535" y="48"/>
                  </a:cubicBezTo>
                  <a:cubicBezTo>
                    <a:pt x="532" y="48"/>
                    <a:pt x="529" y="48"/>
                    <a:pt x="526" y="45"/>
                  </a:cubicBezTo>
                  <a:cubicBezTo>
                    <a:pt x="519" y="40"/>
                    <a:pt x="510" y="37"/>
                    <a:pt x="501" y="37"/>
                  </a:cubicBezTo>
                  <a:cubicBezTo>
                    <a:pt x="485" y="37"/>
                    <a:pt x="471" y="47"/>
                    <a:pt x="465" y="63"/>
                  </a:cubicBezTo>
                  <a:cubicBezTo>
                    <a:pt x="464" y="66"/>
                    <a:pt x="461" y="69"/>
                    <a:pt x="458" y="70"/>
                  </a:cubicBezTo>
                  <a:cubicBezTo>
                    <a:pt x="455" y="70"/>
                    <a:pt x="450" y="70"/>
                    <a:pt x="448" y="67"/>
                  </a:cubicBezTo>
                  <a:cubicBezTo>
                    <a:pt x="434" y="53"/>
                    <a:pt x="415" y="44"/>
                    <a:pt x="397" y="44"/>
                  </a:cubicBezTo>
                  <a:cubicBezTo>
                    <a:pt x="370" y="44"/>
                    <a:pt x="346" y="60"/>
                    <a:pt x="335" y="83"/>
                  </a:cubicBezTo>
                  <a:cubicBezTo>
                    <a:pt x="334" y="88"/>
                    <a:pt x="330" y="89"/>
                    <a:pt x="326" y="89"/>
                  </a:cubicBezTo>
                  <a:cubicBezTo>
                    <a:pt x="322" y="89"/>
                    <a:pt x="319" y="86"/>
                    <a:pt x="317" y="82"/>
                  </a:cubicBezTo>
                  <a:cubicBezTo>
                    <a:pt x="307" y="54"/>
                    <a:pt x="281" y="35"/>
                    <a:pt x="252" y="35"/>
                  </a:cubicBezTo>
                  <a:cubicBezTo>
                    <a:pt x="226" y="35"/>
                    <a:pt x="202" y="50"/>
                    <a:pt x="191" y="73"/>
                  </a:cubicBezTo>
                  <a:cubicBezTo>
                    <a:pt x="188" y="77"/>
                    <a:pt x="183" y="80"/>
                    <a:pt x="179" y="79"/>
                  </a:cubicBezTo>
                  <a:cubicBezTo>
                    <a:pt x="172" y="76"/>
                    <a:pt x="163" y="75"/>
                    <a:pt x="154" y="75"/>
                  </a:cubicBezTo>
                  <a:cubicBezTo>
                    <a:pt x="132" y="75"/>
                    <a:pt x="112" y="83"/>
                    <a:pt x="96" y="98"/>
                  </a:cubicBezTo>
                  <a:cubicBezTo>
                    <a:pt x="93" y="101"/>
                    <a:pt x="90" y="101"/>
                    <a:pt x="86" y="101"/>
                  </a:cubicBezTo>
                  <a:cubicBezTo>
                    <a:pt x="81" y="99"/>
                    <a:pt x="77" y="99"/>
                    <a:pt x="71" y="99"/>
                  </a:cubicBezTo>
                  <a:cubicBezTo>
                    <a:pt x="43" y="99"/>
                    <a:pt x="22" y="121"/>
                    <a:pt x="22" y="149"/>
                  </a:cubicBezTo>
                  <a:cubicBezTo>
                    <a:pt x="22" y="177"/>
                    <a:pt x="43" y="198"/>
                    <a:pt x="71" y="198"/>
                  </a:cubicBezTo>
                  <a:cubicBezTo>
                    <a:pt x="74" y="198"/>
                    <a:pt x="78" y="200"/>
                    <a:pt x="80" y="204"/>
                  </a:cubicBezTo>
                  <a:cubicBezTo>
                    <a:pt x="86" y="214"/>
                    <a:pt x="94" y="225"/>
                    <a:pt x="105" y="230"/>
                  </a:cubicBezTo>
                  <a:cubicBezTo>
                    <a:pt x="107" y="233"/>
                    <a:pt x="109" y="236"/>
                    <a:pt x="109" y="241"/>
                  </a:cubicBezTo>
                  <a:lnTo>
                    <a:pt x="109" y="246"/>
                  </a:lnTo>
                  <a:cubicBezTo>
                    <a:pt x="109" y="264"/>
                    <a:pt x="124" y="279"/>
                    <a:pt x="141" y="279"/>
                  </a:cubicBezTo>
                  <a:cubicBezTo>
                    <a:pt x="157" y="279"/>
                    <a:pt x="172" y="267"/>
                    <a:pt x="173" y="249"/>
                  </a:cubicBezTo>
                  <a:cubicBezTo>
                    <a:pt x="173" y="245"/>
                    <a:pt x="176" y="242"/>
                    <a:pt x="180" y="241"/>
                  </a:cubicBezTo>
                  <a:cubicBezTo>
                    <a:pt x="188" y="238"/>
                    <a:pt x="195" y="235"/>
                    <a:pt x="201" y="230"/>
                  </a:cubicBezTo>
                  <a:lnTo>
                    <a:pt x="204" y="230"/>
                  </a:lnTo>
                  <a:cubicBezTo>
                    <a:pt x="207" y="230"/>
                    <a:pt x="210" y="232"/>
                    <a:pt x="211" y="23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00"/>
            </a:p>
          </p:txBody>
        </p:sp>
        <p:sp>
          <p:nvSpPr>
            <p:cNvPr id="78" name="Freeform 67">
              <a:extLst>
                <a:ext uri="{FF2B5EF4-FFF2-40B4-BE49-F238E27FC236}">
                  <a16:creationId xmlns:a16="http://schemas.microsoft.com/office/drawing/2014/main" id="{DE8D053F-3D35-4D9A-A844-5117AC5899E5}"/>
                </a:ext>
              </a:extLst>
            </p:cNvPr>
            <p:cNvSpPr>
              <a:spLocks noChangeArrowheads="1"/>
            </p:cNvSpPr>
            <p:nvPr/>
          </p:nvSpPr>
          <p:spPr bwMode="auto">
            <a:xfrm>
              <a:off x="4999038" y="3932238"/>
              <a:ext cx="217487" cy="174625"/>
            </a:xfrm>
            <a:custGeom>
              <a:avLst/>
              <a:gdLst>
                <a:gd name="T0" fmla="*/ 392 w 602"/>
                <a:gd name="T1" fmla="*/ 251 h 487"/>
                <a:gd name="T2" fmla="*/ 392 w 602"/>
                <a:gd name="T3" fmla="*/ 153 h 487"/>
                <a:gd name="T4" fmla="*/ 284 w 602"/>
                <a:gd name="T5" fmla="*/ 153 h 487"/>
                <a:gd name="T6" fmla="*/ 284 w 602"/>
                <a:gd name="T7" fmla="*/ 0 h 487"/>
                <a:gd name="T8" fmla="*/ 200 w 602"/>
                <a:gd name="T9" fmla="*/ 0 h 487"/>
                <a:gd name="T10" fmla="*/ 200 w 602"/>
                <a:gd name="T11" fmla="*/ 153 h 487"/>
                <a:gd name="T12" fmla="*/ 127 w 602"/>
                <a:gd name="T13" fmla="*/ 153 h 487"/>
                <a:gd name="T14" fmla="*/ 127 w 602"/>
                <a:gd name="T15" fmla="*/ 0 h 487"/>
                <a:gd name="T16" fmla="*/ 43 w 602"/>
                <a:gd name="T17" fmla="*/ 0 h 487"/>
                <a:gd name="T18" fmla="*/ 43 w 602"/>
                <a:gd name="T19" fmla="*/ 153 h 487"/>
                <a:gd name="T20" fmla="*/ 0 w 602"/>
                <a:gd name="T21" fmla="*/ 153 h 487"/>
                <a:gd name="T22" fmla="*/ 0 w 602"/>
                <a:gd name="T23" fmla="*/ 486 h 487"/>
                <a:gd name="T24" fmla="*/ 601 w 602"/>
                <a:gd name="T25" fmla="*/ 486 h 487"/>
                <a:gd name="T26" fmla="*/ 601 w 602"/>
                <a:gd name="T27" fmla="*/ 250 h 487"/>
                <a:gd name="T28" fmla="*/ 392 w 602"/>
                <a:gd name="T29" fmla="*/ 251 h 487"/>
                <a:gd name="T30" fmla="*/ 469 w 602"/>
                <a:gd name="T31" fmla="*/ 370 h 487"/>
                <a:gd name="T32" fmla="*/ 426 w 602"/>
                <a:gd name="T33" fmla="*/ 370 h 487"/>
                <a:gd name="T34" fmla="*/ 426 w 602"/>
                <a:gd name="T35" fmla="*/ 299 h 487"/>
                <a:gd name="T36" fmla="*/ 469 w 602"/>
                <a:gd name="T37" fmla="*/ 299 h 487"/>
                <a:gd name="T38" fmla="*/ 469 w 602"/>
                <a:gd name="T39" fmla="*/ 370 h 487"/>
                <a:gd name="T40" fmla="*/ 561 w 602"/>
                <a:gd name="T41" fmla="*/ 370 h 487"/>
                <a:gd name="T42" fmla="*/ 518 w 602"/>
                <a:gd name="T43" fmla="*/ 370 h 487"/>
                <a:gd name="T44" fmla="*/ 518 w 602"/>
                <a:gd name="T45" fmla="*/ 299 h 487"/>
                <a:gd name="T46" fmla="*/ 561 w 602"/>
                <a:gd name="T47" fmla="*/ 299 h 487"/>
                <a:gd name="T48" fmla="*/ 561 w 602"/>
                <a:gd name="T49" fmla="*/ 37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2" h="487">
                  <a:moveTo>
                    <a:pt x="392" y="251"/>
                  </a:moveTo>
                  <a:lnTo>
                    <a:pt x="392" y="153"/>
                  </a:lnTo>
                  <a:lnTo>
                    <a:pt x="284" y="153"/>
                  </a:lnTo>
                  <a:lnTo>
                    <a:pt x="284" y="0"/>
                  </a:lnTo>
                  <a:lnTo>
                    <a:pt x="200" y="0"/>
                  </a:lnTo>
                  <a:lnTo>
                    <a:pt x="200" y="153"/>
                  </a:lnTo>
                  <a:lnTo>
                    <a:pt x="127" y="153"/>
                  </a:lnTo>
                  <a:lnTo>
                    <a:pt x="127" y="0"/>
                  </a:lnTo>
                  <a:lnTo>
                    <a:pt x="43" y="0"/>
                  </a:lnTo>
                  <a:lnTo>
                    <a:pt x="43" y="153"/>
                  </a:lnTo>
                  <a:lnTo>
                    <a:pt x="0" y="153"/>
                  </a:lnTo>
                  <a:lnTo>
                    <a:pt x="0" y="486"/>
                  </a:lnTo>
                  <a:lnTo>
                    <a:pt x="601" y="486"/>
                  </a:lnTo>
                  <a:lnTo>
                    <a:pt x="601" y="250"/>
                  </a:lnTo>
                  <a:lnTo>
                    <a:pt x="392" y="251"/>
                  </a:lnTo>
                  <a:close/>
                  <a:moveTo>
                    <a:pt x="469" y="370"/>
                  </a:moveTo>
                  <a:lnTo>
                    <a:pt x="426" y="370"/>
                  </a:lnTo>
                  <a:lnTo>
                    <a:pt x="426" y="299"/>
                  </a:lnTo>
                  <a:lnTo>
                    <a:pt x="469" y="299"/>
                  </a:lnTo>
                  <a:lnTo>
                    <a:pt x="469" y="370"/>
                  </a:lnTo>
                  <a:close/>
                  <a:moveTo>
                    <a:pt x="561" y="370"/>
                  </a:moveTo>
                  <a:lnTo>
                    <a:pt x="518" y="370"/>
                  </a:lnTo>
                  <a:lnTo>
                    <a:pt x="518" y="299"/>
                  </a:lnTo>
                  <a:lnTo>
                    <a:pt x="561" y="299"/>
                  </a:lnTo>
                  <a:lnTo>
                    <a:pt x="561" y="370"/>
                  </a:lnTo>
                  <a:close/>
                </a:path>
              </a:pathLst>
            </a:custGeom>
            <a:solidFill>
              <a:schemeClr val="tx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00"/>
            </a:p>
          </p:txBody>
        </p:sp>
      </p:grpSp>
      <p:grpSp>
        <p:nvGrpSpPr>
          <p:cNvPr id="79" name="Group 78">
            <a:extLst>
              <a:ext uri="{FF2B5EF4-FFF2-40B4-BE49-F238E27FC236}">
                <a16:creationId xmlns:a16="http://schemas.microsoft.com/office/drawing/2014/main" id="{0F6D5D39-5D1D-41EB-BD53-83BD6BA4F57B}"/>
              </a:ext>
            </a:extLst>
          </p:cNvPr>
          <p:cNvGrpSpPr/>
          <p:nvPr/>
        </p:nvGrpSpPr>
        <p:grpSpPr>
          <a:xfrm>
            <a:off x="4605383" y="4509705"/>
            <a:ext cx="572669" cy="686410"/>
            <a:chOff x="4729870" y="10747487"/>
            <a:chExt cx="1346895" cy="1582627"/>
          </a:xfrm>
        </p:grpSpPr>
        <p:sp>
          <p:nvSpPr>
            <p:cNvPr id="80" name="Freeform 73">
              <a:extLst>
                <a:ext uri="{FF2B5EF4-FFF2-40B4-BE49-F238E27FC236}">
                  <a16:creationId xmlns:a16="http://schemas.microsoft.com/office/drawing/2014/main" id="{99BBFEA4-3B28-4036-A771-0C3487D0AF1F}"/>
                </a:ext>
              </a:extLst>
            </p:cNvPr>
            <p:cNvSpPr>
              <a:spLocks noChangeArrowheads="1"/>
            </p:cNvSpPr>
            <p:nvPr/>
          </p:nvSpPr>
          <p:spPr bwMode="auto">
            <a:xfrm>
              <a:off x="5032234" y="10747487"/>
              <a:ext cx="742167" cy="756297"/>
            </a:xfrm>
            <a:custGeom>
              <a:avLst/>
              <a:gdLst>
                <a:gd name="T0" fmla="*/ 118 w 238"/>
                <a:gd name="T1" fmla="*/ 0 h 237"/>
                <a:gd name="T2" fmla="*/ 237 w 238"/>
                <a:gd name="T3" fmla="*/ 118 h 237"/>
                <a:gd name="T4" fmla="*/ 118 w 238"/>
                <a:gd name="T5" fmla="*/ 236 h 237"/>
                <a:gd name="T6" fmla="*/ 0 w 238"/>
                <a:gd name="T7" fmla="*/ 118 h 237"/>
                <a:gd name="T8" fmla="*/ 118 w 238"/>
                <a:gd name="T9" fmla="*/ 0 h 237"/>
              </a:gdLst>
              <a:ahLst/>
              <a:cxnLst>
                <a:cxn ang="0">
                  <a:pos x="T0" y="T1"/>
                </a:cxn>
                <a:cxn ang="0">
                  <a:pos x="T2" y="T3"/>
                </a:cxn>
                <a:cxn ang="0">
                  <a:pos x="T4" y="T5"/>
                </a:cxn>
                <a:cxn ang="0">
                  <a:pos x="T6" y="T7"/>
                </a:cxn>
                <a:cxn ang="0">
                  <a:pos x="T8" y="T9"/>
                </a:cxn>
              </a:cxnLst>
              <a:rect l="0" t="0" r="r" b="b"/>
              <a:pathLst>
                <a:path w="238" h="237">
                  <a:moveTo>
                    <a:pt x="118" y="0"/>
                  </a:moveTo>
                  <a:cubicBezTo>
                    <a:pt x="184" y="0"/>
                    <a:pt x="237" y="53"/>
                    <a:pt x="237" y="118"/>
                  </a:cubicBezTo>
                  <a:cubicBezTo>
                    <a:pt x="237" y="184"/>
                    <a:pt x="183" y="236"/>
                    <a:pt x="118" y="236"/>
                  </a:cubicBezTo>
                  <a:cubicBezTo>
                    <a:pt x="52" y="236"/>
                    <a:pt x="0" y="184"/>
                    <a:pt x="0" y="118"/>
                  </a:cubicBezTo>
                  <a:cubicBezTo>
                    <a:pt x="0" y="53"/>
                    <a:pt x="53" y="0"/>
                    <a:pt x="118" y="0"/>
                  </a:cubicBezTo>
                </a:path>
              </a:pathLst>
            </a:custGeom>
            <a:solidFill>
              <a:schemeClr val="tx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00"/>
            </a:p>
          </p:txBody>
        </p:sp>
        <p:sp>
          <p:nvSpPr>
            <p:cNvPr id="81" name="Freeform 74">
              <a:extLst>
                <a:ext uri="{FF2B5EF4-FFF2-40B4-BE49-F238E27FC236}">
                  <a16:creationId xmlns:a16="http://schemas.microsoft.com/office/drawing/2014/main" id="{FF22FCC1-9E64-4858-B17B-779BB3C7B543}"/>
                </a:ext>
              </a:extLst>
            </p:cNvPr>
            <p:cNvSpPr>
              <a:spLocks noChangeArrowheads="1"/>
            </p:cNvSpPr>
            <p:nvPr/>
          </p:nvSpPr>
          <p:spPr bwMode="auto">
            <a:xfrm>
              <a:off x="4729870" y="11559807"/>
              <a:ext cx="1346895" cy="770307"/>
            </a:xfrm>
            <a:custGeom>
              <a:avLst/>
              <a:gdLst>
                <a:gd name="T0" fmla="*/ 377 w 434"/>
                <a:gd name="T1" fmla="*/ 14 h 243"/>
                <a:gd name="T2" fmla="*/ 323 w 434"/>
                <a:gd name="T3" fmla="*/ 0 h 243"/>
                <a:gd name="T4" fmla="*/ 296 w 434"/>
                <a:gd name="T5" fmla="*/ 0 h 243"/>
                <a:gd name="T6" fmla="*/ 215 w 434"/>
                <a:gd name="T7" fmla="*/ 132 h 243"/>
                <a:gd name="T8" fmla="*/ 134 w 434"/>
                <a:gd name="T9" fmla="*/ 0 h 243"/>
                <a:gd name="T10" fmla="*/ 109 w 434"/>
                <a:gd name="T11" fmla="*/ 0 h 243"/>
                <a:gd name="T12" fmla="*/ 0 w 434"/>
                <a:gd name="T13" fmla="*/ 109 h 243"/>
                <a:gd name="T14" fmla="*/ 0 w 434"/>
                <a:gd name="T15" fmla="*/ 242 h 243"/>
                <a:gd name="T16" fmla="*/ 433 w 434"/>
                <a:gd name="T17" fmla="*/ 242 h 243"/>
                <a:gd name="T18" fmla="*/ 433 w 434"/>
                <a:gd name="T19" fmla="*/ 204 h 243"/>
                <a:gd name="T20" fmla="*/ 412 w 434"/>
                <a:gd name="T21" fmla="*/ 204 h 243"/>
                <a:gd name="T22" fmla="*/ 377 w 434"/>
                <a:gd name="T23" fmla="*/ 169 h 243"/>
                <a:gd name="T24" fmla="*/ 377 w 434"/>
                <a:gd name="T25" fmla="*/ 1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43">
                  <a:moveTo>
                    <a:pt x="377" y="14"/>
                  </a:moveTo>
                  <a:cubicBezTo>
                    <a:pt x="361" y="5"/>
                    <a:pt x="344" y="0"/>
                    <a:pt x="323" y="0"/>
                  </a:cubicBezTo>
                  <a:lnTo>
                    <a:pt x="296" y="0"/>
                  </a:lnTo>
                  <a:lnTo>
                    <a:pt x="215" y="132"/>
                  </a:lnTo>
                  <a:lnTo>
                    <a:pt x="134" y="0"/>
                  </a:lnTo>
                  <a:lnTo>
                    <a:pt x="109" y="0"/>
                  </a:lnTo>
                  <a:cubicBezTo>
                    <a:pt x="49" y="0"/>
                    <a:pt x="0" y="49"/>
                    <a:pt x="0" y="109"/>
                  </a:cubicBezTo>
                  <a:lnTo>
                    <a:pt x="0" y="242"/>
                  </a:lnTo>
                  <a:lnTo>
                    <a:pt x="433" y="242"/>
                  </a:lnTo>
                  <a:lnTo>
                    <a:pt x="433" y="204"/>
                  </a:lnTo>
                  <a:lnTo>
                    <a:pt x="412" y="204"/>
                  </a:lnTo>
                  <a:cubicBezTo>
                    <a:pt x="392" y="204"/>
                    <a:pt x="377" y="188"/>
                    <a:pt x="377" y="169"/>
                  </a:cubicBezTo>
                  <a:lnTo>
                    <a:pt x="377" y="14"/>
                  </a:lnTo>
                </a:path>
              </a:pathLst>
            </a:custGeom>
            <a:solidFill>
              <a:schemeClr val="tx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00"/>
            </a:p>
          </p:txBody>
        </p:sp>
      </p:grpSp>
      <p:sp>
        <p:nvSpPr>
          <p:cNvPr id="40" name="Rectangle 39">
            <a:extLst>
              <a:ext uri="{FF2B5EF4-FFF2-40B4-BE49-F238E27FC236}">
                <a16:creationId xmlns:a16="http://schemas.microsoft.com/office/drawing/2014/main" id="{895FAC08-5AF5-450E-9854-58931160D948}"/>
              </a:ext>
            </a:extLst>
          </p:cNvPr>
          <p:cNvSpPr/>
          <p:nvPr/>
        </p:nvSpPr>
        <p:spPr>
          <a:xfrm>
            <a:off x="562699" y="1663006"/>
            <a:ext cx="3187609" cy="4577519"/>
          </a:xfrm>
          <a:prstGeom prst="rect">
            <a:avLst/>
          </a:prstGeom>
          <a:noFill/>
          <a:ln w="50800">
            <a:solidFill>
              <a:schemeClr val="accent2">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98" name="Rectangle 97">
            <a:extLst>
              <a:ext uri="{FF2B5EF4-FFF2-40B4-BE49-F238E27FC236}">
                <a16:creationId xmlns:a16="http://schemas.microsoft.com/office/drawing/2014/main" id="{4EF07EFA-7018-4B8B-9899-76073B5AC6B0}"/>
              </a:ext>
            </a:extLst>
          </p:cNvPr>
          <p:cNvSpPr/>
          <p:nvPr/>
        </p:nvSpPr>
        <p:spPr>
          <a:xfrm>
            <a:off x="4307702" y="1663005"/>
            <a:ext cx="3958969" cy="4577519"/>
          </a:xfrm>
          <a:prstGeom prst="rect">
            <a:avLst/>
          </a:prstGeom>
          <a:noFill/>
          <a:ln w="50800">
            <a:solidFill>
              <a:schemeClr val="accent2">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cxnSp>
        <p:nvCxnSpPr>
          <p:cNvPr id="99" name="Elbow Connector 29">
            <a:extLst>
              <a:ext uri="{FF2B5EF4-FFF2-40B4-BE49-F238E27FC236}">
                <a16:creationId xmlns:a16="http://schemas.microsoft.com/office/drawing/2014/main" id="{281FE970-A73A-423C-AC1F-7441C86D0CC0}"/>
              </a:ext>
            </a:extLst>
          </p:cNvPr>
          <p:cNvCxnSpPr>
            <a:cxnSpLocks/>
          </p:cNvCxnSpPr>
          <p:nvPr/>
        </p:nvCxnSpPr>
        <p:spPr>
          <a:xfrm rot="16200000" flipH="1">
            <a:off x="5966905" y="3382970"/>
            <a:ext cx="999604" cy="780726"/>
          </a:xfrm>
          <a:prstGeom prst="bentConnector3">
            <a:avLst>
              <a:gd name="adj1" fmla="val 1225"/>
            </a:avLst>
          </a:prstGeom>
          <a:ln w="6350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0" name="Elbow Connector 29">
            <a:extLst>
              <a:ext uri="{FF2B5EF4-FFF2-40B4-BE49-F238E27FC236}">
                <a16:creationId xmlns:a16="http://schemas.microsoft.com/office/drawing/2014/main" id="{3D984B7D-0797-45B7-9502-2DCEA47DD143}"/>
              </a:ext>
            </a:extLst>
          </p:cNvPr>
          <p:cNvCxnSpPr>
            <a:cxnSpLocks/>
          </p:cNvCxnSpPr>
          <p:nvPr/>
        </p:nvCxnSpPr>
        <p:spPr>
          <a:xfrm flipV="1">
            <a:off x="6109882" y="4273137"/>
            <a:ext cx="808554" cy="755932"/>
          </a:xfrm>
          <a:prstGeom prst="bentConnector3">
            <a:avLst>
              <a:gd name="adj1" fmla="val 93340"/>
            </a:avLst>
          </a:prstGeom>
          <a:ln w="6350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7E90A73-44DB-4FDE-964D-D7C7669F4C28}"/>
              </a:ext>
            </a:extLst>
          </p:cNvPr>
          <p:cNvGrpSpPr>
            <a:grpSpLocks noChangeAspect="1"/>
          </p:cNvGrpSpPr>
          <p:nvPr/>
        </p:nvGrpSpPr>
        <p:grpSpPr>
          <a:xfrm>
            <a:off x="6076344" y="3272007"/>
            <a:ext cx="394277" cy="460454"/>
            <a:chOff x="9320213" y="5934075"/>
            <a:chExt cx="227012" cy="265113"/>
          </a:xfrm>
          <a:solidFill>
            <a:srgbClr val="EEB111"/>
          </a:solidFill>
        </p:grpSpPr>
        <p:sp>
          <p:nvSpPr>
            <p:cNvPr id="108" name="Freeform 32">
              <a:extLst>
                <a:ext uri="{FF2B5EF4-FFF2-40B4-BE49-F238E27FC236}">
                  <a16:creationId xmlns:a16="http://schemas.microsoft.com/office/drawing/2014/main" id="{6C0F1208-25A8-4CAD-827E-2A358588B574}"/>
                </a:ext>
              </a:extLst>
            </p:cNvPr>
            <p:cNvSpPr>
              <a:spLocks noChangeArrowheads="1"/>
            </p:cNvSpPr>
            <p:nvPr/>
          </p:nvSpPr>
          <p:spPr bwMode="auto">
            <a:xfrm>
              <a:off x="9320213" y="5934075"/>
              <a:ext cx="38100" cy="263525"/>
            </a:xfrm>
            <a:custGeom>
              <a:avLst/>
              <a:gdLst>
                <a:gd name="T0" fmla="*/ 29 w 107"/>
                <a:gd name="T1" fmla="*/ 686 h 733"/>
                <a:gd name="T2" fmla="*/ 29 w 107"/>
                <a:gd name="T3" fmla="*/ 45 h 733"/>
                <a:gd name="T4" fmla="*/ 101 w 107"/>
                <a:gd name="T5" fmla="*/ 76 h 733"/>
                <a:gd name="T6" fmla="*/ 106 w 107"/>
                <a:gd name="T7" fmla="*/ 47 h 733"/>
                <a:gd name="T8" fmla="*/ 15 w 107"/>
                <a:gd name="T9" fmla="*/ 4 h 733"/>
                <a:gd name="T10" fmla="*/ 0 w 107"/>
                <a:gd name="T11" fmla="*/ 16 h 733"/>
                <a:gd name="T12" fmla="*/ 0 w 107"/>
                <a:gd name="T13" fmla="*/ 717 h 733"/>
                <a:gd name="T14" fmla="*/ 15 w 107"/>
                <a:gd name="T15" fmla="*/ 729 h 733"/>
                <a:gd name="T16" fmla="*/ 101 w 107"/>
                <a:gd name="T17" fmla="*/ 688 h 733"/>
                <a:gd name="T18" fmla="*/ 96 w 107"/>
                <a:gd name="T19" fmla="*/ 659 h 733"/>
                <a:gd name="T20" fmla="*/ 29 w 107"/>
                <a:gd name="T21" fmla="*/ 68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733">
                  <a:moveTo>
                    <a:pt x="29" y="686"/>
                  </a:moveTo>
                  <a:lnTo>
                    <a:pt x="29" y="45"/>
                  </a:lnTo>
                  <a:lnTo>
                    <a:pt x="101" y="76"/>
                  </a:lnTo>
                  <a:cubicBezTo>
                    <a:pt x="101" y="66"/>
                    <a:pt x="102" y="55"/>
                    <a:pt x="106" y="47"/>
                  </a:cubicBezTo>
                  <a:lnTo>
                    <a:pt x="15" y="4"/>
                  </a:lnTo>
                  <a:cubicBezTo>
                    <a:pt x="7" y="0"/>
                    <a:pt x="0" y="6"/>
                    <a:pt x="0" y="16"/>
                  </a:cubicBezTo>
                  <a:lnTo>
                    <a:pt x="0" y="717"/>
                  </a:lnTo>
                  <a:cubicBezTo>
                    <a:pt x="0" y="727"/>
                    <a:pt x="7" y="732"/>
                    <a:pt x="15" y="729"/>
                  </a:cubicBezTo>
                  <a:lnTo>
                    <a:pt x="101" y="688"/>
                  </a:lnTo>
                  <a:cubicBezTo>
                    <a:pt x="98" y="678"/>
                    <a:pt x="96" y="668"/>
                    <a:pt x="96" y="659"/>
                  </a:cubicBezTo>
                  <a:lnTo>
                    <a:pt x="29" y="686"/>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09" name="Freeform 33">
              <a:extLst>
                <a:ext uri="{FF2B5EF4-FFF2-40B4-BE49-F238E27FC236}">
                  <a16:creationId xmlns:a16="http://schemas.microsoft.com/office/drawing/2014/main" id="{4EE5F892-35D6-4730-886B-29E09D9F08A3}"/>
                </a:ext>
              </a:extLst>
            </p:cNvPr>
            <p:cNvSpPr>
              <a:spLocks noChangeArrowheads="1"/>
            </p:cNvSpPr>
            <p:nvPr/>
          </p:nvSpPr>
          <p:spPr bwMode="auto">
            <a:xfrm>
              <a:off x="9351963" y="5934075"/>
              <a:ext cx="34925" cy="263525"/>
            </a:xfrm>
            <a:custGeom>
              <a:avLst/>
              <a:gdLst>
                <a:gd name="T0" fmla="*/ 27 w 98"/>
                <a:gd name="T1" fmla="*/ 687 h 732"/>
                <a:gd name="T2" fmla="*/ 27 w 98"/>
                <a:gd name="T3" fmla="*/ 46 h 732"/>
                <a:gd name="T4" fmla="*/ 94 w 98"/>
                <a:gd name="T5" fmla="*/ 74 h 732"/>
                <a:gd name="T6" fmla="*/ 97 w 98"/>
                <a:gd name="T7" fmla="*/ 43 h 732"/>
                <a:gd name="T8" fmla="*/ 14 w 98"/>
                <a:gd name="T9" fmla="*/ 4 h 732"/>
                <a:gd name="T10" fmla="*/ 0 w 98"/>
                <a:gd name="T11" fmla="*/ 16 h 732"/>
                <a:gd name="T12" fmla="*/ 0 w 98"/>
                <a:gd name="T13" fmla="*/ 717 h 732"/>
                <a:gd name="T14" fmla="*/ 14 w 98"/>
                <a:gd name="T15" fmla="*/ 728 h 732"/>
                <a:gd name="T16" fmla="*/ 94 w 98"/>
                <a:gd name="T17" fmla="*/ 690 h 732"/>
                <a:gd name="T18" fmla="*/ 86 w 98"/>
                <a:gd name="T19" fmla="*/ 663 h 732"/>
                <a:gd name="T20" fmla="*/ 27 w 98"/>
                <a:gd name="T21" fmla="*/ 687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732">
                  <a:moveTo>
                    <a:pt x="27" y="687"/>
                  </a:moveTo>
                  <a:lnTo>
                    <a:pt x="27" y="46"/>
                  </a:lnTo>
                  <a:lnTo>
                    <a:pt x="94" y="74"/>
                  </a:lnTo>
                  <a:cubicBezTo>
                    <a:pt x="93" y="64"/>
                    <a:pt x="94" y="53"/>
                    <a:pt x="97" y="43"/>
                  </a:cubicBezTo>
                  <a:lnTo>
                    <a:pt x="14" y="4"/>
                  </a:lnTo>
                  <a:cubicBezTo>
                    <a:pt x="7" y="0"/>
                    <a:pt x="0" y="5"/>
                    <a:pt x="0" y="16"/>
                  </a:cubicBezTo>
                  <a:lnTo>
                    <a:pt x="0" y="717"/>
                  </a:lnTo>
                  <a:cubicBezTo>
                    <a:pt x="0" y="727"/>
                    <a:pt x="7" y="731"/>
                    <a:pt x="14" y="728"/>
                  </a:cubicBezTo>
                  <a:lnTo>
                    <a:pt x="94" y="690"/>
                  </a:lnTo>
                  <a:cubicBezTo>
                    <a:pt x="88" y="683"/>
                    <a:pt x="86" y="673"/>
                    <a:pt x="86" y="663"/>
                  </a:cubicBezTo>
                  <a:lnTo>
                    <a:pt x="27" y="687"/>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10" name="Freeform 34">
              <a:extLst>
                <a:ext uri="{FF2B5EF4-FFF2-40B4-BE49-F238E27FC236}">
                  <a16:creationId xmlns:a16="http://schemas.microsoft.com/office/drawing/2014/main" id="{076549F4-3E7D-4976-89A7-0973C36988B7}"/>
                </a:ext>
              </a:extLst>
            </p:cNvPr>
            <p:cNvSpPr>
              <a:spLocks noChangeArrowheads="1"/>
            </p:cNvSpPr>
            <p:nvPr/>
          </p:nvSpPr>
          <p:spPr bwMode="auto">
            <a:xfrm>
              <a:off x="9382125" y="5934075"/>
              <a:ext cx="39688" cy="263525"/>
            </a:xfrm>
            <a:custGeom>
              <a:avLst/>
              <a:gdLst>
                <a:gd name="T0" fmla="*/ 28 w 109"/>
                <a:gd name="T1" fmla="*/ 686 h 733"/>
                <a:gd name="T2" fmla="*/ 28 w 109"/>
                <a:gd name="T3" fmla="*/ 45 h 733"/>
                <a:gd name="T4" fmla="*/ 104 w 109"/>
                <a:gd name="T5" fmla="*/ 77 h 733"/>
                <a:gd name="T6" fmla="*/ 108 w 109"/>
                <a:gd name="T7" fmla="*/ 48 h 733"/>
                <a:gd name="T8" fmla="*/ 15 w 109"/>
                <a:gd name="T9" fmla="*/ 4 h 733"/>
                <a:gd name="T10" fmla="*/ 0 w 109"/>
                <a:gd name="T11" fmla="*/ 16 h 733"/>
                <a:gd name="T12" fmla="*/ 0 w 109"/>
                <a:gd name="T13" fmla="*/ 717 h 733"/>
                <a:gd name="T14" fmla="*/ 15 w 109"/>
                <a:gd name="T15" fmla="*/ 729 h 733"/>
                <a:gd name="T16" fmla="*/ 107 w 109"/>
                <a:gd name="T17" fmla="*/ 686 h 733"/>
                <a:gd name="T18" fmla="*/ 105 w 109"/>
                <a:gd name="T19" fmla="*/ 653 h 733"/>
                <a:gd name="T20" fmla="*/ 28 w 109"/>
                <a:gd name="T21" fmla="*/ 68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733">
                  <a:moveTo>
                    <a:pt x="28" y="686"/>
                  </a:moveTo>
                  <a:lnTo>
                    <a:pt x="28" y="45"/>
                  </a:lnTo>
                  <a:lnTo>
                    <a:pt x="104" y="77"/>
                  </a:lnTo>
                  <a:cubicBezTo>
                    <a:pt x="104" y="67"/>
                    <a:pt x="105" y="57"/>
                    <a:pt x="108" y="48"/>
                  </a:cubicBezTo>
                  <a:lnTo>
                    <a:pt x="15" y="4"/>
                  </a:lnTo>
                  <a:cubicBezTo>
                    <a:pt x="7" y="0"/>
                    <a:pt x="0" y="6"/>
                    <a:pt x="0" y="16"/>
                  </a:cubicBezTo>
                  <a:lnTo>
                    <a:pt x="0" y="717"/>
                  </a:lnTo>
                  <a:cubicBezTo>
                    <a:pt x="0" y="727"/>
                    <a:pt x="7" y="732"/>
                    <a:pt x="15" y="729"/>
                  </a:cubicBezTo>
                  <a:lnTo>
                    <a:pt x="107" y="686"/>
                  </a:lnTo>
                  <a:cubicBezTo>
                    <a:pt x="104" y="675"/>
                    <a:pt x="104" y="665"/>
                    <a:pt x="105" y="653"/>
                  </a:cubicBezTo>
                  <a:lnTo>
                    <a:pt x="28" y="686"/>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11" name="Freeform 35">
              <a:extLst>
                <a:ext uri="{FF2B5EF4-FFF2-40B4-BE49-F238E27FC236}">
                  <a16:creationId xmlns:a16="http://schemas.microsoft.com/office/drawing/2014/main" id="{F6ED4E8D-17F3-4643-A9AD-F6F37A0854AE}"/>
                </a:ext>
              </a:extLst>
            </p:cNvPr>
            <p:cNvSpPr>
              <a:spLocks noChangeArrowheads="1"/>
            </p:cNvSpPr>
            <p:nvPr/>
          </p:nvSpPr>
          <p:spPr bwMode="auto">
            <a:xfrm>
              <a:off x="9410700" y="5934075"/>
              <a:ext cx="38100" cy="263525"/>
            </a:xfrm>
            <a:custGeom>
              <a:avLst/>
              <a:gdLst>
                <a:gd name="T0" fmla="*/ 28 w 105"/>
                <a:gd name="T1" fmla="*/ 686 h 733"/>
                <a:gd name="T2" fmla="*/ 28 w 105"/>
                <a:gd name="T3" fmla="*/ 45 h 733"/>
                <a:gd name="T4" fmla="*/ 102 w 105"/>
                <a:gd name="T5" fmla="*/ 77 h 733"/>
                <a:gd name="T6" fmla="*/ 104 w 105"/>
                <a:gd name="T7" fmla="*/ 47 h 733"/>
                <a:gd name="T8" fmla="*/ 15 w 105"/>
                <a:gd name="T9" fmla="*/ 4 h 733"/>
                <a:gd name="T10" fmla="*/ 0 w 105"/>
                <a:gd name="T11" fmla="*/ 16 h 733"/>
                <a:gd name="T12" fmla="*/ 0 w 105"/>
                <a:gd name="T13" fmla="*/ 717 h 733"/>
                <a:gd name="T14" fmla="*/ 15 w 105"/>
                <a:gd name="T15" fmla="*/ 729 h 733"/>
                <a:gd name="T16" fmla="*/ 99 w 105"/>
                <a:gd name="T17" fmla="*/ 689 h 733"/>
                <a:gd name="T18" fmla="*/ 96 w 105"/>
                <a:gd name="T19" fmla="*/ 657 h 733"/>
                <a:gd name="T20" fmla="*/ 28 w 105"/>
                <a:gd name="T21" fmla="*/ 68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733">
                  <a:moveTo>
                    <a:pt x="28" y="686"/>
                  </a:moveTo>
                  <a:lnTo>
                    <a:pt x="28" y="45"/>
                  </a:lnTo>
                  <a:lnTo>
                    <a:pt x="102" y="77"/>
                  </a:lnTo>
                  <a:cubicBezTo>
                    <a:pt x="101" y="67"/>
                    <a:pt x="101" y="57"/>
                    <a:pt x="104" y="47"/>
                  </a:cubicBezTo>
                  <a:lnTo>
                    <a:pt x="15" y="4"/>
                  </a:lnTo>
                  <a:cubicBezTo>
                    <a:pt x="7" y="0"/>
                    <a:pt x="0" y="6"/>
                    <a:pt x="0" y="16"/>
                  </a:cubicBezTo>
                  <a:lnTo>
                    <a:pt x="0" y="717"/>
                  </a:lnTo>
                  <a:cubicBezTo>
                    <a:pt x="0" y="727"/>
                    <a:pt x="7" y="732"/>
                    <a:pt x="15" y="729"/>
                  </a:cubicBezTo>
                  <a:lnTo>
                    <a:pt x="99" y="689"/>
                  </a:lnTo>
                  <a:cubicBezTo>
                    <a:pt x="96" y="678"/>
                    <a:pt x="96" y="668"/>
                    <a:pt x="96" y="657"/>
                  </a:cubicBezTo>
                  <a:lnTo>
                    <a:pt x="28" y="686"/>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12" name="Freeform 36">
              <a:extLst>
                <a:ext uri="{FF2B5EF4-FFF2-40B4-BE49-F238E27FC236}">
                  <a16:creationId xmlns:a16="http://schemas.microsoft.com/office/drawing/2014/main" id="{876F0CB0-25D2-4417-9CFB-4866BA444252}"/>
                </a:ext>
              </a:extLst>
            </p:cNvPr>
            <p:cNvSpPr>
              <a:spLocks noChangeArrowheads="1"/>
            </p:cNvSpPr>
            <p:nvPr/>
          </p:nvSpPr>
          <p:spPr bwMode="auto">
            <a:xfrm>
              <a:off x="9440863" y="5935663"/>
              <a:ext cx="106362" cy="263525"/>
            </a:xfrm>
            <a:custGeom>
              <a:avLst/>
              <a:gdLst>
                <a:gd name="T0" fmla="*/ 292 w 294"/>
                <a:gd name="T1" fmla="*/ 258 h 733"/>
                <a:gd name="T2" fmla="*/ 292 w 294"/>
                <a:gd name="T3" fmla="*/ 256 h 733"/>
                <a:gd name="T4" fmla="*/ 292 w 294"/>
                <a:gd name="T5" fmla="*/ 255 h 733"/>
                <a:gd name="T6" fmla="*/ 220 w 294"/>
                <a:gd name="T7" fmla="*/ 103 h 733"/>
                <a:gd name="T8" fmla="*/ 219 w 294"/>
                <a:gd name="T9" fmla="*/ 102 h 733"/>
                <a:gd name="T10" fmla="*/ 217 w 294"/>
                <a:gd name="T11" fmla="*/ 100 h 733"/>
                <a:gd name="T12" fmla="*/ 216 w 294"/>
                <a:gd name="T13" fmla="*/ 99 h 733"/>
                <a:gd name="T14" fmla="*/ 215 w 294"/>
                <a:gd name="T15" fmla="*/ 98 h 733"/>
                <a:gd name="T16" fmla="*/ 15 w 294"/>
                <a:gd name="T17" fmla="*/ 4 h 733"/>
                <a:gd name="T18" fmla="*/ 0 w 294"/>
                <a:gd name="T19" fmla="*/ 16 h 733"/>
                <a:gd name="T20" fmla="*/ 0 w 294"/>
                <a:gd name="T21" fmla="*/ 717 h 733"/>
                <a:gd name="T22" fmla="*/ 15 w 294"/>
                <a:gd name="T23" fmla="*/ 729 h 733"/>
                <a:gd name="T24" fmla="*/ 287 w 294"/>
                <a:gd name="T25" fmla="*/ 602 h 733"/>
                <a:gd name="T26" fmla="*/ 293 w 294"/>
                <a:gd name="T27" fmla="*/ 587 h 733"/>
                <a:gd name="T28" fmla="*/ 293 w 294"/>
                <a:gd name="T29" fmla="*/ 265 h 733"/>
                <a:gd name="T30" fmla="*/ 292 w 294"/>
                <a:gd name="T31" fmla="*/ 259 h 733"/>
                <a:gd name="T32" fmla="*/ 292 w 294"/>
                <a:gd name="T33" fmla="*/ 258 h 733"/>
                <a:gd name="T34" fmla="*/ 222 w 294"/>
                <a:gd name="T35" fmla="*/ 143 h 733"/>
                <a:gd name="T36" fmla="*/ 271 w 294"/>
                <a:gd name="T37" fmla="*/ 246 h 733"/>
                <a:gd name="T38" fmla="*/ 222 w 294"/>
                <a:gd name="T39" fmla="*/ 235 h 733"/>
                <a:gd name="T40" fmla="*/ 222 w 294"/>
                <a:gd name="T41" fmla="*/ 143 h 733"/>
                <a:gd name="T42" fmla="*/ 28 w 294"/>
                <a:gd name="T43" fmla="*/ 683 h 733"/>
                <a:gd name="T44" fmla="*/ 28 w 294"/>
                <a:gd name="T45" fmla="*/ 42 h 733"/>
                <a:gd name="T46" fmla="*/ 206 w 294"/>
                <a:gd name="T47" fmla="*/ 118 h 733"/>
                <a:gd name="T48" fmla="*/ 206 w 294"/>
                <a:gd name="T49" fmla="*/ 245 h 733"/>
                <a:gd name="T50" fmla="*/ 213 w 294"/>
                <a:gd name="T51" fmla="*/ 259 h 733"/>
                <a:gd name="T52" fmla="*/ 279 w 294"/>
                <a:gd name="T53" fmla="*/ 271 h 733"/>
                <a:gd name="T54" fmla="*/ 279 w 294"/>
                <a:gd name="T55" fmla="*/ 577 h 733"/>
                <a:gd name="T56" fmla="*/ 28 w 294"/>
                <a:gd name="T57" fmla="*/ 68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4" h="733">
                  <a:moveTo>
                    <a:pt x="292" y="258"/>
                  </a:moveTo>
                  <a:lnTo>
                    <a:pt x="292" y="256"/>
                  </a:lnTo>
                  <a:lnTo>
                    <a:pt x="292" y="255"/>
                  </a:lnTo>
                  <a:lnTo>
                    <a:pt x="220" y="103"/>
                  </a:lnTo>
                  <a:cubicBezTo>
                    <a:pt x="220" y="103"/>
                    <a:pt x="220" y="102"/>
                    <a:pt x="219" y="102"/>
                  </a:cubicBezTo>
                  <a:cubicBezTo>
                    <a:pt x="219" y="102"/>
                    <a:pt x="219" y="100"/>
                    <a:pt x="217" y="100"/>
                  </a:cubicBezTo>
                  <a:lnTo>
                    <a:pt x="216" y="99"/>
                  </a:lnTo>
                  <a:cubicBezTo>
                    <a:pt x="216" y="99"/>
                    <a:pt x="215" y="99"/>
                    <a:pt x="215" y="98"/>
                  </a:cubicBezTo>
                  <a:lnTo>
                    <a:pt x="15" y="4"/>
                  </a:lnTo>
                  <a:cubicBezTo>
                    <a:pt x="8" y="0"/>
                    <a:pt x="0" y="6"/>
                    <a:pt x="0" y="16"/>
                  </a:cubicBezTo>
                  <a:lnTo>
                    <a:pt x="0" y="717"/>
                  </a:lnTo>
                  <a:cubicBezTo>
                    <a:pt x="0" y="727"/>
                    <a:pt x="8" y="732"/>
                    <a:pt x="15" y="729"/>
                  </a:cubicBezTo>
                  <a:lnTo>
                    <a:pt x="287" y="602"/>
                  </a:lnTo>
                  <a:cubicBezTo>
                    <a:pt x="290" y="600"/>
                    <a:pt x="293" y="595"/>
                    <a:pt x="293" y="587"/>
                  </a:cubicBezTo>
                  <a:lnTo>
                    <a:pt x="293" y="265"/>
                  </a:lnTo>
                  <a:cubicBezTo>
                    <a:pt x="292" y="261"/>
                    <a:pt x="292" y="259"/>
                    <a:pt x="292" y="259"/>
                  </a:cubicBezTo>
                  <a:lnTo>
                    <a:pt x="292" y="258"/>
                  </a:lnTo>
                  <a:close/>
                  <a:moveTo>
                    <a:pt x="222" y="143"/>
                  </a:moveTo>
                  <a:lnTo>
                    <a:pt x="271" y="246"/>
                  </a:lnTo>
                  <a:lnTo>
                    <a:pt x="222" y="235"/>
                  </a:lnTo>
                  <a:lnTo>
                    <a:pt x="222" y="143"/>
                  </a:lnTo>
                  <a:close/>
                  <a:moveTo>
                    <a:pt x="28" y="683"/>
                  </a:moveTo>
                  <a:lnTo>
                    <a:pt x="28" y="42"/>
                  </a:lnTo>
                  <a:lnTo>
                    <a:pt x="206" y="118"/>
                  </a:lnTo>
                  <a:lnTo>
                    <a:pt x="206" y="245"/>
                  </a:lnTo>
                  <a:cubicBezTo>
                    <a:pt x="206" y="252"/>
                    <a:pt x="209" y="259"/>
                    <a:pt x="213" y="259"/>
                  </a:cubicBezTo>
                  <a:lnTo>
                    <a:pt x="279" y="271"/>
                  </a:lnTo>
                  <a:lnTo>
                    <a:pt x="279" y="577"/>
                  </a:lnTo>
                  <a:lnTo>
                    <a:pt x="28" y="683"/>
                  </a:lnTo>
                  <a:close/>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grpSp>
      <p:sp>
        <p:nvSpPr>
          <p:cNvPr id="143" name="Rectangle 142">
            <a:extLst>
              <a:ext uri="{FF2B5EF4-FFF2-40B4-BE49-F238E27FC236}">
                <a16:creationId xmlns:a16="http://schemas.microsoft.com/office/drawing/2014/main" id="{391FA09D-E858-45FA-8E03-6507D970168F}"/>
              </a:ext>
            </a:extLst>
          </p:cNvPr>
          <p:cNvSpPr/>
          <p:nvPr/>
        </p:nvSpPr>
        <p:spPr>
          <a:xfrm>
            <a:off x="1045971" y="3301437"/>
            <a:ext cx="751676" cy="307697"/>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r>
              <a:rPr lang="en-GB" sz="1400"/>
              <a:t>Vendor</a:t>
            </a:r>
          </a:p>
        </p:txBody>
      </p:sp>
      <p:sp>
        <p:nvSpPr>
          <p:cNvPr id="144" name="Rectangle 143">
            <a:extLst>
              <a:ext uri="{FF2B5EF4-FFF2-40B4-BE49-F238E27FC236}">
                <a16:creationId xmlns:a16="http://schemas.microsoft.com/office/drawing/2014/main" id="{0D4769FE-14D2-4F2C-9C95-4E4088394149}"/>
              </a:ext>
            </a:extLst>
          </p:cNvPr>
          <p:cNvSpPr/>
          <p:nvPr/>
        </p:nvSpPr>
        <p:spPr>
          <a:xfrm>
            <a:off x="836962" y="5127972"/>
            <a:ext cx="960269" cy="307697"/>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r>
              <a:rPr lang="en-GB" sz="1400"/>
              <a:t>Customer</a:t>
            </a:r>
          </a:p>
        </p:txBody>
      </p:sp>
      <p:grpSp>
        <p:nvGrpSpPr>
          <p:cNvPr id="145" name="Group 144">
            <a:extLst>
              <a:ext uri="{FF2B5EF4-FFF2-40B4-BE49-F238E27FC236}">
                <a16:creationId xmlns:a16="http://schemas.microsoft.com/office/drawing/2014/main" id="{3E199B80-B8B5-4762-AAD6-06E7DB723EF3}"/>
              </a:ext>
            </a:extLst>
          </p:cNvPr>
          <p:cNvGrpSpPr>
            <a:grpSpLocks noChangeAspect="1"/>
          </p:cNvGrpSpPr>
          <p:nvPr/>
        </p:nvGrpSpPr>
        <p:grpSpPr>
          <a:xfrm>
            <a:off x="1048504" y="2464180"/>
            <a:ext cx="704576" cy="837257"/>
            <a:chOff x="4972050" y="3816350"/>
            <a:chExt cx="244475" cy="290513"/>
          </a:xfrm>
          <a:solidFill>
            <a:schemeClr val="tx2"/>
          </a:solidFill>
        </p:grpSpPr>
        <p:sp>
          <p:nvSpPr>
            <p:cNvPr id="146" name="Freeform 66">
              <a:extLst>
                <a:ext uri="{FF2B5EF4-FFF2-40B4-BE49-F238E27FC236}">
                  <a16:creationId xmlns:a16="http://schemas.microsoft.com/office/drawing/2014/main" id="{C614A80A-7FEC-499C-9DB4-B319BAEFB2B3}"/>
                </a:ext>
              </a:extLst>
            </p:cNvPr>
            <p:cNvSpPr>
              <a:spLocks noChangeArrowheads="1"/>
            </p:cNvSpPr>
            <p:nvPr/>
          </p:nvSpPr>
          <p:spPr bwMode="auto">
            <a:xfrm>
              <a:off x="4972050" y="3816350"/>
              <a:ext cx="242888" cy="107950"/>
            </a:xfrm>
            <a:custGeom>
              <a:avLst/>
              <a:gdLst>
                <a:gd name="T0" fmla="*/ 202 w 674"/>
                <a:gd name="T1" fmla="*/ 254 h 301"/>
                <a:gd name="T2" fmla="*/ 138 w 674"/>
                <a:gd name="T3" fmla="*/ 300 h 301"/>
                <a:gd name="T4" fmla="*/ 86 w 674"/>
                <a:gd name="T5" fmla="*/ 245 h 301"/>
                <a:gd name="T6" fmla="*/ 0 w 674"/>
                <a:gd name="T7" fmla="*/ 150 h 301"/>
                <a:gd name="T8" fmla="*/ 84 w 674"/>
                <a:gd name="T9" fmla="*/ 80 h 301"/>
                <a:gd name="T10" fmla="*/ 175 w 674"/>
                <a:gd name="T11" fmla="*/ 58 h 301"/>
                <a:gd name="T12" fmla="*/ 328 w 674"/>
                <a:gd name="T13" fmla="*/ 60 h 301"/>
                <a:gd name="T14" fmla="*/ 453 w 674"/>
                <a:gd name="T15" fmla="*/ 47 h 301"/>
                <a:gd name="T16" fmla="*/ 532 w 674"/>
                <a:gd name="T17" fmla="*/ 28 h 301"/>
                <a:gd name="T18" fmla="*/ 673 w 674"/>
                <a:gd name="T19" fmla="*/ 80 h 301"/>
                <a:gd name="T20" fmla="*/ 624 w 674"/>
                <a:gd name="T21" fmla="*/ 171 h 301"/>
                <a:gd name="T22" fmla="*/ 421 w 674"/>
                <a:gd name="T23" fmla="*/ 257 h 301"/>
                <a:gd name="T24" fmla="*/ 350 w 674"/>
                <a:gd name="T25" fmla="*/ 274 h 301"/>
                <a:gd name="T26" fmla="*/ 255 w 674"/>
                <a:gd name="T27" fmla="*/ 276 h 301"/>
                <a:gd name="T28" fmla="*/ 262 w 674"/>
                <a:gd name="T29" fmla="*/ 254 h 301"/>
                <a:gd name="T30" fmla="*/ 300 w 674"/>
                <a:gd name="T31" fmla="*/ 279 h 301"/>
                <a:gd name="T32" fmla="*/ 343 w 674"/>
                <a:gd name="T33" fmla="*/ 249 h 301"/>
                <a:gd name="T34" fmla="*/ 413 w 674"/>
                <a:gd name="T35" fmla="*/ 232 h 301"/>
                <a:gd name="T36" fmla="*/ 427 w 674"/>
                <a:gd name="T37" fmla="*/ 232 h 301"/>
                <a:gd name="T38" fmla="*/ 601 w 674"/>
                <a:gd name="T39" fmla="*/ 168 h 301"/>
                <a:gd name="T40" fmla="*/ 606 w 674"/>
                <a:gd name="T41" fmla="*/ 136 h 301"/>
                <a:gd name="T42" fmla="*/ 592 w 674"/>
                <a:gd name="T43" fmla="*/ 18 h 301"/>
                <a:gd name="T44" fmla="*/ 535 w 674"/>
                <a:gd name="T45" fmla="*/ 48 h 301"/>
                <a:gd name="T46" fmla="*/ 501 w 674"/>
                <a:gd name="T47" fmla="*/ 37 h 301"/>
                <a:gd name="T48" fmla="*/ 458 w 674"/>
                <a:gd name="T49" fmla="*/ 70 h 301"/>
                <a:gd name="T50" fmla="*/ 397 w 674"/>
                <a:gd name="T51" fmla="*/ 44 h 301"/>
                <a:gd name="T52" fmla="*/ 326 w 674"/>
                <a:gd name="T53" fmla="*/ 89 h 301"/>
                <a:gd name="T54" fmla="*/ 252 w 674"/>
                <a:gd name="T55" fmla="*/ 35 h 301"/>
                <a:gd name="T56" fmla="*/ 179 w 674"/>
                <a:gd name="T57" fmla="*/ 79 h 301"/>
                <a:gd name="T58" fmla="*/ 96 w 674"/>
                <a:gd name="T59" fmla="*/ 98 h 301"/>
                <a:gd name="T60" fmla="*/ 71 w 674"/>
                <a:gd name="T61" fmla="*/ 99 h 301"/>
                <a:gd name="T62" fmla="*/ 71 w 674"/>
                <a:gd name="T63" fmla="*/ 198 h 301"/>
                <a:gd name="T64" fmla="*/ 105 w 674"/>
                <a:gd name="T65" fmla="*/ 230 h 301"/>
                <a:gd name="T66" fmla="*/ 109 w 674"/>
                <a:gd name="T67" fmla="*/ 246 h 301"/>
                <a:gd name="T68" fmla="*/ 173 w 674"/>
                <a:gd name="T69" fmla="*/ 249 h 301"/>
                <a:gd name="T70" fmla="*/ 201 w 674"/>
                <a:gd name="T71" fmla="*/ 230 h 301"/>
                <a:gd name="T72" fmla="*/ 211 w 674"/>
                <a:gd name="T73" fmla="*/ 23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301">
                  <a:moveTo>
                    <a:pt x="255" y="276"/>
                  </a:moveTo>
                  <a:cubicBezTo>
                    <a:pt x="236" y="274"/>
                    <a:pt x="217" y="267"/>
                    <a:pt x="202" y="254"/>
                  </a:cubicBezTo>
                  <a:cubicBezTo>
                    <a:pt x="198" y="257"/>
                    <a:pt x="193" y="258"/>
                    <a:pt x="189" y="260"/>
                  </a:cubicBezTo>
                  <a:cubicBezTo>
                    <a:pt x="183" y="283"/>
                    <a:pt x="163" y="300"/>
                    <a:pt x="138" y="300"/>
                  </a:cubicBezTo>
                  <a:cubicBezTo>
                    <a:pt x="109" y="300"/>
                    <a:pt x="86" y="277"/>
                    <a:pt x="86" y="248"/>
                  </a:cubicBezTo>
                  <a:lnTo>
                    <a:pt x="86" y="245"/>
                  </a:lnTo>
                  <a:cubicBezTo>
                    <a:pt x="77" y="238"/>
                    <a:pt x="70" y="229"/>
                    <a:pt x="64" y="220"/>
                  </a:cubicBezTo>
                  <a:cubicBezTo>
                    <a:pt x="27" y="217"/>
                    <a:pt x="0" y="187"/>
                    <a:pt x="0" y="150"/>
                  </a:cubicBezTo>
                  <a:cubicBezTo>
                    <a:pt x="0" y="111"/>
                    <a:pt x="32" y="79"/>
                    <a:pt x="70" y="79"/>
                  </a:cubicBezTo>
                  <a:cubicBezTo>
                    <a:pt x="74" y="79"/>
                    <a:pt x="80" y="79"/>
                    <a:pt x="84" y="80"/>
                  </a:cubicBezTo>
                  <a:cubicBezTo>
                    <a:pt x="103" y="64"/>
                    <a:pt x="126" y="56"/>
                    <a:pt x="151" y="56"/>
                  </a:cubicBezTo>
                  <a:cubicBezTo>
                    <a:pt x="159" y="56"/>
                    <a:pt x="166" y="57"/>
                    <a:pt x="175" y="58"/>
                  </a:cubicBezTo>
                  <a:cubicBezTo>
                    <a:pt x="191" y="32"/>
                    <a:pt x="220" y="18"/>
                    <a:pt x="250" y="18"/>
                  </a:cubicBezTo>
                  <a:cubicBezTo>
                    <a:pt x="282" y="18"/>
                    <a:pt x="310" y="34"/>
                    <a:pt x="328" y="60"/>
                  </a:cubicBezTo>
                  <a:cubicBezTo>
                    <a:pt x="343" y="38"/>
                    <a:pt x="369" y="26"/>
                    <a:pt x="397" y="26"/>
                  </a:cubicBezTo>
                  <a:cubicBezTo>
                    <a:pt x="417" y="26"/>
                    <a:pt x="437" y="34"/>
                    <a:pt x="453" y="47"/>
                  </a:cubicBezTo>
                  <a:cubicBezTo>
                    <a:pt x="465" y="31"/>
                    <a:pt x="483" y="21"/>
                    <a:pt x="503" y="21"/>
                  </a:cubicBezTo>
                  <a:cubicBezTo>
                    <a:pt x="513" y="21"/>
                    <a:pt x="523" y="24"/>
                    <a:pt x="532" y="28"/>
                  </a:cubicBezTo>
                  <a:cubicBezTo>
                    <a:pt x="547" y="10"/>
                    <a:pt x="569" y="0"/>
                    <a:pt x="593" y="0"/>
                  </a:cubicBezTo>
                  <a:cubicBezTo>
                    <a:pt x="637" y="0"/>
                    <a:pt x="673" y="37"/>
                    <a:pt x="673" y="80"/>
                  </a:cubicBezTo>
                  <a:cubicBezTo>
                    <a:pt x="673" y="114"/>
                    <a:pt x="653" y="143"/>
                    <a:pt x="622" y="155"/>
                  </a:cubicBezTo>
                  <a:cubicBezTo>
                    <a:pt x="622" y="159"/>
                    <a:pt x="624" y="165"/>
                    <a:pt x="624" y="171"/>
                  </a:cubicBezTo>
                  <a:cubicBezTo>
                    <a:pt x="624" y="236"/>
                    <a:pt x="570" y="290"/>
                    <a:pt x="504" y="290"/>
                  </a:cubicBezTo>
                  <a:cubicBezTo>
                    <a:pt x="472" y="290"/>
                    <a:pt x="443" y="279"/>
                    <a:pt x="421" y="257"/>
                  </a:cubicBezTo>
                  <a:cubicBezTo>
                    <a:pt x="405" y="270"/>
                    <a:pt x="385" y="276"/>
                    <a:pt x="364" y="276"/>
                  </a:cubicBezTo>
                  <a:cubicBezTo>
                    <a:pt x="360" y="276"/>
                    <a:pt x="354" y="276"/>
                    <a:pt x="350" y="274"/>
                  </a:cubicBezTo>
                  <a:cubicBezTo>
                    <a:pt x="337" y="289"/>
                    <a:pt x="320" y="300"/>
                    <a:pt x="300" y="300"/>
                  </a:cubicBezTo>
                  <a:cubicBezTo>
                    <a:pt x="281" y="300"/>
                    <a:pt x="265" y="290"/>
                    <a:pt x="255" y="276"/>
                  </a:cubicBezTo>
                  <a:close/>
                  <a:moveTo>
                    <a:pt x="211" y="233"/>
                  </a:moveTo>
                  <a:cubicBezTo>
                    <a:pt x="224" y="247"/>
                    <a:pt x="243" y="254"/>
                    <a:pt x="262" y="254"/>
                  </a:cubicBezTo>
                  <a:cubicBezTo>
                    <a:pt x="266" y="254"/>
                    <a:pt x="269" y="257"/>
                    <a:pt x="271" y="260"/>
                  </a:cubicBezTo>
                  <a:cubicBezTo>
                    <a:pt x="277" y="271"/>
                    <a:pt x="287" y="279"/>
                    <a:pt x="300" y="279"/>
                  </a:cubicBezTo>
                  <a:cubicBezTo>
                    <a:pt x="313" y="279"/>
                    <a:pt x="326" y="270"/>
                    <a:pt x="331" y="257"/>
                  </a:cubicBezTo>
                  <a:cubicBezTo>
                    <a:pt x="331" y="251"/>
                    <a:pt x="338" y="248"/>
                    <a:pt x="343" y="249"/>
                  </a:cubicBezTo>
                  <a:cubicBezTo>
                    <a:pt x="349" y="251"/>
                    <a:pt x="354" y="252"/>
                    <a:pt x="362" y="252"/>
                  </a:cubicBezTo>
                  <a:cubicBezTo>
                    <a:pt x="381" y="252"/>
                    <a:pt x="400" y="246"/>
                    <a:pt x="413" y="232"/>
                  </a:cubicBezTo>
                  <a:cubicBezTo>
                    <a:pt x="415" y="231"/>
                    <a:pt x="417" y="229"/>
                    <a:pt x="420" y="229"/>
                  </a:cubicBezTo>
                  <a:cubicBezTo>
                    <a:pt x="423" y="229"/>
                    <a:pt x="426" y="230"/>
                    <a:pt x="427" y="232"/>
                  </a:cubicBezTo>
                  <a:cubicBezTo>
                    <a:pt x="446" y="254"/>
                    <a:pt x="474" y="267"/>
                    <a:pt x="501" y="267"/>
                  </a:cubicBezTo>
                  <a:cubicBezTo>
                    <a:pt x="555" y="267"/>
                    <a:pt x="601" y="222"/>
                    <a:pt x="601" y="168"/>
                  </a:cubicBezTo>
                  <a:cubicBezTo>
                    <a:pt x="601" y="161"/>
                    <a:pt x="601" y="155"/>
                    <a:pt x="599" y="147"/>
                  </a:cubicBezTo>
                  <a:cubicBezTo>
                    <a:pt x="598" y="142"/>
                    <a:pt x="602" y="137"/>
                    <a:pt x="606" y="136"/>
                  </a:cubicBezTo>
                  <a:cubicBezTo>
                    <a:pt x="633" y="128"/>
                    <a:pt x="652" y="105"/>
                    <a:pt x="652" y="77"/>
                  </a:cubicBezTo>
                  <a:cubicBezTo>
                    <a:pt x="652" y="44"/>
                    <a:pt x="625" y="18"/>
                    <a:pt x="592" y="18"/>
                  </a:cubicBezTo>
                  <a:cubicBezTo>
                    <a:pt x="571" y="18"/>
                    <a:pt x="554" y="28"/>
                    <a:pt x="542" y="44"/>
                  </a:cubicBezTo>
                  <a:cubicBezTo>
                    <a:pt x="541" y="47"/>
                    <a:pt x="538" y="48"/>
                    <a:pt x="535" y="48"/>
                  </a:cubicBezTo>
                  <a:cubicBezTo>
                    <a:pt x="532" y="48"/>
                    <a:pt x="529" y="48"/>
                    <a:pt x="526" y="45"/>
                  </a:cubicBezTo>
                  <a:cubicBezTo>
                    <a:pt x="519" y="40"/>
                    <a:pt x="510" y="37"/>
                    <a:pt x="501" y="37"/>
                  </a:cubicBezTo>
                  <a:cubicBezTo>
                    <a:pt x="485" y="37"/>
                    <a:pt x="471" y="47"/>
                    <a:pt x="465" y="63"/>
                  </a:cubicBezTo>
                  <a:cubicBezTo>
                    <a:pt x="464" y="66"/>
                    <a:pt x="461" y="69"/>
                    <a:pt x="458" y="70"/>
                  </a:cubicBezTo>
                  <a:cubicBezTo>
                    <a:pt x="455" y="70"/>
                    <a:pt x="450" y="70"/>
                    <a:pt x="448" y="67"/>
                  </a:cubicBezTo>
                  <a:cubicBezTo>
                    <a:pt x="434" y="53"/>
                    <a:pt x="415" y="44"/>
                    <a:pt x="397" y="44"/>
                  </a:cubicBezTo>
                  <a:cubicBezTo>
                    <a:pt x="370" y="44"/>
                    <a:pt x="346" y="60"/>
                    <a:pt x="335" y="83"/>
                  </a:cubicBezTo>
                  <a:cubicBezTo>
                    <a:pt x="334" y="88"/>
                    <a:pt x="330" y="89"/>
                    <a:pt x="326" y="89"/>
                  </a:cubicBezTo>
                  <a:cubicBezTo>
                    <a:pt x="322" y="89"/>
                    <a:pt x="319" y="86"/>
                    <a:pt x="317" y="82"/>
                  </a:cubicBezTo>
                  <a:cubicBezTo>
                    <a:pt x="307" y="54"/>
                    <a:pt x="281" y="35"/>
                    <a:pt x="252" y="35"/>
                  </a:cubicBezTo>
                  <a:cubicBezTo>
                    <a:pt x="226" y="35"/>
                    <a:pt x="202" y="50"/>
                    <a:pt x="191" y="73"/>
                  </a:cubicBezTo>
                  <a:cubicBezTo>
                    <a:pt x="188" y="77"/>
                    <a:pt x="183" y="80"/>
                    <a:pt x="179" y="79"/>
                  </a:cubicBezTo>
                  <a:cubicBezTo>
                    <a:pt x="172" y="76"/>
                    <a:pt x="163" y="75"/>
                    <a:pt x="154" y="75"/>
                  </a:cubicBezTo>
                  <a:cubicBezTo>
                    <a:pt x="132" y="75"/>
                    <a:pt x="112" y="83"/>
                    <a:pt x="96" y="98"/>
                  </a:cubicBezTo>
                  <a:cubicBezTo>
                    <a:pt x="93" y="101"/>
                    <a:pt x="90" y="101"/>
                    <a:pt x="86" y="101"/>
                  </a:cubicBezTo>
                  <a:cubicBezTo>
                    <a:pt x="81" y="99"/>
                    <a:pt x="77" y="99"/>
                    <a:pt x="71" y="99"/>
                  </a:cubicBezTo>
                  <a:cubicBezTo>
                    <a:pt x="43" y="99"/>
                    <a:pt x="22" y="121"/>
                    <a:pt x="22" y="149"/>
                  </a:cubicBezTo>
                  <a:cubicBezTo>
                    <a:pt x="22" y="177"/>
                    <a:pt x="43" y="198"/>
                    <a:pt x="71" y="198"/>
                  </a:cubicBezTo>
                  <a:cubicBezTo>
                    <a:pt x="74" y="198"/>
                    <a:pt x="78" y="200"/>
                    <a:pt x="80" y="204"/>
                  </a:cubicBezTo>
                  <a:cubicBezTo>
                    <a:pt x="86" y="214"/>
                    <a:pt x="94" y="225"/>
                    <a:pt x="105" y="230"/>
                  </a:cubicBezTo>
                  <a:cubicBezTo>
                    <a:pt x="107" y="233"/>
                    <a:pt x="109" y="236"/>
                    <a:pt x="109" y="241"/>
                  </a:cubicBezTo>
                  <a:lnTo>
                    <a:pt x="109" y="246"/>
                  </a:lnTo>
                  <a:cubicBezTo>
                    <a:pt x="109" y="264"/>
                    <a:pt x="124" y="279"/>
                    <a:pt x="141" y="279"/>
                  </a:cubicBezTo>
                  <a:cubicBezTo>
                    <a:pt x="157" y="279"/>
                    <a:pt x="172" y="267"/>
                    <a:pt x="173" y="249"/>
                  </a:cubicBezTo>
                  <a:cubicBezTo>
                    <a:pt x="173" y="245"/>
                    <a:pt x="176" y="242"/>
                    <a:pt x="180" y="241"/>
                  </a:cubicBezTo>
                  <a:cubicBezTo>
                    <a:pt x="188" y="238"/>
                    <a:pt x="195" y="235"/>
                    <a:pt x="201" y="230"/>
                  </a:cubicBezTo>
                  <a:lnTo>
                    <a:pt x="204" y="230"/>
                  </a:lnTo>
                  <a:cubicBezTo>
                    <a:pt x="207" y="230"/>
                    <a:pt x="210" y="232"/>
                    <a:pt x="211" y="23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00"/>
            </a:p>
          </p:txBody>
        </p:sp>
        <p:sp>
          <p:nvSpPr>
            <p:cNvPr id="147" name="Freeform 67">
              <a:extLst>
                <a:ext uri="{FF2B5EF4-FFF2-40B4-BE49-F238E27FC236}">
                  <a16:creationId xmlns:a16="http://schemas.microsoft.com/office/drawing/2014/main" id="{35342B97-553F-4149-94D4-71639018666D}"/>
                </a:ext>
              </a:extLst>
            </p:cNvPr>
            <p:cNvSpPr>
              <a:spLocks noChangeArrowheads="1"/>
            </p:cNvSpPr>
            <p:nvPr/>
          </p:nvSpPr>
          <p:spPr bwMode="auto">
            <a:xfrm>
              <a:off x="4999038" y="3932238"/>
              <a:ext cx="217487" cy="174625"/>
            </a:xfrm>
            <a:custGeom>
              <a:avLst/>
              <a:gdLst>
                <a:gd name="T0" fmla="*/ 392 w 602"/>
                <a:gd name="T1" fmla="*/ 251 h 487"/>
                <a:gd name="T2" fmla="*/ 392 w 602"/>
                <a:gd name="T3" fmla="*/ 153 h 487"/>
                <a:gd name="T4" fmla="*/ 284 w 602"/>
                <a:gd name="T5" fmla="*/ 153 h 487"/>
                <a:gd name="T6" fmla="*/ 284 w 602"/>
                <a:gd name="T7" fmla="*/ 0 h 487"/>
                <a:gd name="T8" fmla="*/ 200 w 602"/>
                <a:gd name="T9" fmla="*/ 0 h 487"/>
                <a:gd name="T10" fmla="*/ 200 w 602"/>
                <a:gd name="T11" fmla="*/ 153 h 487"/>
                <a:gd name="T12" fmla="*/ 127 w 602"/>
                <a:gd name="T13" fmla="*/ 153 h 487"/>
                <a:gd name="T14" fmla="*/ 127 w 602"/>
                <a:gd name="T15" fmla="*/ 0 h 487"/>
                <a:gd name="T16" fmla="*/ 43 w 602"/>
                <a:gd name="T17" fmla="*/ 0 h 487"/>
                <a:gd name="T18" fmla="*/ 43 w 602"/>
                <a:gd name="T19" fmla="*/ 153 h 487"/>
                <a:gd name="T20" fmla="*/ 0 w 602"/>
                <a:gd name="T21" fmla="*/ 153 h 487"/>
                <a:gd name="T22" fmla="*/ 0 w 602"/>
                <a:gd name="T23" fmla="*/ 486 h 487"/>
                <a:gd name="T24" fmla="*/ 601 w 602"/>
                <a:gd name="T25" fmla="*/ 486 h 487"/>
                <a:gd name="T26" fmla="*/ 601 w 602"/>
                <a:gd name="T27" fmla="*/ 250 h 487"/>
                <a:gd name="T28" fmla="*/ 392 w 602"/>
                <a:gd name="T29" fmla="*/ 251 h 487"/>
                <a:gd name="T30" fmla="*/ 469 w 602"/>
                <a:gd name="T31" fmla="*/ 370 h 487"/>
                <a:gd name="T32" fmla="*/ 426 w 602"/>
                <a:gd name="T33" fmla="*/ 370 h 487"/>
                <a:gd name="T34" fmla="*/ 426 w 602"/>
                <a:gd name="T35" fmla="*/ 299 h 487"/>
                <a:gd name="T36" fmla="*/ 469 w 602"/>
                <a:gd name="T37" fmla="*/ 299 h 487"/>
                <a:gd name="T38" fmla="*/ 469 w 602"/>
                <a:gd name="T39" fmla="*/ 370 h 487"/>
                <a:gd name="T40" fmla="*/ 561 w 602"/>
                <a:gd name="T41" fmla="*/ 370 h 487"/>
                <a:gd name="T42" fmla="*/ 518 w 602"/>
                <a:gd name="T43" fmla="*/ 370 h 487"/>
                <a:gd name="T44" fmla="*/ 518 w 602"/>
                <a:gd name="T45" fmla="*/ 299 h 487"/>
                <a:gd name="T46" fmla="*/ 561 w 602"/>
                <a:gd name="T47" fmla="*/ 299 h 487"/>
                <a:gd name="T48" fmla="*/ 561 w 602"/>
                <a:gd name="T49" fmla="*/ 37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2" h="487">
                  <a:moveTo>
                    <a:pt x="392" y="251"/>
                  </a:moveTo>
                  <a:lnTo>
                    <a:pt x="392" y="153"/>
                  </a:lnTo>
                  <a:lnTo>
                    <a:pt x="284" y="153"/>
                  </a:lnTo>
                  <a:lnTo>
                    <a:pt x="284" y="0"/>
                  </a:lnTo>
                  <a:lnTo>
                    <a:pt x="200" y="0"/>
                  </a:lnTo>
                  <a:lnTo>
                    <a:pt x="200" y="153"/>
                  </a:lnTo>
                  <a:lnTo>
                    <a:pt x="127" y="153"/>
                  </a:lnTo>
                  <a:lnTo>
                    <a:pt x="127" y="0"/>
                  </a:lnTo>
                  <a:lnTo>
                    <a:pt x="43" y="0"/>
                  </a:lnTo>
                  <a:lnTo>
                    <a:pt x="43" y="153"/>
                  </a:lnTo>
                  <a:lnTo>
                    <a:pt x="0" y="153"/>
                  </a:lnTo>
                  <a:lnTo>
                    <a:pt x="0" y="486"/>
                  </a:lnTo>
                  <a:lnTo>
                    <a:pt x="601" y="486"/>
                  </a:lnTo>
                  <a:lnTo>
                    <a:pt x="601" y="250"/>
                  </a:lnTo>
                  <a:lnTo>
                    <a:pt x="392" y="251"/>
                  </a:lnTo>
                  <a:close/>
                  <a:moveTo>
                    <a:pt x="469" y="370"/>
                  </a:moveTo>
                  <a:lnTo>
                    <a:pt x="426" y="370"/>
                  </a:lnTo>
                  <a:lnTo>
                    <a:pt x="426" y="299"/>
                  </a:lnTo>
                  <a:lnTo>
                    <a:pt x="469" y="299"/>
                  </a:lnTo>
                  <a:lnTo>
                    <a:pt x="469" y="370"/>
                  </a:lnTo>
                  <a:close/>
                  <a:moveTo>
                    <a:pt x="561" y="370"/>
                  </a:moveTo>
                  <a:lnTo>
                    <a:pt x="518" y="370"/>
                  </a:lnTo>
                  <a:lnTo>
                    <a:pt x="518" y="299"/>
                  </a:lnTo>
                  <a:lnTo>
                    <a:pt x="561" y="299"/>
                  </a:lnTo>
                  <a:lnTo>
                    <a:pt x="561" y="370"/>
                  </a:lnTo>
                  <a:close/>
                </a:path>
              </a:pathLst>
            </a:custGeom>
            <a:solidFill>
              <a:schemeClr val="tx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00"/>
            </a:p>
          </p:txBody>
        </p:sp>
      </p:grpSp>
      <p:grpSp>
        <p:nvGrpSpPr>
          <p:cNvPr id="148" name="Group 147">
            <a:extLst>
              <a:ext uri="{FF2B5EF4-FFF2-40B4-BE49-F238E27FC236}">
                <a16:creationId xmlns:a16="http://schemas.microsoft.com/office/drawing/2014/main" id="{9E0816D8-ED91-44CA-BD8C-D1410849F048}"/>
              </a:ext>
            </a:extLst>
          </p:cNvPr>
          <p:cNvGrpSpPr/>
          <p:nvPr/>
        </p:nvGrpSpPr>
        <p:grpSpPr>
          <a:xfrm>
            <a:off x="1180410" y="4441563"/>
            <a:ext cx="572669" cy="686410"/>
            <a:chOff x="4729870" y="10747487"/>
            <a:chExt cx="1346895" cy="1582627"/>
          </a:xfrm>
        </p:grpSpPr>
        <p:sp>
          <p:nvSpPr>
            <p:cNvPr id="149" name="Freeform 73">
              <a:extLst>
                <a:ext uri="{FF2B5EF4-FFF2-40B4-BE49-F238E27FC236}">
                  <a16:creationId xmlns:a16="http://schemas.microsoft.com/office/drawing/2014/main" id="{B751EB95-8E72-4694-A010-38D71F036D0E}"/>
                </a:ext>
              </a:extLst>
            </p:cNvPr>
            <p:cNvSpPr>
              <a:spLocks noChangeArrowheads="1"/>
            </p:cNvSpPr>
            <p:nvPr/>
          </p:nvSpPr>
          <p:spPr bwMode="auto">
            <a:xfrm>
              <a:off x="5032234" y="10747487"/>
              <a:ext cx="742167" cy="756297"/>
            </a:xfrm>
            <a:custGeom>
              <a:avLst/>
              <a:gdLst>
                <a:gd name="T0" fmla="*/ 118 w 238"/>
                <a:gd name="T1" fmla="*/ 0 h 237"/>
                <a:gd name="T2" fmla="*/ 237 w 238"/>
                <a:gd name="T3" fmla="*/ 118 h 237"/>
                <a:gd name="T4" fmla="*/ 118 w 238"/>
                <a:gd name="T5" fmla="*/ 236 h 237"/>
                <a:gd name="T6" fmla="*/ 0 w 238"/>
                <a:gd name="T7" fmla="*/ 118 h 237"/>
                <a:gd name="T8" fmla="*/ 118 w 238"/>
                <a:gd name="T9" fmla="*/ 0 h 237"/>
              </a:gdLst>
              <a:ahLst/>
              <a:cxnLst>
                <a:cxn ang="0">
                  <a:pos x="T0" y="T1"/>
                </a:cxn>
                <a:cxn ang="0">
                  <a:pos x="T2" y="T3"/>
                </a:cxn>
                <a:cxn ang="0">
                  <a:pos x="T4" y="T5"/>
                </a:cxn>
                <a:cxn ang="0">
                  <a:pos x="T6" y="T7"/>
                </a:cxn>
                <a:cxn ang="0">
                  <a:pos x="T8" y="T9"/>
                </a:cxn>
              </a:cxnLst>
              <a:rect l="0" t="0" r="r" b="b"/>
              <a:pathLst>
                <a:path w="238" h="237">
                  <a:moveTo>
                    <a:pt x="118" y="0"/>
                  </a:moveTo>
                  <a:cubicBezTo>
                    <a:pt x="184" y="0"/>
                    <a:pt x="237" y="53"/>
                    <a:pt x="237" y="118"/>
                  </a:cubicBezTo>
                  <a:cubicBezTo>
                    <a:pt x="237" y="184"/>
                    <a:pt x="183" y="236"/>
                    <a:pt x="118" y="236"/>
                  </a:cubicBezTo>
                  <a:cubicBezTo>
                    <a:pt x="52" y="236"/>
                    <a:pt x="0" y="184"/>
                    <a:pt x="0" y="118"/>
                  </a:cubicBezTo>
                  <a:cubicBezTo>
                    <a:pt x="0" y="53"/>
                    <a:pt x="53" y="0"/>
                    <a:pt x="118" y="0"/>
                  </a:cubicBezTo>
                </a:path>
              </a:pathLst>
            </a:custGeom>
            <a:solidFill>
              <a:schemeClr val="tx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00"/>
            </a:p>
          </p:txBody>
        </p:sp>
        <p:sp>
          <p:nvSpPr>
            <p:cNvPr id="150" name="Freeform 74">
              <a:extLst>
                <a:ext uri="{FF2B5EF4-FFF2-40B4-BE49-F238E27FC236}">
                  <a16:creationId xmlns:a16="http://schemas.microsoft.com/office/drawing/2014/main" id="{A4CE99D8-D196-4CF1-BD3B-E59AE986082C}"/>
                </a:ext>
              </a:extLst>
            </p:cNvPr>
            <p:cNvSpPr>
              <a:spLocks noChangeArrowheads="1"/>
            </p:cNvSpPr>
            <p:nvPr/>
          </p:nvSpPr>
          <p:spPr bwMode="auto">
            <a:xfrm>
              <a:off x="4729870" y="11559807"/>
              <a:ext cx="1346895" cy="770307"/>
            </a:xfrm>
            <a:custGeom>
              <a:avLst/>
              <a:gdLst>
                <a:gd name="T0" fmla="*/ 377 w 434"/>
                <a:gd name="T1" fmla="*/ 14 h 243"/>
                <a:gd name="T2" fmla="*/ 323 w 434"/>
                <a:gd name="T3" fmla="*/ 0 h 243"/>
                <a:gd name="T4" fmla="*/ 296 w 434"/>
                <a:gd name="T5" fmla="*/ 0 h 243"/>
                <a:gd name="T6" fmla="*/ 215 w 434"/>
                <a:gd name="T7" fmla="*/ 132 h 243"/>
                <a:gd name="T8" fmla="*/ 134 w 434"/>
                <a:gd name="T9" fmla="*/ 0 h 243"/>
                <a:gd name="T10" fmla="*/ 109 w 434"/>
                <a:gd name="T11" fmla="*/ 0 h 243"/>
                <a:gd name="T12" fmla="*/ 0 w 434"/>
                <a:gd name="T13" fmla="*/ 109 h 243"/>
                <a:gd name="T14" fmla="*/ 0 w 434"/>
                <a:gd name="T15" fmla="*/ 242 h 243"/>
                <a:gd name="T16" fmla="*/ 433 w 434"/>
                <a:gd name="T17" fmla="*/ 242 h 243"/>
                <a:gd name="T18" fmla="*/ 433 w 434"/>
                <a:gd name="T19" fmla="*/ 204 h 243"/>
                <a:gd name="T20" fmla="*/ 412 w 434"/>
                <a:gd name="T21" fmla="*/ 204 h 243"/>
                <a:gd name="T22" fmla="*/ 377 w 434"/>
                <a:gd name="T23" fmla="*/ 169 h 243"/>
                <a:gd name="T24" fmla="*/ 377 w 434"/>
                <a:gd name="T25" fmla="*/ 1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43">
                  <a:moveTo>
                    <a:pt x="377" y="14"/>
                  </a:moveTo>
                  <a:cubicBezTo>
                    <a:pt x="361" y="5"/>
                    <a:pt x="344" y="0"/>
                    <a:pt x="323" y="0"/>
                  </a:cubicBezTo>
                  <a:lnTo>
                    <a:pt x="296" y="0"/>
                  </a:lnTo>
                  <a:lnTo>
                    <a:pt x="215" y="132"/>
                  </a:lnTo>
                  <a:lnTo>
                    <a:pt x="134" y="0"/>
                  </a:lnTo>
                  <a:lnTo>
                    <a:pt x="109" y="0"/>
                  </a:lnTo>
                  <a:cubicBezTo>
                    <a:pt x="49" y="0"/>
                    <a:pt x="0" y="49"/>
                    <a:pt x="0" y="109"/>
                  </a:cubicBezTo>
                  <a:lnTo>
                    <a:pt x="0" y="242"/>
                  </a:lnTo>
                  <a:lnTo>
                    <a:pt x="433" y="242"/>
                  </a:lnTo>
                  <a:lnTo>
                    <a:pt x="433" y="204"/>
                  </a:lnTo>
                  <a:lnTo>
                    <a:pt x="412" y="204"/>
                  </a:lnTo>
                  <a:cubicBezTo>
                    <a:pt x="392" y="204"/>
                    <a:pt x="377" y="188"/>
                    <a:pt x="377" y="169"/>
                  </a:cubicBezTo>
                  <a:lnTo>
                    <a:pt x="377" y="14"/>
                  </a:lnTo>
                </a:path>
              </a:pathLst>
            </a:custGeom>
            <a:solidFill>
              <a:schemeClr val="tx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00"/>
            </a:p>
          </p:txBody>
        </p:sp>
      </p:grpSp>
      <p:grpSp>
        <p:nvGrpSpPr>
          <p:cNvPr id="155" name="Group 154">
            <a:extLst>
              <a:ext uri="{FF2B5EF4-FFF2-40B4-BE49-F238E27FC236}">
                <a16:creationId xmlns:a16="http://schemas.microsoft.com/office/drawing/2014/main" id="{C71B4B63-EF84-4785-B9AE-851D32A9E0D9}"/>
              </a:ext>
            </a:extLst>
          </p:cNvPr>
          <p:cNvGrpSpPr>
            <a:grpSpLocks noChangeAspect="1"/>
          </p:cNvGrpSpPr>
          <p:nvPr/>
        </p:nvGrpSpPr>
        <p:grpSpPr>
          <a:xfrm>
            <a:off x="2828340" y="2909125"/>
            <a:ext cx="394277" cy="460454"/>
            <a:chOff x="9320213" y="5934075"/>
            <a:chExt cx="227012" cy="265113"/>
          </a:xfrm>
          <a:solidFill>
            <a:srgbClr val="EEB111"/>
          </a:solidFill>
        </p:grpSpPr>
        <p:sp>
          <p:nvSpPr>
            <p:cNvPr id="156" name="Freeform 32">
              <a:extLst>
                <a:ext uri="{FF2B5EF4-FFF2-40B4-BE49-F238E27FC236}">
                  <a16:creationId xmlns:a16="http://schemas.microsoft.com/office/drawing/2014/main" id="{5C8DAD9F-8EB6-4DB1-BC62-8C9CB8F801FC}"/>
                </a:ext>
              </a:extLst>
            </p:cNvPr>
            <p:cNvSpPr>
              <a:spLocks noChangeArrowheads="1"/>
            </p:cNvSpPr>
            <p:nvPr/>
          </p:nvSpPr>
          <p:spPr bwMode="auto">
            <a:xfrm>
              <a:off x="9320213" y="5934075"/>
              <a:ext cx="38100" cy="263525"/>
            </a:xfrm>
            <a:custGeom>
              <a:avLst/>
              <a:gdLst>
                <a:gd name="T0" fmla="*/ 29 w 107"/>
                <a:gd name="T1" fmla="*/ 686 h 733"/>
                <a:gd name="T2" fmla="*/ 29 w 107"/>
                <a:gd name="T3" fmla="*/ 45 h 733"/>
                <a:gd name="T4" fmla="*/ 101 w 107"/>
                <a:gd name="T5" fmla="*/ 76 h 733"/>
                <a:gd name="T6" fmla="*/ 106 w 107"/>
                <a:gd name="T7" fmla="*/ 47 h 733"/>
                <a:gd name="T8" fmla="*/ 15 w 107"/>
                <a:gd name="T9" fmla="*/ 4 h 733"/>
                <a:gd name="T10" fmla="*/ 0 w 107"/>
                <a:gd name="T11" fmla="*/ 16 h 733"/>
                <a:gd name="T12" fmla="*/ 0 w 107"/>
                <a:gd name="T13" fmla="*/ 717 h 733"/>
                <a:gd name="T14" fmla="*/ 15 w 107"/>
                <a:gd name="T15" fmla="*/ 729 h 733"/>
                <a:gd name="T16" fmla="*/ 101 w 107"/>
                <a:gd name="T17" fmla="*/ 688 h 733"/>
                <a:gd name="T18" fmla="*/ 96 w 107"/>
                <a:gd name="T19" fmla="*/ 659 h 733"/>
                <a:gd name="T20" fmla="*/ 29 w 107"/>
                <a:gd name="T21" fmla="*/ 68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733">
                  <a:moveTo>
                    <a:pt x="29" y="686"/>
                  </a:moveTo>
                  <a:lnTo>
                    <a:pt x="29" y="45"/>
                  </a:lnTo>
                  <a:lnTo>
                    <a:pt x="101" y="76"/>
                  </a:lnTo>
                  <a:cubicBezTo>
                    <a:pt x="101" y="66"/>
                    <a:pt x="102" y="55"/>
                    <a:pt x="106" y="47"/>
                  </a:cubicBezTo>
                  <a:lnTo>
                    <a:pt x="15" y="4"/>
                  </a:lnTo>
                  <a:cubicBezTo>
                    <a:pt x="7" y="0"/>
                    <a:pt x="0" y="6"/>
                    <a:pt x="0" y="16"/>
                  </a:cubicBezTo>
                  <a:lnTo>
                    <a:pt x="0" y="717"/>
                  </a:lnTo>
                  <a:cubicBezTo>
                    <a:pt x="0" y="727"/>
                    <a:pt x="7" y="732"/>
                    <a:pt x="15" y="729"/>
                  </a:cubicBezTo>
                  <a:lnTo>
                    <a:pt x="101" y="688"/>
                  </a:lnTo>
                  <a:cubicBezTo>
                    <a:pt x="98" y="678"/>
                    <a:pt x="96" y="668"/>
                    <a:pt x="96" y="659"/>
                  </a:cubicBezTo>
                  <a:lnTo>
                    <a:pt x="29" y="686"/>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57" name="Freeform 33">
              <a:extLst>
                <a:ext uri="{FF2B5EF4-FFF2-40B4-BE49-F238E27FC236}">
                  <a16:creationId xmlns:a16="http://schemas.microsoft.com/office/drawing/2014/main" id="{0776E97C-D72D-4B31-A0AC-29C20368C6F9}"/>
                </a:ext>
              </a:extLst>
            </p:cNvPr>
            <p:cNvSpPr>
              <a:spLocks noChangeArrowheads="1"/>
            </p:cNvSpPr>
            <p:nvPr/>
          </p:nvSpPr>
          <p:spPr bwMode="auto">
            <a:xfrm>
              <a:off x="9351963" y="5934075"/>
              <a:ext cx="34925" cy="263525"/>
            </a:xfrm>
            <a:custGeom>
              <a:avLst/>
              <a:gdLst>
                <a:gd name="T0" fmla="*/ 27 w 98"/>
                <a:gd name="T1" fmla="*/ 687 h 732"/>
                <a:gd name="T2" fmla="*/ 27 w 98"/>
                <a:gd name="T3" fmla="*/ 46 h 732"/>
                <a:gd name="T4" fmla="*/ 94 w 98"/>
                <a:gd name="T5" fmla="*/ 74 h 732"/>
                <a:gd name="T6" fmla="*/ 97 w 98"/>
                <a:gd name="T7" fmla="*/ 43 h 732"/>
                <a:gd name="T8" fmla="*/ 14 w 98"/>
                <a:gd name="T9" fmla="*/ 4 h 732"/>
                <a:gd name="T10" fmla="*/ 0 w 98"/>
                <a:gd name="T11" fmla="*/ 16 h 732"/>
                <a:gd name="T12" fmla="*/ 0 w 98"/>
                <a:gd name="T13" fmla="*/ 717 h 732"/>
                <a:gd name="T14" fmla="*/ 14 w 98"/>
                <a:gd name="T15" fmla="*/ 728 h 732"/>
                <a:gd name="T16" fmla="*/ 94 w 98"/>
                <a:gd name="T17" fmla="*/ 690 h 732"/>
                <a:gd name="T18" fmla="*/ 86 w 98"/>
                <a:gd name="T19" fmla="*/ 663 h 732"/>
                <a:gd name="T20" fmla="*/ 27 w 98"/>
                <a:gd name="T21" fmla="*/ 687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732">
                  <a:moveTo>
                    <a:pt x="27" y="687"/>
                  </a:moveTo>
                  <a:lnTo>
                    <a:pt x="27" y="46"/>
                  </a:lnTo>
                  <a:lnTo>
                    <a:pt x="94" y="74"/>
                  </a:lnTo>
                  <a:cubicBezTo>
                    <a:pt x="93" y="64"/>
                    <a:pt x="94" y="53"/>
                    <a:pt x="97" y="43"/>
                  </a:cubicBezTo>
                  <a:lnTo>
                    <a:pt x="14" y="4"/>
                  </a:lnTo>
                  <a:cubicBezTo>
                    <a:pt x="7" y="0"/>
                    <a:pt x="0" y="5"/>
                    <a:pt x="0" y="16"/>
                  </a:cubicBezTo>
                  <a:lnTo>
                    <a:pt x="0" y="717"/>
                  </a:lnTo>
                  <a:cubicBezTo>
                    <a:pt x="0" y="727"/>
                    <a:pt x="7" y="731"/>
                    <a:pt x="14" y="728"/>
                  </a:cubicBezTo>
                  <a:lnTo>
                    <a:pt x="94" y="690"/>
                  </a:lnTo>
                  <a:cubicBezTo>
                    <a:pt x="88" y="683"/>
                    <a:pt x="86" y="673"/>
                    <a:pt x="86" y="663"/>
                  </a:cubicBezTo>
                  <a:lnTo>
                    <a:pt x="27" y="687"/>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58" name="Freeform 34">
              <a:extLst>
                <a:ext uri="{FF2B5EF4-FFF2-40B4-BE49-F238E27FC236}">
                  <a16:creationId xmlns:a16="http://schemas.microsoft.com/office/drawing/2014/main" id="{1CDF143A-BD72-4564-BAAB-1FC77691A08F}"/>
                </a:ext>
              </a:extLst>
            </p:cNvPr>
            <p:cNvSpPr>
              <a:spLocks noChangeArrowheads="1"/>
            </p:cNvSpPr>
            <p:nvPr/>
          </p:nvSpPr>
          <p:spPr bwMode="auto">
            <a:xfrm>
              <a:off x="9382125" y="5934075"/>
              <a:ext cx="39688" cy="263525"/>
            </a:xfrm>
            <a:custGeom>
              <a:avLst/>
              <a:gdLst>
                <a:gd name="T0" fmla="*/ 28 w 109"/>
                <a:gd name="T1" fmla="*/ 686 h 733"/>
                <a:gd name="T2" fmla="*/ 28 w 109"/>
                <a:gd name="T3" fmla="*/ 45 h 733"/>
                <a:gd name="T4" fmla="*/ 104 w 109"/>
                <a:gd name="T5" fmla="*/ 77 h 733"/>
                <a:gd name="T6" fmla="*/ 108 w 109"/>
                <a:gd name="T7" fmla="*/ 48 h 733"/>
                <a:gd name="T8" fmla="*/ 15 w 109"/>
                <a:gd name="T9" fmla="*/ 4 h 733"/>
                <a:gd name="T10" fmla="*/ 0 w 109"/>
                <a:gd name="T11" fmla="*/ 16 h 733"/>
                <a:gd name="T12" fmla="*/ 0 w 109"/>
                <a:gd name="T13" fmla="*/ 717 h 733"/>
                <a:gd name="T14" fmla="*/ 15 w 109"/>
                <a:gd name="T15" fmla="*/ 729 h 733"/>
                <a:gd name="T16" fmla="*/ 107 w 109"/>
                <a:gd name="T17" fmla="*/ 686 h 733"/>
                <a:gd name="T18" fmla="*/ 105 w 109"/>
                <a:gd name="T19" fmla="*/ 653 h 733"/>
                <a:gd name="T20" fmla="*/ 28 w 109"/>
                <a:gd name="T21" fmla="*/ 68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733">
                  <a:moveTo>
                    <a:pt x="28" y="686"/>
                  </a:moveTo>
                  <a:lnTo>
                    <a:pt x="28" y="45"/>
                  </a:lnTo>
                  <a:lnTo>
                    <a:pt x="104" y="77"/>
                  </a:lnTo>
                  <a:cubicBezTo>
                    <a:pt x="104" y="67"/>
                    <a:pt x="105" y="57"/>
                    <a:pt x="108" y="48"/>
                  </a:cubicBezTo>
                  <a:lnTo>
                    <a:pt x="15" y="4"/>
                  </a:lnTo>
                  <a:cubicBezTo>
                    <a:pt x="7" y="0"/>
                    <a:pt x="0" y="6"/>
                    <a:pt x="0" y="16"/>
                  </a:cubicBezTo>
                  <a:lnTo>
                    <a:pt x="0" y="717"/>
                  </a:lnTo>
                  <a:cubicBezTo>
                    <a:pt x="0" y="727"/>
                    <a:pt x="7" y="732"/>
                    <a:pt x="15" y="729"/>
                  </a:cubicBezTo>
                  <a:lnTo>
                    <a:pt x="107" y="686"/>
                  </a:lnTo>
                  <a:cubicBezTo>
                    <a:pt x="104" y="675"/>
                    <a:pt x="104" y="665"/>
                    <a:pt x="105" y="653"/>
                  </a:cubicBezTo>
                  <a:lnTo>
                    <a:pt x="28" y="686"/>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59" name="Freeform 35">
              <a:extLst>
                <a:ext uri="{FF2B5EF4-FFF2-40B4-BE49-F238E27FC236}">
                  <a16:creationId xmlns:a16="http://schemas.microsoft.com/office/drawing/2014/main" id="{C4E5A26B-837D-4D5F-86A5-753CDCD42B54}"/>
                </a:ext>
              </a:extLst>
            </p:cNvPr>
            <p:cNvSpPr>
              <a:spLocks noChangeArrowheads="1"/>
            </p:cNvSpPr>
            <p:nvPr/>
          </p:nvSpPr>
          <p:spPr bwMode="auto">
            <a:xfrm>
              <a:off x="9410700" y="5934075"/>
              <a:ext cx="38100" cy="263525"/>
            </a:xfrm>
            <a:custGeom>
              <a:avLst/>
              <a:gdLst>
                <a:gd name="T0" fmla="*/ 28 w 105"/>
                <a:gd name="T1" fmla="*/ 686 h 733"/>
                <a:gd name="T2" fmla="*/ 28 w 105"/>
                <a:gd name="T3" fmla="*/ 45 h 733"/>
                <a:gd name="T4" fmla="*/ 102 w 105"/>
                <a:gd name="T5" fmla="*/ 77 h 733"/>
                <a:gd name="T6" fmla="*/ 104 w 105"/>
                <a:gd name="T7" fmla="*/ 47 h 733"/>
                <a:gd name="T8" fmla="*/ 15 w 105"/>
                <a:gd name="T9" fmla="*/ 4 h 733"/>
                <a:gd name="T10" fmla="*/ 0 w 105"/>
                <a:gd name="T11" fmla="*/ 16 h 733"/>
                <a:gd name="T12" fmla="*/ 0 w 105"/>
                <a:gd name="T13" fmla="*/ 717 h 733"/>
                <a:gd name="T14" fmla="*/ 15 w 105"/>
                <a:gd name="T15" fmla="*/ 729 h 733"/>
                <a:gd name="T16" fmla="*/ 99 w 105"/>
                <a:gd name="T17" fmla="*/ 689 h 733"/>
                <a:gd name="T18" fmla="*/ 96 w 105"/>
                <a:gd name="T19" fmla="*/ 657 h 733"/>
                <a:gd name="T20" fmla="*/ 28 w 105"/>
                <a:gd name="T21" fmla="*/ 68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733">
                  <a:moveTo>
                    <a:pt x="28" y="686"/>
                  </a:moveTo>
                  <a:lnTo>
                    <a:pt x="28" y="45"/>
                  </a:lnTo>
                  <a:lnTo>
                    <a:pt x="102" y="77"/>
                  </a:lnTo>
                  <a:cubicBezTo>
                    <a:pt x="101" y="67"/>
                    <a:pt x="101" y="57"/>
                    <a:pt x="104" y="47"/>
                  </a:cubicBezTo>
                  <a:lnTo>
                    <a:pt x="15" y="4"/>
                  </a:lnTo>
                  <a:cubicBezTo>
                    <a:pt x="7" y="0"/>
                    <a:pt x="0" y="6"/>
                    <a:pt x="0" y="16"/>
                  </a:cubicBezTo>
                  <a:lnTo>
                    <a:pt x="0" y="717"/>
                  </a:lnTo>
                  <a:cubicBezTo>
                    <a:pt x="0" y="727"/>
                    <a:pt x="7" y="732"/>
                    <a:pt x="15" y="729"/>
                  </a:cubicBezTo>
                  <a:lnTo>
                    <a:pt x="99" y="689"/>
                  </a:lnTo>
                  <a:cubicBezTo>
                    <a:pt x="96" y="678"/>
                    <a:pt x="96" y="668"/>
                    <a:pt x="96" y="657"/>
                  </a:cubicBezTo>
                  <a:lnTo>
                    <a:pt x="28" y="686"/>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60" name="Freeform 36">
              <a:extLst>
                <a:ext uri="{FF2B5EF4-FFF2-40B4-BE49-F238E27FC236}">
                  <a16:creationId xmlns:a16="http://schemas.microsoft.com/office/drawing/2014/main" id="{936B5330-73F5-416A-9264-A8870B335ABC}"/>
                </a:ext>
              </a:extLst>
            </p:cNvPr>
            <p:cNvSpPr>
              <a:spLocks noChangeArrowheads="1"/>
            </p:cNvSpPr>
            <p:nvPr/>
          </p:nvSpPr>
          <p:spPr bwMode="auto">
            <a:xfrm>
              <a:off x="9440863" y="5935663"/>
              <a:ext cx="106362" cy="263525"/>
            </a:xfrm>
            <a:custGeom>
              <a:avLst/>
              <a:gdLst>
                <a:gd name="T0" fmla="*/ 292 w 294"/>
                <a:gd name="T1" fmla="*/ 258 h 733"/>
                <a:gd name="T2" fmla="*/ 292 w 294"/>
                <a:gd name="T3" fmla="*/ 256 h 733"/>
                <a:gd name="T4" fmla="*/ 292 w 294"/>
                <a:gd name="T5" fmla="*/ 255 h 733"/>
                <a:gd name="T6" fmla="*/ 220 w 294"/>
                <a:gd name="T7" fmla="*/ 103 h 733"/>
                <a:gd name="T8" fmla="*/ 219 w 294"/>
                <a:gd name="T9" fmla="*/ 102 h 733"/>
                <a:gd name="T10" fmla="*/ 217 w 294"/>
                <a:gd name="T11" fmla="*/ 100 h 733"/>
                <a:gd name="T12" fmla="*/ 216 w 294"/>
                <a:gd name="T13" fmla="*/ 99 h 733"/>
                <a:gd name="T14" fmla="*/ 215 w 294"/>
                <a:gd name="T15" fmla="*/ 98 h 733"/>
                <a:gd name="T16" fmla="*/ 15 w 294"/>
                <a:gd name="T17" fmla="*/ 4 h 733"/>
                <a:gd name="T18" fmla="*/ 0 w 294"/>
                <a:gd name="T19" fmla="*/ 16 h 733"/>
                <a:gd name="T20" fmla="*/ 0 w 294"/>
                <a:gd name="T21" fmla="*/ 717 h 733"/>
                <a:gd name="T22" fmla="*/ 15 w 294"/>
                <a:gd name="T23" fmla="*/ 729 h 733"/>
                <a:gd name="T24" fmla="*/ 287 w 294"/>
                <a:gd name="T25" fmla="*/ 602 h 733"/>
                <a:gd name="T26" fmla="*/ 293 w 294"/>
                <a:gd name="T27" fmla="*/ 587 h 733"/>
                <a:gd name="T28" fmla="*/ 293 w 294"/>
                <a:gd name="T29" fmla="*/ 265 h 733"/>
                <a:gd name="T30" fmla="*/ 292 w 294"/>
                <a:gd name="T31" fmla="*/ 259 h 733"/>
                <a:gd name="T32" fmla="*/ 292 w 294"/>
                <a:gd name="T33" fmla="*/ 258 h 733"/>
                <a:gd name="T34" fmla="*/ 222 w 294"/>
                <a:gd name="T35" fmla="*/ 143 h 733"/>
                <a:gd name="T36" fmla="*/ 271 w 294"/>
                <a:gd name="T37" fmla="*/ 246 h 733"/>
                <a:gd name="T38" fmla="*/ 222 w 294"/>
                <a:gd name="T39" fmla="*/ 235 h 733"/>
                <a:gd name="T40" fmla="*/ 222 w 294"/>
                <a:gd name="T41" fmla="*/ 143 h 733"/>
                <a:gd name="T42" fmla="*/ 28 w 294"/>
                <a:gd name="T43" fmla="*/ 683 h 733"/>
                <a:gd name="T44" fmla="*/ 28 w 294"/>
                <a:gd name="T45" fmla="*/ 42 h 733"/>
                <a:gd name="T46" fmla="*/ 206 w 294"/>
                <a:gd name="T47" fmla="*/ 118 h 733"/>
                <a:gd name="T48" fmla="*/ 206 w 294"/>
                <a:gd name="T49" fmla="*/ 245 h 733"/>
                <a:gd name="T50" fmla="*/ 213 w 294"/>
                <a:gd name="T51" fmla="*/ 259 h 733"/>
                <a:gd name="T52" fmla="*/ 279 w 294"/>
                <a:gd name="T53" fmla="*/ 271 h 733"/>
                <a:gd name="T54" fmla="*/ 279 w 294"/>
                <a:gd name="T55" fmla="*/ 577 h 733"/>
                <a:gd name="T56" fmla="*/ 28 w 294"/>
                <a:gd name="T57" fmla="*/ 68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4" h="733">
                  <a:moveTo>
                    <a:pt x="292" y="258"/>
                  </a:moveTo>
                  <a:lnTo>
                    <a:pt x="292" y="256"/>
                  </a:lnTo>
                  <a:lnTo>
                    <a:pt x="292" y="255"/>
                  </a:lnTo>
                  <a:lnTo>
                    <a:pt x="220" y="103"/>
                  </a:lnTo>
                  <a:cubicBezTo>
                    <a:pt x="220" y="103"/>
                    <a:pt x="220" y="102"/>
                    <a:pt x="219" y="102"/>
                  </a:cubicBezTo>
                  <a:cubicBezTo>
                    <a:pt x="219" y="102"/>
                    <a:pt x="219" y="100"/>
                    <a:pt x="217" y="100"/>
                  </a:cubicBezTo>
                  <a:lnTo>
                    <a:pt x="216" y="99"/>
                  </a:lnTo>
                  <a:cubicBezTo>
                    <a:pt x="216" y="99"/>
                    <a:pt x="215" y="99"/>
                    <a:pt x="215" y="98"/>
                  </a:cubicBezTo>
                  <a:lnTo>
                    <a:pt x="15" y="4"/>
                  </a:lnTo>
                  <a:cubicBezTo>
                    <a:pt x="8" y="0"/>
                    <a:pt x="0" y="6"/>
                    <a:pt x="0" y="16"/>
                  </a:cubicBezTo>
                  <a:lnTo>
                    <a:pt x="0" y="717"/>
                  </a:lnTo>
                  <a:cubicBezTo>
                    <a:pt x="0" y="727"/>
                    <a:pt x="8" y="732"/>
                    <a:pt x="15" y="729"/>
                  </a:cubicBezTo>
                  <a:lnTo>
                    <a:pt x="287" y="602"/>
                  </a:lnTo>
                  <a:cubicBezTo>
                    <a:pt x="290" y="600"/>
                    <a:pt x="293" y="595"/>
                    <a:pt x="293" y="587"/>
                  </a:cubicBezTo>
                  <a:lnTo>
                    <a:pt x="293" y="265"/>
                  </a:lnTo>
                  <a:cubicBezTo>
                    <a:pt x="292" y="261"/>
                    <a:pt x="292" y="259"/>
                    <a:pt x="292" y="259"/>
                  </a:cubicBezTo>
                  <a:lnTo>
                    <a:pt x="292" y="258"/>
                  </a:lnTo>
                  <a:close/>
                  <a:moveTo>
                    <a:pt x="222" y="143"/>
                  </a:moveTo>
                  <a:lnTo>
                    <a:pt x="271" y="246"/>
                  </a:lnTo>
                  <a:lnTo>
                    <a:pt x="222" y="235"/>
                  </a:lnTo>
                  <a:lnTo>
                    <a:pt x="222" y="143"/>
                  </a:lnTo>
                  <a:close/>
                  <a:moveTo>
                    <a:pt x="28" y="683"/>
                  </a:moveTo>
                  <a:lnTo>
                    <a:pt x="28" y="42"/>
                  </a:lnTo>
                  <a:lnTo>
                    <a:pt x="206" y="118"/>
                  </a:lnTo>
                  <a:lnTo>
                    <a:pt x="206" y="245"/>
                  </a:lnTo>
                  <a:cubicBezTo>
                    <a:pt x="206" y="252"/>
                    <a:pt x="209" y="259"/>
                    <a:pt x="213" y="259"/>
                  </a:cubicBezTo>
                  <a:lnTo>
                    <a:pt x="279" y="271"/>
                  </a:lnTo>
                  <a:lnTo>
                    <a:pt x="279" y="577"/>
                  </a:lnTo>
                  <a:lnTo>
                    <a:pt x="28" y="683"/>
                  </a:lnTo>
                  <a:close/>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grpSp>
      <p:grpSp>
        <p:nvGrpSpPr>
          <p:cNvPr id="161" name="Group 160">
            <a:extLst>
              <a:ext uri="{FF2B5EF4-FFF2-40B4-BE49-F238E27FC236}">
                <a16:creationId xmlns:a16="http://schemas.microsoft.com/office/drawing/2014/main" id="{783FA9D6-45C4-411A-91E2-F632DAD2F2EB}"/>
              </a:ext>
            </a:extLst>
          </p:cNvPr>
          <p:cNvGrpSpPr>
            <a:grpSpLocks noChangeAspect="1"/>
          </p:cNvGrpSpPr>
          <p:nvPr/>
        </p:nvGrpSpPr>
        <p:grpSpPr>
          <a:xfrm>
            <a:off x="2808881" y="4723009"/>
            <a:ext cx="394277" cy="460454"/>
            <a:chOff x="9320213" y="5934075"/>
            <a:chExt cx="227012" cy="265113"/>
          </a:xfrm>
          <a:solidFill>
            <a:srgbClr val="EEB111"/>
          </a:solidFill>
        </p:grpSpPr>
        <p:sp>
          <p:nvSpPr>
            <p:cNvPr id="162" name="Freeform 32">
              <a:extLst>
                <a:ext uri="{FF2B5EF4-FFF2-40B4-BE49-F238E27FC236}">
                  <a16:creationId xmlns:a16="http://schemas.microsoft.com/office/drawing/2014/main" id="{78749D9A-CB22-40E6-AC03-5BE6A8BDDF3F}"/>
                </a:ext>
              </a:extLst>
            </p:cNvPr>
            <p:cNvSpPr>
              <a:spLocks noChangeArrowheads="1"/>
            </p:cNvSpPr>
            <p:nvPr/>
          </p:nvSpPr>
          <p:spPr bwMode="auto">
            <a:xfrm>
              <a:off x="9320213" y="5934075"/>
              <a:ext cx="38100" cy="263525"/>
            </a:xfrm>
            <a:custGeom>
              <a:avLst/>
              <a:gdLst>
                <a:gd name="T0" fmla="*/ 29 w 107"/>
                <a:gd name="T1" fmla="*/ 686 h 733"/>
                <a:gd name="T2" fmla="*/ 29 w 107"/>
                <a:gd name="T3" fmla="*/ 45 h 733"/>
                <a:gd name="T4" fmla="*/ 101 w 107"/>
                <a:gd name="T5" fmla="*/ 76 h 733"/>
                <a:gd name="T6" fmla="*/ 106 w 107"/>
                <a:gd name="T7" fmla="*/ 47 h 733"/>
                <a:gd name="T8" fmla="*/ 15 w 107"/>
                <a:gd name="T9" fmla="*/ 4 h 733"/>
                <a:gd name="T10" fmla="*/ 0 w 107"/>
                <a:gd name="T11" fmla="*/ 16 h 733"/>
                <a:gd name="T12" fmla="*/ 0 w 107"/>
                <a:gd name="T13" fmla="*/ 717 h 733"/>
                <a:gd name="T14" fmla="*/ 15 w 107"/>
                <a:gd name="T15" fmla="*/ 729 h 733"/>
                <a:gd name="T16" fmla="*/ 101 w 107"/>
                <a:gd name="T17" fmla="*/ 688 h 733"/>
                <a:gd name="T18" fmla="*/ 96 w 107"/>
                <a:gd name="T19" fmla="*/ 659 h 733"/>
                <a:gd name="T20" fmla="*/ 29 w 107"/>
                <a:gd name="T21" fmla="*/ 68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733">
                  <a:moveTo>
                    <a:pt x="29" y="686"/>
                  </a:moveTo>
                  <a:lnTo>
                    <a:pt x="29" y="45"/>
                  </a:lnTo>
                  <a:lnTo>
                    <a:pt x="101" y="76"/>
                  </a:lnTo>
                  <a:cubicBezTo>
                    <a:pt x="101" y="66"/>
                    <a:pt x="102" y="55"/>
                    <a:pt x="106" y="47"/>
                  </a:cubicBezTo>
                  <a:lnTo>
                    <a:pt x="15" y="4"/>
                  </a:lnTo>
                  <a:cubicBezTo>
                    <a:pt x="7" y="0"/>
                    <a:pt x="0" y="6"/>
                    <a:pt x="0" y="16"/>
                  </a:cubicBezTo>
                  <a:lnTo>
                    <a:pt x="0" y="717"/>
                  </a:lnTo>
                  <a:cubicBezTo>
                    <a:pt x="0" y="727"/>
                    <a:pt x="7" y="732"/>
                    <a:pt x="15" y="729"/>
                  </a:cubicBezTo>
                  <a:lnTo>
                    <a:pt x="101" y="688"/>
                  </a:lnTo>
                  <a:cubicBezTo>
                    <a:pt x="98" y="678"/>
                    <a:pt x="96" y="668"/>
                    <a:pt x="96" y="659"/>
                  </a:cubicBezTo>
                  <a:lnTo>
                    <a:pt x="29" y="686"/>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63" name="Freeform 33">
              <a:extLst>
                <a:ext uri="{FF2B5EF4-FFF2-40B4-BE49-F238E27FC236}">
                  <a16:creationId xmlns:a16="http://schemas.microsoft.com/office/drawing/2014/main" id="{1CCB3CAA-8295-425C-B28D-5D8B734BAD07}"/>
                </a:ext>
              </a:extLst>
            </p:cNvPr>
            <p:cNvSpPr>
              <a:spLocks noChangeArrowheads="1"/>
            </p:cNvSpPr>
            <p:nvPr/>
          </p:nvSpPr>
          <p:spPr bwMode="auto">
            <a:xfrm>
              <a:off x="9351963" y="5934075"/>
              <a:ext cx="34925" cy="263525"/>
            </a:xfrm>
            <a:custGeom>
              <a:avLst/>
              <a:gdLst>
                <a:gd name="T0" fmla="*/ 27 w 98"/>
                <a:gd name="T1" fmla="*/ 687 h 732"/>
                <a:gd name="T2" fmla="*/ 27 w 98"/>
                <a:gd name="T3" fmla="*/ 46 h 732"/>
                <a:gd name="T4" fmla="*/ 94 w 98"/>
                <a:gd name="T5" fmla="*/ 74 h 732"/>
                <a:gd name="T6" fmla="*/ 97 w 98"/>
                <a:gd name="T7" fmla="*/ 43 h 732"/>
                <a:gd name="T8" fmla="*/ 14 w 98"/>
                <a:gd name="T9" fmla="*/ 4 h 732"/>
                <a:gd name="T10" fmla="*/ 0 w 98"/>
                <a:gd name="T11" fmla="*/ 16 h 732"/>
                <a:gd name="T12" fmla="*/ 0 w 98"/>
                <a:gd name="T13" fmla="*/ 717 h 732"/>
                <a:gd name="T14" fmla="*/ 14 w 98"/>
                <a:gd name="T15" fmla="*/ 728 h 732"/>
                <a:gd name="T16" fmla="*/ 94 w 98"/>
                <a:gd name="T17" fmla="*/ 690 h 732"/>
                <a:gd name="T18" fmla="*/ 86 w 98"/>
                <a:gd name="T19" fmla="*/ 663 h 732"/>
                <a:gd name="T20" fmla="*/ 27 w 98"/>
                <a:gd name="T21" fmla="*/ 687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732">
                  <a:moveTo>
                    <a:pt x="27" y="687"/>
                  </a:moveTo>
                  <a:lnTo>
                    <a:pt x="27" y="46"/>
                  </a:lnTo>
                  <a:lnTo>
                    <a:pt x="94" y="74"/>
                  </a:lnTo>
                  <a:cubicBezTo>
                    <a:pt x="93" y="64"/>
                    <a:pt x="94" y="53"/>
                    <a:pt x="97" y="43"/>
                  </a:cubicBezTo>
                  <a:lnTo>
                    <a:pt x="14" y="4"/>
                  </a:lnTo>
                  <a:cubicBezTo>
                    <a:pt x="7" y="0"/>
                    <a:pt x="0" y="5"/>
                    <a:pt x="0" y="16"/>
                  </a:cubicBezTo>
                  <a:lnTo>
                    <a:pt x="0" y="717"/>
                  </a:lnTo>
                  <a:cubicBezTo>
                    <a:pt x="0" y="727"/>
                    <a:pt x="7" y="731"/>
                    <a:pt x="14" y="728"/>
                  </a:cubicBezTo>
                  <a:lnTo>
                    <a:pt x="94" y="690"/>
                  </a:lnTo>
                  <a:cubicBezTo>
                    <a:pt x="88" y="683"/>
                    <a:pt x="86" y="673"/>
                    <a:pt x="86" y="663"/>
                  </a:cubicBezTo>
                  <a:lnTo>
                    <a:pt x="27" y="687"/>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64" name="Freeform 34">
              <a:extLst>
                <a:ext uri="{FF2B5EF4-FFF2-40B4-BE49-F238E27FC236}">
                  <a16:creationId xmlns:a16="http://schemas.microsoft.com/office/drawing/2014/main" id="{C9E526EE-04C1-4906-9565-6FB92526CDE1}"/>
                </a:ext>
              </a:extLst>
            </p:cNvPr>
            <p:cNvSpPr>
              <a:spLocks noChangeArrowheads="1"/>
            </p:cNvSpPr>
            <p:nvPr/>
          </p:nvSpPr>
          <p:spPr bwMode="auto">
            <a:xfrm>
              <a:off x="9382125" y="5934075"/>
              <a:ext cx="39688" cy="263525"/>
            </a:xfrm>
            <a:custGeom>
              <a:avLst/>
              <a:gdLst>
                <a:gd name="T0" fmla="*/ 28 w 109"/>
                <a:gd name="T1" fmla="*/ 686 h 733"/>
                <a:gd name="T2" fmla="*/ 28 w 109"/>
                <a:gd name="T3" fmla="*/ 45 h 733"/>
                <a:gd name="T4" fmla="*/ 104 w 109"/>
                <a:gd name="T5" fmla="*/ 77 h 733"/>
                <a:gd name="T6" fmla="*/ 108 w 109"/>
                <a:gd name="T7" fmla="*/ 48 h 733"/>
                <a:gd name="T8" fmla="*/ 15 w 109"/>
                <a:gd name="T9" fmla="*/ 4 h 733"/>
                <a:gd name="T10" fmla="*/ 0 w 109"/>
                <a:gd name="T11" fmla="*/ 16 h 733"/>
                <a:gd name="T12" fmla="*/ 0 w 109"/>
                <a:gd name="T13" fmla="*/ 717 h 733"/>
                <a:gd name="T14" fmla="*/ 15 w 109"/>
                <a:gd name="T15" fmla="*/ 729 h 733"/>
                <a:gd name="T16" fmla="*/ 107 w 109"/>
                <a:gd name="T17" fmla="*/ 686 h 733"/>
                <a:gd name="T18" fmla="*/ 105 w 109"/>
                <a:gd name="T19" fmla="*/ 653 h 733"/>
                <a:gd name="T20" fmla="*/ 28 w 109"/>
                <a:gd name="T21" fmla="*/ 68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733">
                  <a:moveTo>
                    <a:pt x="28" y="686"/>
                  </a:moveTo>
                  <a:lnTo>
                    <a:pt x="28" y="45"/>
                  </a:lnTo>
                  <a:lnTo>
                    <a:pt x="104" y="77"/>
                  </a:lnTo>
                  <a:cubicBezTo>
                    <a:pt x="104" y="67"/>
                    <a:pt x="105" y="57"/>
                    <a:pt x="108" y="48"/>
                  </a:cubicBezTo>
                  <a:lnTo>
                    <a:pt x="15" y="4"/>
                  </a:lnTo>
                  <a:cubicBezTo>
                    <a:pt x="7" y="0"/>
                    <a:pt x="0" y="6"/>
                    <a:pt x="0" y="16"/>
                  </a:cubicBezTo>
                  <a:lnTo>
                    <a:pt x="0" y="717"/>
                  </a:lnTo>
                  <a:cubicBezTo>
                    <a:pt x="0" y="727"/>
                    <a:pt x="7" y="732"/>
                    <a:pt x="15" y="729"/>
                  </a:cubicBezTo>
                  <a:lnTo>
                    <a:pt x="107" y="686"/>
                  </a:lnTo>
                  <a:cubicBezTo>
                    <a:pt x="104" y="675"/>
                    <a:pt x="104" y="665"/>
                    <a:pt x="105" y="653"/>
                  </a:cubicBezTo>
                  <a:lnTo>
                    <a:pt x="28" y="686"/>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65" name="Freeform 35">
              <a:extLst>
                <a:ext uri="{FF2B5EF4-FFF2-40B4-BE49-F238E27FC236}">
                  <a16:creationId xmlns:a16="http://schemas.microsoft.com/office/drawing/2014/main" id="{C455403C-7246-49BF-A064-1386B49F6122}"/>
                </a:ext>
              </a:extLst>
            </p:cNvPr>
            <p:cNvSpPr>
              <a:spLocks noChangeArrowheads="1"/>
            </p:cNvSpPr>
            <p:nvPr/>
          </p:nvSpPr>
          <p:spPr bwMode="auto">
            <a:xfrm>
              <a:off x="9410700" y="5934075"/>
              <a:ext cx="38100" cy="263525"/>
            </a:xfrm>
            <a:custGeom>
              <a:avLst/>
              <a:gdLst>
                <a:gd name="T0" fmla="*/ 28 w 105"/>
                <a:gd name="T1" fmla="*/ 686 h 733"/>
                <a:gd name="T2" fmla="*/ 28 w 105"/>
                <a:gd name="T3" fmla="*/ 45 h 733"/>
                <a:gd name="T4" fmla="*/ 102 w 105"/>
                <a:gd name="T5" fmla="*/ 77 h 733"/>
                <a:gd name="T6" fmla="*/ 104 w 105"/>
                <a:gd name="T7" fmla="*/ 47 h 733"/>
                <a:gd name="T8" fmla="*/ 15 w 105"/>
                <a:gd name="T9" fmla="*/ 4 h 733"/>
                <a:gd name="T10" fmla="*/ 0 w 105"/>
                <a:gd name="T11" fmla="*/ 16 h 733"/>
                <a:gd name="T12" fmla="*/ 0 w 105"/>
                <a:gd name="T13" fmla="*/ 717 h 733"/>
                <a:gd name="T14" fmla="*/ 15 w 105"/>
                <a:gd name="T15" fmla="*/ 729 h 733"/>
                <a:gd name="T16" fmla="*/ 99 w 105"/>
                <a:gd name="T17" fmla="*/ 689 h 733"/>
                <a:gd name="T18" fmla="*/ 96 w 105"/>
                <a:gd name="T19" fmla="*/ 657 h 733"/>
                <a:gd name="T20" fmla="*/ 28 w 105"/>
                <a:gd name="T21" fmla="*/ 68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733">
                  <a:moveTo>
                    <a:pt x="28" y="686"/>
                  </a:moveTo>
                  <a:lnTo>
                    <a:pt x="28" y="45"/>
                  </a:lnTo>
                  <a:lnTo>
                    <a:pt x="102" y="77"/>
                  </a:lnTo>
                  <a:cubicBezTo>
                    <a:pt x="101" y="67"/>
                    <a:pt x="101" y="57"/>
                    <a:pt x="104" y="47"/>
                  </a:cubicBezTo>
                  <a:lnTo>
                    <a:pt x="15" y="4"/>
                  </a:lnTo>
                  <a:cubicBezTo>
                    <a:pt x="7" y="0"/>
                    <a:pt x="0" y="6"/>
                    <a:pt x="0" y="16"/>
                  </a:cubicBezTo>
                  <a:lnTo>
                    <a:pt x="0" y="717"/>
                  </a:lnTo>
                  <a:cubicBezTo>
                    <a:pt x="0" y="727"/>
                    <a:pt x="7" y="732"/>
                    <a:pt x="15" y="729"/>
                  </a:cubicBezTo>
                  <a:lnTo>
                    <a:pt x="99" y="689"/>
                  </a:lnTo>
                  <a:cubicBezTo>
                    <a:pt x="96" y="678"/>
                    <a:pt x="96" y="668"/>
                    <a:pt x="96" y="657"/>
                  </a:cubicBezTo>
                  <a:lnTo>
                    <a:pt x="28" y="686"/>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66" name="Freeform 36">
              <a:extLst>
                <a:ext uri="{FF2B5EF4-FFF2-40B4-BE49-F238E27FC236}">
                  <a16:creationId xmlns:a16="http://schemas.microsoft.com/office/drawing/2014/main" id="{F0D87F13-4140-4133-9CBC-032E1D05F140}"/>
                </a:ext>
              </a:extLst>
            </p:cNvPr>
            <p:cNvSpPr>
              <a:spLocks noChangeArrowheads="1"/>
            </p:cNvSpPr>
            <p:nvPr/>
          </p:nvSpPr>
          <p:spPr bwMode="auto">
            <a:xfrm>
              <a:off x="9440863" y="5935663"/>
              <a:ext cx="106362" cy="263525"/>
            </a:xfrm>
            <a:custGeom>
              <a:avLst/>
              <a:gdLst>
                <a:gd name="T0" fmla="*/ 292 w 294"/>
                <a:gd name="T1" fmla="*/ 258 h 733"/>
                <a:gd name="T2" fmla="*/ 292 w 294"/>
                <a:gd name="T3" fmla="*/ 256 h 733"/>
                <a:gd name="T4" fmla="*/ 292 w 294"/>
                <a:gd name="T5" fmla="*/ 255 h 733"/>
                <a:gd name="T6" fmla="*/ 220 w 294"/>
                <a:gd name="T7" fmla="*/ 103 h 733"/>
                <a:gd name="T8" fmla="*/ 219 w 294"/>
                <a:gd name="T9" fmla="*/ 102 h 733"/>
                <a:gd name="T10" fmla="*/ 217 w 294"/>
                <a:gd name="T11" fmla="*/ 100 h 733"/>
                <a:gd name="T12" fmla="*/ 216 w 294"/>
                <a:gd name="T13" fmla="*/ 99 h 733"/>
                <a:gd name="T14" fmla="*/ 215 w 294"/>
                <a:gd name="T15" fmla="*/ 98 h 733"/>
                <a:gd name="T16" fmla="*/ 15 w 294"/>
                <a:gd name="T17" fmla="*/ 4 h 733"/>
                <a:gd name="T18" fmla="*/ 0 w 294"/>
                <a:gd name="T19" fmla="*/ 16 h 733"/>
                <a:gd name="T20" fmla="*/ 0 w 294"/>
                <a:gd name="T21" fmla="*/ 717 h 733"/>
                <a:gd name="T22" fmla="*/ 15 w 294"/>
                <a:gd name="T23" fmla="*/ 729 h 733"/>
                <a:gd name="T24" fmla="*/ 287 w 294"/>
                <a:gd name="T25" fmla="*/ 602 h 733"/>
                <a:gd name="T26" fmla="*/ 293 w 294"/>
                <a:gd name="T27" fmla="*/ 587 h 733"/>
                <a:gd name="T28" fmla="*/ 293 w 294"/>
                <a:gd name="T29" fmla="*/ 265 h 733"/>
                <a:gd name="T30" fmla="*/ 292 w 294"/>
                <a:gd name="T31" fmla="*/ 259 h 733"/>
                <a:gd name="T32" fmla="*/ 292 w 294"/>
                <a:gd name="T33" fmla="*/ 258 h 733"/>
                <a:gd name="T34" fmla="*/ 222 w 294"/>
                <a:gd name="T35" fmla="*/ 143 h 733"/>
                <a:gd name="T36" fmla="*/ 271 w 294"/>
                <a:gd name="T37" fmla="*/ 246 h 733"/>
                <a:gd name="T38" fmla="*/ 222 w 294"/>
                <a:gd name="T39" fmla="*/ 235 h 733"/>
                <a:gd name="T40" fmla="*/ 222 w 294"/>
                <a:gd name="T41" fmla="*/ 143 h 733"/>
                <a:gd name="T42" fmla="*/ 28 w 294"/>
                <a:gd name="T43" fmla="*/ 683 h 733"/>
                <a:gd name="T44" fmla="*/ 28 w 294"/>
                <a:gd name="T45" fmla="*/ 42 h 733"/>
                <a:gd name="T46" fmla="*/ 206 w 294"/>
                <a:gd name="T47" fmla="*/ 118 h 733"/>
                <a:gd name="T48" fmla="*/ 206 w 294"/>
                <a:gd name="T49" fmla="*/ 245 h 733"/>
                <a:gd name="T50" fmla="*/ 213 w 294"/>
                <a:gd name="T51" fmla="*/ 259 h 733"/>
                <a:gd name="T52" fmla="*/ 279 w 294"/>
                <a:gd name="T53" fmla="*/ 271 h 733"/>
                <a:gd name="T54" fmla="*/ 279 w 294"/>
                <a:gd name="T55" fmla="*/ 577 h 733"/>
                <a:gd name="T56" fmla="*/ 28 w 294"/>
                <a:gd name="T57" fmla="*/ 68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4" h="733">
                  <a:moveTo>
                    <a:pt x="292" y="258"/>
                  </a:moveTo>
                  <a:lnTo>
                    <a:pt x="292" y="256"/>
                  </a:lnTo>
                  <a:lnTo>
                    <a:pt x="292" y="255"/>
                  </a:lnTo>
                  <a:lnTo>
                    <a:pt x="220" y="103"/>
                  </a:lnTo>
                  <a:cubicBezTo>
                    <a:pt x="220" y="103"/>
                    <a:pt x="220" y="102"/>
                    <a:pt x="219" y="102"/>
                  </a:cubicBezTo>
                  <a:cubicBezTo>
                    <a:pt x="219" y="102"/>
                    <a:pt x="219" y="100"/>
                    <a:pt x="217" y="100"/>
                  </a:cubicBezTo>
                  <a:lnTo>
                    <a:pt x="216" y="99"/>
                  </a:lnTo>
                  <a:cubicBezTo>
                    <a:pt x="216" y="99"/>
                    <a:pt x="215" y="99"/>
                    <a:pt x="215" y="98"/>
                  </a:cubicBezTo>
                  <a:lnTo>
                    <a:pt x="15" y="4"/>
                  </a:lnTo>
                  <a:cubicBezTo>
                    <a:pt x="8" y="0"/>
                    <a:pt x="0" y="6"/>
                    <a:pt x="0" y="16"/>
                  </a:cubicBezTo>
                  <a:lnTo>
                    <a:pt x="0" y="717"/>
                  </a:lnTo>
                  <a:cubicBezTo>
                    <a:pt x="0" y="727"/>
                    <a:pt x="8" y="732"/>
                    <a:pt x="15" y="729"/>
                  </a:cubicBezTo>
                  <a:lnTo>
                    <a:pt x="287" y="602"/>
                  </a:lnTo>
                  <a:cubicBezTo>
                    <a:pt x="290" y="600"/>
                    <a:pt x="293" y="595"/>
                    <a:pt x="293" y="587"/>
                  </a:cubicBezTo>
                  <a:lnTo>
                    <a:pt x="293" y="265"/>
                  </a:lnTo>
                  <a:cubicBezTo>
                    <a:pt x="292" y="261"/>
                    <a:pt x="292" y="259"/>
                    <a:pt x="292" y="259"/>
                  </a:cubicBezTo>
                  <a:lnTo>
                    <a:pt x="292" y="258"/>
                  </a:lnTo>
                  <a:close/>
                  <a:moveTo>
                    <a:pt x="222" y="143"/>
                  </a:moveTo>
                  <a:lnTo>
                    <a:pt x="271" y="246"/>
                  </a:lnTo>
                  <a:lnTo>
                    <a:pt x="222" y="235"/>
                  </a:lnTo>
                  <a:lnTo>
                    <a:pt x="222" y="143"/>
                  </a:lnTo>
                  <a:close/>
                  <a:moveTo>
                    <a:pt x="28" y="683"/>
                  </a:moveTo>
                  <a:lnTo>
                    <a:pt x="28" y="42"/>
                  </a:lnTo>
                  <a:lnTo>
                    <a:pt x="206" y="118"/>
                  </a:lnTo>
                  <a:lnTo>
                    <a:pt x="206" y="245"/>
                  </a:lnTo>
                  <a:cubicBezTo>
                    <a:pt x="206" y="252"/>
                    <a:pt x="209" y="259"/>
                    <a:pt x="213" y="259"/>
                  </a:cubicBezTo>
                  <a:lnTo>
                    <a:pt x="279" y="271"/>
                  </a:lnTo>
                  <a:lnTo>
                    <a:pt x="279" y="577"/>
                  </a:lnTo>
                  <a:lnTo>
                    <a:pt x="28" y="683"/>
                  </a:lnTo>
                  <a:close/>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grpSp>
      <p:cxnSp>
        <p:nvCxnSpPr>
          <p:cNvPr id="169" name="Elbow Connector 29">
            <a:extLst>
              <a:ext uri="{FF2B5EF4-FFF2-40B4-BE49-F238E27FC236}">
                <a16:creationId xmlns:a16="http://schemas.microsoft.com/office/drawing/2014/main" id="{F16CD9AC-0A9D-4745-8584-4695A61EFA77}"/>
              </a:ext>
            </a:extLst>
          </p:cNvPr>
          <p:cNvCxnSpPr>
            <a:cxnSpLocks/>
          </p:cNvCxnSpPr>
          <p:nvPr/>
        </p:nvCxnSpPr>
        <p:spPr>
          <a:xfrm flipV="1">
            <a:off x="5699955" y="3636378"/>
            <a:ext cx="0" cy="919036"/>
          </a:xfrm>
          <a:prstGeom prst="straightConnector1">
            <a:avLst/>
          </a:prstGeom>
          <a:ln w="6350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76" name="Isosceles Triangle 175">
            <a:extLst>
              <a:ext uri="{FF2B5EF4-FFF2-40B4-BE49-F238E27FC236}">
                <a16:creationId xmlns:a16="http://schemas.microsoft.com/office/drawing/2014/main" id="{4AE44A9A-CFAE-41EC-9534-D989963602D6}"/>
              </a:ext>
            </a:extLst>
          </p:cNvPr>
          <p:cNvSpPr/>
          <p:nvPr/>
        </p:nvSpPr>
        <p:spPr>
          <a:xfrm rot="5400000">
            <a:off x="1771355" y="3824405"/>
            <a:ext cx="4441780" cy="390459"/>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de-DE" sz="1600"/>
          </a:p>
        </p:txBody>
      </p:sp>
      <p:sp>
        <p:nvSpPr>
          <p:cNvPr id="177" name="TextBox 176">
            <a:extLst>
              <a:ext uri="{FF2B5EF4-FFF2-40B4-BE49-F238E27FC236}">
                <a16:creationId xmlns:a16="http://schemas.microsoft.com/office/drawing/2014/main" id="{02D17615-3D3C-49E7-BEC7-FD95551328E6}"/>
              </a:ext>
            </a:extLst>
          </p:cNvPr>
          <p:cNvSpPr txBox="1"/>
          <p:nvPr/>
        </p:nvSpPr>
        <p:spPr>
          <a:xfrm rot="16200000">
            <a:off x="3231322" y="3582646"/>
            <a:ext cx="1695010" cy="523084"/>
          </a:xfrm>
          <a:prstGeom prst="rect">
            <a:avLst/>
          </a:prstGeom>
          <a:noFill/>
        </p:spPr>
        <p:txBody>
          <a:bodyPr wrap="square" rtlCol="0">
            <a:spAutoFit/>
          </a:bodyPr>
          <a:lstStyle/>
          <a:p>
            <a:pPr algn="ctr"/>
            <a:r>
              <a:rPr lang="de-DE" sz="1400">
                <a:solidFill>
                  <a:schemeClr val="accent3"/>
                </a:solidFill>
                <a:latin typeface="Helvetica" pitchFamily="2" charset="0"/>
              </a:rPr>
              <a:t>UPGRADE</a:t>
            </a:r>
          </a:p>
          <a:p>
            <a:pPr algn="ctr"/>
            <a:endParaRPr lang="de-DE" sz="1400">
              <a:solidFill>
                <a:schemeClr val="accent3"/>
              </a:solidFill>
              <a:latin typeface="Helvetica" pitchFamily="2" charset="0"/>
            </a:endParaRPr>
          </a:p>
        </p:txBody>
      </p:sp>
      <p:pic>
        <p:nvPicPr>
          <p:cNvPr id="4" name="Picture 3">
            <a:extLst>
              <a:ext uri="{FF2B5EF4-FFF2-40B4-BE49-F238E27FC236}">
                <a16:creationId xmlns:a16="http://schemas.microsoft.com/office/drawing/2014/main" id="{250969A6-A741-3E40-B7E8-1631EF2C4C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06473" y="4418385"/>
            <a:ext cx="1155290" cy="1155290"/>
          </a:xfrm>
          <a:prstGeom prst="rect">
            <a:avLst/>
          </a:prstGeom>
        </p:spPr>
      </p:pic>
      <p:pic>
        <p:nvPicPr>
          <p:cNvPr id="5" name="Picture 4">
            <a:extLst>
              <a:ext uri="{FF2B5EF4-FFF2-40B4-BE49-F238E27FC236}">
                <a16:creationId xmlns:a16="http://schemas.microsoft.com/office/drawing/2014/main" id="{6DAD7077-5C0E-194E-A2BD-D494B689E1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06473" y="2691357"/>
            <a:ext cx="1164349" cy="1164349"/>
          </a:xfrm>
          <a:prstGeom prst="rect">
            <a:avLst/>
          </a:prstGeom>
        </p:spPr>
      </p:pic>
      <p:pic>
        <p:nvPicPr>
          <p:cNvPr id="3" name="Picture 2">
            <a:extLst>
              <a:ext uri="{FF2B5EF4-FFF2-40B4-BE49-F238E27FC236}">
                <a16:creationId xmlns:a16="http://schemas.microsoft.com/office/drawing/2014/main" id="{BE95ED71-0F73-6649-9339-28006D3103F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77547" y="3556645"/>
            <a:ext cx="1429148" cy="1432980"/>
          </a:xfrm>
          <a:prstGeom prst="rect">
            <a:avLst/>
          </a:prstGeom>
        </p:spPr>
      </p:pic>
      <p:pic>
        <p:nvPicPr>
          <p:cNvPr id="72" name="Picture 71">
            <a:extLst>
              <a:ext uri="{FF2B5EF4-FFF2-40B4-BE49-F238E27FC236}">
                <a16:creationId xmlns:a16="http://schemas.microsoft.com/office/drawing/2014/main" id="{819520B9-7FFC-9442-B330-1AB8F5A897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5089" y="4375388"/>
            <a:ext cx="1155290" cy="1155290"/>
          </a:xfrm>
          <a:prstGeom prst="rect">
            <a:avLst/>
          </a:prstGeom>
        </p:spPr>
      </p:pic>
      <p:pic>
        <p:nvPicPr>
          <p:cNvPr id="83" name="Picture 82">
            <a:extLst>
              <a:ext uri="{FF2B5EF4-FFF2-40B4-BE49-F238E27FC236}">
                <a16:creationId xmlns:a16="http://schemas.microsoft.com/office/drawing/2014/main" id="{F98BEBA1-FE1B-6044-B21C-13F41E5303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0559" y="2648360"/>
            <a:ext cx="1164349" cy="1164349"/>
          </a:xfrm>
          <a:prstGeom prst="rect">
            <a:avLst/>
          </a:prstGeom>
        </p:spPr>
      </p:pic>
      <p:sp>
        <p:nvSpPr>
          <p:cNvPr id="82" name="Rectangle 81">
            <a:extLst>
              <a:ext uri="{FF2B5EF4-FFF2-40B4-BE49-F238E27FC236}">
                <a16:creationId xmlns:a16="http://schemas.microsoft.com/office/drawing/2014/main" id="{3B338920-9964-4515-A66C-F43607D6D3A7}"/>
              </a:ext>
            </a:extLst>
          </p:cNvPr>
          <p:cNvSpPr/>
          <p:nvPr/>
        </p:nvSpPr>
        <p:spPr>
          <a:xfrm>
            <a:off x="6610184" y="3467981"/>
            <a:ext cx="1548419" cy="307697"/>
          </a:xfrm>
          <a:prstGeom prst="rect">
            <a:avLst/>
          </a:prstGeom>
          <a:solidFill>
            <a:schemeClr val="bg1"/>
          </a:solidFill>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r>
              <a:rPr lang="en-GB" sz="1400"/>
              <a:t>Business Partner</a:t>
            </a:r>
          </a:p>
        </p:txBody>
      </p:sp>
      <p:sp>
        <p:nvSpPr>
          <p:cNvPr id="84" name="TextBox 83">
            <a:extLst>
              <a:ext uri="{FF2B5EF4-FFF2-40B4-BE49-F238E27FC236}">
                <a16:creationId xmlns:a16="http://schemas.microsoft.com/office/drawing/2014/main" id="{36A38E2F-D1F8-2C4A-B710-5DB7F6EA6687}"/>
              </a:ext>
            </a:extLst>
          </p:cNvPr>
          <p:cNvSpPr txBox="1"/>
          <p:nvPr/>
        </p:nvSpPr>
        <p:spPr>
          <a:xfrm>
            <a:off x="8521578" y="1663006"/>
            <a:ext cx="3227945" cy="4577519"/>
          </a:xfrm>
          <a:prstGeom prst="rect">
            <a:avLst/>
          </a:prstGeom>
          <a:noFill/>
          <a:ln w="28575">
            <a:solidFill>
              <a:schemeClr val="accent2"/>
            </a:solidFill>
          </a:ln>
        </p:spPr>
        <p:txBody>
          <a:bodyPr wrap="square" lIns="107972" tIns="89977" rIns="107972" bIns="89977" rtlCol="0">
            <a:noAutofit/>
          </a:bodyPr>
          <a:lstStyle>
            <a:defPPr>
              <a:defRPr lang="en-US"/>
            </a:defPPr>
            <a:lvl1pPr marL="285750" indent="-285750">
              <a:spcBef>
                <a:spcPts val="1800"/>
              </a:spcBef>
              <a:buFont typeface="Arial" panose="020B0604020202020204" pitchFamily="34" charset="0"/>
              <a:buChar char="•"/>
              <a:defRPr sz="3600"/>
            </a:lvl1pPr>
          </a:lstStyle>
          <a:p>
            <a:r>
              <a:rPr lang="en-US" sz="1600">
                <a:latin typeface="Helvetica" pitchFamily="2" charset="0"/>
              </a:rPr>
              <a:t>The accelerator provides integration into the new SAP S/4HANA Business Partner master data structuring</a:t>
            </a:r>
          </a:p>
          <a:p>
            <a:r>
              <a:rPr lang="en-US" sz="1600">
                <a:latin typeface="Helvetica" pitchFamily="2" charset="0"/>
              </a:rPr>
              <a:t>It generates the Customer, Vendor and Business Partner related Workspaces</a:t>
            </a:r>
          </a:p>
          <a:p>
            <a:r>
              <a:rPr lang="en-US" sz="1600">
                <a:latin typeface="Helvetica" pitchFamily="2" charset="0"/>
              </a:rPr>
              <a:t>It provides users with a 360° view on documents of a Business Partner, whether in it’s Customer or Vendor role</a:t>
            </a:r>
          </a:p>
          <a:p>
            <a:r>
              <a:rPr lang="en-US" sz="1600">
                <a:latin typeface="Helvetica" pitchFamily="2" charset="0"/>
              </a:rPr>
              <a:t>It allows  a quick setup through transport package</a:t>
            </a:r>
          </a:p>
          <a:p>
            <a:endParaRPr lang="en-US" sz="1799">
              <a:latin typeface="Helvetica" pitchFamily="2" charset="0"/>
            </a:endParaRPr>
          </a:p>
          <a:p>
            <a:endParaRPr lang="en-US" sz="1799">
              <a:latin typeface="Helvetica" pitchFamily="2" charset="0"/>
            </a:endParaRPr>
          </a:p>
        </p:txBody>
      </p:sp>
      <p:grpSp>
        <p:nvGrpSpPr>
          <p:cNvPr id="113" name="Group 112">
            <a:extLst>
              <a:ext uri="{FF2B5EF4-FFF2-40B4-BE49-F238E27FC236}">
                <a16:creationId xmlns:a16="http://schemas.microsoft.com/office/drawing/2014/main" id="{73570529-CE85-4D8C-8A05-17B282B487DA}"/>
              </a:ext>
            </a:extLst>
          </p:cNvPr>
          <p:cNvGrpSpPr>
            <a:grpSpLocks noChangeAspect="1"/>
          </p:cNvGrpSpPr>
          <p:nvPr/>
        </p:nvGrpSpPr>
        <p:grpSpPr>
          <a:xfrm>
            <a:off x="6109950" y="4846569"/>
            <a:ext cx="394277" cy="460454"/>
            <a:chOff x="9320213" y="5934075"/>
            <a:chExt cx="227012" cy="265113"/>
          </a:xfrm>
          <a:solidFill>
            <a:srgbClr val="EEB111"/>
          </a:solidFill>
        </p:grpSpPr>
        <p:sp>
          <p:nvSpPr>
            <p:cNvPr id="114" name="Freeform 32">
              <a:extLst>
                <a:ext uri="{FF2B5EF4-FFF2-40B4-BE49-F238E27FC236}">
                  <a16:creationId xmlns:a16="http://schemas.microsoft.com/office/drawing/2014/main" id="{38732320-015E-45FD-8BBF-164CB3D83A51}"/>
                </a:ext>
              </a:extLst>
            </p:cNvPr>
            <p:cNvSpPr>
              <a:spLocks noChangeArrowheads="1"/>
            </p:cNvSpPr>
            <p:nvPr/>
          </p:nvSpPr>
          <p:spPr bwMode="auto">
            <a:xfrm>
              <a:off x="9320213" y="5934075"/>
              <a:ext cx="38100" cy="263525"/>
            </a:xfrm>
            <a:custGeom>
              <a:avLst/>
              <a:gdLst>
                <a:gd name="T0" fmla="*/ 29 w 107"/>
                <a:gd name="T1" fmla="*/ 686 h 733"/>
                <a:gd name="T2" fmla="*/ 29 w 107"/>
                <a:gd name="T3" fmla="*/ 45 h 733"/>
                <a:gd name="T4" fmla="*/ 101 w 107"/>
                <a:gd name="T5" fmla="*/ 76 h 733"/>
                <a:gd name="T6" fmla="*/ 106 w 107"/>
                <a:gd name="T7" fmla="*/ 47 h 733"/>
                <a:gd name="T8" fmla="*/ 15 w 107"/>
                <a:gd name="T9" fmla="*/ 4 h 733"/>
                <a:gd name="T10" fmla="*/ 0 w 107"/>
                <a:gd name="T11" fmla="*/ 16 h 733"/>
                <a:gd name="T12" fmla="*/ 0 w 107"/>
                <a:gd name="T13" fmla="*/ 717 h 733"/>
                <a:gd name="T14" fmla="*/ 15 w 107"/>
                <a:gd name="T15" fmla="*/ 729 h 733"/>
                <a:gd name="T16" fmla="*/ 101 w 107"/>
                <a:gd name="T17" fmla="*/ 688 h 733"/>
                <a:gd name="T18" fmla="*/ 96 w 107"/>
                <a:gd name="T19" fmla="*/ 659 h 733"/>
                <a:gd name="T20" fmla="*/ 29 w 107"/>
                <a:gd name="T21" fmla="*/ 68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733">
                  <a:moveTo>
                    <a:pt x="29" y="686"/>
                  </a:moveTo>
                  <a:lnTo>
                    <a:pt x="29" y="45"/>
                  </a:lnTo>
                  <a:lnTo>
                    <a:pt x="101" y="76"/>
                  </a:lnTo>
                  <a:cubicBezTo>
                    <a:pt x="101" y="66"/>
                    <a:pt x="102" y="55"/>
                    <a:pt x="106" y="47"/>
                  </a:cubicBezTo>
                  <a:lnTo>
                    <a:pt x="15" y="4"/>
                  </a:lnTo>
                  <a:cubicBezTo>
                    <a:pt x="7" y="0"/>
                    <a:pt x="0" y="6"/>
                    <a:pt x="0" y="16"/>
                  </a:cubicBezTo>
                  <a:lnTo>
                    <a:pt x="0" y="717"/>
                  </a:lnTo>
                  <a:cubicBezTo>
                    <a:pt x="0" y="727"/>
                    <a:pt x="7" y="732"/>
                    <a:pt x="15" y="729"/>
                  </a:cubicBezTo>
                  <a:lnTo>
                    <a:pt x="101" y="688"/>
                  </a:lnTo>
                  <a:cubicBezTo>
                    <a:pt x="98" y="678"/>
                    <a:pt x="96" y="668"/>
                    <a:pt x="96" y="659"/>
                  </a:cubicBezTo>
                  <a:lnTo>
                    <a:pt x="29" y="686"/>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15" name="Freeform 33">
              <a:extLst>
                <a:ext uri="{FF2B5EF4-FFF2-40B4-BE49-F238E27FC236}">
                  <a16:creationId xmlns:a16="http://schemas.microsoft.com/office/drawing/2014/main" id="{38998B2F-926E-4DA0-B7DE-8C0B8E72244E}"/>
                </a:ext>
              </a:extLst>
            </p:cNvPr>
            <p:cNvSpPr>
              <a:spLocks noChangeArrowheads="1"/>
            </p:cNvSpPr>
            <p:nvPr/>
          </p:nvSpPr>
          <p:spPr bwMode="auto">
            <a:xfrm>
              <a:off x="9351963" y="5934075"/>
              <a:ext cx="34925" cy="263525"/>
            </a:xfrm>
            <a:custGeom>
              <a:avLst/>
              <a:gdLst>
                <a:gd name="T0" fmla="*/ 27 w 98"/>
                <a:gd name="T1" fmla="*/ 687 h 732"/>
                <a:gd name="T2" fmla="*/ 27 w 98"/>
                <a:gd name="T3" fmla="*/ 46 h 732"/>
                <a:gd name="T4" fmla="*/ 94 w 98"/>
                <a:gd name="T5" fmla="*/ 74 h 732"/>
                <a:gd name="T6" fmla="*/ 97 w 98"/>
                <a:gd name="T7" fmla="*/ 43 h 732"/>
                <a:gd name="T8" fmla="*/ 14 w 98"/>
                <a:gd name="T9" fmla="*/ 4 h 732"/>
                <a:gd name="T10" fmla="*/ 0 w 98"/>
                <a:gd name="T11" fmla="*/ 16 h 732"/>
                <a:gd name="T12" fmla="*/ 0 w 98"/>
                <a:gd name="T13" fmla="*/ 717 h 732"/>
                <a:gd name="T14" fmla="*/ 14 w 98"/>
                <a:gd name="T15" fmla="*/ 728 h 732"/>
                <a:gd name="T16" fmla="*/ 94 w 98"/>
                <a:gd name="T17" fmla="*/ 690 h 732"/>
                <a:gd name="T18" fmla="*/ 86 w 98"/>
                <a:gd name="T19" fmla="*/ 663 h 732"/>
                <a:gd name="T20" fmla="*/ 27 w 98"/>
                <a:gd name="T21" fmla="*/ 687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732">
                  <a:moveTo>
                    <a:pt x="27" y="687"/>
                  </a:moveTo>
                  <a:lnTo>
                    <a:pt x="27" y="46"/>
                  </a:lnTo>
                  <a:lnTo>
                    <a:pt x="94" y="74"/>
                  </a:lnTo>
                  <a:cubicBezTo>
                    <a:pt x="93" y="64"/>
                    <a:pt x="94" y="53"/>
                    <a:pt x="97" y="43"/>
                  </a:cubicBezTo>
                  <a:lnTo>
                    <a:pt x="14" y="4"/>
                  </a:lnTo>
                  <a:cubicBezTo>
                    <a:pt x="7" y="0"/>
                    <a:pt x="0" y="5"/>
                    <a:pt x="0" y="16"/>
                  </a:cubicBezTo>
                  <a:lnTo>
                    <a:pt x="0" y="717"/>
                  </a:lnTo>
                  <a:cubicBezTo>
                    <a:pt x="0" y="727"/>
                    <a:pt x="7" y="731"/>
                    <a:pt x="14" y="728"/>
                  </a:cubicBezTo>
                  <a:lnTo>
                    <a:pt x="94" y="690"/>
                  </a:lnTo>
                  <a:cubicBezTo>
                    <a:pt x="88" y="683"/>
                    <a:pt x="86" y="673"/>
                    <a:pt x="86" y="663"/>
                  </a:cubicBezTo>
                  <a:lnTo>
                    <a:pt x="27" y="687"/>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16" name="Freeform 34">
              <a:extLst>
                <a:ext uri="{FF2B5EF4-FFF2-40B4-BE49-F238E27FC236}">
                  <a16:creationId xmlns:a16="http://schemas.microsoft.com/office/drawing/2014/main" id="{1DB916AE-7C9E-44C1-8B35-A5344585900A}"/>
                </a:ext>
              </a:extLst>
            </p:cNvPr>
            <p:cNvSpPr>
              <a:spLocks noChangeArrowheads="1"/>
            </p:cNvSpPr>
            <p:nvPr/>
          </p:nvSpPr>
          <p:spPr bwMode="auto">
            <a:xfrm>
              <a:off x="9382125" y="5934075"/>
              <a:ext cx="39688" cy="263525"/>
            </a:xfrm>
            <a:custGeom>
              <a:avLst/>
              <a:gdLst>
                <a:gd name="T0" fmla="*/ 28 w 109"/>
                <a:gd name="T1" fmla="*/ 686 h 733"/>
                <a:gd name="T2" fmla="*/ 28 w 109"/>
                <a:gd name="T3" fmla="*/ 45 h 733"/>
                <a:gd name="T4" fmla="*/ 104 w 109"/>
                <a:gd name="T5" fmla="*/ 77 h 733"/>
                <a:gd name="T6" fmla="*/ 108 w 109"/>
                <a:gd name="T7" fmla="*/ 48 h 733"/>
                <a:gd name="T8" fmla="*/ 15 w 109"/>
                <a:gd name="T9" fmla="*/ 4 h 733"/>
                <a:gd name="T10" fmla="*/ 0 w 109"/>
                <a:gd name="T11" fmla="*/ 16 h 733"/>
                <a:gd name="T12" fmla="*/ 0 w 109"/>
                <a:gd name="T13" fmla="*/ 717 h 733"/>
                <a:gd name="T14" fmla="*/ 15 w 109"/>
                <a:gd name="T15" fmla="*/ 729 h 733"/>
                <a:gd name="T16" fmla="*/ 107 w 109"/>
                <a:gd name="T17" fmla="*/ 686 h 733"/>
                <a:gd name="T18" fmla="*/ 105 w 109"/>
                <a:gd name="T19" fmla="*/ 653 h 733"/>
                <a:gd name="T20" fmla="*/ 28 w 109"/>
                <a:gd name="T21" fmla="*/ 68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733">
                  <a:moveTo>
                    <a:pt x="28" y="686"/>
                  </a:moveTo>
                  <a:lnTo>
                    <a:pt x="28" y="45"/>
                  </a:lnTo>
                  <a:lnTo>
                    <a:pt x="104" y="77"/>
                  </a:lnTo>
                  <a:cubicBezTo>
                    <a:pt x="104" y="67"/>
                    <a:pt x="105" y="57"/>
                    <a:pt x="108" y="48"/>
                  </a:cubicBezTo>
                  <a:lnTo>
                    <a:pt x="15" y="4"/>
                  </a:lnTo>
                  <a:cubicBezTo>
                    <a:pt x="7" y="0"/>
                    <a:pt x="0" y="6"/>
                    <a:pt x="0" y="16"/>
                  </a:cubicBezTo>
                  <a:lnTo>
                    <a:pt x="0" y="717"/>
                  </a:lnTo>
                  <a:cubicBezTo>
                    <a:pt x="0" y="727"/>
                    <a:pt x="7" y="732"/>
                    <a:pt x="15" y="729"/>
                  </a:cubicBezTo>
                  <a:lnTo>
                    <a:pt x="107" y="686"/>
                  </a:lnTo>
                  <a:cubicBezTo>
                    <a:pt x="104" y="675"/>
                    <a:pt x="104" y="665"/>
                    <a:pt x="105" y="653"/>
                  </a:cubicBezTo>
                  <a:lnTo>
                    <a:pt x="28" y="686"/>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17" name="Freeform 35">
              <a:extLst>
                <a:ext uri="{FF2B5EF4-FFF2-40B4-BE49-F238E27FC236}">
                  <a16:creationId xmlns:a16="http://schemas.microsoft.com/office/drawing/2014/main" id="{3F157E01-7115-48BC-ADC9-F0F0AD5A08D5}"/>
                </a:ext>
              </a:extLst>
            </p:cNvPr>
            <p:cNvSpPr>
              <a:spLocks noChangeArrowheads="1"/>
            </p:cNvSpPr>
            <p:nvPr/>
          </p:nvSpPr>
          <p:spPr bwMode="auto">
            <a:xfrm>
              <a:off x="9410700" y="5934075"/>
              <a:ext cx="38100" cy="263525"/>
            </a:xfrm>
            <a:custGeom>
              <a:avLst/>
              <a:gdLst>
                <a:gd name="T0" fmla="*/ 28 w 105"/>
                <a:gd name="T1" fmla="*/ 686 h 733"/>
                <a:gd name="T2" fmla="*/ 28 w 105"/>
                <a:gd name="T3" fmla="*/ 45 h 733"/>
                <a:gd name="T4" fmla="*/ 102 w 105"/>
                <a:gd name="T5" fmla="*/ 77 h 733"/>
                <a:gd name="T6" fmla="*/ 104 w 105"/>
                <a:gd name="T7" fmla="*/ 47 h 733"/>
                <a:gd name="T8" fmla="*/ 15 w 105"/>
                <a:gd name="T9" fmla="*/ 4 h 733"/>
                <a:gd name="T10" fmla="*/ 0 w 105"/>
                <a:gd name="T11" fmla="*/ 16 h 733"/>
                <a:gd name="T12" fmla="*/ 0 w 105"/>
                <a:gd name="T13" fmla="*/ 717 h 733"/>
                <a:gd name="T14" fmla="*/ 15 w 105"/>
                <a:gd name="T15" fmla="*/ 729 h 733"/>
                <a:gd name="T16" fmla="*/ 99 w 105"/>
                <a:gd name="T17" fmla="*/ 689 h 733"/>
                <a:gd name="T18" fmla="*/ 96 w 105"/>
                <a:gd name="T19" fmla="*/ 657 h 733"/>
                <a:gd name="T20" fmla="*/ 28 w 105"/>
                <a:gd name="T21" fmla="*/ 68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733">
                  <a:moveTo>
                    <a:pt x="28" y="686"/>
                  </a:moveTo>
                  <a:lnTo>
                    <a:pt x="28" y="45"/>
                  </a:lnTo>
                  <a:lnTo>
                    <a:pt x="102" y="77"/>
                  </a:lnTo>
                  <a:cubicBezTo>
                    <a:pt x="101" y="67"/>
                    <a:pt x="101" y="57"/>
                    <a:pt x="104" y="47"/>
                  </a:cubicBezTo>
                  <a:lnTo>
                    <a:pt x="15" y="4"/>
                  </a:lnTo>
                  <a:cubicBezTo>
                    <a:pt x="7" y="0"/>
                    <a:pt x="0" y="6"/>
                    <a:pt x="0" y="16"/>
                  </a:cubicBezTo>
                  <a:lnTo>
                    <a:pt x="0" y="717"/>
                  </a:lnTo>
                  <a:cubicBezTo>
                    <a:pt x="0" y="727"/>
                    <a:pt x="7" y="732"/>
                    <a:pt x="15" y="729"/>
                  </a:cubicBezTo>
                  <a:lnTo>
                    <a:pt x="99" y="689"/>
                  </a:lnTo>
                  <a:cubicBezTo>
                    <a:pt x="96" y="678"/>
                    <a:pt x="96" y="668"/>
                    <a:pt x="96" y="657"/>
                  </a:cubicBezTo>
                  <a:lnTo>
                    <a:pt x="28" y="686"/>
                  </a:lnTo>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sp>
          <p:nvSpPr>
            <p:cNvPr id="118" name="Freeform 36">
              <a:extLst>
                <a:ext uri="{FF2B5EF4-FFF2-40B4-BE49-F238E27FC236}">
                  <a16:creationId xmlns:a16="http://schemas.microsoft.com/office/drawing/2014/main" id="{835D5962-8599-4C89-9792-33AD1C6F7EF9}"/>
                </a:ext>
              </a:extLst>
            </p:cNvPr>
            <p:cNvSpPr>
              <a:spLocks noChangeArrowheads="1"/>
            </p:cNvSpPr>
            <p:nvPr/>
          </p:nvSpPr>
          <p:spPr bwMode="auto">
            <a:xfrm>
              <a:off x="9440863" y="5935663"/>
              <a:ext cx="106362" cy="263525"/>
            </a:xfrm>
            <a:custGeom>
              <a:avLst/>
              <a:gdLst>
                <a:gd name="T0" fmla="*/ 292 w 294"/>
                <a:gd name="T1" fmla="*/ 258 h 733"/>
                <a:gd name="T2" fmla="*/ 292 w 294"/>
                <a:gd name="T3" fmla="*/ 256 h 733"/>
                <a:gd name="T4" fmla="*/ 292 w 294"/>
                <a:gd name="T5" fmla="*/ 255 h 733"/>
                <a:gd name="T6" fmla="*/ 220 w 294"/>
                <a:gd name="T7" fmla="*/ 103 h 733"/>
                <a:gd name="T8" fmla="*/ 219 w 294"/>
                <a:gd name="T9" fmla="*/ 102 h 733"/>
                <a:gd name="T10" fmla="*/ 217 w 294"/>
                <a:gd name="T11" fmla="*/ 100 h 733"/>
                <a:gd name="T12" fmla="*/ 216 w 294"/>
                <a:gd name="T13" fmla="*/ 99 h 733"/>
                <a:gd name="T14" fmla="*/ 215 w 294"/>
                <a:gd name="T15" fmla="*/ 98 h 733"/>
                <a:gd name="T16" fmla="*/ 15 w 294"/>
                <a:gd name="T17" fmla="*/ 4 h 733"/>
                <a:gd name="T18" fmla="*/ 0 w 294"/>
                <a:gd name="T19" fmla="*/ 16 h 733"/>
                <a:gd name="T20" fmla="*/ 0 w 294"/>
                <a:gd name="T21" fmla="*/ 717 h 733"/>
                <a:gd name="T22" fmla="*/ 15 w 294"/>
                <a:gd name="T23" fmla="*/ 729 h 733"/>
                <a:gd name="T24" fmla="*/ 287 w 294"/>
                <a:gd name="T25" fmla="*/ 602 h 733"/>
                <a:gd name="T26" fmla="*/ 293 w 294"/>
                <a:gd name="T27" fmla="*/ 587 h 733"/>
                <a:gd name="T28" fmla="*/ 293 w 294"/>
                <a:gd name="T29" fmla="*/ 265 h 733"/>
                <a:gd name="T30" fmla="*/ 292 w 294"/>
                <a:gd name="T31" fmla="*/ 259 h 733"/>
                <a:gd name="T32" fmla="*/ 292 w 294"/>
                <a:gd name="T33" fmla="*/ 258 h 733"/>
                <a:gd name="T34" fmla="*/ 222 w 294"/>
                <a:gd name="T35" fmla="*/ 143 h 733"/>
                <a:gd name="T36" fmla="*/ 271 w 294"/>
                <a:gd name="T37" fmla="*/ 246 h 733"/>
                <a:gd name="T38" fmla="*/ 222 w 294"/>
                <a:gd name="T39" fmla="*/ 235 h 733"/>
                <a:gd name="T40" fmla="*/ 222 w 294"/>
                <a:gd name="T41" fmla="*/ 143 h 733"/>
                <a:gd name="T42" fmla="*/ 28 w 294"/>
                <a:gd name="T43" fmla="*/ 683 h 733"/>
                <a:gd name="T44" fmla="*/ 28 w 294"/>
                <a:gd name="T45" fmla="*/ 42 h 733"/>
                <a:gd name="T46" fmla="*/ 206 w 294"/>
                <a:gd name="T47" fmla="*/ 118 h 733"/>
                <a:gd name="T48" fmla="*/ 206 w 294"/>
                <a:gd name="T49" fmla="*/ 245 h 733"/>
                <a:gd name="T50" fmla="*/ 213 w 294"/>
                <a:gd name="T51" fmla="*/ 259 h 733"/>
                <a:gd name="T52" fmla="*/ 279 w 294"/>
                <a:gd name="T53" fmla="*/ 271 h 733"/>
                <a:gd name="T54" fmla="*/ 279 w 294"/>
                <a:gd name="T55" fmla="*/ 577 h 733"/>
                <a:gd name="T56" fmla="*/ 28 w 294"/>
                <a:gd name="T57" fmla="*/ 68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4" h="733">
                  <a:moveTo>
                    <a:pt x="292" y="258"/>
                  </a:moveTo>
                  <a:lnTo>
                    <a:pt x="292" y="256"/>
                  </a:lnTo>
                  <a:lnTo>
                    <a:pt x="292" y="255"/>
                  </a:lnTo>
                  <a:lnTo>
                    <a:pt x="220" y="103"/>
                  </a:lnTo>
                  <a:cubicBezTo>
                    <a:pt x="220" y="103"/>
                    <a:pt x="220" y="102"/>
                    <a:pt x="219" y="102"/>
                  </a:cubicBezTo>
                  <a:cubicBezTo>
                    <a:pt x="219" y="102"/>
                    <a:pt x="219" y="100"/>
                    <a:pt x="217" y="100"/>
                  </a:cubicBezTo>
                  <a:lnTo>
                    <a:pt x="216" y="99"/>
                  </a:lnTo>
                  <a:cubicBezTo>
                    <a:pt x="216" y="99"/>
                    <a:pt x="215" y="99"/>
                    <a:pt x="215" y="98"/>
                  </a:cubicBezTo>
                  <a:lnTo>
                    <a:pt x="15" y="4"/>
                  </a:lnTo>
                  <a:cubicBezTo>
                    <a:pt x="8" y="0"/>
                    <a:pt x="0" y="6"/>
                    <a:pt x="0" y="16"/>
                  </a:cubicBezTo>
                  <a:lnTo>
                    <a:pt x="0" y="717"/>
                  </a:lnTo>
                  <a:cubicBezTo>
                    <a:pt x="0" y="727"/>
                    <a:pt x="8" y="732"/>
                    <a:pt x="15" y="729"/>
                  </a:cubicBezTo>
                  <a:lnTo>
                    <a:pt x="287" y="602"/>
                  </a:lnTo>
                  <a:cubicBezTo>
                    <a:pt x="290" y="600"/>
                    <a:pt x="293" y="595"/>
                    <a:pt x="293" y="587"/>
                  </a:cubicBezTo>
                  <a:lnTo>
                    <a:pt x="293" y="265"/>
                  </a:lnTo>
                  <a:cubicBezTo>
                    <a:pt x="292" y="261"/>
                    <a:pt x="292" y="259"/>
                    <a:pt x="292" y="259"/>
                  </a:cubicBezTo>
                  <a:lnTo>
                    <a:pt x="292" y="258"/>
                  </a:lnTo>
                  <a:close/>
                  <a:moveTo>
                    <a:pt x="222" y="143"/>
                  </a:moveTo>
                  <a:lnTo>
                    <a:pt x="271" y="246"/>
                  </a:lnTo>
                  <a:lnTo>
                    <a:pt x="222" y="235"/>
                  </a:lnTo>
                  <a:lnTo>
                    <a:pt x="222" y="143"/>
                  </a:lnTo>
                  <a:close/>
                  <a:moveTo>
                    <a:pt x="28" y="683"/>
                  </a:moveTo>
                  <a:lnTo>
                    <a:pt x="28" y="42"/>
                  </a:lnTo>
                  <a:lnTo>
                    <a:pt x="206" y="118"/>
                  </a:lnTo>
                  <a:lnTo>
                    <a:pt x="206" y="245"/>
                  </a:lnTo>
                  <a:cubicBezTo>
                    <a:pt x="206" y="252"/>
                    <a:pt x="209" y="259"/>
                    <a:pt x="213" y="259"/>
                  </a:cubicBezTo>
                  <a:lnTo>
                    <a:pt x="279" y="271"/>
                  </a:lnTo>
                  <a:lnTo>
                    <a:pt x="279" y="577"/>
                  </a:lnTo>
                  <a:lnTo>
                    <a:pt x="28" y="683"/>
                  </a:lnTo>
                  <a:close/>
                </a:path>
              </a:pathLst>
            </a:custGeom>
            <a:grp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sz="1400"/>
            </a:p>
          </p:txBody>
        </p:sp>
      </p:grpSp>
    </p:spTree>
    <p:extLst>
      <p:ext uri="{BB962C8B-B14F-4D97-AF65-F5344CB8AC3E}">
        <p14:creationId xmlns:p14="http://schemas.microsoft.com/office/powerpoint/2010/main" val="91638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fade">
                                      <p:cBhvr>
                                        <p:cTn id="10" dur="500"/>
                                        <p:tgtEl>
                                          <p:spTgt spid="113"/>
                                        </p:tgtEl>
                                      </p:cBhvr>
                                    </p:animEffect>
                                  </p:childTnLst>
                                </p:cTn>
                              </p:par>
                              <p:par>
                                <p:cTn id="11" presetID="10" presetClass="entr" presetSubtype="0" fill="hold" nodeType="withEffect">
                                  <p:stCondLst>
                                    <p:cond delay="0"/>
                                  </p:stCondLst>
                                  <p:childTnLst>
                                    <p:set>
                                      <p:cBhvr>
                                        <p:cTn id="12" dur="1" fill="hold">
                                          <p:stCondLst>
                                            <p:cond delay="0"/>
                                          </p:stCondLst>
                                        </p:cTn>
                                        <p:tgtEl>
                                          <p:spTgt spid="155"/>
                                        </p:tgtEl>
                                        <p:attrNameLst>
                                          <p:attrName>style.visibility</p:attrName>
                                        </p:attrNameLst>
                                      </p:cBhvr>
                                      <p:to>
                                        <p:strVal val="visible"/>
                                      </p:to>
                                    </p:set>
                                    <p:animEffect transition="in" filter="fade">
                                      <p:cBhvr>
                                        <p:cTn id="13" dur="500"/>
                                        <p:tgtEl>
                                          <p:spTgt spid="155"/>
                                        </p:tgtEl>
                                      </p:cBhvr>
                                    </p:animEffect>
                                  </p:childTnLst>
                                </p:cTn>
                              </p:par>
                              <p:par>
                                <p:cTn id="14" presetID="10" presetClass="entr" presetSubtype="0" fill="hold" nodeType="withEffect">
                                  <p:stCondLst>
                                    <p:cond delay="0"/>
                                  </p:stCondLst>
                                  <p:childTnLst>
                                    <p:set>
                                      <p:cBhvr>
                                        <p:cTn id="15" dur="1" fill="hold">
                                          <p:stCondLst>
                                            <p:cond delay="0"/>
                                          </p:stCondLst>
                                        </p:cTn>
                                        <p:tgtEl>
                                          <p:spTgt spid="161"/>
                                        </p:tgtEl>
                                        <p:attrNameLst>
                                          <p:attrName>style.visibility</p:attrName>
                                        </p:attrNameLst>
                                      </p:cBhvr>
                                      <p:to>
                                        <p:strVal val="visible"/>
                                      </p:to>
                                    </p:set>
                                    <p:animEffect transition="in" filter="fade">
                                      <p:cBhvr>
                                        <p:cTn id="16"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683008E-62C1-41E3-B298-A51FE021298D}"/>
              </a:ext>
            </a:extLst>
          </p:cNvPr>
          <p:cNvGrpSpPr/>
          <p:nvPr/>
        </p:nvGrpSpPr>
        <p:grpSpPr>
          <a:xfrm>
            <a:off x="407635" y="1554197"/>
            <a:ext cx="8300086" cy="4749530"/>
            <a:chOff x="3812056" y="2862263"/>
            <a:chExt cx="16604493" cy="9501533"/>
          </a:xfrm>
        </p:grpSpPr>
        <p:grpSp>
          <p:nvGrpSpPr>
            <p:cNvPr id="5" name="Group 4">
              <a:extLst>
                <a:ext uri="{FF2B5EF4-FFF2-40B4-BE49-F238E27FC236}">
                  <a16:creationId xmlns:a16="http://schemas.microsoft.com/office/drawing/2014/main" id="{93849021-19D1-410E-97A6-6E803D76E980}"/>
                </a:ext>
              </a:extLst>
            </p:cNvPr>
            <p:cNvGrpSpPr/>
            <p:nvPr/>
          </p:nvGrpSpPr>
          <p:grpSpPr>
            <a:xfrm>
              <a:off x="3812056" y="2862263"/>
              <a:ext cx="16604493" cy="9501533"/>
              <a:chOff x="3812056" y="2862263"/>
              <a:chExt cx="16604493" cy="9501533"/>
            </a:xfrm>
          </p:grpSpPr>
          <p:pic>
            <p:nvPicPr>
              <p:cNvPr id="8" name="Picture 7">
                <a:extLst>
                  <a:ext uri="{FF2B5EF4-FFF2-40B4-BE49-F238E27FC236}">
                    <a16:creationId xmlns:a16="http://schemas.microsoft.com/office/drawing/2014/main" id="{7019B0CE-DFC6-4C5A-B9AC-6A9D6056F9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2056" y="2862263"/>
                <a:ext cx="16604493" cy="9501533"/>
              </a:xfrm>
              <a:prstGeom prst="rect">
                <a:avLst/>
              </a:prstGeom>
              <a:effectLst>
                <a:outerShdw blurRad="254000" sx="102000" sy="102000" algn="ctr" rotWithShape="0">
                  <a:schemeClr val="bg2">
                    <a:lumMod val="50000"/>
                    <a:alpha val="40000"/>
                  </a:schemeClr>
                </a:outerShdw>
              </a:effectLst>
            </p:spPr>
          </p:pic>
          <p:pic>
            <p:nvPicPr>
              <p:cNvPr id="4" name="Picture 3">
                <a:extLst>
                  <a:ext uri="{FF2B5EF4-FFF2-40B4-BE49-F238E27FC236}">
                    <a16:creationId xmlns:a16="http://schemas.microsoft.com/office/drawing/2014/main" id="{A9C05C95-0966-4BE6-BB12-59824A1FBE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97614" y="3865259"/>
                <a:ext cx="4494180" cy="3392791"/>
              </a:xfrm>
              <a:prstGeom prst="rect">
                <a:avLst/>
              </a:prstGeom>
              <a:effectLst/>
            </p:spPr>
          </p:pic>
        </p:grpSp>
        <p:pic>
          <p:nvPicPr>
            <p:cNvPr id="9" name="Picture 8">
              <a:extLst>
                <a:ext uri="{FF2B5EF4-FFF2-40B4-BE49-F238E27FC236}">
                  <a16:creationId xmlns:a16="http://schemas.microsoft.com/office/drawing/2014/main" id="{F00D3C3B-6EEF-486D-8A62-A93BF3ED06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86326" y="5591175"/>
              <a:ext cx="4175049" cy="1819275"/>
            </a:xfrm>
            <a:prstGeom prst="rect">
              <a:avLst/>
            </a:prstGeom>
            <a:effectLst/>
          </p:spPr>
        </p:pic>
      </p:grpSp>
      <p:sp>
        <p:nvSpPr>
          <p:cNvPr id="6" name="AutoShape 28">
            <a:extLst>
              <a:ext uri="{FF2B5EF4-FFF2-40B4-BE49-F238E27FC236}">
                <a16:creationId xmlns:a16="http://schemas.microsoft.com/office/drawing/2014/main" id="{04E62B6A-8360-4358-9C69-9EA0EFC7E27A}"/>
              </a:ext>
            </a:extLst>
          </p:cNvPr>
          <p:cNvSpPr>
            <a:spLocks noChangeArrowheads="1"/>
          </p:cNvSpPr>
          <p:nvPr/>
        </p:nvSpPr>
        <p:spPr bwMode="gray">
          <a:xfrm>
            <a:off x="500390" y="3768097"/>
            <a:ext cx="2231300" cy="1387654"/>
          </a:xfrm>
          <a:prstGeom prst="roundRect">
            <a:avLst>
              <a:gd name="adj" fmla="val 0"/>
            </a:avLst>
          </a:prstGeom>
          <a:solidFill>
            <a:schemeClr val="bg1"/>
          </a:solidFill>
          <a:ln w="38100">
            <a:solidFill>
              <a:schemeClr val="accent2"/>
            </a:solidFill>
          </a:ln>
        </p:spPr>
        <p:txBody>
          <a:bodyPr wrap="square" lIns="107972" tIns="89977" rIns="107972" bIns="89977" rtlCol="0">
            <a:noAutofit/>
          </a:bodyPr>
          <a:lstStyle/>
          <a:p>
            <a:pPr algn="ctr">
              <a:spcBef>
                <a:spcPts val="900"/>
              </a:spcBef>
            </a:pPr>
            <a:r>
              <a:rPr lang="en-US" sz="1600"/>
              <a:t>Access documentation of vendors and customers in S/4HANA On-premise</a:t>
            </a:r>
          </a:p>
        </p:txBody>
      </p:sp>
      <p:sp>
        <p:nvSpPr>
          <p:cNvPr id="11" name="Rectangle 10">
            <a:extLst>
              <a:ext uri="{FF2B5EF4-FFF2-40B4-BE49-F238E27FC236}">
                <a16:creationId xmlns:a16="http://schemas.microsoft.com/office/drawing/2014/main" id="{573B27B1-335B-4869-A8E8-5B21C8E141C5}"/>
              </a:ext>
            </a:extLst>
          </p:cNvPr>
          <p:cNvSpPr/>
          <p:nvPr/>
        </p:nvSpPr>
        <p:spPr>
          <a:xfrm>
            <a:off x="791488" y="2366544"/>
            <a:ext cx="1637874" cy="474578"/>
          </a:xfrm>
          <a:prstGeom prst="rect">
            <a:avLst/>
          </a:prstGeom>
          <a:noFill/>
          <a:ln>
            <a:solidFill>
              <a:srgbClr val="EEB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2" name="Picture 1">
            <a:extLst>
              <a:ext uri="{FF2B5EF4-FFF2-40B4-BE49-F238E27FC236}">
                <a16:creationId xmlns:a16="http://schemas.microsoft.com/office/drawing/2014/main" id="{CBAEF39B-3EEA-41ED-A1F9-D6DF9CFF9B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1296" y="1943516"/>
            <a:ext cx="6485789" cy="3970891"/>
          </a:xfrm>
          <a:prstGeom prst="rect">
            <a:avLst/>
          </a:prstGeom>
          <a:effectLst>
            <a:outerShdw blurRad="254000" sx="102000" sy="102000" algn="ctr" rotWithShape="0">
              <a:schemeClr val="bg2">
                <a:lumMod val="50000"/>
                <a:alpha val="40000"/>
              </a:schemeClr>
            </a:outerShdw>
          </a:effectLst>
        </p:spPr>
      </p:pic>
      <p:cxnSp>
        <p:nvCxnSpPr>
          <p:cNvPr id="10" name="Straight Arrow Connector 40">
            <a:extLst>
              <a:ext uri="{FF2B5EF4-FFF2-40B4-BE49-F238E27FC236}">
                <a16:creationId xmlns:a16="http://schemas.microsoft.com/office/drawing/2014/main" id="{4056AA17-8A0E-4255-81D5-74F022472EAF}"/>
              </a:ext>
            </a:extLst>
          </p:cNvPr>
          <p:cNvCxnSpPr>
            <a:cxnSpLocks noChangeShapeType="1"/>
            <a:stCxn id="6" idx="0"/>
            <a:endCxn id="11" idx="2"/>
          </p:cNvCxnSpPr>
          <p:nvPr/>
        </p:nvCxnSpPr>
        <p:spPr bwMode="gray">
          <a:xfrm flipH="1" flipV="1">
            <a:off x="1610425" y="2841122"/>
            <a:ext cx="5615" cy="926976"/>
          </a:xfrm>
          <a:prstGeom prst="straightConnector1">
            <a:avLst/>
          </a:prstGeom>
          <a:noFill/>
          <a:ln w="28575" algn="ctr">
            <a:solidFill>
              <a:schemeClr val="accent2"/>
            </a:solidFill>
            <a:round/>
            <a:headEnd w="lg" len="lg"/>
            <a:tailEnd type="oval" w="lg" len="lg"/>
          </a:ln>
          <a:extLst>
            <a:ext uri="{909E8E84-426E-40DD-AFC4-6F175D3DCCD1}">
              <a14:hiddenFill xmlns:a14="http://schemas.microsoft.com/office/drawing/2010/main">
                <a:noFill/>
              </a14:hiddenFill>
            </a:ext>
          </a:extLst>
        </p:spPr>
      </p:cxnSp>
      <p:sp>
        <p:nvSpPr>
          <p:cNvPr id="21" name="Rectangle 20">
            <a:extLst>
              <a:ext uri="{FF2B5EF4-FFF2-40B4-BE49-F238E27FC236}">
                <a16:creationId xmlns:a16="http://schemas.microsoft.com/office/drawing/2014/main" id="{C8BCE9B5-FBE9-4513-8B71-124B8181D8EB}"/>
              </a:ext>
            </a:extLst>
          </p:cNvPr>
          <p:cNvSpPr/>
          <p:nvPr/>
        </p:nvSpPr>
        <p:spPr>
          <a:xfrm>
            <a:off x="6981539" y="4325024"/>
            <a:ext cx="1661453" cy="197162"/>
          </a:xfrm>
          <a:prstGeom prst="rect">
            <a:avLst/>
          </a:prstGeom>
          <a:noFill/>
          <a:ln>
            <a:solidFill>
              <a:srgbClr val="EEB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cxnSp>
        <p:nvCxnSpPr>
          <p:cNvPr id="28" name="Straight Arrow Connector 40">
            <a:extLst>
              <a:ext uri="{FF2B5EF4-FFF2-40B4-BE49-F238E27FC236}">
                <a16:creationId xmlns:a16="http://schemas.microsoft.com/office/drawing/2014/main" id="{D08CC1A9-3DD3-4C11-86F2-84E4714F0392}"/>
              </a:ext>
            </a:extLst>
          </p:cNvPr>
          <p:cNvCxnSpPr>
            <a:cxnSpLocks noChangeShapeType="1"/>
            <a:stCxn id="6" idx="3"/>
            <a:endCxn id="21" idx="1"/>
          </p:cNvCxnSpPr>
          <p:nvPr/>
        </p:nvCxnSpPr>
        <p:spPr bwMode="gray">
          <a:xfrm flipV="1">
            <a:off x="2731689" y="4423605"/>
            <a:ext cx="4249850" cy="38319"/>
          </a:xfrm>
          <a:prstGeom prst="straightConnector1">
            <a:avLst/>
          </a:prstGeom>
          <a:noFill/>
          <a:ln w="28575" algn="ctr">
            <a:solidFill>
              <a:schemeClr val="accent2"/>
            </a:solidFill>
            <a:round/>
            <a:headEnd w="lg" len="lg"/>
            <a:tailEnd type="oval" w="lg" len="lg"/>
          </a:ln>
          <a:extLst>
            <a:ext uri="{909E8E84-426E-40DD-AFC4-6F175D3DCCD1}">
              <a14:hiddenFill xmlns:a14="http://schemas.microsoft.com/office/drawing/2010/main">
                <a:noFill/>
              </a14:hiddenFill>
            </a:ext>
          </a:extLst>
        </p:spPr>
      </p:cxnSp>
      <p:sp>
        <p:nvSpPr>
          <p:cNvPr id="3" name="Text Placeholder 2">
            <a:extLst>
              <a:ext uri="{FF2B5EF4-FFF2-40B4-BE49-F238E27FC236}">
                <a16:creationId xmlns:a16="http://schemas.microsoft.com/office/drawing/2014/main" id="{D9B4A3B5-5C9A-A306-B01C-3BD4BC065F90}"/>
              </a:ext>
            </a:extLst>
          </p:cNvPr>
          <p:cNvSpPr>
            <a:spLocks noGrp="1"/>
          </p:cNvSpPr>
          <p:nvPr>
            <p:ph type="body" sz="quarter" idx="12"/>
          </p:nvPr>
        </p:nvSpPr>
        <p:spPr>
          <a:xfrm>
            <a:off x="407635" y="615464"/>
            <a:ext cx="11159450" cy="768013"/>
          </a:xfrm>
        </p:spPr>
        <p:txBody>
          <a:bodyPr>
            <a:normAutofit fontScale="85000" lnSpcReduction="10000"/>
          </a:bodyPr>
          <a:lstStyle/>
          <a:p>
            <a:r>
              <a:rPr lang="en-US" sz="2400">
                <a:solidFill>
                  <a:schemeClr val="tx1"/>
                </a:solidFill>
              </a:rPr>
              <a:t>OpenText Extended ECM</a:t>
            </a:r>
            <a:br>
              <a:rPr lang="en-US" sz="2400">
                <a:solidFill>
                  <a:schemeClr val="tx1"/>
                </a:solidFill>
              </a:rPr>
            </a:br>
            <a:r>
              <a:rPr lang="en-US" sz="2400">
                <a:solidFill>
                  <a:schemeClr val="tx1"/>
                </a:solidFill>
              </a:rPr>
              <a:t>Accelerate Extended ECM Rollouts with </a:t>
            </a:r>
            <a:r>
              <a:rPr lang="de-DE" sz="2400">
                <a:solidFill>
                  <a:schemeClr val="tx1"/>
                </a:solidFill>
              </a:rPr>
              <a:t>SAP S/4HANA Customer Vendor Integration</a:t>
            </a:r>
            <a:endParaRPr lang="en-US" sz="2400"/>
          </a:p>
        </p:txBody>
      </p:sp>
      <p:sp>
        <p:nvSpPr>
          <p:cNvPr id="23" name="12-Point Star 22">
            <a:extLst>
              <a:ext uri="{FF2B5EF4-FFF2-40B4-BE49-F238E27FC236}">
                <a16:creationId xmlns:a16="http://schemas.microsoft.com/office/drawing/2014/main" id="{299B2A55-D75D-0D4D-9B8F-C19B570DE46F}"/>
              </a:ext>
            </a:extLst>
          </p:cNvPr>
          <p:cNvSpPr/>
          <p:nvPr/>
        </p:nvSpPr>
        <p:spPr>
          <a:xfrm>
            <a:off x="11310938" y="6070757"/>
            <a:ext cx="473427" cy="465938"/>
          </a:xfrm>
          <a:prstGeom prst="star12">
            <a:avLst/>
          </a:prstGeom>
          <a:solidFill>
            <a:schemeClr val="bg1"/>
          </a:solidFill>
          <a:ln w="12700">
            <a:solidFill>
              <a:srgbClr val="F2600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800" b="1">
                <a:solidFill>
                  <a:srgbClr val="F2600E"/>
                </a:solidFill>
              </a:rPr>
              <a:t>EP5NEW</a:t>
            </a:r>
          </a:p>
        </p:txBody>
      </p:sp>
    </p:spTree>
    <p:extLst>
      <p:ext uri="{BB962C8B-B14F-4D97-AF65-F5344CB8AC3E}">
        <p14:creationId xmlns:p14="http://schemas.microsoft.com/office/powerpoint/2010/main" val="4171576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0">
            <a:extLst>
              <a:ext uri="{FF2B5EF4-FFF2-40B4-BE49-F238E27FC236}">
                <a16:creationId xmlns:a16="http://schemas.microsoft.com/office/drawing/2014/main" id="{5AA3E580-FD2F-BF15-16B7-4E0801E1F883}"/>
              </a:ext>
            </a:extLst>
          </p:cNvPr>
          <p:cNvGraphicFramePr>
            <a:graphicFrameLocks noGrp="1"/>
          </p:cNvGraphicFramePr>
          <p:nvPr>
            <p:extLst>
              <p:ext uri="{D42A27DB-BD31-4B8C-83A1-F6EECF244321}">
                <p14:modId xmlns:p14="http://schemas.microsoft.com/office/powerpoint/2010/main" val="89445067"/>
              </p:ext>
            </p:extLst>
          </p:nvPr>
        </p:nvGraphicFramePr>
        <p:xfrm>
          <a:off x="1463587" y="1477074"/>
          <a:ext cx="9264828" cy="2905070"/>
        </p:xfrm>
        <a:graphic>
          <a:graphicData uri="http://schemas.openxmlformats.org/drawingml/2006/table">
            <a:tbl>
              <a:tblPr firstRow="1" bandRow="1">
                <a:tableStyleId>{2D5ABB26-0587-4C30-8999-92F81FD0307C}</a:tableStyleId>
              </a:tblPr>
              <a:tblGrid>
                <a:gridCol w="4632414">
                  <a:extLst>
                    <a:ext uri="{9D8B030D-6E8A-4147-A177-3AD203B41FA5}">
                      <a16:colId xmlns:a16="http://schemas.microsoft.com/office/drawing/2014/main" val="424166549"/>
                    </a:ext>
                  </a:extLst>
                </a:gridCol>
                <a:gridCol w="4632414">
                  <a:extLst>
                    <a:ext uri="{9D8B030D-6E8A-4147-A177-3AD203B41FA5}">
                      <a16:colId xmlns:a16="http://schemas.microsoft.com/office/drawing/2014/main" val="556890272"/>
                    </a:ext>
                  </a:extLst>
                </a:gridCol>
              </a:tblGrid>
              <a:tr h="393918">
                <a:tc>
                  <a:txBody>
                    <a:bodyPr/>
                    <a:lstStyle/>
                    <a:p>
                      <a:pPr algn="ctr"/>
                      <a:r>
                        <a:rPr lang="en-US" sz="1800" b="1">
                          <a:solidFill>
                            <a:schemeClr val="bg1"/>
                          </a:solidFill>
                          <a:latin typeface="Helvetica" pitchFamily="2" charset="0"/>
                        </a:rPr>
                        <a:t>ECM System</a:t>
                      </a:r>
                    </a:p>
                  </a:txBody>
                  <a:tcPr marL="91416" marR="91416" marT="45708" marB="45708" anchor="ctr">
                    <a:lnL w="12700" cap="flat" cmpd="sng" algn="ctr">
                      <a:solidFill>
                        <a:schemeClr val="tx2">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800" b="1">
                          <a:solidFill>
                            <a:schemeClr val="bg1"/>
                          </a:solidFill>
                          <a:latin typeface="Helvetica" pitchFamily="2" charset="0"/>
                        </a:rPr>
                        <a:t>SAP S/4HANA</a:t>
                      </a:r>
                    </a:p>
                  </a:txBody>
                  <a:tcPr marL="91416" marR="91416" marT="45708" marB="45708" anchor="ctr">
                    <a:lnL w="12700" cap="flat" cmpd="sng" algn="ctr">
                      <a:no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44830761"/>
                  </a:ext>
                </a:extLst>
              </a:tr>
              <a:tr h="2511152">
                <a:tc gridSpan="2">
                  <a:txBody>
                    <a:bodyPr/>
                    <a:lstStyle/>
                    <a:p>
                      <a:endParaRPr lang="en-US" sz="1800">
                        <a:latin typeface="Helvetica" pitchFamily="2" charset="0"/>
                      </a:endParaRPr>
                    </a:p>
                  </a:txBody>
                  <a:tcPr marL="91416" marR="91416" marT="45708" marB="45708">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hMerge="1">
                  <a:txBody>
                    <a:bodyPr/>
                    <a:lstStyle/>
                    <a:p>
                      <a:endParaRPr lang="en-US"/>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59916394"/>
                  </a:ext>
                </a:extLst>
              </a:tr>
            </a:tbl>
          </a:graphicData>
        </a:graphic>
      </p:graphicFrame>
      <p:sp>
        <p:nvSpPr>
          <p:cNvPr id="2" name="Text Placeholder 1">
            <a:extLst>
              <a:ext uri="{FF2B5EF4-FFF2-40B4-BE49-F238E27FC236}">
                <a16:creationId xmlns:a16="http://schemas.microsoft.com/office/drawing/2014/main" id="{37B61415-7832-216C-4AFE-54EB2C286E75}"/>
              </a:ext>
            </a:extLst>
          </p:cNvPr>
          <p:cNvSpPr>
            <a:spLocks noGrp="1"/>
          </p:cNvSpPr>
          <p:nvPr>
            <p:ph type="body" sz="quarter" idx="12"/>
          </p:nvPr>
        </p:nvSpPr>
        <p:spPr/>
        <p:txBody>
          <a:bodyPr>
            <a:normAutofit fontScale="92500"/>
          </a:bodyPr>
          <a:lstStyle/>
          <a:p>
            <a:r>
              <a:rPr lang="en-US"/>
              <a:t>Integrated ECM and application system(s)</a:t>
            </a:r>
          </a:p>
        </p:txBody>
      </p:sp>
      <p:grpSp>
        <p:nvGrpSpPr>
          <p:cNvPr id="36" name="Group 35">
            <a:extLst>
              <a:ext uri="{FF2B5EF4-FFF2-40B4-BE49-F238E27FC236}">
                <a16:creationId xmlns:a16="http://schemas.microsoft.com/office/drawing/2014/main" id="{705E6061-BFFE-DA0D-4217-3DBCF1DE0E15}"/>
              </a:ext>
            </a:extLst>
          </p:cNvPr>
          <p:cNvGrpSpPr/>
          <p:nvPr/>
        </p:nvGrpSpPr>
        <p:grpSpPr>
          <a:xfrm>
            <a:off x="1463587" y="4630975"/>
            <a:ext cx="9264827" cy="1542889"/>
            <a:chOff x="1469472" y="4631287"/>
            <a:chExt cx="9267240" cy="1543291"/>
          </a:xfrm>
          <a:noFill/>
        </p:grpSpPr>
        <p:grpSp>
          <p:nvGrpSpPr>
            <p:cNvPr id="33" name="Group 32">
              <a:extLst>
                <a:ext uri="{FF2B5EF4-FFF2-40B4-BE49-F238E27FC236}">
                  <a16:creationId xmlns:a16="http://schemas.microsoft.com/office/drawing/2014/main" id="{ECD3748F-0B26-25C5-6E50-54CF9DF34C74}"/>
                </a:ext>
              </a:extLst>
            </p:cNvPr>
            <p:cNvGrpSpPr/>
            <p:nvPr/>
          </p:nvGrpSpPr>
          <p:grpSpPr>
            <a:xfrm>
              <a:off x="3809985" y="4631287"/>
              <a:ext cx="2245700" cy="1543291"/>
              <a:chOff x="3585570" y="4631287"/>
              <a:chExt cx="2245700" cy="1543291"/>
            </a:xfrm>
            <a:grpFill/>
          </p:grpSpPr>
          <p:pic>
            <p:nvPicPr>
              <p:cNvPr id="9" name="Picture 3">
                <a:extLst>
                  <a:ext uri="{FF2B5EF4-FFF2-40B4-BE49-F238E27FC236}">
                    <a16:creationId xmlns:a16="http://schemas.microsoft.com/office/drawing/2014/main" id="{76A7B4EA-297F-D11C-8CE7-38A00489BCD1}"/>
                  </a:ext>
                </a:extLst>
              </p:cNvPr>
              <p:cNvPicPr>
                <a:picLocks noChangeArrowheads="1"/>
              </p:cNvPicPr>
              <p:nvPr/>
            </p:nvPicPr>
            <p:blipFill rotWithShape="1">
              <a:blip r:embed="rId4" cstate="email">
                <a:extLst>
                  <a:ext uri="{28A0092B-C50C-407E-A947-70E740481C1C}">
                    <a14:useLocalDpi xmlns:a14="http://schemas.microsoft.com/office/drawing/2010/main"/>
                  </a:ext>
                </a:extLst>
              </a:blip>
              <a:srcRect/>
              <a:stretch/>
            </p:blipFill>
            <p:spPr bwMode="gray">
              <a:xfrm>
                <a:off x="3585570" y="4631287"/>
                <a:ext cx="2245700" cy="1242158"/>
              </a:xfrm>
              <a:prstGeom prst="rect">
                <a:avLst/>
              </a:prstGeom>
              <a:grpFill/>
              <a:ln w="6350">
                <a:solidFill>
                  <a:schemeClr val="tx2"/>
                </a:solidFill>
                <a:miter lim="800000"/>
                <a:headEnd/>
                <a:tailEnd/>
              </a:ln>
              <a:effectLst>
                <a:outerShdw blurRad="50800" dist="38100" dir="2700000" algn="tl" rotWithShape="0">
                  <a:prstClr val="black">
                    <a:alpha val="15000"/>
                  </a:prstClr>
                </a:outerShdw>
              </a:effectLst>
            </p:spPr>
          </p:pic>
          <p:sp>
            <p:nvSpPr>
              <p:cNvPr id="3" name="TextBox 2">
                <a:extLst>
                  <a:ext uri="{FF2B5EF4-FFF2-40B4-BE49-F238E27FC236}">
                    <a16:creationId xmlns:a16="http://schemas.microsoft.com/office/drawing/2014/main" id="{86A6217C-CB9B-BF91-11C3-A8EBF1384E40}"/>
                  </a:ext>
                </a:extLst>
              </p:cNvPr>
              <p:cNvSpPr txBox="1"/>
              <p:nvPr/>
            </p:nvSpPr>
            <p:spPr bwMode="gray">
              <a:xfrm>
                <a:off x="3663577" y="5959134"/>
                <a:ext cx="2011680" cy="215444"/>
              </a:xfrm>
              <a:prstGeom prst="rect">
                <a:avLst/>
              </a:prstGeom>
              <a:grpFill/>
            </p:spPr>
            <p:txBody>
              <a:bodyPr wrap="square" lIns="0" tIns="0" rIns="0" bIns="0" rtlCol="0">
                <a:spAutoFit/>
              </a:bodyPr>
              <a:lstStyle/>
              <a:p>
                <a:pPr algn="ctr" defTabSz="913508">
                  <a:defRPr/>
                </a:pPr>
                <a:r>
                  <a:rPr lang="de-DE" sz="1400" b="1">
                    <a:solidFill>
                      <a:srgbClr val="000000"/>
                    </a:solidFill>
                    <a:latin typeface="Helvetica" pitchFamily="2" charset="0"/>
                  </a:rPr>
                  <a:t>Microsoft Outlook</a:t>
                </a:r>
              </a:p>
            </p:txBody>
          </p:sp>
        </p:grpSp>
        <p:grpSp>
          <p:nvGrpSpPr>
            <p:cNvPr id="35" name="Group 34">
              <a:extLst>
                <a:ext uri="{FF2B5EF4-FFF2-40B4-BE49-F238E27FC236}">
                  <a16:creationId xmlns:a16="http://schemas.microsoft.com/office/drawing/2014/main" id="{CA591D69-1F22-0158-8663-09056446B4CC}"/>
                </a:ext>
              </a:extLst>
            </p:cNvPr>
            <p:cNvGrpSpPr/>
            <p:nvPr/>
          </p:nvGrpSpPr>
          <p:grpSpPr>
            <a:xfrm>
              <a:off x="8504468" y="4638730"/>
              <a:ext cx="2232244" cy="1535847"/>
              <a:chOff x="9012159" y="4638730"/>
              <a:chExt cx="2232244" cy="1535847"/>
            </a:xfrm>
            <a:grpFill/>
          </p:grpSpPr>
          <p:pic>
            <p:nvPicPr>
              <p:cNvPr id="10" name="Picture 2">
                <a:extLst>
                  <a:ext uri="{FF2B5EF4-FFF2-40B4-BE49-F238E27FC236}">
                    <a16:creationId xmlns:a16="http://schemas.microsoft.com/office/drawing/2014/main" id="{E9DB1922-A723-5EE1-A9C5-2102BB26DDFC}"/>
                  </a:ext>
                </a:extLst>
              </p:cNvPr>
              <p:cNvPicPr>
                <a:picLocks noChangeArrowheads="1"/>
              </p:cNvPicPr>
              <p:nvPr/>
            </p:nvPicPr>
            <p:blipFill>
              <a:blip r:embed="rId5" cstate="email">
                <a:extLst>
                  <a:ext uri="{28A0092B-C50C-407E-A947-70E740481C1C}">
                    <a14:useLocalDpi xmlns:a14="http://schemas.microsoft.com/office/drawing/2010/main"/>
                  </a:ext>
                </a:extLst>
              </a:blip>
              <a:srcRect/>
              <a:stretch/>
            </p:blipFill>
            <p:spPr bwMode="gray">
              <a:xfrm>
                <a:off x="9012159" y="4638730"/>
                <a:ext cx="2232244" cy="1234715"/>
              </a:xfrm>
              <a:prstGeom prst="rect">
                <a:avLst/>
              </a:prstGeom>
              <a:grpFill/>
              <a:ln w="6350">
                <a:solidFill>
                  <a:schemeClr val="tx2"/>
                </a:solidFill>
                <a:miter lim="800000"/>
                <a:headEnd/>
                <a:tailEnd/>
              </a:ln>
              <a:effectLst>
                <a:outerShdw blurRad="50800" dist="38100" dir="2700000" algn="tl" rotWithShape="0">
                  <a:prstClr val="black">
                    <a:alpha val="15000"/>
                  </a:prstClr>
                </a:outerShdw>
              </a:effectLst>
            </p:spPr>
          </p:pic>
          <p:sp>
            <p:nvSpPr>
              <p:cNvPr id="4" name="TextBox 3">
                <a:extLst>
                  <a:ext uri="{FF2B5EF4-FFF2-40B4-BE49-F238E27FC236}">
                    <a16:creationId xmlns:a16="http://schemas.microsoft.com/office/drawing/2014/main" id="{6C2C18BC-15E6-C696-85E4-43B5F5CB5C04}"/>
                  </a:ext>
                </a:extLst>
              </p:cNvPr>
              <p:cNvSpPr txBox="1"/>
              <p:nvPr/>
            </p:nvSpPr>
            <p:spPr bwMode="gray">
              <a:xfrm>
                <a:off x="9232723" y="5959133"/>
                <a:ext cx="2011680" cy="215444"/>
              </a:xfrm>
              <a:prstGeom prst="rect">
                <a:avLst/>
              </a:prstGeom>
              <a:grpFill/>
            </p:spPr>
            <p:txBody>
              <a:bodyPr wrap="square" lIns="0" tIns="0" rIns="0" bIns="0" rtlCol="0">
                <a:spAutoFit/>
              </a:bodyPr>
              <a:lstStyle/>
              <a:p>
                <a:pPr algn="ctr" defTabSz="913508">
                  <a:defRPr/>
                </a:pPr>
                <a:r>
                  <a:rPr lang="de-DE" sz="1400" b="1">
                    <a:solidFill>
                      <a:srgbClr val="000000"/>
                    </a:solidFill>
                    <a:latin typeface="Helvetica" pitchFamily="2" charset="0"/>
                  </a:rPr>
                  <a:t>Microsoft Teams</a:t>
                </a:r>
              </a:p>
            </p:txBody>
          </p:sp>
        </p:grpSp>
        <p:grpSp>
          <p:nvGrpSpPr>
            <p:cNvPr id="32" name="Group 31">
              <a:extLst>
                <a:ext uri="{FF2B5EF4-FFF2-40B4-BE49-F238E27FC236}">
                  <a16:creationId xmlns:a16="http://schemas.microsoft.com/office/drawing/2014/main" id="{D870E5CA-F752-3F0A-FB46-65DB467825F2}"/>
                </a:ext>
              </a:extLst>
            </p:cNvPr>
            <p:cNvGrpSpPr/>
            <p:nvPr/>
          </p:nvGrpSpPr>
          <p:grpSpPr>
            <a:xfrm>
              <a:off x="1469472" y="4638730"/>
              <a:ext cx="2232244" cy="1535848"/>
              <a:chOff x="879004" y="4638730"/>
              <a:chExt cx="2232244" cy="1535848"/>
            </a:xfrm>
            <a:grpFill/>
          </p:grpSpPr>
          <p:pic>
            <p:nvPicPr>
              <p:cNvPr id="11" name="Picture 4">
                <a:extLst>
                  <a:ext uri="{FF2B5EF4-FFF2-40B4-BE49-F238E27FC236}">
                    <a16:creationId xmlns:a16="http://schemas.microsoft.com/office/drawing/2014/main" id="{AB2A5092-8FAF-EEAC-853F-A524190A0142}"/>
                  </a:ext>
                </a:extLst>
              </p:cNvPr>
              <p:cNvPicPr>
                <a:picLocks/>
              </p:cNvPicPr>
              <p:nvPr/>
            </p:nvPicPr>
            <p:blipFill>
              <a:blip r:embed="rId6" cstate="email">
                <a:extLst>
                  <a:ext uri="{28A0092B-C50C-407E-A947-70E740481C1C}">
                    <a14:useLocalDpi xmlns:a14="http://schemas.microsoft.com/office/drawing/2010/main"/>
                  </a:ext>
                </a:extLst>
              </a:blip>
              <a:srcRect/>
              <a:stretch/>
            </p:blipFill>
            <p:spPr bwMode="gray">
              <a:xfrm>
                <a:off x="879004" y="4638730"/>
                <a:ext cx="2232244" cy="1234715"/>
              </a:xfrm>
              <a:prstGeom prst="rect">
                <a:avLst/>
              </a:prstGeom>
              <a:grpFill/>
              <a:ln w="6350">
                <a:solidFill>
                  <a:schemeClr val="tx2"/>
                </a:solidFill>
                <a:miter lim="800000"/>
                <a:headEnd/>
                <a:tailEnd/>
              </a:ln>
              <a:effectLst>
                <a:outerShdw blurRad="50800" dist="38100" dir="2700000" algn="tl" rotWithShape="0">
                  <a:prstClr val="black">
                    <a:alpha val="15000"/>
                  </a:prstClr>
                </a:outerShdw>
              </a:effectLst>
            </p:spPr>
          </p:pic>
          <p:sp>
            <p:nvSpPr>
              <p:cNvPr id="5" name="TextBox 4">
                <a:extLst>
                  <a:ext uri="{FF2B5EF4-FFF2-40B4-BE49-F238E27FC236}">
                    <a16:creationId xmlns:a16="http://schemas.microsoft.com/office/drawing/2014/main" id="{6CDD6EE6-990E-42A6-D21D-C8270364D4D3}"/>
                  </a:ext>
                </a:extLst>
              </p:cNvPr>
              <p:cNvSpPr txBox="1"/>
              <p:nvPr/>
            </p:nvSpPr>
            <p:spPr bwMode="gray">
              <a:xfrm>
                <a:off x="879004" y="5959134"/>
                <a:ext cx="2011680" cy="215444"/>
              </a:xfrm>
              <a:prstGeom prst="rect">
                <a:avLst/>
              </a:prstGeom>
              <a:grpFill/>
            </p:spPr>
            <p:txBody>
              <a:bodyPr wrap="square" lIns="0" tIns="0" rIns="0" bIns="0" rtlCol="0">
                <a:spAutoFit/>
              </a:bodyPr>
              <a:lstStyle/>
              <a:p>
                <a:pPr algn="ctr" defTabSz="913508">
                  <a:defRPr/>
                </a:pPr>
                <a:r>
                  <a:rPr lang="de-DE" sz="1400" b="1">
                    <a:solidFill>
                      <a:srgbClr val="000000"/>
                    </a:solidFill>
                    <a:latin typeface="Helvetica" pitchFamily="2" charset="0"/>
                  </a:rPr>
                  <a:t> Extended ECM Web UI</a:t>
                </a:r>
              </a:p>
            </p:txBody>
          </p:sp>
        </p:grpSp>
        <p:grpSp>
          <p:nvGrpSpPr>
            <p:cNvPr id="34" name="Group 33">
              <a:extLst>
                <a:ext uri="{FF2B5EF4-FFF2-40B4-BE49-F238E27FC236}">
                  <a16:creationId xmlns:a16="http://schemas.microsoft.com/office/drawing/2014/main" id="{94161AA4-302E-3887-3A48-31F489D10916}"/>
                </a:ext>
              </a:extLst>
            </p:cNvPr>
            <p:cNvGrpSpPr/>
            <p:nvPr/>
          </p:nvGrpSpPr>
          <p:grpSpPr>
            <a:xfrm>
              <a:off x="6163954" y="4638730"/>
              <a:ext cx="2232244" cy="1535848"/>
              <a:chOff x="6305592" y="4638730"/>
              <a:chExt cx="2232244" cy="1535848"/>
            </a:xfrm>
            <a:grpFill/>
          </p:grpSpPr>
          <p:pic>
            <p:nvPicPr>
              <p:cNvPr id="20" name="Picture 19">
                <a:extLst>
                  <a:ext uri="{FF2B5EF4-FFF2-40B4-BE49-F238E27FC236}">
                    <a16:creationId xmlns:a16="http://schemas.microsoft.com/office/drawing/2014/main" id="{B9DF8E1F-35F2-DDD1-04B4-012B9AAC46F2}"/>
                  </a:ext>
                </a:extLst>
              </p:cNvPr>
              <p:cNvPicPr>
                <a:picLocks/>
              </p:cNvPicPr>
              <p:nvPr/>
            </p:nvPicPr>
            <p:blipFill>
              <a:blip r:embed="rId7" cstate="email">
                <a:extLst>
                  <a:ext uri="{28A0092B-C50C-407E-A947-70E740481C1C}">
                    <a14:useLocalDpi xmlns:a14="http://schemas.microsoft.com/office/drawing/2010/main"/>
                  </a:ext>
                </a:extLst>
              </a:blip>
              <a:srcRect/>
              <a:stretch/>
            </p:blipFill>
            <p:spPr>
              <a:xfrm>
                <a:off x="6305592" y="4638730"/>
                <a:ext cx="2232244" cy="1234715"/>
              </a:xfrm>
              <a:prstGeom prst="rect">
                <a:avLst/>
              </a:prstGeom>
              <a:grpFill/>
              <a:ln w="6350">
                <a:solidFill>
                  <a:schemeClr val="tx2"/>
                </a:solidFill>
              </a:ln>
              <a:effectLst>
                <a:outerShdw blurRad="50800" dist="38100" dir="2700000" algn="tl" rotWithShape="0">
                  <a:prstClr val="black">
                    <a:alpha val="15000"/>
                  </a:prstClr>
                </a:outerShdw>
              </a:effectLst>
            </p:spPr>
          </p:pic>
          <p:sp>
            <p:nvSpPr>
              <p:cNvPr id="6" name="TextBox 5">
                <a:extLst>
                  <a:ext uri="{FF2B5EF4-FFF2-40B4-BE49-F238E27FC236}">
                    <a16:creationId xmlns:a16="http://schemas.microsoft.com/office/drawing/2014/main" id="{5D149184-66DF-4131-71A4-A8304A5127FE}"/>
                  </a:ext>
                </a:extLst>
              </p:cNvPr>
              <p:cNvSpPr txBox="1"/>
              <p:nvPr/>
            </p:nvSpPr>
            <p:spPr bwMode="gray">
              <a:xfrm>
                <a:off x="6448150" y="5959134"/>
                <a:ext cx="2011680" cy="215444"/>
              </a:xfrm>
              <a:prstGeom prst="rect">
                <a:avLst/>
              </a:prstGeom>
              <a:grpFill/>
            </p:spPr>
            <p:txBody>
              <a:bodyPr wrap="square" lIns="0" tIns="0" rIns="0" bIns="0" rtlCol="0">
                <a:spAutoFit/>
              </a:bodyPr>
              <a:lstStyle/>
              <a:p>
                <a:pPr algn="ctr" defTabSz="913508">
                  <a:defRPr/>
                </a:pPr>
                <a:r>
                  <a:rPr lang="de-DE" sz="1400" b="1">
                    <a:solidFill>
                      <a:srgbClr val="000000"/>
                    </a:solidFill>
                    <a:latin typeface="Helvetica" pitchFamily="2" charset="0"/>
                  </a:rPr>
                  <a:t>Transaction (FIORI)</a:t>
                </a:r>
              </a:p>
            </p:txBody>
          </p:sp>
        </p:grpSp>
      </p:grpSp>
      <p:grpSp>
        <p:nvGrpSpPr>
          <p:cNvPr id="64" name="Group 63">
            <a:extLst>
              <a:ext uri="{FF2B5EF4-FFF2-40B4-BE49-F238E27FC236}">
                <a16:creationId xmlns:a16="http://schemas.microsoft.com/office/drawing/2014/main" id="{A4672533-9513-8F46-77A0-F3AEA5BCD54F}"/>
              </a:ext>
            </a:extLst>
          </p:cNvPr>
          <p:cNvGrpSpPr/>
          <p:nvPr/>
        </p:nvGrpSpPr>
        <p:grpSpPr>
          <a:xfrm>
            <a:off x="1620696" y="2184888"/>
            <a:ext cx="8914939" cy="1863351"/>
            <a:chOff x="1621117" y="2184564"/>
            <a:chExt cx="8917261" cy="1863836"/>
          </a:xfrm>
        </p:grpSpPr>
        <p:pic>
          <p:nvPicPr>
            <p:cNvPr id="19" name="Picture 18">
              <a:extLst>
                <a:ext uri="{FF2B5EF4-FFF2-40B4-BE49-F238E27FC236}">
                  <a16:creationId xmlns:a16="http://schemas.microsoft.com/office/drawing/2014/main" id="{FDF26BAD-F274-B359-B707-2D1FD570DB5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074663" y="2467229"/>
              <a:ext cx="2463715" cy="1362748"/>
            </a:xfrm>
            <a:prstGeom prst="rect">
              <a:avLst/>
            </a:prstGeom>
            <a:ln w="6350">
              <a:solidFill>
                <a:schemeClr val="tx2"/>
              </a:solidFill>
            </a:ln>
            <a:effectLst>
              <a:outerShdw blurRad="50800" dist="38100" dir="2700000" algn="tl" rotWithShape="0">
                <a:prstClr val="black">
                  <a:alpha val="15000"/>
                </a:prstClr>
              </a:outerShdw>
            </a:effectLst>
          </p:spPr>
        </p:pic>
        <p:grpSp>
          <p:nvGrpSpPr>
            <p:cNvPr id="45" name="Group 44">
              <a:extLst>
                <a:ext uri="{FF2B5EF4-FFF2-40B4-BE49-F238E27FC236}">
                  <a16:creationId xmlns:a16="http://schemas.microsoft.com/office/drawing/2014/main" id="{D36D537C-C0A5-3EB2-97B1-49BB56DDFBA0}"/>
                </a:ext>
              </a:extLst>
            </p:cNvPr>
            <p:cNvGrpSpPr/>
            <p:nvPr/>
          </p:nvGrpSpPr>
          <p:grpSpPr>
            <a:xfrm>
              <a:off x="1621117" y="2240844"/>
              <a:ext cx="2474167" cy="1751277"/>
              <a:chOff x="7847803" y="-831688"/>
              <a:chExt cx="2633301" cy="1863914"/>
            </a:xfrm>
            <a:effectLst>
              <a:outerShdw blurRad="50800" dist="38100" dir="2700000" algn="tl" rotWithShape="0">
                <a:prstClr val="black">
                  <a:alpha val="15000"/>
                </a:prstClr>
              </a:outerShdw>
            </a:effectLst>
          </p:grpSpPr>
          <p:grpSp>
            <p:nvGrpSpPr>
              <p:cNvPr id="44" name="Group 43">
                <a:extLst>
                  <a:ext uri="{FF2B5EF4-FFF2-40B4-BE49-F238E27FC236}">
                    <a16:creationId xmlns:a16="http://schemas.microsoft.com/office/drawing/2014/main" id="{E2CA85EA-5C6A-C25C-6BC7-6C42CFB76CEC}"/>
                  </a:ext>
                </a:extLst>
              </p:cNvPr>
              <p:cNvGrpSpPr/>
              <p:nvPr/>
            </p:nvGrpSpPr>
            <p:grpSpPr>
              <a:xfrm>
                <a:off x="8281853" y="-831688"/>
                <a:ext cx="1765200" cy="885524"/>
                <a:chOff x="7875430" y="-658374"/>
                <a:chExt cx="1765200" cy="885524"/>
              </a:xfrm>
            </p:grpSpPr>
            <p:pic>
              <p:nvPicPr>
                <p:cNvPr id="38" name="Graphic 37">
                  <a:extLst>
                    <a:ext uri="{FF2B5EF4-FFF2-40B4-BE49-F238E27FC236}">
                      <a16:creationId xmlns:a16="http://schemas.microsoft.com/office/drawing/2014/main" id="{57D8EC37-DB7E-8217-B97F-7DEA99FB9ED3}"/>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875430" y="-658374"/>
                  <a:ext cx="885524" cy="885524"/>
                </a:xfrm>
                <a:prstGeom prst="rect">
                  <a:avLst/>
                </a:prstGeom>
              </p:spPr>
            </p:pic>
            <p:pic>
              <p:nvPicPr>
                <p:cNvPr id="39" name="Graphic 38">
                  <a:extLst>
                    <a:ext uri="{FF2B5EF4-FFF2-40B4-BE49-F238E27FC236}">
                      <a16:creationId xmlns:a16="http://schemas.microsoft.com/office/drawing/2014/main" id="{D637E623-D39B-446C-9913-8E8A3315A1AE}"/>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8755106" y="-658374"/>
                  <a:ext cx="885524" cy="885524"/>
                </a:xfrm>
                <a:prstGeom prst="rect">
                  <a:avLst/>
                </a:prstGeom>
              </p:spPr>
            </p:pic>
          </p:grpSp>
          <p:grpSp>
            <p:nvGrpSpPr>
              <p:cNvPr id="43" name="Group 42">
                <a:extLst>
                  <a:ext uri="{FF2B5EF4-FFF2-40B4-BE49-F238E27FC236}">
                    <a16:creationId xmlns:a16="http://schemas.microsoft.com/office/drawing/2014/main" id="{1AC2542C-FCDB-5E2E-45BD-3488657904FC}"/>
                  </a:ext>
                </a:extLst>
              </p:cNvPr>
              <p:cNvGrpSpPr/>
              <p:nvPr/>
            </p:nvGrpSpPr>
            <p:grpSpPr>
              <a:xfrm>
                <a:off x="7847803" y="146702"/>
                <a:ext cx="2633301" cy="885524"/>
                <a:chOff x="7875430" y="293727"/>
                <a:chExt cx="2633301" cy="885524"/>
              </a:xfrm>
            </p:grpSpPr>
            <p:pic>
              <p:nvPicPr>
                <p:cNvPr id="40" name="Graphic 39">
                  <a:extLst>
                    <a:ext uri="{FF2B5EF4-FFF2-40B4-BE49-F238E27FC236}">
                      <a16:creationId xmlns:a16="http://schemas.microsoft.com/office/drawing/2014/main" id="{A59C477A-5C14-2273-DE41-9E79DAE7D69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7875430" y="293727"/>
                  <a:ext cx="885524" cy="885524"/>
                </a:xfrm>
                <a:prstGeom prst="rect">
                  <a:avLst/>
                </a:prstGeom>
              </p:spPr>
            </p:pic>
            <p:pic>
              <p:nvPicPr>
                <p:cNvPr id="41" name="Graphic 40">
                  <a:extLst>
                    <a:ext uri="{FF2B5EF4-FFF2-40B4-BE49-F238E27FC236}">
                      <a16:creationId xmlns:a16="http://schemas.microsoft.com/office/drawing/2014/main" id="{7FA6369A-E21B-8314-3C0B-D364CC69F4EE}"/>
                    </a:ext>
                  </a:extLst>
                </p:cNvPr>
                <p:cNvPicPr>
                  <a:picLocks noChangeAspect="1"/>
                </p:cNvPicPr>
                <p:nvPr/>
              </p:nvPicPr>
              <p:blipFill>
                <a:blip>
                  <a:extLst>
                    <a:ext uri="{96DAC541-7B7A-43D3-8B79-37D633B846F1}">
                      <asvg:svgBlip xmlns:asvg="http://schemas.microsoft.com/office/drawing/2016/SVG/main" r:embed="rId12"/>
                    </a:ext>
                  </a:extLst>
                </a:blip>
                <a:srcRect/>
                <a:stretch/>
              </p:blipFill>
              <p:spPr>
                <a:xfrm>
                  <a:off x="8749319" y="293727"/>
                  <a:ext cx="885524" cy="885524"/>
                </a:xfrm>
                <a:prstGeom prst="rect">
                  <a:avLst/>
                </a:prstGeom>
              </p:spPr>
            </p:pic>
            <p:pic>
              <p:nvPicPr>
                <p:cNvPr id="42" name="Graphic 41">
                  <a:extLst>
                    <a:ext uri="{FF2B5EF4-FFF2-40B4-BE49-F238E27FC236}">
                      <a16:creationId xmlns:a16="http://schemas.microsoft.com/office/drawing/2014/main" id="{C11B9288-DC9D-0CE8-B540-4C61A919712E}"/>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9623207" y="293727"/>
                  <a:ext cx="885524" cy="885524"/>
                </a:xfrm>
                <a:prstGeom prst="rect">
                  <a:avLst/>
                </a:prstGeom>
              </p:spPr>
            </p:pic>
          </p:grpSp>
        </p:grpSp>
        <p:grpSp>
          <p:nvGrpSpPr>
            <p:cNvPr id="63" name="Group 62">
              <a:extLst>
                <a:ext uri="{FF2B5EF4-FFF2-40B4-BE49-F238E27FC236}">
                  <a16:creationId xmlns:a16="http://schemas.microsoft.com/office/drawing/2014/main" id="{0E4E74E6-20E3-7C05-12F7-05B73E463A0A}"/>
                </a:ext>
              </a:extLst>
            </p:cNvPr>
            <p:cNvGrpSpPr/>
            <p:nvPr/>
          </p:nvGrpSpPr>
          <p:grpSpPr>
            <a:xfrm>
              <a:off x="4211664" y="2184564"/>
              <a:ext cx="3771846" cy="1863836"/>
              <a:chOff x="4211664" y="2042216"/>
              <a:chExt cx="3771846" cy="1863836"/>
            </a:xfrm>
          </p:grpSpPr>
          <p:grpSp>
            <p:nvGrpSpPr>
              <p:cNvPr id="60" name="Group 59">
                <a:extLst>
                  <a:ext uri="{FF2B5EF4-FFF2-40B4-BE49-F238E27FC236}">
                    <a16:creationId xmlns:a16="http://schemas.microsoft.com/office/drawing/2014/main" id="{CFD6C1B5-EF93-2A13-0D7D-B6B11A0E38FC}"/>
                  </a:ext>
                </a:extLst>
              </p:cNvPr>
              <p:cNvGrpSpPr/>
              <p:nvPr/>
            </p:nvGrpSpPr>
            <p:grpSpPr>
              <a:xfrm>
                <a:off x="4771746" y="2212931"/>
                <a:ext cx="2651682" cy="1504709"/>
                <a:chOff x="4679564" y="2212931"/>
                <a:chExt cx="2651682" cy="1504709"/>
              </a:xfrm>
            </p:grpSpPr>
            <p:sp>
              <p:nvSpPr>
                <p:cNvPr id="52" name="TextBox 51">
                  <a:extLst>
                    <a:ext uri="{FF2B5EF4-FFF2-40B4-BE49-F238E27FC236}">
                      <a16:creationId xmlns:a16="http://schemas.microsoft.com/office/drawing/2014/main" id="{2372A372-DA00-C37E-0288-6E6E76C55AD1}"/>
                    </a:ext>
                  </a:extLst>
                </p:cNvPr>
                <p:cNvSpPr txBox="1"/>
                <p:nvPr/>
              </p:nvSpPr>
              <p:spPr>
                <a:xfrm>
                  <a:off x="4729083" y="2302634"/>
                  <a:ext cx="2552645" cy="1357520"/>
                </a:xfrm>
                <a:prstGeom prst="rect">
                  <a:avLst/>
                </a:prstGeom>
                <a:noFill/>
              </p:spPr>
              <p:txBody>
                <a:bodyPr wrap="none" lIns="0" tIns="0" rIns="0" bIns="0" rtlCol="0">
                  <a:spAutoFit/>
                </a:bodyPr>
                <a:lstStyle/>
                <a:p>
                  <a:pPr algn="ctr" defTabSz="1088449" fontAlgn="base">
                    <a:lnSpc>
                      <a:spcPct val="90000"/>
                    </a:lnSpc>
                    <a:spcAft>
                      <a:spcPts val="1400"/>
                    </a:spcAft>
                    <a:buClr>
                      <a:srgbClr val="F0AB00"/>
                    </a:buClr>
                    <a:buSzPct val="80000"/>
                    <a:defRPr/>
                  </a:pPr>
                  <a:r>
                    <a:rPr lang="de-DE" sz="1799" kern="0">
                      <a:solidFill>
                        <a:srgbClr val="000000"/>
                      </a:solidFill>
                      <a:latin typeface="Helvetica" pitchFamily="2" charset="0"/>
                      <a:ea typeface="Arial Unicode MS" pitchFamily="34" charset="-128"/>
                      <a:cs typeface="Arial Unicode MS" pitchFamily="34" charset="-128"/>
                    </a:rPr>
                    <a:t>Data </a:t>
                  </a:r>
                  <a:r>
                    <a:rPr lang="de-DE" sz="1799" kern="0" err="1">
                      <a:solidFill>
                        <a:srgbClr val="000000"/>
                      </a:solidFill>
                      <a:latin typeface="Helvetica" pitchFamily="2" charset="0"/>
                      <a:ea typeface="Arial Unicode MS" pitchFamily="34" charset="-128"/>
                      <a:cs typeface="Arial Unicode MS" pitchFamily="34" charset="-128"/>
                    </a:rPr>
                    <a:t>Referencing</a:t>
                  </a:r>
                  <a:endParaRPr lang="de-DE" sz="1799" kern="0">
                    <a:solidFill>
                      <a:srgbClr val="000000"/>
                    </a:solidFill>
                    <a:latin typeface="Helvetica" pitchFamily="2" charset="0"/>
                    <a:ea typeface="Arial Unicode MS" pitchFamily="34" charset="-128"/>
                    <a:cs typeface="Arial Unicode MS" pitchFamily="34" charset="-128"/>
                  </a:endParaRPr>
                </a:p>
                <a:p>
                  <a:pPr algn="ctr" defTabSz="1088449" fontAlgn="base">
                    <a:lnSpc>
                      <a:spcPct val="90000"/>
                    </a:lnSpc>
                    <a:spcAft>
                      <a:spcPts val="1400"/>
                    </a:spcAft>
                    <a:buClr>
                      <a:srgbClr val="F0AB00"/>
                    </a:buClr>
                    <a:buSzPct val="80000"/>
                    <a:defRPr/>
                  </a:pPr>
                  <a:r>
                    <a:rPr lang="de-DE" sz="1799" kern="0">
                      <a:solidFill>
                        <a:srgbClr val="000000"/>
                      </a:solidFill>
                      <a:latin typeface="Helvetica" pitchFamily="2" charset="0"/>
                      <a:ea typeface="Arial Unicode MS" pitchFamily="34" charset="-128"/>
                      <a:cs typeface="Arial Unicode MS" pitchFamily="34" charset="-128"/>
                    </a:rPr>
                    <a:t>Data </a:t>
                  </a:r>
                  <a:r>
                    <a:rPr lang="de-DE" sz="1799" kern="0" err="1">
                      <a:solidFill>
                        <a:srgbClr val="000000"/>
                      </a:solidFill>
                      <a:latin typeface="Helvetica" pitchFamily="2" charset="0"/>
                      <a:ea typeface="Arial Unicode MS" pitchFamily="34" charset="-128"/>
                      <a:cs typeface="Arial Unicode MS" pitchFamily="34" charset="-128"/>
                    </a:rPr>
                    <a:t>Synchronization</a:t>
                  </a:r>
                  <a:endParaRPr lang="de-DE" sz="1799" kern="0">
                    <a:solidFill>
                      <a:srgbClr val="000000"/>
                    </a:solidFill>
                    <a:latin typeface="Helvetica" pitchFamily="2" charset="0"/>
                    <a:ea typeface="Arial Unicode MS" pitchFamily="34" charset="-128"/>
                    <a:cs typeface="Arial Unicode MS" pitchFamily="34" charset="-128"/>
                  </a:endParaRPr>
                </a:p>
                <a:p>
                  <a:pPr algn="ctr" defTabSz="1088449" fontAlgn="base">
                    <a:lnSpc>
                      <a:spcPct val="90000"/>
                    </a:lnSpc>
                    <a:spcAft>
                      <a:spcPts val="1400"/>
                    </a:spcAft>
                    <a:buClr>
                      <a:srgbClr val="F0AB00"/>
                    </a:buClr>
                    <a:buSzPct val="80000"/>
                    <a:defRPr/>
                  </a:pPr>
                  <a:r>
                    <a:rPr lang="de-DE" sz="1799" kern="0">
                      <a:solidFill>
                        <a:srgbClr val="000000"/>
                      </a:solidFill>
                      <a:latin typeface="Helvetica" pitchFamily="2" charset="0"/>
                      <a:ea typeface="Arial Unicode MS" pitchFamily="34" charset="-128"/>
                      <a:cs typeface="Arial Unicode MS" pitchFamily="34" charset="-128"/>
                    </a:rPr>
                    <a:t>User and Access Control</a:t>
                  </a:r>
                  <a:br>
                    <a:rPr lang="de-DE" sz="1799" kern="0">
                      <a:solidFill>
                        <a:srgbClr val="000000"/>
                      </a:solidFill>
                      <a:latin typeface="Helvetica" pitchFamily="2" charset="0"/>
                      <a:ea typeface="Arial Unicode MS" pitchFamily="34" charset="-128"/>
                      <a:cs typeface="Arial Unicode MS" pitchFamily="34" charset="-128"/>
                    </a:rPr>
                  </a:br>
                  <a:r>
                    <a:rPr lang="de-DE" sz="1799" kern="0" err="1">
                      <a:solidFill>
                        <a:srgbClr val="000000"/>
                      </a:solidFill>
                      <a:latin typeface="Helvetica" pitchFamily="2" charset="0"/>
                      <a:ea typeface="Arial Unicode MS" pitchFamily="34" charset="-128"/>
                      <a:cs typeface="Arial Unicode MS" pitchFamily="34" charset="-128"/>
                    </a:rPr>
                    <a:t>Synchronization</a:t>
                  </a:r>
                  <a:r>
                    <a:rPr lang="de-DE" sz="1799" kern="0">
                      <a:solidFill>
                        <a:srgbClr val="000000"/>
                      </a:solidFill>
                      <a:latin typeface="Helvetica" pitchFamily="2" charset="0"/>
                      <a:ea typeface="Arial Unicode MS" pitchFamily="34" charset="-128"/>
                      <a:cs typeface="Arial Unicode MS" pitchFamily="34" charset="-128"/>
                    </a:rPr>
                    <a:t> (SSO)</a:t>
                  </a:r>
                </a:p>
              </p:txBody>
            </p:sp>
            <p:cxnSp>
              <p:nvCxnSpPr>
                <p:cNvPr id="56" name="Straight Connector 55">
                  <a:extLst>
                    <a:ext uri="{FF2B5EF4-FFF2-40B4-BE49-F238E27FC236}">
                      <a16:creationId xmlns:a16="http://schemas.microsoft.com/office/drawing/2014/main" id="{2D35D78F-D71D-F8D4-8EBE-882CFA4D7652}"/>
                    </a:ext>
                  </a:extLst>
                </p:cNvPr>
                <p:cNvCxnSpPr>
                  <a:cxnSpLocks/>
                </p:cNvCxnSpPr>
                <p:nvPr/>
              </p:nvCxnSpPr>
              <p:spPr>
                <a:xfrm>
                  <a:off x="4679564" y="3717640"/>
                  <a:ext cx="2651682" cy="0"/>
                </a:xfrm>
                <a:prstGeom prst="line">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A42AEED-A706-D0FA-914C-BE5534FC9A99}"/>
                    </a:ext>
                  </a:extLst>
                </p:cNvPr>
                <p:cNvCxnSpPr>
                  <a:cxnSpLocks/>
                </p:cNvCxnSpPr>
                <p:nvPr/>
              </p:nvCxnSpPr>
              <p:spPr>
                <a:xfrm>
                  <a:off x="4679564" y="3069458"/>
                  <a:ext cx="2651682" cy="0"/>
                </a:xfrm>
                <a:prstGeom prst="line">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EF0BEA3-A029-2499-70B3-20DB007AB255}"/>
                    </a:ext>
                  </a:extLst>
                </p:cNvPr>
                <p:cNvCxnSpPr>
                  <a:cxnSpLocks/>
                </p:cNvCxnSpPr>
                <p:nvPr/>
              </p:nvCxnSpPr>
              <p:spPr>
                <a:xfrm>
                  <a:off x="4679564" y="2641194"/>
                  <a:ext cx="2651682" cy="0"/>
                </a:xfrm>
                <a:prstGeom prst="line">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B5333D3-CE79-B323-ED69-479F0AAF6E02}"/>
                    </a:ext>
                  </a:extLst>
                </p:cNvPr>
                <p:cNvCxnSpPr>
                  <a:cxnSpLocks/>
                </p:cNvCxnSpPr>
                <p:nvPr/>
              </p:nvCxnSpPr>
              <p:spPr>
                <a:xfrm>
                  <a:off x="4679564" y="2212931"/>
                  <a:ext cx="2651682" cy="0"/>
                </a:xfrm>
                <a:prstGeom prst="line">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CDD4414A-B6F6-0431-6FD7-1E48FCD44B7B}"/>
                  </a:ext>
                </a:extLst>
              </p:cNvPr>
              <p:cNvGrpSpPr/>
              <p:nvPr/>
            </p:nvGrpSpPr>
            <p:grpSpPr>
              <a:xfrm>
                <a:off x="4211664" y="2042216"/>
                <a:ext cx="3771846" cy="1863836"/>
                <a:chOff x="4214686" y="2042216"/>
                <a:chExt cx="3771846" cy="1863836"/>
              </a:xfrm>
            </p:grpSpPr>
            <p:sp>
              <p:nvSpPr>
                <p:cNvPr id="17" name="Chevron 16">
                  <a:extLst>
                    <a:ext uri="{FF2B5EF4-FFF2-40B4-BE49-F238E27FC236}">
                      <a16:creationId xmlns:a16="http://schemas.microsoft.com/office/drawing/2014/main" id="{F3F4226A-37AC-6408-76D5-A14D64D3B176}"/>
                    </a:ext>
                  </a:extLst>
                </p:cNvPr>
                <p:cNvSpPr/>
                <p:nvPr/>
              </p:nvSpPr>
              <p:spPr bwMode="gray">
                <a:xfrm>
                  <a:off x="7513468" y="2042216"/>
                  <a:ext cx="473064" cy="1863836"/>
                </a:xfrm>
                <a:prstGeom prst="chevron">
                  <a:avLst>
                    <a:gd name="adj" fmla="val 73196"/>
                  </a:avLst>
                </a:prstGeom>
                <a:solidFill>
                  <a:schemeClr val="accent3"/>
                </a:solidFill>
              </p:spPr>
              <p:txBody>
                <a:bodyPr wrap="square" rtlCol="0" anchor="ctr" anchorCtr="1">
                  <a:noAutofit/>
                </a:bodyPr>
                <a:lstStyle/>
                <a:p>
                  <a:pPr algn="ctr" defTabSz="1088449">
                    <a:defRPr/>
                  </a:pPr>
                  <a:endParaRPr lang="en-US" sz="1200">
                    <a:solidFill>
                      <a:srgbClr val="FFFFFF"/>
                    </a:solidFill>
                    <a:latin typeface="Helvetica" pitchFamily="2" charset="0"/>
                    <a:cs typeface="Arial"/>
                  </a:endParaRPr>
                </a:p>
              </p:txBody>
            </p:sp>
            <p:sp>
              <p:nvSpPr>
                <p:cNvPr id="61" name="Chevron 60">
                  <a:extLst>
                    <a:ext uri="{FF2B5EF4-FFF2-40B4-BE49-F238E27FC236}">
                      <a16:creationId xmlns:a16="http://schemas.microsoft.com/office/drawing/2014/main" id="{05F57BE3-BCC0-9042-1848-CD743C269CEB}"/>
                    </a:ext>
                  </a:extLst>
                </p:cNvPr>
                <p:cNvSpPr/>
                <p:nvPr/>
              </p:nvSpPr>
              <p:spPr bwMode="gray">
                <a:xfrm rot="10800000">
                  <a:off x="4214686" y="2042216"/>
                  <a:ext cx="473064" cy="1863836"/>
                </a:xfrm>
                <a:prstGeom prst="chevron">
                  <a:avLst>
                    <a:gd name="adj" fmla="val 73196"/>
                  </a:avLst>
                </a:prstGeom>
                <a:solidFill>
                  <a:schemeClr val="accent2"/>
                </a:solidFill>
              </p:spPr>
              <p:txBody>
                <a:bodyPr wrap="square" rtlCol="0" anchor="ctr" anchorCtr="1">
                  <a:noAutofit/>
                </a:bodyPr>
                <a:lstStyle/>
                <a:p>
                  <a:pPr algn="ctr" defTabSz="1088449">
                    <a:defRPr/>
                  </a:pPr>
                  <a:endParaRPr lang="en-US" sz="1200">
                    <a:solidFill>
                      <a:srgbClr val="FFFFFF"/>
                    </a:solidFill>
                    <a:latin typeface="Helvetica" pitchFamily="2" charset="0"/>
                    <a:cs typeface="Arial"/>
                  </a:endParaRPr>
                </a:p>
              </p:txBody>
            </p:sp>
          </p:grpSp>
        </p:grpSp>
      </p:grpSp>
      <p:pic>
        <p:nvPicPr>
          <p:cNvPr id="66" name="Graphic 65">
            <a:extLst>
              <a:ext uri="{FF2B5EF4-FFF2-40B4-BE49-F238E27FC236}">
                <a16:creationId xmlns:a16="http://schemas.microsoft.com/office/drawing/2014/main" id="{CC77BD26-953E-9A20-D54E-673F3B982ACD}"/>
              </a:ext>
            </a:extLst>
          </p:cNvPr>
          <p:cNvPicPr>
            <a:picLocks noChangeAspect="1"/>
          </p:cNvPicPr>
          <p:nvPr/>
        </p:nvPicPr>
        <p:blipFill>
          <a:blip>
            <a:extLst>
              <a:ext uri="{96DAC541-7B7A-43D3-8B79-37D633B846F1}">
                <asvg:svgBlip xmlns:asvg="http://schemas.microsoft.com/office/drawing/2016/SVG/main" r:embed="rId14"/>
              </a:ext>
            </a:extLst>
          </a:blip>
          <a:srcRect/>
          <a:stretch/>
        </p:blipFill>
        <p:spPr>
          <a:xfrm>
            <a:off x="9671466" y="3445648"/>
            <a:ext cx="952252" cy="952252"/>
          </a:xfrm>
          <a:prstGeom prst="rect">
            <a:avLst/>
          </a:prstGeom>
          <a:effectLst>
            <a:outerShdw blurRad="50800" dist="38100" dir="2700000" algn="tl" rotWithShape="0">
              <a:prstClr val="black">
                <a:alpha val="15000"/>
              </a:prstClr>
            </a:outerShdw>
          </a:effectLst>
        </p:spPr>
      </p:pic>
    </p:spTree>
    <p:custDataLst>
      <p:custData r:id="rId1"/>
      <p:custData r:id="rId2"/>
    </p:custDataLst>
    <p:extLst>
      <p:ext uri="{BB962C8B-B14F-4D97-AF65-F5344CB8AC3E}">
        <p14:creationId xmlns:p14="http://schemas.microsoft.com/office/powerpoint/2010/main" val="138049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5CD55D-523D-F898-C610-BF559662D631}"/>
              </a:ext>
            </a:extLst>
          </p:cNvPr>
          <p:cNvSpPr>
            <a:spLocks noGrp="1"/>
          </p:cNvSpPr>
          <p:nvPr>
            <p:ph type="body" sz="quarter" idx="12"/>
          </p:nvPr>
        </p:nvSpPr>
        <p:spPr>
          <a:xfrm>
            <a:off x="889612" y="653142"/>
            <a:ext cx="8965588" cy="831821"/>
          </a:xfrm>
        </p:spPr>
        <p:txBody>
          <a:bodyPr>
            <a:normAutofit fontScale="77500" lnSpcReduction="20000"/>
          </a:bodyPr>
          <a:lstStyle/>
          <a:p>
            <a:r>
              <a:rPr lang="en-US"/>
              <a:t>OpenText Extended ECM</a:t>
            </a:r>
            <a:br>
              <a:rPr lang="en-US"/>
            </a:br>
            <a:r>
              <a:rPr lang="en-US"/>
              <a:t>Document Completeness Check</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4486" y="1647154"/>
            <a:ext cx="10567940" cy="4857352"/>
          </a:xfrm>
          <a:prstGeom prst="rect">
            <a:avLst/>
          </a:prstGeom>
          <a:effectLst>
            <a:outerShdw blurRad="63500" sx="102000" sy="102000" algn="ctr" rotWithShape="0">
              <a:prstClr val="black">
                <a:alpha val="40000"/>
              </a:prstClr>
            </a:outerShdw>
          </a:effectLst>
        </p:spPr>
      </p:pic>
      <p:sp>
        <p:nvSpPr>
          <p:cNvPr id="6" name="Rectangle 5"/>
          <p:cNvSpPr/>
          <p:nvPr/>
        </p:nvSpPr>
        <p:spPr>
          <a:xfrm>
            <a:off x="694487" y="4534286"/>
            <a:ext cx="3082102" cy="654415"/>
          </a:xfrm>
          <a:prstGeom prst="rect">
            <a:avLst/>
          </a:prstGeom>
          <a:solidFill>
            <a:schemeClr val="bg1"/>
          </a:solidFill>
          <a:ln w="38100">
            <a:solidFill>
              <a:schemeClr val="accent2"/>
            </a:solidFill>
          </a:ln>
        </p:spPr>
        <p:txBody>
          <a:bodyPr vert="horz" wrap="square" lIns="107972" tIns="89977" rIns="107972" bIns="89977" numCol="1" rtlCol="0" anchor="ctr" anchorCtr="0" compatLnSpc="1">
            <a:prstTxWarp prst="textNoShape">
              <a:avLst/>
            </a:prstTxWarp>
            <a:noAutofit/>
          </a:bodyPr>
          <a:lstStyle/>
          <a:p>
            <a:pPr>
              <a:spcBef>
                <a:spcPts val="900"/>
              </a:spcBef>
              <a:buClr>
                <a:schemeClr val="accent2"/>
              </a:buClr>
            </a:pPr>
            <a:r>
              <a:rPr lang="en-US" sz="1600"/>
              <a:t>Completeness Check:  Message in Workspace Header</a:t>
            </a:r>
          </a:p>
        </p:txBody>
      </p:sp>
      <p:cxnSp>
        <p:nvCxnSpPr>
          <p:cNvPr id="8" name="Elbow Connector 7"/>
          <p:cNvCxnSpPr>
            <a:cxnSpLocks/>
            <a:endCxn id="6" idx="0"/>
          </p:cNvCxnSpPr>
          <p:nvPr/>
        </p:nvCxnSpPr>
        <p:spPr>
          <a:xfrm flipH="1">
            <a:off x="2235538" y="2971537"/>
            <a:ext cx="144601" cy="1562749"/>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161767" y="6012281"/>
            <a:ext cx="2456293" cy="654415"/>
          </a:xfrm>
          <a:prstGeom prst="rect">
            <a:avLst/>
          </a:prstGeom>
          <a:solidFill>
            <a:schemeClr val="bg1"/>
          </a:solidFill>
          <a:ln w="38100">
            <a:solidFill>
              <a:schemeClr val="accent2"/>
            </a:solidFill>
          </a:ln>
        </p:spPr>
        <p:txBody>
          <a:bodyPr vert="horz" wrap="square" lIns="107972" tIns="89977" rIns="107972" bIns="89977" numCol="1" rtlCol="0" anchor="ctr" anchorCtr="0" compatLnSpc="1">
            <a:prstTxWarp prst="textNoShape">
              <a:avLst/>
            </a:prstTxWarp>
            <a:noAutofit/>
          </a:bodyPr>
          <a:lstStyle/>
          <a:p>
            <a:pPr>
              <a:spcBef>
                <a:spcPts val="900"/>
              </a:spcBef>
              <a:buClr>
                <a:schemeClr val="accent2"/>
              </a:buClr>
            </a:pPr>
            <a:r>
              <a:rPr lang="en-US" sz="1600"/>
              <a:t>Business Attachments</a:t>
            </a:r>
          </a:p>
        </p:txBody>
      </p:sp>
    </p:spTree>
    <p:extLst>
      <p:ext uri="{BB962C8B-B14F-4D97-AF65-F5344CB8AC3E}">
        <p14:creationId xmlns:p14="http://schemas.microsoft.com/office/powerpoint/2010/main" val="3529338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and person looking at a computer&#10;&#10;AI-generated content may be incorrect.">
            <a:extLst>
              <a:ext uri="{FF2B5EF4-FFF2-40B4-BE49-F238E27FC236}">
                <a16:creationId xmlns:a16="http://schemas.microsoft.com/office/drawing/2014/main" id="{F7468060-69E5-8906-F5C5-232D27519E3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22" r="222"/>
          <a:stretch/>
        </p:blipFill>
        <p:spPr/>
      </p:pic>
      <p:sp>
        <p:nvSpPr>
          <p:cNvPr id="3" name="Text Placeholder 2">
            <a:extLst>
              <a:ext uri="{FF2B5EF4-FFF2-40B4-BE49-F238E27FC236}">
                <a16:creationId xmlns:a16="http://schemas.microsoft.com/office/drawing/2014/main" id="{BCE7B656-45DD-FD47-3F02-775BCD0B101C}"/>
              </a:ext>
            </a:extLst>
          </p:cNvPr>
          <p:cNvSpPr>
            <a:spLocks noGrp="1"/>
          </p:cNvSpPr>
          <p:nvPr>
            <p:ph type="body" sz="quarter" idx="12"/>
          </p:nvPr>
        </p:nvSpPr>
        <p:spPr/>
        <p:txBody>
          <a:bodyPr>
            <a:normAutofit/>
          </a:bodyPr>
          <a:lstStyle/>
          <a:p>
            <a:r>
              <a:rPr lang="en-US" b="1"/>
              <a:t>Competitive Differentiation</a:t>
            </a:r>
          </a:p>
        </p:txBody>
      </p:sp>
    </p:spTree>
    <p:extLst>
      <p:ext uri="{BB962C8B-B14F-4D97-AF65-F5344CB8AC3E}">
        <p14:creationId xmlns:p14="http://schemas.microsoft.com/office/powerpoint/2010/main" val="248972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283F3CE-7A51-2D43-94CF-E1DA32B56DF0}"/>
              </a:ext>
            </a:extLst>
          </p:cNvPr>
          <p:cNvSpPr>
            <a:spLocks noGrp="1"/>
          </p:cNvSpPr>
          <p:nvPr>
            <p:ph type="body" sz="quarter" idx="11"/>
          </p:nvPr>
        </p:nvSpPr>
        <p:spPr/>
        <p:txBody>
          <a:bodyPr>
            <a:normAutofit/>
          </a:bodyPr>
          <a:lstStyle/>
          <a:p>
            <a:pPr marL="342797" indent="-342797">
              <a:buFont typeface="Wingdings" pitchFamily="2" charset="2"/>
              <a:buChar char="ü"/>
            </a:pPr>
            <a:r>
              <a:rPr lang="en-US" sz="1800">
                <a:solidFill>
                  <a:srgbClr val="000000"/>
                </a:solidFill>
              </a:rPr>
              <a:t>Unified User Experience across platforms</a:t>
            </a:r>
          </a:p>
          <a:p>
            <a:pPr marL="342797" indent="-342797">
              <a:buFont typeface="Wingdings" pitchFamily="2" charset="2"/>
              <a:buChar char="ü"/>
            </a:pPr>
            <a:r>
              <a:rPr lang="en-US" sz="1800" b="0" i="0" u="none" strike="noStrike">
                <a:solidFill>
                  <a:srgbClr val="000000"/>
                </a:solidFill>
                <a:effectLst/>
              </a:rPr>
              <a:t>Seamless SAP Integration</a:t>
            </a:r>
          </a:p>
          <a:p>
            <a:pPr marL="342797" indent="-342797">
              <a:buFont typeface="Wingdings" pitchFamily="2" charset="2"/>
              <a:buChar char="ü"/>
            </a:pPr>
            <a:r>
              <a:rPr lang="en-US" sz="1800" b="0" i="0" u="none" strike="noStrike">
                <a:solidFill>
                  <a:srgbClr val="000000"/>
                </a:solidFill>
                <a:effectLst/>
              </a:rPr>
              <a:t>Innovative Features</a:t>
            </a:r>
          </a:p>
          <a:p>
            <a:pPr marL="342797" indent="-342797">
              <a:buFont typeface="Wingdings" pitchFamily="2" charset="2"/>
              <a:buChar char="ü"/>
            </a:pPr>
            <a:r>
              <a:rPr lang="en-US" sz="1800" b="0" i="0" u="none" strike="noStrike">
                <a:solidFill>
                  <a:srgbClr val="000000"/>
                </a:solidFill>
                <a:effectLst/>
              </a:rPr>
              <a:t>Advanced Workflow Automation</a:t>
            </a:r>
          </a:p>
          <a:p>
            <a:pPr marL="342797" indent="-342797">
              <a:buFont typeface="Wingdings" pitchFamily="2" charset="2"/>
              <a:buChar char="ü"/>
            </a:pPr>
            <a:r>
              <a:rPr lang="en-US" sz="1800" b="0" i="0" u="none" strike="noStrike">
                <a:solidFill>
                  <a:srgbClr val="000000"/>
                </a:solidFill>
                <a:effectLst/>
              </a:rPr>
              <a:t>Superior Customer Support and Services</a:t>
            </a:r>
            <a:endParaRPr lang="en-US" sz="1800"/>
          </a:p>
        </p:txBody>
      </p:sp>
      <p:sp>
        <p:nvSpPr>
          <p:cNvPr id="2" name="Text Placeholder 1">
            <a:extLst>
              <a:ext uri="{FF2B5EF4-FFF2-40B4-BE49-F238E27FC236}">
                <a16:creationId xmlns:a16="http://schemas.microsoft.com/office/drawing/2014/main" id="{E8C91C65-9A45-E49C-F52D-E28A5DBB65B7}"/>
              </a:ext>
            </a:extLst>
          </p:cNvPr>
          <p:cNvSpPr>
            <a:spLocks noGrp="1"/>
          </p:cNvSpPr>
          <p:nvPr>
            <p:ph type="body" sz="quarter" idx="12"/>
          </p:nvPr>
        </p:nvSpPr>
        <p:spPr/>
        <p:txBody>
          <a:bodyPr/>
          <a:lstStyle/>
          <a:p>
            <a:r>
              <a:rPr lang="en-US"/>
              <a:t>Competitive Differentiation</a:t>
            </a:r>
          </a:p>
        </p:txBody>
      </p:sp>
    </p:spTree>
    <p:extLst>
      <p:ext uri="{BB962C8B-B14F-4D97-AF65-F5344CB8AC3E}">
        <p14:creationId xmlns:p14="http://schemas.microsoft.com/office/powerpoint/2010/main" val="2711471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0E703B-983F-B8AB-8766-751BA835D7C4}"/>
              </a:ext>
            </a:extLst>
          </p:cNvPr>
          <p:cNvSpPr>
            <a:spLocks noGrp="1"/>
          </p:cNvSpPr>
          <p:nvPr>
            <p:ph type="body" sz="quarter" idx="12"/>
          </p:nvPr>
        </p:nvSpPr>
        <p:spPr/>
        <p:txBody>
          <a:bodyPr>
            <a:normAutofit fontScale="92500"/>
          </a:bodyPr>
          <a:lstStyle/>
          <a:p>
            <a:r>
              <a:rPr lang="en-US"/>
              <a:t>Seamless Integration with Microsoft Teams</a:t>
            </a:r>
          </a:p>
        </p:txBody>
      </p:sp>
      <p:pic>
        <p:nvPicPr>
          <p:cNvPr id="15" name="Picture 14">
            <a:extLst>
              <a:ext uri="{FF2B5EF4-FFF2-40B4-BE49-F238E27FC236}">
                <a16:creationId xmlns:a16="http://schemas.microsoft.com/office/drawing/2014/main" id="{0B4738C9-254D-4B65-9E9B-9D499B7885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7766" y="1782152"/>
            <a:ext cx="7747486" cy="4554392"/>
          </a:xfrm>
          <a:prstGeom prst="rect">
            <a:avLst/>
          </a:prstGeom>
          <a:ln>
            <a:solidFill>
              <a:schemeClr val="bg1">
                <a:lumMod val="85000"/>
              </a:schemeClr>
            </a:solidFill>
          </a:ln>
          <a:effectLst/>
        </p:spPr>
      </p:pic>
      <p:sp>
        <p:nvSpPr>
          <p:cNvPr id="9" name="Rectangle 8">
            <a:extLst>
              <a:ext uri="{FF2B5EF4-FFF2-40B4-BE49-F238E27FC236}">
                <a16:creationId xmlns:a16="http://schemas.microsoft.com/office/drawing/2014/main" id="{7E87DF4A-A1BE-1946-B5F2-963986DF2C2B}"/>
              </a:ext>
            </a:extLst>
          </p:cNvPr>
          <p:cNvSpPr/>
          <p:nvPr/>
        </p:nvSpPr>
        <p:spPr bwMode="gray">
          <a:xfrm>
            <a:off x="2781300" y="5315694"/>
            <a:ext cx="2228850" cy="349158"/>
          </a:xfrm>
          <a:prstGeom prst="rect">
            <a:avLst/>
          </a:prstGeom>
          <a:noFill/>
          <a:ln w="44450" algn="ctr">
            <a:solidFill>
              <a:srgbClr val="1B90FF"/>
            </a:solidFill>
            <a:miter lim="800000"/>
            <a:headEnd/>
            <a:tailEnd/>
          </a:ln>
          <a:effectLst/>
        </p:spPr>
        <p:txBody>
          <a:bodyPr lIns="89977" tIns="71981" rIns="89977" bIns="71981" rtlCol="0" anchor="ctr"/>
          <a:lstStyle/>
          <a:p>
            <a:pPr algn="ctr" fontAlgn="base">
              <a:spcBef>
                <a:spcPct val="50000"/>
              </a:spcBef>
              <a:spcAft>
                <a:spcPct val="0"/>
              </a:spcAft>
              <a:buClr>
                <a:srgbClr val="F0AB00"/>
              </a:buClr>
              <a:buSzPct val="80000"/>
            </a:pPr>
            <a:endParaRPr lang="en-US" sz="1799" kern="0" err="1">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0B7BE080-03BC-454F-8AAB-C5876034AB09}"/>
              </a:ext>
            </a:extLst>
          </p:cNvPr>
          <p:cNvSpPr/>
          <p:nvPr/>
        </p:nvSpPr>
        <p:spPr>
          <a:xfrm>
            <a:off x="480889" y="4787549"/>
            <a:ext cx="1595859" cy="1119790"/>
          </a:xfrm>
          <a:prstGeom prst="rect">
            <a:avLst/>
          </a:prstGeom>
          <a:solidFill>
            <a:srgbClr val="1B90FF"/>
          </a:solidFill>
          <a:ln w="19050">
            <a:noFill/>
          </a:ln>
        </p:spPr>
        <p:txBody>
          <a:bodyPr wrap="square" lIns="91416" tIns="91416" rIns="91416" bIns="91416" rtlCol="0" anchor="ctr" anchorCtr="1">
            <a:noAutofit/>
          </a:bodyPr>
          <a:lstStyle/>
          <a:p>
            <a:pPr algn="ctr"/>
            <a:r>
              <a:rPr lang="en-US" sz="1400">
                <a:solidFill>
                  <a:schemeClr val="bg1"/>
                </a:solidFill>
                <a:latin typeface="Helvetica" pitchFamily="2" charset="0"/>
              </a:rPr>
              <a:t>Open Microsoft Team connected to Workspace</a:t>
            </a:r>
          </a:p>
        </p:txBody>
      </p:sp>
      <p:cxnSp>
        <p:nvCxnSpPr>
          <p:cNvPr id="13" name="Straight Connector 12">
            <a:extLst>
              <a:ext uri="{FF2B5EF4-FFF2-40B4-BE49-F238E27FC236}">
                <a16:creationId xmlns:a16="http://schemas.microsoft.com/office/drawing/2014/main" id="{58003FB0-BFA6-4D88-8BF9-1FE1EF1FA36B}"/>
              </a:ext>
            </a:extLst>
          </p:cNvPr>
          <p:cNvCxnSpPr>
            <a:cxnSpLocks/>
            <a:stCxn id="14" idx="3"/>
            <a:endCxn id="9" idx="1"/>
          </p:cNvCxnSpPr>
          <p:nvPr/>
        </p:nvCxnSpPr>
        <p:spPr>
          <a:xfrm>
            <a:off x="2076748" y="5347444"/>
            <a:ext cx="704552" cy="142829"/>
          </a:xfrm>
          <a:prstGeom prst="line">
            <a:avLst/>
          </a:prstGeom>
          <a:ln w="44450">
            <a:solidFill>
              <a:srgbClr val="1B9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774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401BA5-81D5-6FAC-5B7E-ED885E422491}"/>
              </a:ext>
            </a:extLst>
          </p:cNvPr>
          <p:cNvSpPr>
            <a:spLocks noGrp="1"/>
          </p:cNvSpPr>
          <p:nvPr>
            <p:ph type="body" sz="quarter" idx="11"/>
          </p:nvPr>
        </p:nvSpPr>
        <p:spPr>
          <a:xfrm>
            <a:off x="638078" y="1878344"/>
            <a:ext cx="4477393" cy="4039856"/>
          </a:xfrm>
        </p:spPr>
        <p:txBody>
          <a:bodyPr>
            <a:normAutofit fontScale="92500" lnSpcReduction="10000"/>
          </a:bodyPr>
          <a:lstStyle/>
          <a:p>
            <a:pPr>
              <a:lnSpc>
                <a:spcPct val="110000"/>
              </a:lnSpc>
            </a:pPr>
            <a:r>
              <a:rPr lang="en-US"/>
              <a:t>What’s included?</a:t>
            </a:r>
          </a:p>
          <a:p>
            <a:pPr marL="285750" indent="-285750">
              <a:lnSpc>
                <a:spcPct val="110000"/>
              </a:lnSpc>
              <a:buFont typeface="Arial" panose="020B0604020202020204" pitchFamily="34" charset="0"/>
              <a:buChar char="•"/>
            </a:pPr>
            <a:r>
              <a:rPr lang="en-US"/>
              <a:t>Secure content with </a:t>
            </a:r>
            <a:r>
              <a:rPr lang="en-US" b="1"/>
              <a:t>banners and watermarks</a:t>
            </a:r>
          </a:p>
          <a:p>
            <a:pPr marL="285750" indent="-285750">
              <a:lnSpc>
                <a:spcPct val="110000"/>
              </a:lnSpc>
              <a:buFont typeface="Arial" panose="020B0604020202020204" pitchFamily="34" charset="0"/>
              <a:buChar char="•"/>
            </a:pPr>
            <a:r>
              <a:rPr lang="en-US"/>
              <a:t>Protect sensitive content such as PII or trade secrets with </a:t>
            </a:r>
            <a:r>
              <a:rPr lang="en-US" b="1"/>
              <a:t>redaction</a:t>
            </a:r>
            <a:r>
              <a:rPr lang="en-US"/>
              <a:t> capabilities</a:t>
            </a:r>
          </a:p>
          <a:p>
            <a:pPr marL="285750" indent="-285750">
              <a:lnSpc>
                <a:spcPct val="110000"/>
              </a:lnSpc>
              <a:buFont typeface="Arial" panose="020B0604020202020204" pitchFamily="34" charset="0"/>
              <a:buChar char="•"/>
            </a:pPr>
            <a:r>
              <a:rPr lang="en-US" b="1"/>
              <a:t>Convert</a:t>
            </a:r>
            <a:r>
              <a:rPr lang="en-US"/>
              <a:t> documents to PDF and extract valuable text from images using </a:t>
            </a:r>
            <a:r>
              <a:rPr lang="en-US" b="1"/>
              <a:t>Optical Character Recognition</a:t>
            </a:r>
          </a:p>
          <a:p>
            <a:pPr marL="285750" indent="-285750">
              <a:lnSpc>
                <a:spcPct val="110000"/>
              </a:lnSpc>
              <a:buFont typeface="Arial" panose="020B0604020202020204" pitchFamily="34" charset="0"/>
              <a:buChar char="•"/>
            </a:pPr>
            <a:r>
              <a:rPr lang="en-US"/>
              <a:t>View multiple documents in a single viewing session with </a:t>
            </a:r>
            <a:r>
              <a:rPr lang="en-US" b="1"/>
              <a:t>Multi-File Viewing</a:t>
            </a:r>
          </a:p>
          <a:p>
            <a:pPr marL="285750" indent="-285750">
              <a:lnSpc>
                <a:spcPct val="110000"/>
              </a:lnSpc>
              <a:buFont typeface="Arial" panose="020B0604020202020204" pitchFamily="34" charset="0"/>
              <a:buChar char="•"/>
            </a:pPr>
            <a:r>
              <a:rPr lang="en-US" b="1"/>
              <a:t>View</a:t>
            </a:r>
            <a:r>
              <a:rPr lang="en-US"/>
              <a:t> a variety of </a:t>
            </a:r>
            <a:r>
              <a:rPr lang="en-US" b="1"/>
              <a:t>technical drawings</a:t>
            </a:r>
          </a:p>
          <a:p>
            <a:pPr marL="285750" indent="-285750">
              <a:lnSpc>
                <a:spcPct val="110000"/>
              </a:lnSpc>
              <a:buFont typeface="Arial" panose="020B0604020202020204" pitchFamily="34" charset="0"/>
              <a:buChar char="•"/>
            </a:pPr>
            <a:r>
              <a:rPr lang="en-US"/>
              <a:t>Quickly identify differences in text or images with </a:t>
            </a:r>
            <a:r>
              <a:rPr lang="en-US" b="1"/>
              <a:t>compare</a:t>
            </a:r>
          </a:p>
          <a:p>
            <a:pPr>
              <a:lnSpc>
                <a:spcPct val="110000"/>
              </a:lnSpc>
            </a:pPr>
            <a:endParaRPr lang="en-US"/>
          </a:p>
        </p:txBody>
      </p:sp>
      <p:sp>
        <p:nvSpPr>
          <p:cNvPr id="4" name="Text Placeholder 3">
            <a:extLst>
              <a:ext uri="{FF2B5EF4-FFF2-40B4-BE49-F238E27FC236}">
                <a16:creationId xmlns:a16="http://schemas.microsoft.com/office/drawing/2014/main" id="{18355478-58FB-41D8-D5DE-52CCE52A0497}"/>
              </a:ext>
            </a:extLst>
          </p:cNvPr>
          <p:cNvSpPr>
            <a:spLocks noGrp="1"/>
          </p:cNvSpPr>
          <p:nvPr>
            <p:ph type="body" sz="quarter" idx="12"/>
          </p:nvPr>
        </p:nvSpPr>
        <p:spPr/>
        <p:txBody>
          <a:bodyPr/>
          <a:lstStyle/>
          <a:p>
            <a:r>
              <a:rPr lang="en-US"/>
              <a:t>Intelligent Viewing</a:t>
            </a:r>
          </a:p>
        </p:txBody>
      </p:sp>
      <p:pic>
        <p:nvPicPr>
          <p:cNvPr id="19" name="Picture 18">
            <a:extLst>
              <a:ext uri="{FF2B5EF4-FFF2-40B4-BE49-F238E27FC236}">
                <a16:creationId xmlns:a16="http://schemas.microsoft.com/office/drawing/2014/main" id="{F67A92BA-B843-F76B-8D0E-87DD49731C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9800" y="2080146"/>
            <a:ext cx="5657658" cy="2955175"/>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5959BEB6-9105-F0F6-3E66-2A84E6D9BC5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5241935" y="1878344"/>
            <a:ext cx="6839852" cy="3757306"/>
          </a:xfrm>
          <a:prstGeom prst="rect">
            <a:avLst/>
          </a:prstGeom>
        </p:spPr>
      </p:pic>
    </p:spTree>
    <p:extLst>
      <p:ext uri="{BB962C8B-B14F-4D97-AF65-F5344CB8AC3E}">
        <p14:creationId xmlns:p14="http://schemas.microsoft.com/office/powerpoint/2010/main" val="149521521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person looking at a computer&#10;&#10;AI-generated content may be incorrect.">
            <a:extLst>
              <a:ext uri="{FF2B5EF4-FFF2-40B4-BE49-F238E27FC236}">
                <a16:creationId xmlns:a16="http://schemas.microsoft.com/office/drawing/2014/main" id="{F2AC38AD-B35A-28B9-8FC9-7FD63E5199B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18" r="18"/>
          <a:stretch/>
        </p:blipFill>
        <p:spPr/>
      </p:pic>
      <p:sp>
        <p:nvSpPr>
          <p:cNvPr id="3" name="Text Placeholder 2">
            <a:extLst>
              <a:ext uri="{FF2B5EF4-FFF2-40B4-BE49-F238E27FC236}">
                <a16:creationId xmlns:a16="http://schemas.microsoft.com/office/drawing/2014/main" id="{F31AE592-A3AF-0278-DF14-F527185921B2}"/>
              </a:ext>
            </a:extLst>
          </p:cNvPr>
          <p:cNvSpPr>
            <a:spLocks noGrp="1"/>
          </p:cNvSpPr>
          <p:nvPr>
            <p:ph type="body" sz="quarter" idx="11"/>
          </p:nvPr>
        </p:nvSpPr>
        <p:spPr/>
        <p:txBody>
          <a:bodyPr/>
          <a:lstStyle/>
          <a:p>
            <a:pPr marL="342900" indent="-342900">
              <a:spcAft>
                <a:spcPts val="0"/>
              </a:spcAft>
            </a:pPr>
            <a:r>
              <a:rPr lang="en-US" dirty="0"/>
              <a:t>Introduction to xECM</a:t>
            </a:r>
          </a:p>
          <a:p>
            <a:pPr marL="342900" indent="-342900">
              <a:spcAft>
                <a:spcPts val="0"/>
              </a:spcAft>
            </a:pPr>
            <a:r>
              <a:rPr lang="en-US" dirty="0"/>
              <a:t>Ideal customer profile</a:t>
            </a:r>
          </a:p>
          <a:p>
            <a:pPr marL="342900" indent="-342900">
              <a:spcAft>
                <a:spcPts val="0"/>
              </a:spcAft>
            </a:pPr>
            <a:r>
              <a:rPr lang="en-US" dirty="0"/>
              <a:t>Selling xECM</a:t>
            </a:r>
          </a:p>
          <a:p>
            <a:pPr marL="342900" indent="-342900">
              <a:spcAft>
                <a:spcPts val="0"/>
              </a:spcAft>
            </a:pPr>
            <a:r>
              <a:rPr lang="en-US" dirty="0"/>
              <a:t>Value Proposition</a:t>
            </a:r>
          </a:p>
          <a:p>
            <a:pPr marL="342900" indent="-342900">
              <a:spcAft>
                <a:spcPts val="0"/>
              </a:spcAft>
            </a:pPr>
            <a:r>
              <a:rPr lang="en-US" dirty="0"/>
              <a:t>Competitive Differentiation</a:t>
            </a:r>
          </a:p>
          <a:p>
            <a:pPr marL="342900" indent="-342900">
              <a:spcAft>
                <a:spcPts val="0"/>
              </a:spcAft>
            </a:pPr>
            <a:r>
              <a:rPr lang="en-US" dirty="0"/>
              <a:t>Common Objections</a:t>
            </a:r>
          </a:p>
          <a:p>
            <a:pPr marL="342900" indent="-342900">
              <a:spcAft>
                <a:spcPts val="0"/>
              </a:spcAft>
            </a:pPr>
            <a:r>
              <a:rPr lang="en-US" dirty="0"/>
              <a:t>Benefits to customer &amp; Case Studies</a:t>
            </a:r>
          </a:p>
        </p:txBody>
      </p:sp>
    </p:spTree>
    <p:extLst>
      <p:ext uri="{BB962C8B-B14F-4D97-AF65-F5344CB8AC3E}">
        <p14:creationId xmlns:p14="http://schemas.microsoft.com/office/powerpoint/2010/main" val="3750841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1A3FB2-CAB0-22EA-267C-9CFC35B6ED43}"/>
              </a:ext>
            </a:extLst>
          </p:cNvPr>
          <p:cNvSpPr>
            <a:spLocks noGrp="1"/>
          </p:cNvSpPr>
          <p:nvPr>
            <p:ph type="body" sz="quarter" idx="12"/>
          </p:nvPr>
        </p:nvSpPr>
        <p:spPr/>
        <p:txBody>
          <a:bodyPr>
            <a:normAutofit fontScale="70000" lnSpcReduction="20000"/>
          </a:bodyPr>
          <a:lstStyle/>
          <a:p>
            <a:r>
              <a:rPr lang="en-US"/>
              <a:t>SAP Extended Enterprise Content Management</a:t>
            </a:r>
            <a:br>
              <a:rPr lang="en-US"/>
            </a:br>
            <a:r>
              <a:rPr lang="en-US"/>
              <a:t>provides process-centric collaboration and compliance</a:t>
            </a:r>
          </a:p>
        </p:txBody>
      </p:sp>
      <p:sp>
        <p:nvSpPr>
          <p:cNvPr id="87" name="Rectangle 86">
            <a:extLst>
              <a:ext uri="{FF2B5EF4-FFF2-40B4-BE49-F238E27FC236}">
                <a16:creationId xmlns:a16="http://schemas.microsoft.com/office/drawing/2014/main" id="{40F1EF86-8BB1-BEB3-4B80-B30D2A55EBA5}"/>
              </a:ext>
            </a:extLst>
          </p:cNvPr>
          <p:cNvSpPr/>
          <p:nvPr/>
        </p:nvSpPr>
        <p:spPr bwMode="gray">
          <a:xfrm>
            <a:off x="1199156" y="4617377"/>
            <a:ext cx="2298962" cy="703086"/>
          </a:xfrm>
          <a:prstGeom prst="rect">
            <a:avLst/>
          </a:prstGeom>
        </p:spPr>
        <p:txBody>
          <a:bodyPr wrap="square" lIns="0" tIns="0" rIns="0" bIns="0">
            <a:spAutoFit/>
          </a:bodyPr>
          <a:lstStyle/>
          <a:p>
            <a:pPr marL="0" lvl="1" algn="r" defTabSz="1088449">
              <a:lnSpc>
                <a:spcPct val="90000"/>
              </a:lnSpc>
              <a:spcAft>
                <a:spcPts val="300"/>
              </a:spcAft>
              <a:buClr>
                <a:srgbClr val="F0AB00"/>
              </a:buClr>
              <a:buSzPct val="100000"/>
              <a:defRPr/>
            </a:pPr>
            <a:r>
              <a:rPr lang="en-US" sz="1500">
                <a:solidFill>
                  <a:srgbClr val="000000"/>
                </a:solidFill>
                <a:latin typeface="Helvetica" pitchFamily="2" charset="0"/>
              </a:rPr>
              <a:t>Archive</a:t>
            </a:r>
          </a:p>
          <a:p>
            <a:pPr marL="0" lvl="1" algn="r" defTabSz="1088449">
              <a:lnSpc>
                <a:spcPct val="90000"/>
              </a:lnSpc>
              <a:spcAft>
                <a:spcPts val="300"/>
              </a:spcAft>
              <a:buClr>
                <a:srgbClr val="F0AB00"/>
              </a:buClr>
              <a:buSzPct val="100000"/>
              <a:defRPr/>
            </a:pPr>
            <a:r>
              <a:rPr lang="en-US" sz="1100">
                <a:solidFill>
                  <a:srgbClr val="000000"/>
                </a:solidFill>
                <a:latin typeface="Helvetica" pitchFamily="2" charset="0"/>
              </a:rPr>
              <a:t>(storage of content and data, security, compression, access rights, hardware, management)</a:t>
            </a:r>
          </a:p>
        </p:txBody>
      </p:sp>
      <p:sp>
        <p:nvSpPr>
          <p:cNvPr id="88" name="Rectangle 87">
            <a:extLst>
              <a:ext uri="{FF2B5EF4-FFF2-40B4-BE49-F238E27FC236}">
                <a16:creationId xmlns:a16="http://schemas.microsoft.com/office/drawing/2014/main" id="{915E5ABC-8747-2656-AD36-46AFE18194E9}"/>
              </a:ext>
            </a:extLst>
          </p:cNvPr>
          <p:cNvSpPr/>
          <p:nvPr/>
        </p:nvSpPr>
        <p:spPr bwMode="gray">
          <a:xfrm>
            <a:off x="1199156" y="2845480"/>
            <a:ext cx="2298962" cy="550777"/>
          </a:xfrm>
          <a:prstGeom prst="rect">
            <a:avLst/>
          </a:prstGeom>
        </p:spPr>
        <p:txBody>
          <a:bodyPr wrap="square" lIns="0" tIns="0" rIns="0" bIns="0">
            <a:spAutoFit/>
          </a:bodyPr>
          <a:lstStyle/>
          <a:p>
            <a:pPr marL="0" lvl="1" algn="r" defTabSz="1088449">
              <a:lnSpc>
                <a:spcPct val="90000"/>
              </a:lnSpc>
              <a:spcAft>
                <a:spcPts val="300"/>
              </a:spcAft>
              <a:buClr>
                <a:srgbClr val="F0AB00"/>
              </a:buClr>
              <a:buSzPct val="100000"/>
              <a:defRPr/>
            </a:pPr>
            <a:r>
              <a:rPr lang="en-US" sz="1500">
                <a:solidFill>
                  <a:srgbClr val="000000"/>
                </a:solidFill>
                <a:latin typeface="Helvetica" pitchFamily="2" charset="0"/>
              </a:rPr>
              <a:t>Records Management</a:t>
            </a:r>
          </a:p>
          <a:p>
            <a:pPr marL="0" lvl="1" algn="r" defTabSz="1088449">
              <a:lnSpc>
                <a:spcPct val="90000"/>
              </a:lnSpc>
              <a:spcAft>
                <a:spcPts val="300"/>
              </a:spcAft>
              <a:buClr>
                <a:srgbClr val="F0AB00"/>
              </a:buClr>
              <a:buSzPct val="100000"/>
              <a:defRPr/>
            </a:pPr>
            <a:r>
              <a:rPr lang="en-US" sz="1100">
                <a:solidFill>
                  <a:srgbClr val="000000"/>
                </a:solidFill>
                <a:latin typeface="Helvetica" pitchFamily="2" charset="0"/>
              </a:rPr>
              <a:t>(retention policies, legal hold, audit trail, physical records </a:t>
            </a:r>
            <a:r>
              <a:rPr lang="en-US" sz="1100" err="1">
                <a:solidFill>
                  <a:srgbClr val="000000"/>
                </a:solidFill>
                <a:latin typeface="Helvetica" pitchFamily="2" charset="0"/>
              </a:rPr>
              <a:t>mgmt</a:t>
            </a:r>
            <a:r>
              <a:rPr lang="en-US" sz="1100">
                <a:solidFill>
                  <a:srgbClr val="000000"/>
                </a:solidFill>
                <a:latin typeface="Helvetica" pitchFamily="2" charset="0"/>
              </a:rPr>
              <a:t>)</a:t>
            </a:r>
          </a:p>
        </p:txBody>
      </p:sp>
      <p:sp>
        <p:nvSpPr>
          <p:cNvPr id="89" name="Rectangle 88">
            <a:extLst>
              <a:ext uri="{FF2B5EF4-FFF2-40B4-BE49-F238E27FC236}">
                <a16:creationId xmlns:a16="http://schemas.microsoft.com/office/drawing/2014/main" id="{D2BED3BE-623B-5AE2-230E-FE80AA10C46B}"/>
              </a:ext>
            </a:extLst>
          </p:cNvPr>
          <p:cNvSpPr/>
          <p:nvPr/>
        </p:nvSpPr>
        <p:spPr bwMode="gray">
          <a:xfrm>
            <a:off x="1756678" y="3731428"/>
            <a:ext cx="1581389" cy="550777"/>
          </a:xfrm>
          <a:prstGeom prst="rect">
            <a:avLst/>
          </a:prstGeom>
        </p:spPr>
        <p:txBody>
          <a:bodyPr wrap="square" lIns="0" tIns="0" rIns="0" bIns="0">
            <a:spAutoFit/>
          </a:bodyPr>
          <a:lstStyle/>
          <a:p>
            <a:pPr marL="0" lvl="1" algn="r" defTabSz="1088449">
              <a:lnSpc>
                <a:spcPct val="90000"/>
              </a:lnSpc>
              <a:spcAft>
                <a:spcPts val="300"/>
              </a:spcAft>
              <a:buClr>
                <a:srgbClr val="F0AB00"/>
              </a:buClr>
              <a:buSzPct val="100000"/>
              <a:defRPr/>
            </a:pPr>
            <a:r>
              <a:rPr lang="en-US" sz="1500">
                <a:solidFill>
                  <a:srgbClr val="000000"/>
                </a:solidFill>
                <a:latin typeface="Helvetica" pitchFamily="2" charset="0"/>
              </a:rPr>
              <a:t>Capture</a:t>
            </a:r>
          </a:p>
          <a:p>
            <a:pPr marL="0" lvl="1" algn="r" defTabSz="1088449">
              <a:lnSpc>
                <a:spcPct val="90000"/>
              </a:lnSpc>
              <a:spcAft>
                <a:spcPts val="300"/>
              </a:spcAft>
              <a:buClr>
                <a:srgbClr val="F0AB00"/>
              </a:buClr>
              <a:buSzPct val="100000"/>
              <a:defRPr/>
            </a:pPr>
            <a:r>
              <a:rPr lang="en-US" sz="1100">
                <a:solidFill>
                  <a:srgbClr val="000000"/>
                </a:solidFill>
                <a:latin typeface="Helvetica" pitchFamily="2" charset="0"/>
              </a:rPr>
              <a:t>(scanning, batch/single, fax, e-mail, bulk import)</a:t>
            </a:r>
          </a:p>
        </p:txBody>
      </p:sp>
      <p:sp>
        <p:nvSpPr>
          <p:cNvPr id="90" name="Rectangle 89">
            <a:extLst>
              <a:ext uri="{FF2B5EF4-FFF2-40B4-BE49-F238E27FC236}">
                <a16:creationId xmlns:a16="http://schemas.microsoft.com/office/drawing/2014/main" id="{4E20E7D7-B1DF-E941-A6CE-9F183C8AB741}"/>
              </a:ext>
            </a:extLst>
          </p:cNvPr>
          <p:cNvSpPr/>
          <p:nvPr/>
        </p:nvSpPr>
        <p:spPr bwMode="gray">
          <a:xfrm>
            <a:off x="8157551" y="1751837"/>
            <a:ext cx="2423786" cy="550777"/>
          </a:xfrm>
          <a:prstGeom prst="rect">
            <a:avLst/>
          </a:prstGeom>
        </p:spPr>
        <p:txBody>
          <a:bodyPr wrap="square" lIns="0" tIns="0" rIns="0" bIns="0">
            <a:spAutoFit/>
          </a:bodyPr>
          <a:lstStyle/>
          <a:p>
            <a:pPr marL="0" lvl="1" defTabSz="1088449">
              <a:lnSpc>
                <a:spcPct val="90000"/>
              </a:lnSpc>
              <a:spcAft>
                <a:spcPts val="300"/>
              </a:spcAft>
              <a:buClr>
                <a:srgbClr val="F0AB00"/>
              </a:buClr>
              <a:buSzPct val="100000"/>
              <a:defRPr/>
            </a:pPr>
            <a:r>
              <a:rPr lang="en-US" sz="1500">
                <a:solidFill>
                  <a:srgbClr val="000000"/>
                </a:solidFill>
                <a:latin typeface="Helvetica" pitchFamily="2" charset="0"/>
              </a:rPr>
              <a:t>Document Management</a:t>
            </a:r>
          </a:p>
          <a:p>
            <a:pPr marL="0" lvl="1" defTabSz="1088449">
              <a:lnSpc>
                <a:spcPct val="90000"/>
              </a:lnSpc>
              <a:spcAft>
                <a:spcPts val="300"/>
              </a:spcAft>
              <a:buClr>
                <a:srgbClr val="F0AB00"/>
              </a:buClr>
              <a:buSzPct val="100000"/>
              <a:defRPr/>
            </a:pPr>
            <a:r>
              <a:rPr lang="en-US" sz="1100">
                <a:solidFill>
                  <a:srgbClr val="000000"/>
                </a:solidFill>
                <a:latin typeface="Helvetica" pitchFamily="2" charset="0"/>
              </a:rPr>
              <a:t>(check in/out, version control, access controls, approvals, audit)</a:t>
            </a:r>
          </a:p>
        </p:txBody>
      </p:sp>
      <p:sp>
        <p:nvSpPr>
          <p:cNvPr id="91" name="Rectangle 90">
            <a:extLst>
              <a:ext uri="{FF2B5EF4-FFF2-40B4-BE49-F238E27FC236}">
                <a16:creationId xmlns:a16="http://schemas.microsoft.com/office/drawing/2014/main" id="{970DF22D-90AB-D897-802B-DF61B9C0DB36}"/>
              </a:ext>
            </a:extLst>
          </p:cNvPr>
          <p:cNvSpPr/>
          <p:nvPr/>
        </p:nvSpPr>
        <p:spPr bwMode="gray">
          <a:xfrm>
            <a:off x="8644419" y="4951768"/>
            <a:ext cx="2440904" cy="550777"/>
          </a:xfrm>
          <a:prstGeom prst="rect">
            <a:avLst/>
          </a:prstGeom>
        </p:spPr>
        <p:txBody>
          <a:bodyPr wrap="square" lIns="0" tIns="0" rIns="0" bIns="0">
            <a:spAutoFit/>
          </a:bodyPr>
          <a:lstStyle/>
          <a:p>
            <a:pPr marL="0" lvl="1" defTabSz="1088449">
              <a:lnSpc>
                <a:spcPct val="90000"/>
              </a:lnSpc>
              <a:spcAft>
                <a:spcPts val="300"/>
              </a:spcAft>
              <a:buClr>
                <a:srgbClr val="F0AB00"/>
              </a:buClr>
              <a:buSzPct val="100000"/>
              <a:defRPr/>
            </a:pPr>
            <a:r>
              <a:rPr lang="en-US" sz="1500">
                <a:solidFill>
                  <a:srgbClr val="000000"/>
                </a:solidFill>
                <a:latin typeface="Helvetica" pitchFamily="2" charset="0"/>
              </a:rPr>
              <a:t>Content-centric Workflow</a:t>
            </a:r>
          </a:p>
          <a:p>
            <a:pPr marL="0" lvl="1" defTabSz="1088449">
              <a:lnSpc>
                <a:spcPct val="90000"/>
              </a:lnSpc>
              <a:spcAft>
                <a:spcPts val="300"/>
              </a:spcAft>
              <a:buClr>
                <a:srgbClr val="F0AB00"/>
              </a:buClr>
              <a:buSzPct val="100000"/>
              <a:defRPr/>
            </a:pPr>
            <a:r>
              <a:rPr lang="en-US" sz="1100">
                <a:solidFill>
                  <a:srgbClr val="000000"/>
                </a:solidFill>
                <a:latin typeface="Helvetica" pitchFamily="2" charset="0"/>
              </a:rPr>
              <a:t>(review workflows, authorization, commentary)</a:t>
            </a:r>
          </a:p>
        </p:txBody>
      </p:sp>
      <p:sp>
        <p:nvSpPr>
          <p:cNvPr id="92" name="Rectangle 91">
            <a:extLst>
              <a:ext uri="{FF2B5EF4-FFF2-40B4-BE49-F238E27FC236}">
                <a16:creationId xmlns:a16="http://schemas.microsoft.com/office/drawing/2014/main" id="{1111EAF4-3A99-288A-A39B-69C5B9FC16FC}"/>
              </a:ext>
            </a:extLst>
          </p:cNvPr>
          <p:cNvSpPr/>
          <p:nvPr/>
        </p:nvSpPr>
        <p:spPr bwMode="gray">
          <a:xfrm>
            <a:off x="8157551" y="5751753"/>
            <a:ext cx="2514122" cy="703086"/>
          </a:xfrm>
          <a:prstGeom prst="rect">
            <a:avLst/>
          </a:prstGeom>
        </p:spPr>
        <p:txBody>
          <a:bodyPr wrap="square" lIns="0" tIns="0" rIns="0" bIns="0">
            <a:spAutoFit/>
          </a:bodyPr>
          <a:lstStyle/>
          <a:p>
            <a:pPr marL="0" lvl="1" defTabSz="1088449">
              <a:lnSpc>
                <a:spcPct val="90000"/>
              </a:lnSpc>
              <a:spcAft>
                <a:spcPts val="300"/>
              </a:spcAft>
              <a:buClr>
                <a:srgbClr val="F0AB00"/>
              </a:buClr>
              <a:buSzPct val="100000"/>
              <a:defRPr/>
            </a:pPr>
            <a:r>
              <a:rPr lang="en-US" sz="1500">
                <a:solidFill>
                  <a:srgbClr val="000000"/>
                </a:solidFill>
                <a:latin typeface="Helvetica" pitchFamily="2" charset="0"/>
              </a:rPr>
              <a:t>Content Access</a:t>
            </a:r>
          </a:p>
          <a:p>
            <a:pPr marL="0" lvl="1" defTabSz="1088449">
              <a:lnSpc>
                <a:spcPct val="90000"/>
              </a:lnSpc>
              <a:spcAft>
                <a:spcPts val="300"/>
              </a:spcAft>
              <a:buClr>
                <a:srgbClr val="F0AB00"/>
              </a:buClr>
              <a:buSzPct val="100000"/>
              <a:defRPr/>
            </a:pPr>
            <a:r>
              <a:rPr lang="en-US" sz="1100">
                <a:solidFill>
                  <a:srgbClr val="000000"/>
                </a:solidFill>
                <a:latin typeface="Helvetica" pitchFamily="2" charset="0"/>
              </a:rPr>
              <a:t>(access rights, publication, </a:t>
            </a:r>
            <a:br>
              <a:rPr lang="en-US" sz="1100">
                <a:solidFill>
                  <a:srgbClr val="000000"/>
                </a:solidFill>
                <a:latin typeface="Helvetica" pitchFamily="2" charset="0"/>
              </a:rPr>
            </a:br>
            <a:r>
              <a:rPr lang="en-US" sz="1100">
                <a:solidFill>
                  <a:srgbClr val="000000"/>
                </a:solidFill>
                <a:latin typeface="Helvetica" pitchFamily="2" charset="0"/>
              </a:rPr>
              <a:t>presentation, controlled external access for suppliers and partners)</a:t>
            </a:r>
          </a:p>
        </p:txBody>
      </p:sp>
      <p:sp>
        <p:nvSpPr>
          <p:cNvPr id="93" name="Rectangle 92">
            <a:extLst>
              <a:ext uri="{FF2B5EF4-FFF2-40B4-BE49-F238E27FC236}">
                <a16:creationId xmlns:a16="http://schemas.microsoft.com/office/drawing/2014/main" id="{68E64789-16EB-7599-BE83-24950AF230E2}"/>
              </a:ext>
            </a:extLst>
          </p:cNvPr>
          <p:cNvSpPr/>
          <p:nvPr/>
        </p:nvSpPr>
        <p:spPr bwMode="gray">
          <a:xfrm>
            <a:off x="8799463" y="4151785"/>
            <a:ext cx="2284299" cy="550777"/>
          </a:xfrm>
          <a:prstGeom prst="rect">
            <a:avLst/>
          </a:prstGeom>
          <a:solidFill>
            <a:schemeClr val="bg1">
              <a:alpha val="32000"/>
            </a:schemeClr>
          </a:solidFill>
        </p:spPr>
        <p:txBody>
          <a:bodyPr wrap="square" lIns="0" tIns="0" rIns="0" bIns="0">
            <a:spAutoFit/>
          </a:bodyPr>
          <a:lstStyle/>
          <a:p>
            <a:pPr marL="0" lvl="1" defTabSz="1088449">
              <a:lnSpc>
                <a:spcPct val="90000"/>
              </a:lnSpc>
              <a:spcAft>
                <a:spcPts val="300"/>
              </a:spcAft>
              <a:buClr>
                <a:srgbClr val="F0AB00"/>
              </a:buClr>
              <a:buSzPct val="100000"/>
              <a:defRPr/>
            </a:pPr>
            <a:r>
              <a:rPr lang="en-US" sz="1500">
                <a:solidFill>
                  <a:srgbClr val="000000"/>
                </a:solidFill>
                <a:latin typeface="Helvetica" pitchFamily="2" charset="0"/>
              </a:rPr>
              <a:t>Collaboration</a:t>
            </a:r>
          </a:p>
          <a:p>
            <a:pPr marL="0" lvl="1" defTabSz="1088449">
              <a:lnSpc>
                <a:spcPct val="90000"/>
              </a:lnSpc>
              <a:spcAft>
                <a:spcPts val="300"/>
              </a:spcAft>
              <a:buClr>
                <a:srgbClr val="F0AB00"/>
              </a:buClr>
              <a:buSzPct val="100000"/>
              <a:defRPr/>
            </a:pPr>
            <a:r>
              <a:rPr lang="en-US" sz="1100">
                <a:solidFill>
                  <a:srgbClr val="000000"/>
                </a:solidFill>
                <a:latin typeface="Helvetica" pitchFamily="2" charset="0"/>
              </a:rPr>
              <a:t>(team sharing, threaded discussion, wiki, blog, workspace)</a:t>
            </a:r>
          </a:p>
        </p:txBody>
      </p:sp>
      <p:sp>
        <p:nvSpPr>
          <p:cNvPr id="3" name="Rectangle 2">
            <a:extLst>
              <a:ext uri="{FF2B5EF4-FFF2-40B4-BE49-F238E27FC236}">
                <a16:creationId xmlns:a16="http://schemas.microsoft.com/office/drawing/2014/main" id="{80CBD4AE-0685-228B-DA26-99E95A00B69B}"/>
              </a:ext>
            </a:extLst>
          </p:cNvPr>
          <p:cNvSpPr/>
          <p:nvPr/>
        </p:nvSpPr>
        <p:spPr bwMode="gray">
          <a:xfrm>
            <a:off x="1645695" y="1751837"/>
            <a:ext cx="2298962" cy="759439"/>
          </a:xfrm>
          <a:prstGeom prst="rect">
            <a:avLst/>
          </a:prstGeom>
        </p:spPr>
        <p:txBody>
          <a:bodyPr wrap="square" lIns="0" tIns="0" rIns="0" bIns="0">
            <a:spAutoFit/>
          </a:bodyPr>
          <a:lstStyle/>
          <a:p>
            <a:pPr marL="0" lvl="1" algn="r" defTabSz="1088449">
              <a:lnSpc>
                <a:spcPct val="90000"/>
              </a:lnSpc>
              <a:spcAft>
                <a:spcPts val="300"/>
              </a:spcAft>
              <a:buClr>
                <a:srgbClr val="F0AB00"/>
              </a:buClr>
              <a:buSzPct val="100000"/>
              <a:defRPr/>
            </a:pPr>
            <a:r>
              <a:rPr lang="en-US" sz="1500">
                <a:solidFill>
                  <a:srgbClr val="000000"/>
                </a:solidFill>
                <a:latin typeface="Helvetica" pitchFamily="2" charset="0"/>
              </a:rPr>
              <a:t>Line of Business Integration</a:t>
            </a:r>
          </a:p>
          <a:p>
            <a:pPr marL="0" lvl="1" algn="r" defTabSz="1088449">
              <a:lnSpc>
                <a:spcPct val="90000"/>
              </a:lnSpc>
              <a:spcAft>
                <a:spcPts val="300"/>
              </a:spcAft>
              <a:buClr>
                <a:srgbClr val="F0AB00"/>
              </a:buClr>
              <a:buSzPct val="100000"/>
              <a:defRPr/>
            </a:pPr>
            <a:r>
              <a:rPr lang="en-US" sz="1100">
                <a:solidFill>
                  <a:srgbClr val="000000"/>
                </a:solidFill>
                <a:latin typeface="Helvetica" pitchFamily="2" charset="0"/>
              </a:rPr>
              <a:t>(retention policies, legal hold, audit trail, physical records </a:t>
            </a:r>
            <a:r>
              <a:rPr lang="en-US" sz="1100" err="1">
                <a:solidFill>
                  <a:srgbClr val="000000"/>
                </a:solidFill>
                <a:latin typeface="Helvetica" pitchFamily="2" charset="0"/>
              </a:rPr>
              <a:t>mgmt</a:t>
            </a:r>
            <a:r>
              <a:rPr lang="en-US" sz="1100">
                <a:solidFill>
                  <a:srgbClr val="000000"/>
                </a:solidFill>
                <a:latin typeface="Helvetica" pitchFamily="2" charset="0"/>
              </a:rPr>
              <a:t>)</a:t>
            </a:r>
          </a:p>
        </p:txBody>
      </p:sp>
      <p:sp>
        <p:nvSpPr>
          <p:cNvPr id="5" name="Rectangle 4">
            <a:extLst>
              <a:ext uri="{FF2B5EF4-FFF2-40B4-BE49-F238E27FC236}">
                <a16:creationId xmlns:a16="http://schemas.microsoft.com/office/drawing/2014/main" id="{6B55941E-AC67-AA6A-4F93-E46CBF46DBB1}"/>
              </a:ext>
            </a:extLst>
          </p:cNvPr>
          <p:cNvSpPr/>
          <p:nvPr/>
        </p:nvSpPr>
        <p:spPr bwMode="gray">
          <a:xfrm>
            <a:off x="8799463" y="3351802"/>
            <a:ext cx="2284299" cy="550777"/>
          </a:xfrm>
          <a:prstGeom prst="rect">
            <a:avLst/>
          </a:prstGeom>
          <a:solidFill>
            <a:schemeClr val="bg1">
              <a:alpha val="32000"/>
            </a:schemeClr>
          </a:solidFill>
        </p:spPr>
        <p:txBody>
          <a:bodyPr wrap="square" lIns="0" tIns="0" rIns="0" bIns="0">
            <a:spAutoFit/>
          </a:bodyPr>
          <a:lstStyle/>
          <a:p>
            <a:pPr marL="0" lvl="1" defTabSz="1088449">
              <a:lnSpc>
                <a:spcPct val="90000"/>
              </a:lnSpc>
              <a:spcAft>
                <a:spcPts val="300"/>
              </a:spcAft>
              <a:buClr>
                <a:srgbClr val="F0AB00"/>
              </a:buClr>
              <a:buSzPct val="100000"/>
              <a:defRPr/>
            </a:pPr>
            <a:r>
              <a:rPr lang="en-US" sz="1500">
                <a:solidFill>
                  <a:srgbClr val="000000"/>
                </a:solidFill>
                <a:latin typeface="Helvetica" pitchFamily="2" charset="0"/>
              </a:rPr>
              <a:t>Office365 integration</a:t>
            </a:r>
          </a:p>
          <a:p>
            <a:pPr marL="0" lvl="1" defTabSz="1088449">
              <a:lnSpc>
                <a:spcPct val="90000"/>
              </a:lnSpc>
              <a:spcAft>
                <a:spcPts val="300"/>
              </a:spcAft>
              <a:buClr>
                <a:srgbClr val="F0AB00"/>
              </a:buClr>
              <a:buSzPct val="100000"/>
              <a:defRPr/>
            </a:pPr>
            <a:r>
              <a:rPr lang="en-US" sz="1100">
                <a:solidFill>
                  <a:srgbClr val="000000"/>
                </a:solidFill>
                <a:latin typeface="Helvetica" pitchFamily="2" charset="0"/>
              </a:rPr>
              <a:t>(integration with MS Teams spaces and Office applications)</a:t>
            </a:r>
          </a:p>
        </p:txBody>
      </p:sp>
      <p:sp>
        <p:nvSpPr>
          <p:cNvPr id="6" name="Rectangle 5">
            <a:extLst>
              <a:ext uri="{FF2B5EF4-FFF2-40B4-BE49-F238E27FC236}">
                <a16:creationId xmlns:a16="http://schemas.microsoft.com/office/drawing/2014/main" id="{F45FB27F-0EFD-A9C5-3B86-9BAE2A372BA7}"/>
              </a:ext>
            </a:extLst>
          </p:cNvPr>
          <p:cNvSpPr/>
          <p:nvPr/>
        </p:nvSpPr>
        <p:spPr bwMode="gray">
          <a:xfrm>
            <a:off x="1645695" y="5655634"/>
            <a:ext cx="2298962" cy="550777"/>
          </a:xfrm>
          <a:prstGeom prst="rect">
            <a:avLst/>
          </a:prstGeom>
        </p:spPr>
        <p:txBody>
          <a:bodyPr wrap="square" lIns="0" tIns="0" rIns="0" bIns="0">
            <a:spAutoFit/>
          </a:bodyPr>
          <a:lstStyle/>
          <a:p>
            <a:pPr marL="0" lvl="1" algn="r" defTabSz="1088449">
              <a:lnSpc>
                <a:spcPct val="90000"/>
              </a:lnSpc>
              <a:spcAft>
                <a:spcPts val="300"/>
              </a:spcAft>
              <a:buClr>
                <a:srgbClr val="F0AB00"/>
              </a:buClr>
              <a:buSzPct val="100000"/>
              <a:defRPr/>
            </a:pPr>
            <a:r>
              <a:rPr lang="en-US" sz="1500">
                <a:solidFill>
                  <a:srgbClr val="000000"/>
                </a:solidFill>
                <a:latin typeface="Helvetica" pitchFamily="2" charset="0"/>
              </a:rPr>
              <a:t>Document Generation</a:t>
            </a:r>
          </a:p>
          <a:p>
            <a:pPr marL="0" lvl="1" algn="r" defTabSz="1088449">
              <a:lnSpc>
                <a:spcPct val="90000"/>
              </a:lnSpc>
              <a:spcAft>
                <a:spcPts val="300"/>
              </a:spcAft>
              <a:buClr>
                <a:srgbClr val="F0AB00"/>
              </a:buClr>
              <a:buSzPct val="100000"/>
              <a:defRPr/>
            </a:pPr>
            <a:r>
              <a:rPr lang="en-US" sz="1100">
                <a:solidFill>
                  <a:srgbClr val="000000"/>
                </a:solidFill>
                <a:latin typeface="Helvetica" pitchFamily="2" charset="0"/>
              </a:rPr>
              <a:t>(output management, ad-hoc document creation and automation)</a:t>
            </a:r>
          </a:p>
        </p:txBody>
      </p:sp>
      <p:sp>
        <p:nvSpPr>
          <p:cNvPr id="45" name="Oval 44">
            <a:extLst>
              <a:ext uri="{FF2B5EF4-FFF2-40B4-BE49-F238E27FC236}">
                <a16:creationId xmlns:a16="http://schemas.microsoft.com/office/drawing/2014/main" id="{847A055C-F2AD-8601-B235-A0CA496491D8}"/>
              </a:ext>
            </a:extLst>
          </p:cNvPr>
          <p:cNvSpPr/>
          <p:nvPr/>
        </p:nvSpPr>
        <p:spPr bwMode="gray">
          <a:xfrm>
            <a:off x="3691678" y="1654905"/>
            <a:ext cx="4783244" cy="4783238"/>
          </a:xfrm>
          <a:prstGeom prst="ellipse">
            <a:avLst/>
          </a:prstGeom>
          <a:solidFill>
            <a:schemeClr val="bg1">
              <a:lumMod val="95000"/>
            </a:schemeClr>
          </a:solidFill>
          <a:ln w="190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a:solidFill>
                <a:srgbClr val="000000"/>
              </a:solidFill>
              <a:latin typeface="Helvetica" pitchFamily="2" charset="0"/>
              <a:ea typeface="Arial Unicode MS" pitchFamily="34" charset="-128"/>
              <a:cs typeface="Arial Unicode MS" pitchFamily="34" charset="-128"/>
            </a:endParaRPr>
          </a:p>
        </p:txBody>
      </p:sp>
      <p:sp>
        <p:nvSpPr>
          <p:cNvPr id="44" name="Freeform: Shape 129">
            <a:extLst>
              <a:ext uri="{FF2B5EF4-FFF2-40B4-BE49-F238E27FC236}">
                <a16:creationId xmlns:a16="http://schemas.microsoft.com/office/drawing/2014/main" id="{D958A3F5-46F4-4435-EFD9-1445A113268A}"/>
              </a:ext>
            </a:extLst>
          </p:cNvPr>
          <p:cNvSpPr/>
          <p:nvPr/>
        </p:nvSpPr>
        <p:spPr bwMode="gray">
          <a:xfrm>
            <a:off x="3903639" y="1866865"/>
            <a:ext cx="4359233" cy="4359233"/>
          </a:xfrm>
          <a:prstGeom prst="rect">
            <a:avLst/>
          </a:prstGeom>
          <a:noFill/>
          <a:ln w="25400" algn="ctr">
            <a:noFill/>
            <a:miter lim="800000"/>
            <a:headEnd/>
            <a:tailEnd/>
          </a:ln>
        </p:spPr>
        <p:txBody>
          <a:bodyPr spcFirstLastPara="1" wrap="square" lIns="0" tIns="0" rIns="0" bIns="0" numCol="1" rtlCol="0" anchor="ctr">
            <a:prstTxWarp prst="textArchUp">
              <a:avLst/>
            </a:prstTxWarp>
            <a:noAutofit/>
          </a:bodyPr>
          <a:lstStyle/>
          <a:p>
            <a:pPr algn="ctr" defTabSz="914126" fontAlgn="base">
              <a:spcBef>
                <a:spcPct val="50000"/>
              </a:spcBef>
              <a:spcAft>
                <a:spcPct val="0"/>
              </a:spcAft>
              <a:buClr>
                <a:srgbClr val="F0AB00"/>
              </a:buClr>
              <a:buSzPct val="80000"/>
              <a:defRPr/>
            </a:pPr>
            <a:r>
              <a:rPr lang="en-US" sz="1999" kern="0">
                <a:solidFill>
                  <a:srgbClr val="002A86"/>
                </a:solidFill>
                <a:latin typeface="Helvetica" pitchFamily="2" charset="0"/>
                <a:ea typeface="Arial Unicode MS" pitchFamily="34" charset="-128"/>
                <a:cs typeface="Arial Unicode MS" pitchFamily="34" charset="-128"/>
              </a:rPr>
              <a:t>Compliance</a:t>
            </a:r>
          </a:p>
        </p:txBody>
      </p:sp>
      <p:sp>
        <p:nvSpPr>
          <p:cNvPr id="8" name="Oval 7">
            <a:extLst>
              <a:ext uri="{FF2B5EF4-FFF2-40B4-BE49-F238E27FC236}">
                <a16:creationId xmlns:a16="http://schemas.microsoft.com/office/drawing/2014/main" id="{E4DD9AAD-E1C6-6E3F-7B6B-E0E5C3245136}"/>
              </a:ext>
            </a:extLst>
          </p:cNvPr>
          <p:cNvSpPr/>
          <p:nvPr/>
        </p:nvSpPr>
        <p:spPr bwMode="gray">
          <a:xfrm>
            <a:off x="4544430" y="2526022"/>
            <a:ext cx="3103582" cy="3103578"/>
          </a:xfrm>
          <a:prstGeom prst="ellipse">
            <a:avLst/>
          </a:prstGeom>
          <a:solidFill>
            <a:srgbClr val="89D1FF"/>
          </a:solidFill>
          <a:ln w="190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sp>
        <p:nvSpPr>
          <p:cNvPr id="37" name="Oval 36">
            <a:extLst>
              <a:ext uri="{FF2B5EF4-FFF2-40B4-BE49-F238E27FC236}">
                <a16:creationId xmlns:a16="http://schemas.microsoft.com/office/drawing/2014/main" id="{12BA447D-4148-5EB9-8489-A969F2EBDBE0}"/>
              </a:ext>
            </a:extLst>
          </p:cNvPr>
          <p:cNvSpPr/>
          <p:nvPr/>
        </p:nvSpPr>
        <p:spPr bwMode="gray">
          <a:xfrm>
            <a:off x="4945212" y="5130096"/>
            <a:ext cx="813194" cy="813194"/>
          </a:xfrm>
          <a:prstGeom prst="ellipse">
            <a:avLst/>
          </a:prstGeom>
          <a:solidFill>
            <a:srgbClr val="0070F2"/>
          </a:solidFill>
          <a:ln w="190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sp>
        <p:nvSpPr>
          <p:cNvPr id="38" name="Oval 37">
            <a:extLst>
              <a:ext uri="{FF2B5EF4-FFF2-40B4-BE49-F238E27FC236}">
                <a16:creationId xmlns:a16="http://schemas.microsoft.com/office/drawing/2014/main" id="{11C226F5-4B10-337D-938F-6531644A18D7}"/>
              </a:ext>
            </a:extLst>
          </p:cNvPr>
          <p:cNvSpPr/>
          <p:nvPr/>
        </p:nvSpPr>
        <p:spPr bwMode="gray">
          <a:xfrm>
            <a:off x="6377471" y="5130096"/>
            <a:ext cx="813194" cy="813194"/>
          </a:xfrm>
          <a:prstGeom prst="ellipse">
            <a:avLst/>
          </a:prstGeom>
          <a:solidFill>
            <a:srgbClr val="0070F2"/>
          </a:solidFill>
          <a:ln w="190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sp>
        <p:nvSpPr>
          <p:cNvPr id="39" name="Oval 38">
            <a:extLst>
              <a:ext uri="{FF2B5EF4-FFF2-40B4-BE49-F238E27FC236}">
                <a16:creationId xmlns:a16="http://schemas.microsoft.com/office/drawing/2014/main" id="{5524006E-1E09-5716-B00D-734A2AE82DB2}"/>
              </a:ext>
            </a:extLst>
          </p:cNvPr>
          <p:cNvSpPr/>
          <p:nvPr/>
        </p:nvSpPr>
        <p:spPr bwMode="gray">
          <a:xfrm>
            <a:off x="7151474" y="4127074"/>
            <a:ext cx="813194" cy="813194"/>
          </a:xfrm>
          <a:prstGeom prst="ellipse">
            <a:avLst/>
          </a:prstGeom>
          <a:solidFill>
            <a:srgbClr val="0070F2"/>
          </a:solidFill>
          <a:ln w="190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sp>
        <p:nvSpPr>
          <p:cNvPr id="40" name="Oval 39">
            <a:extLst>
              <a:ext uri="{FF2B5EF4-FFF2-40B4-BE49-F238E27FC236}">
                <a16:creationId xmlns:a16="http://schemas.microsoft.com/office/drawing/2014/main" id="{6B7FF6CD-0935-89AC-5654-7FF7ED1C3F69}"/>
              </a:ext>
            </a:extLst>
          </p:cNvPr>
          <p:cNvSpPr/>
          <p:nvPr/>
        </p:nvSpPr>
        <p:spPr bwMode="gray">
          <a:xfrm>
            <a:off x="6899055" y="2833087"/>
            <a:ext cx="813194" cy="813194"/>
          </a:xfrm>
          <a:prstGeom prst="ellipse">
            <a:avLst/>
          </a:prstGeom>
          <a:solidFill>
            <a:srgbClr val="0070F2"/>
          </a:solidFill>
          <a:ln w="190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sp>
        <p:nvSpPr>
          <p:cNvPr id="41" name="Oval 40">
            <a:extLst>
              <a:ext uri="{FF2B5EF4-FFF2-40B4-BE49-F238E27FC236}">
                <a16:creationId xmlns:a16="http://schemas.microsoft.com/office/drawing/2014/main" id="{DE4B2293-CD36-EDB7-7A22-7A48709BD981}"/>
              </a:ext>
            </a:extLst>
          </p:cNvPr>
          <p:cNvSpPr/>
          <p:nvPr/>
        </p:nvSpPr>
        <p:spPr bwMode="gray">
          <a:xfrm>
            <a:off x="5698740" y="2149758"/>
            <a:ext cx="813194" cy="813194"/>
          </a:xfrm>
          <a:prstGeom prst="ellipse">
            <a:avLst/>
          </a:prstGeom>
          <a:solidFill>
            <a:srgbClr val="0070F2"/>
          </a:solidFill>
          <a:ln w="190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a:solidFill>
                <a:srgbClr val="000000"/>
              </a:solidFill>
              <a:latin typeface="Helvetica" pitchFamily="2" charset="0"/>
              <a:ea typeface="Arial Unicode MS" pitchFamily="34" charset="-128"/>
              <a:cs typeface="Arial Unicode MS" pitchFamily="34" charset="-128"/>
            </a:endParaRPr>
          </a:p>
        </p:txBody>
      </p:sp>
      <p:sp>
        <p:nvSpPr>
          <p:cNvPr id="42" name="Oval 41">
            <a:extLst>
              <a:ext uri="{FF2B5EF4-FFF2-40B4-BE49-F238E27FC236}">
                <a16:creationId xmlns:a16="http://schemas.microsoft.com/office/drawing/2014/main" id="{9655E4EB-134C-199B-FCF7-4BA18981739C}"/>
              </a:ext>
            </a:extLst>
          </p:cNvPr>
          <p:cNvSpPr/>
          <p:nvPr/>
        </p:nvSpPr>
        <p:spPr bwMode="gray">
          <a:xfrm>
            <a:off x="4421268" y="2833087"/>
            <a:ext cx="813194" cy="813194"/>
          </a:xfrm>
          <a:prstGeom prst="ellipse">
            <a:avLst/>
          </a:prstGeom>
          <a:solidFill>
            <a:srgbClr val="0070F2"/>
          </a:solidFill>
          <a:ln w="190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sp>
        <p:nvSpPr>
          <p:cNvPr id="43" name="Oval 42">
            <a:extLst>
              <a:ext uri="{FF2B5EF4-FFF2-40B4-BE49-F238E27FC236}">
                <a16:creationId xmlns:a16="http://schemas.microsoft.com/office/drawing/2014/main" id="{5F6595B9-E95A-B157-AD7F-F2B83FB98CA7}"/>
              </a:ext>
            </a:extLst>
          </p:cNvPr>
          <p:cNvSpPr/>
          <p:nvPr/>
        </p:nvSpPr>
        <p:spPr bwMode="gray">
          <a:xfrm>
            <a:off x="4201932" y="4119674"/>
            <a:ext cx="813194" cy="813194"/>
          </a:xfrm>
          <a:prstGeom prst="ellipse">
            <a:avLst/>
          </a:prstGeom>
          <a:solidFill>
            <a:srgbClr val="0070F2"/>
          </a:solidFill>
          <a:ln w="190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grpSp>
        <p:nvGrpSpPr>
          <p:cNvPr id="17" name="Group 43">
            <a:extLst>
              <a:ext uri="{FF2B5EF4-FFF2-40B4-BE49-F238E27FC236}">
                <a16:creationId xmlns:a16="http://schemas.microsoft.com/office/drawing/2014/main" id="{5D6ABD1B-091E-3E38-E6DB-F69CE0B06E67}"/>
              </a:ext>
            </a:extLst>
          </p:cNvPr>
          <p:cNvGrpSpPr/>
          <p:nvPr/>
        </p:nvGrpSpPr>
        <p:grpSpPr>
          <a:xfrm>
            <a:off x="4983490" y="3951465"/>
            <a:ext cx="2225462" cy="252695"/>
            <a:chOff x="1451113" y="4548810"/>
            <a:chExt cx="2691591" cy="407509"/>
          </a:xfrm>
          <a:solidFill>
            <a:srgbClr val="D1EFFF"/>
          </a:solidFill>
        </p:grpSpPr>
        <p:sp>
          <p:nvSpPr>
            <p:cNvPr id="33" name="Chevron 39">
              <a:extLst>
                <a:ext uri="{FF2B5EF4-FFF2-40B4-BE49-F238E27FC236}">
                  <a16:creationId xmlns:a16="http://schemas.microsoft.com/office/drawing/2014/main" id="{83129E58-C915-5D6F-58C8-69967D7BD2BE}"/>
                </a:ext>
              </a:extLst>
            </p:cNvPr>
            <p:cNvSpPr/>
            <p:nvPr/>
          </p:nvSpPr>
          <p:spPr bwMode="gray">
            <a:xfrm>
              <a:off x="1451113" y="4548810"/>
              <a:ext cx="715617" cy="407505"/>
            </a:xfrm>
            <a:prstGeom prst="chevron">
              <a:avLst>
                <a:gd name="adj" fmla="val 36667"/>
              </a:avLst>
            </a:prstGeom>
            <a:grpFill/>
            <a:ln w="19050" algn="ctr">
              <a:noFill/>
              <a:miter lim="800000"/>
              <a:headEnd/>
              <a:tailEnd/>
            </a:ln>
          </p:spPr>
          <p:txBody>
            <a:bodyPr lIns="89956" tIns="71964" rIns="89956" bIns="71964" rtlCol="0" anchor="ctr"/>
            <a:lstStyle/>
            <a:p>
              <a:pPr algn="ctr" defTabSz="1088449" fontAlgn="base">
                <a:spcBef>
                  <a:spcPct val="50000"/>
                </a:spcBef>
                <a:spcAft>
                  <a:spcPct val="0"/>
                </a:spcAft>
                <a:buClr>
                  <a:srgbClr val="F0AB00"/>
                </a:buClr>
                <a:buSzPct val="80000"/>
                <a:defRPr/>
              </a:pPr>
              <a:endParaRPr lang="en-US" sz="2099" kern="0">
                <a:solidFill>
                  <a:srgbClr val="000000"/>
                </a:solidFill>
                <a:latin typeface="Helvetica" pitchFamily="2" charset="0"/>
                <a:ea typeface="Arial Unicode MS" pitchFamily="34" charset="-128"/>
                <a:cs typeface="Arial Unicode MS" pitchFamily="34" charset="-128"/>
              </a:endParaRPr>
            </a:p>
          </p:txBody>
        </p:sp>
        <p:sp>
          <p:nvSpPr>
            <p:cNvPr id="34" name="Chevron 40">
              <a:extLst>
                <a:ext uri="{FF2B5EF4-FFF2-40B4-BE49-F238E27FC236}">
                  <a16:creationId xmlns:a16="http://schemas.microsoft.com/office/drawing/2014/main" id="{A8C7498E-D0B7-10C6-8C74-49598892BB02}"/>
                </a:ext>
              </a:extLst>
            </p:cNvPr>
            <p:cNvSpPr/>
            <p:nvPr/>
          </p:nvSpPr>
          <p:spPr bwMode="gray">
            <a:xfrm>
              <a:off x="2109771" y="4548810"/>
              <a:ext cx="715617" cy="407506"/>
            </a:xfrm>
            <a:prstGeom prst="chevron">
              <a:avLst>
                <a:gd name="adj" fmla="val 36667"/>
              </a:avLst>
            </a:prstGeom>
            <a:grpFill/>
            <a:ln w="19050" algn="ctr">
              <a:noFill/>
              <a:miter lim="800000"/>
              <a:headEnd/>
              <a:tailEnd/>
            </a:ln>
          </p:spPr>
          <p:txBody>
            <a:bodyPr lIns="89956" tIns="71964" rIns="89956" bIns="71964" rtlCol="0" anchor="ctr"/>
            <a:lstStyle/>
            <a:p>
              <a:pPr algn="ctr" defTabSz="1088449" fontAlgn="base">
                <a:spcBef>
                  <a:spcPct val="50000"/>
                </a:spcBef>
                <a:spcAft>
                  <a:spcPct val="0"/>
                </a:spcAft>
                <a:buClr>
                  <a:srgbClr val="F0AB00"/>
                </a:buClr>
                <a:buSzPct val="80000"/>
                <a:defRPr/>
              </a:pPr>
              <a:endParaRPr lang="en-US" sz="2099" kern="0">
                <a:solidFill>
                  <a:srgbClr val="000000"/>
                </a:solidFill>
                <a:latin typeface="Helvetica" pitchFamily="2" charset="0"/>
                <a:ea typeface="Arial Unicode MS" pitchFamily="34" charset="-128"/>
                <a:cs typeface="Arial Unicode MS" pitchFamily="34" charset="-128"/>
              </a:endParaRPr>
            </a:p>
          </p:txBody>
        </p:sp>
        <p:sp>
          <p:nvSpPr>
            <p:cNvPr id="35" name="Chevron 41">
              <a:extLst>
                <a:ext uri="{FF2B5EF4-FFF2-40B4-BE49-F238E27FC236}">
                  <a16:creationId xmlns:a16="http://schemas.microsoft.com/office/drawing/2014/main" id="{E2CE0C52-6FAC-2577-7E70-F31AAF8109C4}"/>
                </a:ext>
              </a:extLst>
            </p:cNvPr>
            <p:cNvSpPr/>
            <p:nvPr/>
          </p:nvSpPr>
          <p:spPr bwMode="gray">
            <a:xfrm>
              <a:off x="2768430" y="4548810"/>
              <a:ext cx="715617" cy="407503"/>
            </a:xfrm>
            <a:prstGeom prst="chevron">
              <a:avLst>
                <a:gd name="adj" fmla="val 36667"/>
              </a:avLst>
            </a:prstGeom>
            <a:grpFill/>
            <a:ln w="19050" algn="ctr">
              <a:noFill/>
              <a:miter lim="800000"/>
              <a:headEnd/>
              <a:tailEnd/>
            </a:ln>
          </p:spPr>
          <p:txBody>
            <a:bodyPr lIns="89956" tIns="71964" rIns="89956" bIns="71964" rtlCol="0" anchor="ctr"/>
            <a:lstStyle/>
            <a:p>
              <a:pPr algn="ctr" defTabSz="1088449" fontAlgn="base">
                <a:spcBef>
                  <a:spcPct val="50000"/>
                </a:spcBef>
                <a:spcAft>
                  <a:spcPct val="0"/>
                </a:spcAft>
                <a:buClr>
                  <a:srgbClr val="F0AB00"/>
                </a:buClr>
                <a:buSzPct val="80000"/>
                <a:defRPr/>
              </a:pPr>
              <a:endParaRPr lang="en-US" sz="2099" kern="0">
                <a:solidFill>
                  <a:srgbClr val="000000"/>
                </a:solidFill>
                <a:latin typeface="Helvetica" pitchFamily="2" charset="0"/>
                <a:ea typeface="Arial Unicode MS" pitchFamily="34" charset="-128"/>
                <a:cs typeface="Arial Unicode MS" pitchFamily="34" charset="-128"/>
              </a:endParaRPr>
            </a:p>
          </p:txBody>
        </p:sp>
        <p:sp>
          <p:nvSpPr>
            <p:cNvPr id="36" name="Chevron 42">
              <a:extLst>
                <a:ext uri="{FF2B5EF4-FFF2-40B4-BE49-F238E27FC236}">
                  <a16:creationId xmlns:a16="http://schemas.microsoft.com/office/drawing/2014/main" id="{67978E94-93D3-98F4-EE03-8EC6155126D7}"/>
                </a:ext>
              </a:extLst>
            </p:cNvPr>
            <p:cNvSpPr/>
            <p:nvPr/>
          </p:nvSpPr>
          <p:spPr bwMode="gray">
            <a:xfrm>
              <a:off x="3427087" y="4548816"/>
              <a:ext cx="715617" cy="407503"/>
            </a:xfrm>
            <a:prstGeom prst="chevron">
              <a:avLst>
                <a:gd name="adj" fmla="val 36667"/>
              </a:avLst>
            </a:prstGeom>
            <a:grpFill/>
            <a:ln w="19050" algn="ctr">
              <a:noFill/>
              <a:miter lim="800000"/>
              <a:headEnd/>
              <a:tailEnd/>
            </a:ln>
          </p:spPr>
          <p:txBody>
            <a:bodyPr lIns="89956" tIns="71964" rIns="89956" bIns="71964" rtlCol="0" anchor="ctr"/>
            <a:lstStyle/>
            <a:p>
              <a:pPr algn="ctr" defTabSz="1088449" fontAlgn="base">
                <a:spcBef>
                  <a:spcPct val="50000"/>
                </a:spcBef>
                <a:spcAft>
                  <a:spcPct val="0"/>
                </a:spcAft>
                <a:buClr>
                  <a:srgbClr val="F0AB00"/>
                </a:buClr>
                <a:buSzPct val="80000"/>
                <a:defRPr/>
              </a:pPr>
              <a:endParaRPr lang="en-US" sz="2099" kern="0">
                <a:solidFill>
                  <a:srgbClr val="000000"/>
                </a:solidFill>
                <a:latin typeface="Helvetica" pitchFamily="2" charset="0"/>
                <a:ea typeface="Arial Unicode MS" pitchFamily="34" charset="-128"/>
                <a:cs typeface="Arial Unicode MS" pitchFamily="34" charset="-128"/>
              </a:endParaRPr>
            </a:p>
          </p:txBody>
        </p:sp>
      </p:grpSp>
      <p:cxnSp>
        <p:nvCxnSpPr>
          <p:cNvPr id="22" name="Straight Connector 7">
            <a:extLst>
              <a:ext uri="{FF2B5EF4-FFF2-40B4-BE49-F238E27FC236}">
                <a16:creationId xmlns:a16="http://schemas.microsoft.com/office/drawing/2014/main" id="{74942200-1C95-9468-04B4-DD5F95F3E742}"/>
              </a:ext>
            </a:extLst>
          </p:cNvPr>
          <p:cNvCxnSpPr>
            <a:cxnSpLocks/>
            <a:endCxn id="42" idx="4"/>
          </p:cNvCxnSpPr>
          <p:nvPr/>
        </p:nvCxnSpPr>
        <p:spPr>
          <a:xfrm rot="10800000">
            <a:off x="4827865" y="3646282"/>
            <a:ext cx="363101" cy="328214"/>
          </a:xfrm>
          <a:prstGeom prst="curvedConnector2">
            <a:avLst/>
          </a:prstGeom>
          <a:ln w="28575" cap="rnd">
            <a:solidFill>
              <a:srgbClr val="002A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7">
            <a:extLst>
              <a:ext uri="{FF2B5EF4-FFF2-40B4-BE49-F238E27FC236}">
                <a16:creationId xmlns:a16="http://schemas.microsoft.com/office/drawing/2014/main" id="{757633E4-DCD6-3991-1C98-85F0A3FE81E0}"/>
              </a:ext>
            </a:extLst>
          </p:cNvPr>
          <p:cNvCxnSpPr>
            <a:cxnSpLocks/>
          </p:cNvCxnSpPr>
          <p:nvPr/>
        </p:nvCxnSpPr>
        <p:spPr>
          <a:xfrm rot="5400000" flipH="1" flipV="1">
            <a:off x="6093140" y="4345842"/>
            <a:ext cx="932816" cy="416725"/>
          </a:xfrm>
          <a:prstGeom prst="curvedConnector2">
            <a:avLst/>
          </a:prstGeom>
          <a:ln w="28575" cap="rnd">
            <a:solidFill>
              <a:srgbClr val="002A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7">
            <a:extLst>
              <a:ext uri="{FF2B5EF4-FFF2-40B4-BE49-F238E27FC236}">
                <a16:creationId xmlns:a16="http://schemas.microsoft.com/office/drawing/2014/main" id="{7ED97190-7DF4-77C3-E844-8D222E080AD2}"/>
              </a:ext>
            </a:extLst>
          </p:cNvPr>
          <p:cNvCxnSpPr>
            <a:cxnSpLocks/>
          </p:cNvCxnSpPr>
          <p:nvPr/>
        </p:nvCxnSpPr>
        <p:spPr>
          <a:xfrm flipV="1">
            <a:off x="5633389" y="4131913"/>
            <a:ext cx="177599" cy="861397"/>
          </a:xfrm>
          <a:prstGeom prst="curvedConnector2">
            <a:avLst/>
          </a:prstGeom>
          <a:ln w="28575" cap="rnd">
            <a:solidFill>
              <a:srgbClr val="002A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7">
            <a:extLst>
              <a:ext uri="{FF2B5EF4-FFF2-40B4-BE49-F238E27FC236}">
                <a16:creationId xmlns:a16="http://schemas.microsoft.com/office/drawing/2014/main" id="{290AA803-1F5D-5A15-71CA-C7FD3776F801}"/>
              </a:ext>
            </a:extLst>
          </p:cNvPr>
          <p:cNvCxnSpPr>
            <a:cxnSpLocks/>
          </p:cNvCxnSpPr>
          <p:nvPr/>
        </p:nvCxnSpPr>
        <p:spPr>
          <a:xfrm rot="5400000" flipH="1" flipV="1">
            <a:off x="5915695" y="3170502"/>
            <a:ext cx="611181" cy="839643"/>
          </a:xfrm>
          <a:prstGeom prst="curvedConnector2">
            <a:avLst/>
          </a:prstGeom>
          <a:ln w="28575" cap="rnd">
            <a:solidFill>
              <a:srgbClr val="002A86"/>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Freeform: Shape 49">
            <a:extLst>
              <a:ext uri="{FF2B5EF4-FFF2-40B4-BE49-F238E27FC236}">
                <a16:creationId xmlns:a16="http://schemas.microsoft.com/office/drawing/2014/main" id="{3475832E-A706-4610-9E66-7382C6B2CFB1}"/>
              </a:ext>
            </a:extLst>
          </p:cNvPr>
          <p:cNvSpPr/>
          <p:nvPr/>
        </p:nvSpPr>
        <p:spPr bwMode="gray">
          <a:xfrm>
            <a:off x="5945337" y="2369687"/>
            <a:ext cx="320003" cy="373335"/>
          </a:xfrm>
          <a:custGeom>
            <a:avLst/>
            <a:gdLst/>
            <a:ahLst/>
            <a:cxnLst/>
            <a:rect l="l" t="t" r="r" b="b"/>
            <a:pathLst>
              <a:path w="628650" h="733425">
                <a:moveTo>
                  <a:pt x="304502" y="419100"/>
                </a:moveTo>
                <a:cubicBezTo>
                  <a:pt x="273943" y="419100"/>
                  <a:pt x="245294" y="424830"/>
                  <a:pt x="218554" y="436290"/>
                </a:cubicBezTo>
                <a:cubicBezTo>
                  <a:pt x="191815" y="447750"/>
                  <a:pt x="168349" y="463302"/>
                  <a:pt x="148158" y="482947"/>
                </a:cubicBezTo>
                <a:cubicBezTo>
                  <a:pt x="127967" y="502593"/>
                  <a:pt x="112142" y="525785"/>
                  <a:pt x="100682" y="552525"/>
                </a:cubicBezTo>
                <a:cubicBezTo>
                  <a:pt x="89222" y="579264"/>
                  <a:pt x="83493" y="607913"/>
                  <a:pt x="83493" y="638473"/>
                </a:cubicBezTo>
                <a:lnTo>
                  <a:pt x="83493" y="649933"/>
                </a:lnTo>
                <a:lnTo>
                  <a:pt x="545157" y="649933"/>
                </a:lnTo>
                <a:lnTo>
                  <a:pt x="545157" y="638473"/>
                </a:lnTo>
                <a:cubicBezTo>
                  <a:pt x="545157" y="607913"/>
                  <a:pt x="539428" y="579264"/>
                  <a:pt x="527968" y="552525"/>
                </a:cubicBezTo>
                <a:cubicBezTo>
                  <a:pt x="516508" y="525785"/>
                  <a:pt x="500683" y="502593"/>
                  <a:pt x="480492" y="482947"/>
                </a:cubicBezTo>
                <a:cubicBezTo>
                  <a:pt x="460301" y="463302"/>
                  <a:pt x="436835" y="447750"/>
                  <a:pt x="410096" y="436290"/>
                </a:cubicBezTo>
                <a:cubicBezTo>
                  <a:pt x="383356" y="424830"/>
                  <a:pt x="354707" y="419100"/>
                  <a:pt x="324148" y="419100"/>
                </a:cubicBezTo>
                <a:close/>
                <a:moveTo>
                  <a:pt x="314325" y="83493"/>
                </a:moveTo>
                <a:cubicBezTo>
                  <a:pt x="279400" y="83493"/>
                  <a:pt x="249659" y="95771"/>
                  <a:pt x="225103" y="120328"/>
                </a:cubicBezTo>
                <a:cubicBezTo>
                  <a:pt x="200546" y="144884"/>
                  <a:pt x="188268" y="174625"/>
                  <a:pt x="188268" y="209550"/>
                </a:cubicBezTo>
                <a:cubicBezTo>
                  <a:pt x="188268" y="244475"/>
                  <a:pt x="200546" y="274216"/>
                  <a:pt x="225103" y="298773"/>
                </a:cubicBezTo>
                <a:cubicBezTo>
                  <a:pt x="249659" y="323329"/>
                  <a:pt x="279400" y="335608"/>
                  <a:pt x="314325" y="335608"/>
                </a:cubicBezTo>
                <a:cubicBezTo>
                  <a:pt x="349250" y="335608"/>
                  <a:pt x="378991" y="323329"/>
                  <a:pt x="403547" y="298773"/>
                </a:cubicBezTo>
                <a:cubicBezTo>
                  <a:pt x="428104" y="274216"/>
                  <a:pt x="440382" y="244475"/>
                  <a:pt x="440382" y="209550"/>
                </a:cubicBezTo>
                <a:cubicBezTo>
                  <a:pt x="440382" y="174625"/>
                  <a:pt x="428104" y="144884"/>
                  <a:pt x="403547" y="120328"/>
                </a:cubicBezTo>
                <a:cubicBezTo>
                  <a:pt x="378991" y="95771"/>
                  <a:pt x="349250" y="83493"/>
                  <a:pt x="314325" y="83493"/>
                </a:cubicBezTo>
                <a:close/>
                <a:moveTo>
                  <a:pt x="314325" y="0"/>
                </a:moveTo>
                <a:cubicBezTo>
                  <a:pt x="342702" y="0"/>
                  <a:pt x="369714" y="5730"/>
                  <a:pt x="395362" y="17190"/>
                </a:cubicBezTo>
                <a:cubicBezTo>
                  <a:pt x="421010" y="28650"/>
                  <a:pt x="443384" y="43929"/>
                  <a:pt x="462483" y="63029"/>
                </a:cubicBezTo>
                <a:cubicBezTo>
                  <a:pt x="481583" y="82128"/>
                  <a:pt x="496590" y="104229"/>
                  <a:pt x="507504" y="129332"/>
                </a:cubicBezTo>
                <a:cubicBezTo>
                  <a:pt x="518418" y="154434"/>
                  <a:pt x="523875" y="181174"/>
                  <a:pt x="523875" y="209550"/>
                </a:cubicBezTo>
                <a:cubicBezTo>
                  <a:pt x="523875" y="239018"/>
                  <a:pt x="517872" y="267395"/>
                  <a:pt x="505867" y="294680"/>
                </a:cubicBezTo>
                <a:cubicBezTo>
                  <a:pt x="493861" y="321965"/>
                  <a:pt x="476945" y="345430"/>
                  <a:pt x="455116" y="365076"/>
                </a:cubicBezTo>
                <a:cubicBezTo>
                  <a:pt x="507504" y="390178"/>
                  <a:pt x="549523" y="427013"/>
                  <a:pt x="581174" y="475580"/>
                </a:cubicBezTo>
                <a:cubicBezTo>
                  <a:pt x="612825" y="524148"/>
                  <a:pt x="628650" y="578445"/>
                  <a:pt x="628650" y="638473"/>
                </a:cubicBezTo>
                <a:lnTo>
                  <a:pt x="628650" y="690860"/>
                </a:lnTo>
                <a:cubicBezTo>
                  <a:pt x="628650" y="702866"/>
                  <a:pt x="624557" y="712961"/>
                  <a:pt x="616372" y="721147"/>
                </a:cubicBezTo>
                <a:cubicBezTo>
                  <a:pt x="608186" y="729332"/>
                  <a:pt x="598091" y="733425"/>
                  <a:pt x="586085" y="733425"/>
                </a:cubicBezTo>
                <a:lnTo>
                  <a:pt x="42565" y="733425"/>
                </a:lnTo>
                <a:cubicBezTo>
                  <a:pt x="30559" y="733425"/>
                  <a:pt x="20464" y="729332"/>
                  <a:pt x="12278" y="721147"/>
                </a:cubicBezTo>
                <a:cubicBezTo>
                  <a:pt x="4093" y="712961"/>
                  <a:pt x="0" y="702866"/>
                  <a:pt x="0" y="690860"/>
                </a:cubicBezTo>
                <a:lnTo>
                  <a:pt x="0" y="638473"/>
                </a:lnTo>
                <a:cubicBezTo>
                  <a:pt x="0" y="577354"/>
                  <a:pt x="15825" y="522784"/>
                  <a:pt x="47476" y="474762"/>
                </a:cubicBezTo>
                <a:cubicBezTo>
                  <a:pt x="79127" y="426740"/>
                  <a:pt x="121146" y="390178"/>
                  <a:pt x="173534" y="365076"/>
                </a:cubicBezTo>
                <a:cubicBezTo>
                  <a:pt x="151706" y="345430"/>
                  <a:pt x="134789" y="322238"/>
                  <a:pt x="122783" y="295498"/>
                </a:cubicBezTo>
                <a:cubicBezTo>
                  <a:pt x="110778" y="268759"/>
                  <a:pt x="104775" y="240109"/>
                  <a:pt x="104775" y="209550"/>
                </a:cubicBezTo>
                <a:cubicBezTo>
                  <a:pt x="104775" y="180082"/>
                  <a:pt x="110232" y="152797"/>
                  <a:pt x="121146" y="127695"/>
                </a:cubicBezTo>
                <a:cubicBezTo>
                  <a:pt x="132060" y="102592"/>
                  <a:pt x="147067" y="80491"/>
                  <a:pt x="166167" y="61392"/>
                </a:cubicBezTo>
                <a:cubicBezTo>
                  <a:pt x="185266" y="42292"/>
                  <a:pt x="207640" y="27285"/>
                  <a:pt x="233288" y="16371"/>
                </a:cubicBezTo>
                <a:cubicBezTo>
                  <a:pt x="258936" y="5457"/>
                  <a:pt x="285948" y="0"/>
                  <a:pt x="314325" y="0"/>
                </a:cubicBezTo>
                <a:close/>
              </a:path>
            </a:pathLst>
          </a:custGeom>
          <a:solidFill>
            <a:schemeClr val="bg1"/>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sp>
        <p:nvSpPr>
          <p:cNvPr id="51" name="Freeform: Shape 50">
            <a:extLst>
              <a:ext uri="{FF2B5EF4-FFF2-40B4-BE49-F238E27FC236}">
                <a16:creationId xmlns:a16="http://schemas.microsoft.com/office/drawing/2014/main" id="{08FB3462-6716-47AD-A9CE-053ECE80FDB1}"/>
              </a:ext>
            </a:extLst>
          </p:cNvPr>
          <p:cNvSpPr/>
          <p:nvPr/>
        </p:nvSpPr>
        <p:spPr bwMode="gray">
          <a:xfrm>
            <a:off x="4667863" y="3053015"/>
            <a:ext cx="320003" cy="373335"/>
          </a:xfrm>
          <a:custGeom>
            <a:avLst/>
            <a:gdLst/>
            <a:ahLst/>
            <a:cxnLst/>
            <a:rect l="l" t="t" r="r" b="b"/>
            <a:pathLst>
              <a:path w="628650" h="733425">
                <a:moveTo>
                  <a:pt x="304502" y="419100"/>
                </a:moveTo>
                <a:cubicBezTo>
                  <a:pt x="273943" y="419100"/>
                  <a:pt x="245294" y="424830"/>
                  <a:pt x="218554" y="436290"/>
                </a:cubicBezTo>
                <a:cubicBezTo>
                  <a:pt x="191815" y="447750"/>
                  <a:pt x="168349" y="463302"/>
                  <a:pt x="148158" y="482947"/>
                </a:cubicBezTo>
                <a:cubicBezTo>
                  <a:pt x="127967" y="502593"/>
                  <a:pt x="112142" y="525785"/>
                  <a:pt x="100682" y="552525"/>
                </a:cubicBezTo>
                <a:cubicBezTo>
                  <a:pt x="89222" y="579264"/>
                  <a:pt x="83493" y="607913"/>
                  <a:pt x="83493" y="638473"/>
                </a:cubicBezTo>
                <a:lnTo>
                  <a:pt x="83493" y="649933"/>
                </a:lnTo>
                <a:lnTo>
                  <a:pt x="545157" y="649933"/>
                </a:lnTo>
                <a:lnTo>
                  <a:pt x="545157" y="638473"/>
                </a:lnTo>
                <a:cubicBezTo>
                  <a:pt x="545157" y="607913"/>
                  <a:pt x="539428" y="579264"/>
                  <a:pt x="527968" y="552525"/>
                </a:cubicBezTo>
                <a:cubicBezTo>
                  <a:pt x="516508" y="525785"/>
                  <a:pt x="500683" y="502593"/>
                  <a:pt x="480492" y="482947"/>
                </a:cubicBezTo>
                <a:cubicBezTo>
                  <a:pt x="460301" y="463302"/>
                  <a:pt x="436835" y="447750"/>
                  <a:pt x="410096" y="436290"/>
                </a:cubicBezTo>
                <a:cubicBezTo>
                  <a:pt x="383356" y="424830"/>
                  <a:pt x="354707" y="419100"/>
                  <a:pt x="324148" y="419100"/>
                </a:cubicBezTo>
                <a:close/>
                <a:moveTo>
                  <a:pt x="314325" y="83493"/>
                </a:moveTo>
                <a:cubicBezTo>
                  <a:pt x="279400" y="83493"/>
                  <a:pt x="249659" y="95771"/>
                  <a:pt x="225103" y="120328"/>
                </a:cubicBezTo>
                <a:cubicBezTo>
                  <a:pt x="200546" y="144884"/>
                  <a:pt x="188268" y="174625"/>
                  <a:pt x="188268" y="209550"/>
                </a:cubicBezTo>
                <a:cubicBezTo>
                  <a:pt x="188268" y="244475"/>
                  <a:pt x="200546" y="274216"/>
                  <a:pt x="225103" y="298773"/>
                </a:cubicBezTo>
                <a:cubicBezTo>
                  <a:pt x="249659" y="323329"/>
                  <a:pt x="279400" y="335608"/>
                  <a:pt x="314325" y="335608"/>
                </a:cubicBezTo>
                <a:cubicBezTo>
                  <a:pt x="349250" y="335608"/>
                  <a:pt x="378991" y="323329"/>
                  <a:pt x="403547" y="298773"/>
                </a:cubicBezTo>
                <a:cubicBezTo>
                  <a:pt x="428104" y="274216"/>
                  <a:pt x="440382" y="244475"/>
                  <a:pt x="440382" y="209550"/>
                </a:cubicBezTo>
                <a:cubicBezTo>
                  <a:pt x="440382" y="174625"/>
                  <a:pt x="428104" y="144884"/>
                  <a:pt x="403547" y="120328"/>
                </a:cubicBezTo>
                <a:cubicBezTo>
                  <a:pt x="378991" y="95771"/>
                  <a:pt x="349250" y="83493"/>
                  <a:pt x="314325" y="83493"/>
                </a:cubicBezTo>
                <a:close/>
                <a:moveTo>
                  <a:pt x="314325" y="0"/>
                </a:moveTo>
                <a:cubicBezTo>
                  <a:pt x="342702" y="0"/>
                  <a:pt x="369714" y="5730"/>
                  <a:pt x="395362" y="17190"/>
                </a:cubicBezTo>
                <a:cubicBezTo>
                  <a:pt x="421010" y="28650"/>
                  <a:pt x="443384" y="43929"/>
                  <a:pt x="462483" y="63029"/>
                </a:cubicBezTo>
                <a:cubicBezTo>
                  <a:pt x="481583" y="82128"/>
                  <a:pt x="496590" y="104229"/>
                  <a:pt x="507504" y="129332"/>
                </a:cubicBezTo>
                <a:cubicBezTo>
                  <a:pt x="518418" y="154434"/>
                  <a:pt x="523875" y="181174"/>
                  <a:pt x="523875" y="209550"/>
                </a:cubicBezTo>
                <a:cubicBezTo>
                  <a:pt x="523875" y="239018"/>
                  <a:pt x="517872" y="267395"/>
                  <a:pt x="505867" y="294680"/>
                </a:cubicBezTo>
                <a:cubicBezTo>
                  <a:pt x="493861" y="321965"/>
                  <a:pt x="476945" y="345430"/>
                  <a:pt x="455116" y="365076"/>
                </a:cubicBezTo>
                <a:cubicBezTo>
                  <a:pt x="507504" y="390178"/>
                  <a:pt x="549523" y="427013"/>
                  <a:pt x="581174" y="475580"/>
                </a:cubicBezTo>
                <a:cubicBezTo>
                  <a:pt x="612825" y="524148"/>
                  <a:pt x="628650" y="578445"/>
                  <a:pt x="628650" y="638473"/>
                </a:cubicBezTo>
                <a:lnTo>
                  <a:pt x="628650" y="690860"/>
                </a:lnTo>
                <a:cubicBezTo>
                  <a:pt x="628650" y="702866"/>
                  <a:pt x="624557" y="712961"/>
                  <a:pt x="616372" y="721147"/>
                </a:cubicBezTo>
                <a:cubicBezTo>
                  <a:pt x="608186" y="729332"/>
                  <a:pt x="598091" y="733425"/>
                  <a:pt x="586085" y="733425"/>
                </a:cubicBezTo>
                <a:lnTo>
                  <a:pt x="42565" y="733425"/>
                </a:lnTo>
                <a:cubicBezTo>
                  <a:pt x="30559" y="733425"/>
                  <a:pt x="20464" y="729332"/>
                  <a:pt x="12278" y="721147"/>
                </a:cubicBezTo>
                <a:cubicBezTo>
                  <a:pt x="4093" y="712961"/>
                  <a:pt x="0" y="702866"/>
                  <a:pt x="0" y="690860"/>
                </a:cubicBezTo>
                <a:lnTo>
                  <a:pt x="0" y="638473"/>
                </a:lnTo>
                <a:cubicBezTo>
                  <a:pt x="0" y="577354"/>
                  <a:pt x="15825" y="522784"/>
                  <a:pt x="47476" y="474762"/>
                </a:cubicBezTo>
                <a:cubicBezTo>
                  <a:pt x="79127" y="426740"/>
                  <a:pt x="121146" y="390178"/>
                  <a:pt x="173534" y="365076"/>
                </a:cubicBezTo>
                <a:cubicBezTo>
                  <a:pt x="151706" y="345430"/>
                  <a:pt x="134789" y="322238"/>
                  <a:pt x="122783" y="295498"/>
                </a:cubicBezTo>
                <a:cubicBezTo>
                  <a:pt x="110778" y="268759"/>
                  <a:pt x="104775" y="240109"/>
                  <a:pt x="104775" y="209550"/>
                </a:cubicBezTo>
                <a:cubicBezTo>
                  <a:pt x="104775" y="180082"/>
                  <a:pt x="110232" y="152797"/>
                  <a:pt x="121146" y="127695"/>
                </a:cubicBezTo>
                <a:cubicBezTo>
                  <a:pt x="132060" y="102592"/>
                  <a:pt x="147067" y="80491"/>
                  <a:pt x="166167" y="61392"/>
                </a:cubicBezTo>
                <a:cubicBezTo>
                  <a:pt x="185266" y="42292"/>
                  <a:pt x="207640" y="27285"/>
                  <a:pt x="233288" y="16371"/>
                </a:cubicBezTo>
                <a:cubicBezTo>
                  <a:pt x="258936" y="5457"/>
                  <a:pt x="285948" y="0"/>
                  <a:pt x="314325" y="0"/>
                </a:cubicBezTo>
                <a:close/>
              </a:path>
            </a:pathLst>
          </a:custGeom>
          <a:solidFill>
            <a:schemeClr val="bg1"/>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sp>
        <p:nvSpPr>
          <p:cNvPr id="52" name="Freeform: Shape 51">
            <a:extLst>
              <a:ext uri="{FF2B5EF4-FFF2-40B4-BE49-F238E27FC236}">
                <a16:creationId xmlns:a16="http://schemas.microsoft.com/office/drawing/2014/main" id="{8AD4EC13-07D6-4E00-89E6-F010AC0E0D40}"/>
              </a:ext>
            </a:extLst>
          </p:cNvPr>
          <p:cNvSpPr/>
          <p:nvPr/>
        </p:nvSpPr>
        <p:spPr bwMode="gray">
          <a:xfrm>
            <a:off x="4448528" y="4339603"/>
            <a:ext cx="320003" cy="373335"/>
          </a:xfrm>
          <a:custGeom>
            <a:avLst/>
            <a:gdLst/>
            <a:ahLst/>
            <a:cxnLst/>
            <a:rect l="l" t="t" r="r" b="b"/>
            <a:pathLst>
              <a:path w="628650" h="733425">
                <a:moveTo>
                  <a:pt x="304502" y="419100"/>
                </a:moveTo>
                <a:cubicBezTo>
                  <a:pt x="273943" y="419100"/>
                  <a:pt x="245294" y="424830"/>
                  <a:pt x="218554" y="436290"/>
                </a:cubicBezTo>
                <a:cubicBezTo>
                  <a:pt x="191815" y="447750"/>
                  <a:pt x="168349" y="463302"/>
                  <a:pt x="148158" y="482947"/>
                </a:cubicBezTo>
                <a:cubicBezTo>
                  <a:pt x="127967" y="502593"/>
                  <a:pt x="112142" y="525785"/>
                  <a:pt x="100682" y="552525"/>
                </a:cubicBezTo>
                <a:cubicBezTo>
                  <a:pt x="89222" y="579264"/>
                  <a:pt x="83493" y="607913"/>
                  <a:pt x="83493" y="638473"/>
                </a:cubicBezTo>
                <a:lnTo>
                  <a:pt x="83493" y="649933"/>
                </a:lnTo>
                <a:lnTo>
                  <a:pt x="545157" y="649933"/>
                </a:lnTo>
                <a:lnTo>
                  <a:pt x="545157" y="638473"/>
                </a:lnTo>
                <a:cubicBezTo>
                  <a:pt x="545157" y="607913"/>
                  <a:pt x="539428" y="579264"/>
                  <a:pt x="527968" y="552525"/>
                </a:cubicBezTo>
                <a:cubicBezTo>
                  <a:pt x="516508" y="525785"/>
                  <a:pt x="500683" y="502593"/>
                  <a:pt x="480492" y="482947"/>
                </a:cubicBezTo>
                <a:cubicBezTo>
                  <a:pt x="460301" y="463302"/>
                  <a:pt x="436835" y="447750"/>
                  <a:pt x="410096" y="436290"/>
                </a:cubicBezTo>
                <a:cubicBezTo>
                  <a:pt x="383356" y="424830"/>
                  <a:pt x="354707" y="419100"/>
                  <a:pt x="324148" y="419100"/>
                </a:cubicBezTo>
                <a:close/>
                <a:moveTo>
                  <a:pt x="314325" y="83493"/>
                </a:moveTo>
                <a:cubicBezTo>
                  <a:pt x="279400" y="83493"/>
                  <a:pt x="249659" y="95771"/>
                  <a:pt x="225103" y="120328"/>
                </a:cubicBezTo>
                <a:cubicBezTo>
                  <a:pt x="200546" y="144884"/>
                  <a:pt x="188268" y="174625"/>
                  <a:pt x="188268" y="209550"/>
                </a:cubicBezTo>
                <a:cubicBezTo>
                  <a:pt x="188268" y="244475"/>
                  <a:pt x="200546" y="274216"/>
                  <a:pt x="225103" y="298773"/>
                </a:cubicBezTo>
                <a:cubicBezTo>
                  <a:pt x="249659" y="323329"/>
                  <a:pt x="279400" y="335608"/>
                  <a:pt x="314325" y="335608"/>
                </a:cubicBezTo>
                <a:cubicBezTo>
                  <a:pt x="349250" y="335608"/>
                  <a:pt x="378991" y="323329"/>
                  <a:pt x="403547" y="298773"/>
                </a:cubicBezTo>
                <a:cubicBezTo>
                  <a:pt x="428104" y="274216"/>
                  <a:pt x="440382" y="244475"/>
                  <a:pt x="440382" y="209550"/>
                </a:cubicBezTo>
                <a:cubicBezTo>
                  <a:pt x="440382" y="174625"/>
                  <a:pt x="428104" y="144884"/>
                  <a:pt x="403547" y="120328"/>
                </a:cubicBezTo>
                <a:cubicBezTo>
                  <a:pt x="378991" y="95771"/>
                  <a:pt x="349250" y="83493"/>
                  <a:pt x="314325" y="83493"/>
                </a:cubicBezTo>
                <a:close/>
                <a:moveTo>
                  <a:pt x="314325" y="0"/>
                </a:moveTo>
                <a:cubicBezTo>
                  <a:pt x="342702" y="0"/>
                  <a:pt x="369714" y="5730"/>
                  <a:pt x="395362" y="17190"/>
                </a:cubicBezTo>
                <a:cubicBezTo>
                  <a:pt x="421010" y="28650"/>
                  <a:pt x="443384" y="43929"/>
                  <a:pt x="462483" y="63029"/>
                </a:cubicBezTo>
                <a:cubicBezTo>
                  <a:pt x="481583" y="82128"/>
                  <a:pt x="496590" y="104229"/>
                  <a:pt x="507504" y="129332"/>
                </a:cubicBezTo>
                <a:cubicBezTo>
                  <a:pt x="518418" y="154434"/>
                  <a:pt x="523875" y="181174"/>
                  <a:pt x="523875" y="209550"/>
                </a:cubicBezTo>
                <a:cubicBezTo>
                  <a:pt x="523875" y="239018"/>
                  <a:pt x="517872" y="267395"/>
                  <a:pt x="505867" y="294680"/>
                </a:cubicBezTo>
                <a:cubicBezTo>
                  <a:pt x="493861" y="321965"/>
                  <a:pt x="476945" y="345430"/>
                  <a:pt x="455116" y="365076"/>
                </a:cubicBezTo>
                <a:cubicBezTo>
                  <a:pt x="507504" y="390178"/>
                  <a:pt x="549523" y="427013"/>
                  <a:pt x="581174" y="475580"/>
                </a:cubicBezTo>
                <a:cubicBezTo>
                  <a:pt x="612825" y="524148"/>
                  <a:pt x="628650" y="578445"/>
                  <a:pt x="628650" y="638473"/>
                </a:cubicBezTo>
                <a:lnTo>
                  <a:pt x="628650" y="690860"/>
                </a:lnTo>
                <a:cubicBezTo>
                  <a:pt x="628650" y="702866"/>
                  <a:pt x="624557" y="712961"/>
                  <a:pt x="616372" y="721147"/>
                </a:cubicBezTo>
                <a:cubicBezTo>
                  <a:pt x="608186" y="729332"/>
                  <a:pt x="598091" y="733425"/>
                  <a:pt x="586085" y="733425"/>
                </a:cubicBezTo>
                <a:lnTo>
                  <a:pt x="42565" y="733425"/>
                </a:lnTo>
                <a:cubicBezTo>
                  <a:pt x="30559" y="733425"/>
                  <a:pt x="20464" y="729332"/>
                  <a:pt x="12278" y="721147"/>
                </a:cubicBezTo>
                <a:cubicBezTo>
                  <a:pt x="4093" y="712961"/>
                  <a:pt x="0" y="702866"/>
                  <a:pt x="0" y="690860"/>
                </a:cubicBezTo>
                <a:lnTo>
                  <a:pt x="0" y="638473"/>
                </a:lnTo>
                <a:cubicBezTo>
                  <a:pt x="0" y="577354"/>
                  <a:pt x="15825" y="522784"/>
                  <a:pt x="47476" y="474762"/>
                </a:cubicBezTo>
                <a:cubicBezTo>
                  <a:pt x="79127" y="426740"/>
                  <a:pt x="121146" y="390178"/>
                  <a:pt x="173534" y="365076"/>
                </a:cubicBezTo>
                <a:cubicBezTo>
                  <a:pt x="151706" y="345430"/>
                  <a:pt x="134789" y="322238"/>
                  <a:pt x="122783" y="295498"/>
                </a:cubicBezTo>
                <a:cubicBezTo>
                  <a:pt x="110778" y="268759"/>
                  <a:pt x="104775" y="240109"/>
                  <a:pt x="104775" y="209550"/>
                </a:cubicBezTo>
                <a:cubicBezTo>
                  <a:pt x="104775" y="180082"/>
                  <a:pt x="110232" y="152797"/>
                  <a:pt x="121146" y="127695"/>
                </a:cubicBezTo>
                <a:cubicBezTo>
                  <a:pt x="132060" y="102592"/>
                  <a:pt x="147067" y="80491"/>
                  <a:pt x="166167" y="61392"/>
                </a:cubicBezTo>
                <a:cubicBezTo>
                  <a:pt x="185266" y="42292"/>
                  <a:pt x="207640" y="27285"/>
                  <a:pt x="233288" y="16371"/>
                </a:cubicBezTo>
                <a:cubicBezTo>
                  <a:pt x="258936" y="5457"/>
                  <a:pt x="285948" y="0"/>
                  <a:pt x="314325" y="0"/>
                </a:cubicBezTo>
                <a:close/>
              </a:path>
            </a:pathLst>
          </a:custGeom>
          <a:solidFill>
            <a:schemeClr val="bg1"/>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sp>
        <p:nvSpPr>
          <p:cNvPr id="53" name="Freeform: Shape 52">
            <a:extLst>
              <a:ext uri="{FF2B5EF4-FFF2-40B4-BE49-F238E27FC236}">
                <a16:creationId xmlns:a16="http://schemas.microsoft.com/office/drawing/2014/main" id="{C6A2BFE2-B90B-441E-AC59-EF5C49979767}"/>
              </a:ext>
            </a:extLst>
          </p:cNvPr>
          <p:cNvSpPr/>
          <p:nvPr/>
        </p:nvSpPr>
        <p:spPr bwMode="gray">
          <a:xfrm>
            <a:off x="5191808" y="5350025"/>
            <a:ext cx="320003" cy="373335"/>
          </a:xfrm>
          <a:custGeom>
            <a:avLst/>
            <a:gdLst/>
            <a:ahLst/>
            <a:cxnLst/>
            <a:rect l="l" t="t" r="r" b="b"/>
            <a:pathLst>
              <a:path w="628650" h="733425">
                <a:moveTo>
                  <a:pt x="304502" y="419100"/>
                </a:moveTo>
                <a:cubicBezTo>
                  <a:pt x="273943" y="419100"/>
                  <a:pt x="245294" y="424830"/>
                  <a:pt x="218554" y="436290"/>
                </a:cubicBezTo>
                <a:cubicBezTo>
                  <a:pt x="191815" y="447750"/>
                  <a:pt x="168349" y="463302"/>
                  <a:pt x="148158" y="482947"/>
                </a:cubicBezTo>
                <a:cubicBezTo>
                  <a:pt x="127967" y="502593"/>
                  <a:pt x="112142" y="525785"/>
                  <a:pt x="100682" y="552525"/>
                </a:cubicBezTo>
                <a:cubicBezTo>
                  <a:pt x="89222" y="579264"/>
                  <a:pt x="83493" y="607913"/>
                  <a:pt x="83493" y="638473"/>
                </a:cubicBezTo>
                <a:lnTo>
                  <a:pt x="83493" y="649933"/>
                </a:lnTo>
                <a:lnTo>
                  <a:pt x="545157" y="649933"/>
                </a:lnTo>
                <a:lnTo>
                  <a:pt x="545157" y="638473"/>
                </a:lnTo>
                <a:cubicBezTo>
                  <a:pt x="545157" y="607913"/>
                  <a:pt x="539428" y="579264"/>
                  <a:pt x="527968" y="552525"/>
                </a:cubicBezTo>
                <a:cubicBezTo>
                  <a:pt x="516508" y="525785"/>
                  <a:pt x="500683" y="502593"/>
                  <a:pt x="480492" y="482947"/>
                </a:cubicBezTo>
                <a:cubicBezTo>
                  <a:pt x="460301" y="463302"/>
                  <a:pt x="436835" y="447750"/>
                  <a:pt x="410096" y="436290"/>
                </a:cubicBezTo>
                <a:cubicBezTo>
                  <a:pt x="383356" y="424830"/>
                  <a:pt x="354707" y="419100"/>
                  <a:pt x="324148" y="419100"/>
                </a:cubicBezTo>
                <a:close/>
                <a:moveTo>
                  <a:pt x="314325" y="83493"/>
                </a:moveTo>
                <a:cubicBezTo>
                  <a:pt x="279400" y="83493"/>
                  <a:pt x="249659" y="95771"/>
                  <a:pt x="225103" y="120328"/>
                </a:cubicBezTo>
                <a:cubicBezTo>
                  <a:pt x="200546" y="144884"/>
                  <a:pt x="188268" y="174625"/>
                  <a:pt x="188268" y="209550"/>
                </a:cubicBezTo>
                <a:cubicBezTo>
                  <a:pt x="188268" y="244475"/>
                  <a:pt x="200546" y="274216"/>
                  <a:pt x="225103" y="298773"/>
                </a:cubicBezTo>
                <a:cubicBezTo>
                  <a:pt x="249659" y="323329"/>
                  <a:pt x="279400" y="335608"/>
                  <a:pt x="314325" y="335608"/>
                </a:cubicBezTo>
                <a:cubicBezTo>
                  <a:pt x="349250" y="335608"/>
                  <a:pt x="378991" y="323329"/>
                  <a:pt x="403547" y="298773"/>
                </a:cubicBezTo>
                <a:cubicBezTo>
                  <a:pt x="428104" y="274216"/>
                  <a:pt x="440382" y="244475"/>
                  <a:pt x="440382" y="209550"/>
                </a:cubicBezTo>
                <a:cubicBezTo>
                  <a:pt x="440382" y="174625"/>
                  <a:pt x="428104" y="144884"/>
                  <a:pt x="403547" y="120328"/>
                </a:cubicBezTo>
                <a:cubicBezTo>
                  <a:pt x="378991" y="95771"/>
                  <a:pt x="349250" y="83493"/>
                  <a:pt x="314325" y="83493"/>
                </a:cubicBezTo>
                <a:close/>
                <a:moveTo>
                  <a:pt x="314325" y="0"/>
                </a:moveTo>
                <a:cubicBezTo>
                  <a:pt x="342702" y="0"/>
                  <a:pt x="369714" y="5730"/>
                  <a:pt x="395362" y="17190"/>
                </a:cubicBezTo>
                <a:cubicBezTo>
                  <a:pt x="421010" y="28650"/>
                  <a:pt x="443384" y="43929"/>
                  <a:pt x="462483" y="63029"/>
                </a:cubicBezTo>
                <a:cubicBezTo>
                  <a:pt x="481583" y="82128"/>
                  <a:pt x="496590" y="104229"/>
                  <a:pt x="507504" y="129332"/>
                </a:cubicBezTo>
                <a:cubicBezTo>
                  <a:pt x="518418" y="154434"/>
                  <a:pt x="523875" y="181174"/>
                  <a:pt x="523875" y="209550"/>
                </a:cubicBezTo>
                <a:cubicBezTo>
                  <a:pt x="523875" y="239018"/>
                  <a:pt x="517872" y="267395"/>
                  <a:pt x="505867" y="294680"/>
                </a:cubicBezTo>
                <a:cubicBezTo>
                  <a:pt x="493861" y="321965"/>
                  <a:pt x="476945" y="345430"/>
                  <a:pt x="455116" y="365076"/>
                </a:cubicBezTo>
                <a:cubicBezTo>
                  <a:pt x="507504" y="390178"/>
                  <a:pt x="549523" y="427013"/>
                  <a:pt x="581174" y="475580"/>
                </a:cubicBezTo>
                <a:cubicBezTo>
                  <a:pt x="612825" y="524148"/>
                  <a:pt x="628650" y="578445"/>
                  <a:pt x="628650" y="638473"/>
                </a:cubicBezTo>
                <a:lnTo>
                  <a:pt x="628650" y="690860"/>
                </a:lnTo>
                <a:cubicBezTo>
                  <a:pt x="628650" y="702866"/>
                  <a:pt x="624557" y="712961"/>
                  <a:pt x="616372" y="721147"/>
                </a:cubicBezTo>
                <a:cubicBezTo>
                  <a:pt x="608186" y="729332"/>
                  <a:pt x="598091" y="733425"/>
                  <a:pt x="586085" y="733425"/>
                </a:cubicBezTo>
                <a:lnTo>
                  <a:pt x="42565" y="733425"/>
                </a:lnTo>
                <a:cubicBezTo>
                  <a:pt x="30559" y="733425"/>
                  <a:pt x="20464" y="729332"/>
                  <a:pt x="12278" y="721147"/>
                </a:cubicBezTo>
                <a:cubicBezTo>
                  <a:pt x="4093" y="712961"/>
                  <a:pt x="0" y="702866"/>
                  <a:pt x="0" y="690860"/>
                </a:cubicBezTo>
                <a:lnTo>
                  <a:pt x="0" y="638473"/>
                </a:lnTo>
                <a:cubicBezTo>
                  <a:pt x="0" y="577354"/>
                  <a:pt x="15825" y="522784"/>
                  <a:pt x="47476" y="474762"/>
                </a:cubicBezTo>
                <a:cubicBezTo>
                  <a:pt x="79127" y="426740"/>
                  <a:pt x="121146" y="390178"/>
                  <a:pt x="173534" y="365076"/>
                </a:cubicBezTo>
                <a:cubicBezTo>
                  <a:pt x="151706" y="345430"/>
                  <a:pt x="134789" y="322238"/>
                  <a:pt x="122783" y="295498"/>
                </a:cubicBezTo>
                <a:cubicBezTo>
                  <a:pt x="110778" y="268759"/>
                  <a:pt x="104775" y="240109"/>
                  <a:pt x="104775" y="209550"/>
                </a:cubicBezTo>
                <a:cubicBezTo>
                  <a:pt x="104775" y="180082"/>
                  <a:pt x="110232" y="152797"/>
                  <a:pt x="121146" y="127695"/>
                </a:cubicBezTo>
                <a:cubicBezTo>
                  <a:pt x="132060" y="102592"/>
                  <a:pt x="147067" y="80491"/>
                  <a:pt x="166167" y="61392"/>
                </a:cubicBezTo>
                <a:cubicBezTo>
                  <a:pt x="185266" y="42292"/>
                  <a:pt x="207640" y="27285"/>
                  <a:pt x="233288" y="16371"/>
                </a:cubicBezTo>
                <a:cubicBezTo>
                  <a:pt x="258936" y="5457"/>
                  <a:pt x="285948" y="0"/>
                  <a:pt x="314325" y="0"/>
                </a:cubicBezTo>
                <a:close/>
              </a:path>
            </a:pathLst>
          </a:custGeom>
          <a:solidFill>
            <a:schemeClr val="bg1"/>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sp>
        <p:nvSpPr>
          <p:cNvPr id="54" name="Freeform: Shape 53">
            <a:extLst>
              <a:ext uri="{FF2B5EF4-FFF2-40B4-BE49-F238E27FC236}">
                <a16:creationId xmlns:a16="http://schemas.microsoft.com/office/drawing/2014/main" id="{37305DB2-F203-4799-8B3B-1FB6C6E80AC2}"/>
              </a:ext>
            </a:extLst>
          </p:cNvPr>
          <p:cNvSpPr/>
          <p:nvPr/>
        </p:nvSpPr>
        <p:spPr bwMode="gray">
          <a:xfrm>
            <a:off x="6624066" y="5350025"/>
            <a:ext cx="320003" cy="373335"/>
          </a:xfrm>
          <a:custGeom>
            <a:avLst/>
            <a:gdLst/>
            <a:ahLst/>
            <a:cxnLst/>
            <a:rect l="l" t="t" r="r" b="b"/>
            <a:pathLst>
              <a:path w="628650" h="733425">
                <a:moveTo>
                  <a:pt x="304502" y="419100"/>
                </a:moveTo>
                <a:cubicBezTo>
                  <a:pt x="273943" y="419100"/>
                  <a:pt x="245294" y="424830"/>
                  <a:pt x="218554" y="436290"/>
                </a:cubicBezTo>
                <a:cubicBezTo>
                  <a:pt x="191815" y="447750"/>
                  <a:pt x="168349" y="463302"/>
                  <a:pt x="148158" y="482947"/>
                </a:cubicBezTo>
                <a:cubicBezTo>
                  <a:pt x="127967" y="502593"/>
                  <a:pt x="112142" y="525785"/>
                  <a:pt x="100682" y="552525"/>
                </a:cubicBezTo>
                <a:cubicBezTo>
                  <a:pt x="89222" y="579264"/>
                  <a:pt x="83493" y="607913"/>
                  <a:pt x="83493" y="638473"/>
                </a:cubicBezTo>
                <a:lnTo>
                  <a:pt x="83493" y="649933"/>
                </a:lnTo>
                <a:lnTo>
                  <a:pt x="545157" y="649933"/>
                </a:lnTo>
                <a:lnTo>
                  <a:pt x="545157" y="638473"/>
                </a:lnTo>
                <a:cubicBezTo>
                  <a:pt x="545157" y="607913"/>
                  <a:pt x="539428" y="579264"/>
                  <a:pt x="527968" y="552525"/>
                </a:cubicBezTo>
                <a:cubicBezTo>
                  <a:pt x="516508" y="525785"/>
                  <a:pt x="500683" y="502593"/>
                  <a:pt x="480492" y="482947"/>
                </a:cubicBezTo>
                <a:cubicBezTo>
                  <a:pt x="460301" y="463302"/>
                  <a:pt x="436835" y="447750"/>
                  <a:pt x="410096" y="436290"/>
                </a:cubicBezTo>
                <a:cubicBezTo>
                  <a:pt x="383356" y="424830"/>
                  <a:pt x="354707" y="419100"/>
                  <a:pt x="324148" y="419100"/>
                </a:cubicBezTo>
                <a:close/>
                <a:moveTo>
                  <a:pt x="314325" y="83493"/>
                </a:moveTo>
                <a:cubicBezTo>
                  <a:pt x="279400" y="83493"/>
                  <a:pt x="249659" y="95771"/>
                  <a:pt x="225103" y="120328"/>
                </a:cubicBezTo>
                <a:cubicBezTo>
                  <a:pt x="200546" y="144884"/>
                  <a:pt x="188268" y="174625"/>
                  <a:pt x="188268" y="209550"/>
                </a:cubicBezTo>
                <a:cubicBezTo>
                  <a:pt x="188268" y="244475"/>
                  <a:pt x="200546" y="274216"/>
                  <a:pt x="225103" y="298773"/>
                </a:cubicBezTo>
                <a:cubicBezTo>
                  <a:pt x="249659" y="323329"/>
                  <a:pt x="279400" y="335608"/>
                  <a:pt x="314325" y="335608"/>
                </a:cubicBezTo>
                <a:cubicBezTo>
                  <a:pt x="349250" y="335608"/>
                  <a:pt x="378991" y="323329"/>
                  <a:pt x="403547" y="298773"/>
                </a:cubicBezTo>
                <a:cubicBezTo>
                  <a:pt x="428104" y="274216"/>
                  <a:pt x="440382" y="244475"/>
                  <a:pt x="440382" y="209550"/>
                </a:cubicBezTo>
                <a:cubicBezTo>
                  <a:pt x="440382" y="174625"/>
                  <a:pt x="428104" y="144884"/>
                  <a:pt x="403547" y="120328"/>
                </a:cubicBezTo>
                <a:cubicBezTo>
                  <a:pt x="378991" y="95771"/>
                  <a:pt x="349250" y="83493"/>
                  <a:pt x="314325" y="83493"/>
                </a:cubicBezTo>
                <a:close/>
                <a:moveTo>
                  <a:pt x="314325" y="0"/>
                </a:moveTo>
                <a:cubicBezTo>
                  <a:pt x="342702" y="0"/>
                  <a:pt x="369714" y="5730"/>
                  <a:pt x="395362" y="17190"/>
                </a:cubicBezTo>
                <a:cubicBezTo>
                  <a:pt x="421010" y="28650"/>
                  <a:pt x="443384" y="43929"/>
                  <a:pt x="462483" y="63029"/>
                </a:cubicBezTo>
                <a:cubicBezTo>
                  <a:pt x="481583" y="82128"/>
                  <a:pt x="496590" y="104229"/>
                  <a:pt x="507504" y="129332"/>
                </a:cubicBezTo>
                <a:cubicBezTo>
                  <a:pt x="518418" y="154434"/>
                  <a:pt x="523875" y="181174"/>
                  <a:pt x="523875" y="209550"/>
                </a:cubicBezTo>
                <a:cubicBezTo>
                  <a:pt x="523875" y="239018"/>
                  <a:pt x="517872" y="267395"/>
                  <a:pt x="505867" y="294680"/>
                </a:cubicBezTo>
                <a:cubicBezTo>
                  <a:pt x="493861" y="321965"/>
                  <a:pt x="476945" y="345430"/>
                  <a:pt x="455116" y="365076"/>
                </a:cubicBezTo>
                <a:cubicBezTo>
                  <a:pt x="507504" y="390178"/>
                  <a:pt x="549523" y="427013"/>
                  <a:pt x="581174" y="475580"/>
                </a:cubicBezTo>
                <a:cubicBezTo>
                  <a:pt x="612825" y="524148"/>
                  <a:pt x="628650" y="578445"/>
                  <a:pt x="628650" y="638473"/>
                </a:cubicBezTo>
                <a:lnTo>
                  <a:pt x="628650" y="690860"/>
                </a:lnTo>
                <a:cubicBezTo>
                  <a:pt x="628650" y="702866"/>
                  <a:pt x="624557" y="712961"/>
                  <a:pt x="616372" y="721147"/>
                </a:cubicBezTo>
                <a:cubicBezTo>
                  <a:pt x="608186" y="729332"/>
                  <a:pt x="598091" y="733425"/>
                  <a:pt x="586085" y="733425"/>
                </a:cubicBezTo>
                <a:lnTo>
                  <a:pt x="42565" y="733425"/>
                </a:lnTo>
                <a:cubicBezTo>
                  <a:pt x="30559" y="733425"/>
                  <a:pt x="20464" y="729332"/>
                  <a:pt x="12278" y="721147"/>
                </a:cubicBezTo>
                <a:cubicBezTo>
                  <a:pt x="4093" y="712961"/>
                  <a:pt x="0" y="702866"/>
                  <a:pt x="0" y="690860"/>
                </a:cubicBezTo>
                <a:lnTo>
                  <a:pt x="0" y="638473"/>
                </a:lnTo>
                <a:cubicBezTo>
                  <a:pt x="0" y="577354"/>
                  <a:pt x="15825" y="522784"/>
                  <a:pt x="47476" y="474762"/>
                </a:cubicBezTo>
                <a:cubicBezTo>
                  <a:pt x="79127" y="426740"/>
                  <a:pt x="121146" y="390178"/>
                  <a:pt x="173534" y="365076"/>
                </a:cubicBezTo>
                <a:cubicBezTo>
                  <a:pt x="151706" y="345430"/>
                  <a:pt x="134789" y="322238"/>
                  <a:pt x="122783" y="295498"/>
                </a:cubicBezTo>
                <a:cubicBezTo>
                  <a:pt x="110778" y="268759"/>
                  <a:pt x="104775" y="240109"/>
                  <a:pt x="104775" y="209550"/>
                </a:cubicBezTo>
                <a:cubicBezTo>
                  <a:pt x="104775" y="180082"/>
                  <a:pt x="110232" y="152797"/>
                  <a:pt x="121146" y="127695"/>
                </a:cubicBezTo>
                <a:cubicBezTo>
                  <a:pt x="132060" y="102592"/>
                  <a:pt x="147067" y="80491"/>
                  <a:pt x="166167" y="61392"/>
                </a:cubicBezTo>
                <a:cubicBezTo>
                  <a:pt x="185266" y="42292"/>
                  <a:pt x="207640" y="27285"/>
                  <a:pt x="233288" y="16371"/>
                </a:cubicBezTo>
                <a:cubicBezTo>
                  <a:pt x="258936" y="5457"/>
                  <a:pt x="285948" y="0"/>
                  <a:pt x="314325" y="0"/>
                </a:cubicBezTo>
                <a:close/>
              </a:path>
            </a:pathLst>
          </a:custGeom>
          <a:solidFill>
            <a:schemeClr val="bg1"/>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sp>
        <p:nvSpPr>
          <p:cNvPr id="55" name="Freeform: Shape 54">
            <a:extLst>
              <a:ext uri="{FF2B5EF4-FFF2-40B4-BE49-F238E27FC236}">
                <a16:creationId xmlns:a16="http://schemas.microsoft.com/office/drawing/2014/main" id="{E1355066-02E6-4A38-9F1E-AAF5D7ABF93A}"/>
              </a:ext>
            </a:extLst>
          </p:cNvPr>
          <p:cNvSpPr/>
          <p:nvPr/>
        </p:nvSpPr>
        <p:spPr bwMode="gray">
          <a:xfrm>
            <a:off x="7398070" y="4347003"/>
            <a:ext cx="320003" cy="373335"/>
          </a:xfrm>
          <a:custGeom>
            <a:avLst/>
            <a:gdLst/>
            <a:ahLst/>
            <a:cxnLst/>
            <a:rect l="l" t="t" r="r" b="b"/>
            <a:pathLst>
              <a:path w="628650" h="733425">
                <a:moveTo>
                  <a:pt x="304502" y="419100"/>
                </a:moveTo>
                <a:cubicBezTo>
                  <a:pt x="273943" y="419100"/>
                  <a:pt x="245294" y="424830"/>
                  <a:pt x="218554" y="436290"/>
                </a:cubicBezTo>
                <a:cubicBezTo>
                  <a:pt x="191815" y="447750"/>
                  <a:pt x="168349" y="463302"/>
                  <a:pt x="148158" y="482947"/>
                </a:cubicBezTo>
                <a:cubicBezTo>
                  <a:pt x="127967" y="502593"/>
                  <a:pt x="112142" y="525785"/>
                  <a:pt x="100682" y="552525"/>
                </a:cubicBezTo>
                <a:cubicBezTo>
                  <a:pt x="89222" y="579264"/>
                  <a:pt x="83493" y="607913"/>
                  <a:pt x="83493" y="638473"/>
                </a:cubicBezTo>
                <a:lnTo>
                  <a:pt x="83493" y="649933"/>
                </a:lnTo>
                <a:lnTo>
                  <a:pt x="545157" y="649933"/>
                </a:lnTo>
                <a:lnTo>
                  <a:pt x="545157" y="638473"/>
                </a:lnTo>
                <a:cubicBezTo>
                  <a:pt x="545157" y="607913"/>
                  <a:pt x="539428" y="579264"/>
                  <a:pt x="527968" y="552525"/>
                </a:cubicBezTo>
                <a:cubicBezTo>
                  <a:pt x="516508" y="525785"/>
                  <a:pt x="500683" y="502593"/>
                  <a:pt x="480492" y="482947"/>
                </a:cubicBezTo>
                <a:cubicBezTo>
                  <a:pt x="460301" y="463302"/>
                  <a:pt x="436835" y="447750"/>
                  <a:pt x="410096" y="436290"/>
                </a:cubicBezTo>
                <a:cubicBezTo>
                  <a:pt x="383356" y="424830"/>
                  <a:pt x="354707" y="419100"/>
                  <a:pt x="324148" y="419100"/>
                </a:cubicBezTo>
                <a:close/>
                <a:moveTo>
                  <a:pt x="314325" y="83493"/>
                </a:moveTo>
                <a:cubicBezTo>
                  <a:pt x="279400" y="83493"/>
                  <a:pt x="249659" y="95771"/>
                  <a:pt x="225103" y="120328"/>
                </a:cubicBezTo>
                <a:cubicBezTo>
                  <a:pt x="200546" y="144884"/>
                  <a:pt x="188268" y="174625"/>
                  <a:pt x="188268" y="209550"/>
                </a:cubicBezTo>
                <a:cubicBezTo>
                  <a:pt x="188268" y="244475"/>
                  <a:pt x="200546" y="274216"/>
                  <a:pt x="225103" y="298773"/>
                </a:cubicBezTo>
                <a:cubicBezTo>
                  <a:pt x="249659" y="323329"/>
                  <a:pt x="279400" y="335608"/>
                  <a:pt x="314325" y="335608"/>
                </a:cubicBezTo>
                <a:cubicBezTo>
                  <a:pt x="349250" y="335608"/>
                  <a:pt x="378991" y="323329"/>
                  <a:pt x="403547" y="298773"/>
                </a:cubicBezTo>
                <a:cubicBezTo>
                  <a:pt x="428104" y="274216"/>
                  <a:pt x="440382" y="244475"/>
                  <a:pt x="440382" y="209550"/>
                </a:cubicBezTo>
                <a:cubicBezTo>
                  <a:pt x="440382" y="174625"/>
                  <a:pt x="428104" y="144884"/>
                  <a:pt x="403547" y="120328"/>
                </a:cubicBezTo>
                <a:cubicBezTo>
                  <a:pt x="378991" y="95771"/>
                  <a:pt x="349250" y="83493"/>
                  <a:pt x="314325" y="83493"/>
                </a:cubicBezTo>
                <a:close/>
                <a:moveTo>
                  <a:pt x="314325" y="0"/>
                </a:moveTo>
                <a:cubicBezTo>
                  <a:pt x="342702" y="0"/>
                  <a:pt x="369714" y="5730"/>
                  <a:pt x="395362" y="17190"/>
                </a:cubicBezTo>
                <a:cubicBezTo>
                  <a:pt x="421010" y="28650"/>
                  <a:pt x="443384" y="43929"/>
                  <a:pt x="462483" y="63029"/>
                </a:cubicBezTo>
                <a:cubicBezTo>
                  <a:pt x="481583" y="82128"/>
                  <a:pt x="496590" y="104229"/>
                  <a:pt x="507504" y="129332"/>
                </a:cubicBezTo>
                <a:cubicBezTo>
                  <a:pt x="518418" y="154434"/>
                  <a:pt x="523875" y="181174"/>
                  <a:pt x="523875" y="209550"/>
                </a:cubicBezTo>
                <a:cubicBezTo>
                  <a:pt x="523875" y="239018"/>
                  <a:pt x="517872" y="267395"/>
                  <a:pt x="505867" y="294680"/>
                </a:cubicBezTo>
                <a:cubicBezTo>
                  <a:pt x="493861" y="321965"/>
                  <a:pt x="476945" y="345430"/>
                  <a:pt x="455116" y="365076"/>
                </a:cubicBezTo>
                <a:cubicBezTo>
                  <a:pt x="507504" y="390178"/>
                  <a:pt x="549523" y="427013"/>
                  <a:pt x="581174" y="475580"/>
                </a:cubicBezTo>
                <a:cubicBezTo>
                  <a:pt x="612825" y="524148"/>
                  <a:pt x="628650" y="578445"/>
                  <a:pt x="628650" y="638473"/>
                </a:cubicBezTo>
                <a:lnTo>
                  <a:pt x="628650" y="690860"/>
                </a:lnTo>
                <a:cubicBezTo>
                  <a:pt x="628650" y="702866"/>
                  <a:pt x="624557" y="712961"/>
                  <a:pt x="616372" y="721147"/>
                </a:cubicBezTo>
                <a:cubicBezTo>
                  <a:pt x="608186" y="729332"/>
                  <a:pt x="598091" y="733425"/>
                  <a:pt x="586085" y="733425"/>
                </a:cubicBezTo>
                <a:lnTo>
                  <a:pt x="42565" y="733425"/>
                </a:lnTo>
                <a:cubicBezTo>
                  <a:pt x="30559" y="733425"/>
                  <a:pt x="20464" y="729332"/>
                  <a:pt x="12278" y="721147"/>
                </a:cubicBezTo>
                <a:cubicBezTo>
                  <a:pt x="4093" y="712961"/>
                  <a:pt x="0" y="702866"/>
                  <a:pt x="0" y="690860"/>
                </a:cubicBezTo>
                <a:lnTo>
                  <a:pt x="0" y="638473"/>
                </a:lnTo>
                <a:cubicBezTo>
                  <a:pt x="0" y="577354"/>
                  <a:pt x="15825" y="522784"/>
                  <a:pt x="47476" y="474762"/>
                </a:cubicBezTo>
                <a:cubicBezTo>
                  <a:pt x="79127" y="426740"/>
                  <a:pt x="121146" y="390178"/>
                  <a:pt x="173534" y="365076"/>
                </a:cubicBezTo>
                <a:cubicBezTo>
                  <a:pt x="151706" y="345430"/>
                  <a:pt x="134789" y="322238"/>
                  <a:pt x="122783" y="295498"/>
                </a:cubicBezTo>
                <a:cubicBezTo>
                  <a:pt x="110778" y="268759"/>
                  <a:pt x="104775" y="240109"/>
                  <a:pt x="104775" y="209550"/>
                </a:cubicBezTo>
                <a:cubicBezTo>
                  <a:pt x="104775" y="180082"/>
                  <a:pt x="110232" y="152797"/>
                  <a:pt x="121146" y="127695"/>
                </a:cubicBezTo>
                <a:cubicBezTo>
                  <a:pt x="132060" y="102592"/>
                  <a:pt x="147067" y="80491"/>
                  <a:pt x="166167" y="61392"/>
                </a:cubicBezTo>
                <a:cubicBezTo>
                  <a:pt x="185266" y="42292"/>
                  <a:pt x="207640" y="27285"/>
                  <a:pt x="233288" y="16371"/>
                </a:cubicBezTo>
                <a:cubicBezTo>
                  <a:pt x="258936" y="5457"/>
                  <a:pt x="285948" y="0"/>
                  <a:pt x="314325" y="0"/>
                </a:cubicBezTo>
                <a:close/>
              </a:path>
            </a:pathLst>
          </a:custGeom>
          <a:solidFill>
            <a:schemeClr val="bg1"/>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sp>
        <p:nvSpPr>
          <p:cNvPr id="56" name="Freeform: Shape 55">
            <a:extLst>
              <a:ext uri="{FF2B5EF4-FFF2-40B4-BE49-F238E27FC236}">
                <a16:creationId xmlns:a16="http://schemas.microsoft.com/office/drawing/2014/main" id="{353C7D56-8398-4C0A-A5F4-FBD8C760C6F5}"/>
              </a:ext>
            </a:extLst>
          </p:cNvPr>
          <p:cNvSpPr/>
          <p:nvPr/>
        </p:nvSpPr>
        <p:spPr bwMode="gray">
          <a:xfrm>
            <a:off x="7145651" y="3053016"/>
            <a:ext cx="320003" cy="373335"/>
          </a:xfrm>
          <a:custGeom>
            <a:avLst/>
            <a:gdLst/>
            <a:ahLst/>
            <a:cxnLst/>
            <a:rect l="l" t="t" r="r" b="b"/>
            <a:pathLst>
              <a:path w="628650" h="733425">
                <a:moveTo>
                  <a:pt x="304502" y="419100"/>
                </a:moveTo>
                <a:cubicBezTo>
                  <a:pt x="273943" y="419100"/>
                  <a:pt x="245294" y="424830"/>
                  <a:pt x="218554" y="436290"/>
                </a:cubicBezTo>
                <a:cubicBezTo>
                  <a:pt x="191815" y="447750"/>
                  <a:pt x="168349" y="463302"/>
                  <a:pt x="148158" y="482947"/>
                </a:cubicBezTo>
                <a:cubicBezTo>
                  <a:pt x="127967" y="502593"/>
                  <a:pt x="112142" y="525785"/>
                  <a:pt x="100682" y="552525"/>
                </a:cubicBezTo>
                <a:cubicBezTo>
                  <a:pt x="89222" y="579264"/>
                  <a:pt x="83493" y="607913"/>
                  <a:pt x="83493" y="638473"/>
                </a:cubicBezTo>
                <a:lnTo>
                  <a:pt x="83493" y="649933"/>
                </a:lnTo>
                <a:lnTo>
                  <a:pt x="545157" y="649933"/>
                </a:lnTo>
                <a:lnTo>
                  <a:pt x="545157" y="638473"/>
                </a:lnTo>
                <a:cubicBezTo>
                  <a:pt x="545157" y="607913"/>
                  <a:pt x="539428" y="579264"/>
                  <a:pt x="527968" y="552525"/>
                </a:cubicBezTo>
                <a:cubicBezTo>
                  <a:pt x="516508" y="525785"/>
                  <a:pt x="500683" y="502593"/>
                  <a:pt x="480492" y="482947"/>
                </a:cubicBezTo>
                <a:cubicBezTo>
                  <a:pt x="460301" y="463302"/>
                  <a:pt x="436835" y="447750"/>
                  <a:pt x="410096" y="436290"/>
                </a:cubicBezTo>
                <a:cubicBezTo>
                  <a:pt x="383356" y="424830"/>
                  <a:pt x="354707" y="419100"/>
                  <a:pt x="324148" y="419100"/>
                </a:cubicBezTo>
                <a:close/>
                <a:moveTo>
                  <a:pt x="314325" y="83493"/>
                </a:moveTo>
                <a:cubicBezTo>
                  <a:pt x="279400" y="83493"/>
                  <a:pt x="249659" y="95771"/>
                  <a:pt x="225103" y="120328"/>
                </a:cubicBezTo>
                <a:cubicBezTo>
                  <a:pt x="200546" y="144884"/>
                  <a:pt x="188268" y="174625"/>
                  <a:pt x="188268" y="209550"/>
                </a:cubicBezTo>
                <a:cubicBezTo>
                  <a:pt x="188268" y="244475"/>
                  <a:pt x="200546" y="274216"/>
                  <a:pt x="225103" y="298773"/>
                </a:cubicBezTo>
                <a:cubicBezTo>
                  <a:pt x="249659" y="323329"/>
                  <a:pt x="279400" y="335608"/>
                  <a:pt x="314325" y="335608"/>
                </a:cubicBezTo>
                <a:cubicBezTo>
                  <a:pt x="349250" y="335608"/>
                  <a:pt x="378991" y="323329"/>
                  <a:pt x="403547" y="298773"/>
                </a:cubicBezTo>
                <a:cubicBezTo>
                  <a:pt x="428104" y="274216"/>
                  <a:pt x="440382" y="244475"/>
                  <a:pt x="440382" y="209550"/>
                </a:cubicBezTo>
                <a:cubicBezTo>
                  <a:pt x="440382" y="174625"/>
                  <a:pt x="428104" y="144884"/>
                  <a:pt x="403547" y="120328"/>
                </a:cubicBezTo>
                <a:cubicBezTo>
                  <a:pt x="378991" y="95771"/>
                  <a:pt x="349250" y="83493"/>
                  <a:pt x="314325" y="83493"/>
                </a:cubicBezTo>
                <a:close/>
                <a:moveTo>
                  <a:pt x="314325" y="0"/>
                </a:moveTo>
                <a:cubicBezTo>
                  <a:pt x="342702" y="0"/>
                  <a:pt x="369714" y="5730"/>
                  <a:pt x="395362" y="17190"/>
                </a:cubicBezTo>
                <a:cubicBezTo>
                  <a:pt x="421010" y="28650"/>
                  <a:pt x="443384" y="43929"/>
                  <a:pt x="462483" y="63029"/>
                </a:cubicBezTo>
                <a:cubicBezTo>
                  <a:pt x="481583" y="82128"/>
                  <a:pt x="496590" y="104229"/>
                  <a:pt x="507504" y="129332"/>
                </a:cubicBezTo>
                <a:cubicBezTo>
                  <a:pt x="518418" y="154434"/>
                  <a:pt x="523875" y="181174"/>
                  <a:pt x="523875" y="209550"/>
                </a:cubicBezTo>
                <a:cubicBezTo>
                  <a:pt x="523875" y="239018"/>
                  <a:pt x="517872" y="267395"/>
                  <a:pt x="505867" y="294680"/>
                </a:cubicBezTo>
                <a:cubicBezTo>
                  <a:pt x="493861" y="321965"/>
                  <a:pt x="476945" y="345430"/>
                  <a:pt x="455116" y="365076"/>
                </a:cubicBezTo>
                <a:cubicBezTo>
                  <a:pt x="507504" y="390178"/>
                  <a:pt x="549523" y="427013"/>
                  <a:pt x="581174" y="475580"/>
                </a:cubicBezTo>
                <a:cubicBezTo>
                  <a:pt x="612825" y="524148"/>
                  <a:pt x="628650" y="578445"/>
                  <a:pt x="628650" y="638473"/>
                </a:cubicBezTo>
                <a:lnTo>
                  <a:pt x="628650" y="690860"/>
                </a:lnTo>
                <a:cubicBezTo>
                  <a:pt x="628650" y="702866"/>
                  <a:pt x="624557" y="712961"/>
                  <a:pt x="616372" y="721147"/>
                </a:cubicBezTo>
                <a:cubicBezTo>
                  <a:pt x="608186" y="729332"/>
                  <a:pt x="598091" y="733425"/>
                  <a:pt x="586085" y="733425"/>
                </a:cubicBezTo>
                <a:lnTo>
                  <a:pt x="42565" y="733425"/>
                </a:lnTo>
                <a:cubicBezTo>
                  <a:pt x="30559" y="733425"/>
                  <a:pt x="20464" y="729332"/>
                  <a:pt x="12278" y="721147"/>
                </a:cubicBezTo>
                <a:cubicBezTo>
                  <a:pt x="4093" y="712961"/>
                  <a:pt x="0" y="702866"/>
                  <a:pt x="0" y="690860"/>
                </a:cubicBezTo>
                <a:lnTo>
                  <a:pt x="0" y="638473"/>
                </a:lnTo>
                <a:cubicBezTo>
                  <a:pt x="0" y="577354"/>
                  <a:pt x="15825" y="522784"/>
                  <a:pt x="47476" y="474762"/>
                </a:cubicBezTo>
                <a:cubicBezTo>
                  <a:pt x="79127" y="426740"/>
                  <a:pt x="121146" y="390178"/>
                  <a:pt x="173534" y="365076"/>
                </a:cubicBezTo>
                <a:cubicBezTo>
                  <a:pt x="151706" y="345430"/>
                  <a:pt x="134789" y="322238"/>
                  <a:pt x="122783" y="295498"/>
                </a:cubicBezTo>
                <a:cubicBezTo>
                  <a:pt x="110778" y="268759"/>
                  <a:pt x="104775" y="240109"/>
                  <a:pt x="104775" y="209550"/>
                </a:cubicBezTo>
                <a:cubicBezTo>
                  <a:pt x="104775" y="180082"/>
                  <a:pt x="110232" y="152797"/>
                  <a:pt x="121146" y="127695"/>
                </a:cubicBezTo>
                <a:cubicBezTo>
                  <a:pt x="132060" y="102592"/>
                  <a:pt x="147067" y="80491"/>
                  <a:pt x="166167" y="61392"/>
                </a:cubicBezTo>
                <a:cubicBezTo>
                  <a:pt x="185266" y="42292"/>
                  <a:pt x="207640" y="27285"/>
                  <a:pt x="233288" y="16371"/>
                </a:cubicBezTo>
                <a:cubicBezTo>
                  <a:pt x="258936" y="5457"/>
                  <a:pt x="285948" y="0"/>
                  <a:pt x="314325" y="0"/>
                </a:cubicBezTo>
                <a:close/>
              </a:path>
            </a:pathLst>
          </a:custGeom>
          <a:solidFill>
            <a:schemeClr val="bg1"/>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pic>
        <p:nvPicPr>
          <p:cNvPr id="64" name="Picture 63">
            <a:extLst>
              <a:ext uri="{FF2B5EF4-FFF2-40B4-BE49-F238E27FC236}">
                <a16:creationId xmlns:a16="http://schemas.microsoft.com/office/drawing/2014/main" id="{6FD50D9E-97C7-4487-A8B2-4846A628DD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13184" y="3010506"/>
            <a:ext cx="180433" cy="221668"/>
          </a:xfrm>
          <a:prstGeom prst="rect">
            <a:avLst/>
          </a:prstGeom>
        </p:spPr>
      </p:pic>
      <p:pic>
        <p:nvPicPr>
          <p:cNvPr id="65" name="Picture 64">
            <a:extLst>
              <a:ext uri="{FF2B5EF4-FFF2-40B4-BE49-F238E27FC236}">
                <a16:creationId xmlns:a16="http://schemas.microsoft.com/office/drawing/2014/main" id="{61C70102-B636-4EF3-B694-EA7A53D51F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14650" y="4000848"/>
            <a:ext cx="180433" cy="221668"/>
          </a:xfrm>
          <a:prstGeom prst="rect">
            <a:avLst/>
          </a:prstGeom>
        </p:spPr>
      </p:pic>
      <p:pic>
        <p:nvPicPr>
          <p:cNvPr id="66" name="Picture 65">
            <a:extLst>
              <a:ext uri="{FF2B5EF4-FFF2-40B4-BE49-F238E27FC236}">
                <a16:creationId xmlns:a16="http://schemas.microsoft.com/office/drawing/2014/main" id="{3DE72ADE-B074-4E78-ACCE-4D6185E5B6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8692" y="5041977"/>
            <a:ext cx="180433" cy="221668"/>
          </a:xfrm>
          <a:prstGeom prst="rect">
            <a:avLst/>
          </a:prstGeom>
        </p:spPr>
      </p:pic>
      <p:pic>
        <p:nvPicPr>
          <p:cNvPr id="71" name="Picture 70">
            <a:extLst>
              <a:ext uri="{FF2B5EF4-FFF2-40B4-BE49-F238E27FC236}">
                <a16:creationId xmlns:a16="http://schemas.microsoft.com/office/drawing/2014/main" id="{8B275ECE-FAE6-4D65-93C3-DE29FF550C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65273" y="4593456"/>
            <a:ext cx="224620" cy="209019"/>
          </a:xfrm>
          <a:prstGeom prst="rect">
            <a:avLst/>
          </a:prstGeom>
        </p:spPr>
      </p:pic>
      <p:pic>
        <p:nvPicPr>
          <p:cNvPr id="72" name="Picture 71">
            <a:extLst>
              <a:ext uri="{FF2B5EF4-FFF2-40B4-BE49-F238E27FC236}">
                <a16:creationId xmlns:a16="http://schemas.microsoft.com/office/drawing/2014/main" id="{DFCD70E3-481C-4D76-B438-B7A4E08C8A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74998" y="4898177"/>
            <a:ext cx="224620" cy="209019"/>
          </a:xfrm>
          <a:prstGeom prst="rect">
            <a:avLst/>
          </a:prstGeom>
        </p:spPr>
      </p:pic>
      <p:pic>
        <p:nvPicPr>
          <p:cNvPr id="73" name="Picture 72">
            <a:extLst>
              <a:ext uri="{FF2B5EF4-FFF2-40B4-BE49-F238E27FC236}">
                <a16:creationId xmlns:a16="http://schemas.microsoft.com/office/drawing/2014/main" id="{3A99D037-6856-4C96-B554-CDA10A4AB30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4563" y="4374439"/>
            <a:ext cx="224620" cy="209019"/>
          </a:xfrm>
          <a:prstGeom prst="rect">
            <a:avLst/>
          </a:prstGeom>
        </p:spPr>
      </p:pic>
      <p:pic>
        <p:nvPicPr>
          <p:cNvPr id="74" name="Picture 73">
            <a:extLst>
              <a:ext uri="{FF2B5EF4-FFF2-40B4-BE49-F238E27FC236}">
                <a16:creationId xmlns:a16="http://schemas.microsoft.com/office/drawing/2014/main" id="{B2C0F951-DD6D-4B52-92F5-0A60CD75ED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74959" y="3912596"/>
            <a:ext cx="224620" cy="209019"/>
          </a:xfrm>
          <a:prstGeom prst="rect">
            <a:avLst/>
          </a:prstGeom>
        </p:spPr>
      </p:pic>
      <p:pic>
        <p:nvPicPr>
          <p:cNvPr id="75" name="Picture 74">
            <a:extLst>
              <a:ext uri="{FF2B5EF4-FFF2-40B4-BE49-F238E27FC236}">
                <a16:creationId xmlns:a16="http://schemas.microsoft.com/office/drawing/2014/main" id="{9BC41448-416B-4F62-8799-836F6EE65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46256" y="3179362"/>
            <a:ext cx="224620" cy="209019"/>
          </a:xfrm>
          <a:prstGeom prst="rect">
            <a:avLst/>
          </a:prstGeom>
        </p:spPr>
      </p:pic>
      <p:pic>
        <p:nvPicPr>
          <p:cNvPr id="77" name="Picture 76">
            <a:extLst>
              <a:ext uri="{FF2B5EF4-FFF2-40B4-BE49-F238E27FC236}">
                <a16:creationId xmlns:a16="http://schemas.microsoft.com/office/drawing/2014/main" id="{5A1380B9-A936-469B-B2D0-1DF36B701A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11396" y="3870637"/>
            <a:ext cx="224728" cy="209019"/>
          </a:xfrm>
          <a:prstGeom prst="rect">
            <a:avLst/>
          </a:prstGeom>
        </p:spPr>
      </p:pic>
      <p:pic>
        <p:nvPicPr>
          <p:cNvPr id="78" name="Picture 77">
            <a:extLst>
              <a:ext uri="{FF2B5EF4-FFF2-40B4-BE49-F238E27FC236}">
                <a16:creationId xmlns:a16="http://schemas.microsoft.com/office/drawing/2014/main" id="{762B3CC7-B4D1-48C8-9C9C-483A4F2FD3E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54248" y="3265956"/>
            <a:ext cx="224728" cy="209019"/>
          </a:xfrm>
          <a:prstGeom prst="rect">
            <a:avLst/>
          </a:prstGeom>
        </p:spPr>
      </p:pic>
      <p:sp>
        <p:nvSpPr>
          <p:cNvPr id="57" name="Rectangle 56">
            <a:extLst>
              <a:ext uri="{FF2B5EF4-FFF2-40B4-BE49-F238E27FC236}">
                <a16:creationId xmlns:a16="http://schemas.microsoft.com/office/drawing/2014/main" id="{5C564160-BDEE-4FBD-9C7C-2A2F6F4AEC08}"/>
              </a:ext>
            </a:extLst>
          </p:cNvPr>
          <p:cNvSpPr/>
          <p:nvPr/>
        </p:nvSpPr>
        <p:spPr bwMode="gray">
          <a:xfrm>
            <a:off x="8644419" y="2551820"/>
            <a:ext cx="2284299" cy="550777"/>
          </a:xfrm>
          <a:prstGeom prst="rect">
            <a:avLst/>
          </a:prstGeom>
          <a:solidFill>
            <a:schemeClr val="bg1">
              <a:alpha val="32000"/>
            </a:schemeClr>
          </a:solidFill>
        </p:spPr>
        <p:txBody>
          <a:bodyPr wrap="square" lIns="0" tIns="0" rIns="0" bIns="0">
            <a:spAutoFit/>
          </a:bodyPr>
          <a:lstStyle/>
          <a:p>
            <a:pPr marL="0" lvl="1" defTabSz="1088449">
              <a:lnSpc>
                <a:spcPct val="90000"/>
              </a:lnSpc>
              <a:spcAft>
                <a:spcPts val="300"/>
              </a:spcAft>
              <a:buClr>
                <a:srgbClr val="F0AB00"/>
              </a:buClr>
              <a:buSzPct val="100000"/>
              <a:defRPr/>
            </a:pPr>
            <a:r>
              <a:rPr lang="en-US" sz="1500">
                <a:solidFill>
                  <a:srgbClr val="000000"/>
                </a:solidFill>
                <a:latin typeface="Helvetica" pitchFamily="2" charset="0"/>
              </a:rPr>
              <a:t>Intelligent Viewing</a:t>
            </a:r>
          </a:p>
          <a:p>
            <a:pPr marL="0" lvl="1" defTabSz="1088449">
              <a:lnSpc>
                <a:spcPct val="90000"/>
              </a:lnSpc>
              <a:spcAft>
                <a:spcPts val="300"/>
              </a:spcAft>
              <a:buClr>
                <a:srgbClr val="F0AB00"/>
              </a:buClr>
              <a:buSzPct val="100000"/>
              <a:defRPr/>
            </a:pPr>
            <a:r>
              <a:rPr lang="en-US" sz="1100">
                <a:solidFill>
                  <a:srgbClr val="000000"/>
                </a:solidFill>
                <a:latin typeface="Helvetica" pitchFamily="2" charset="0"/>
              </a:rPr>
              <a:t>Flexible, scalable, and collaborative document viewing </a:t>
            </a:r>
          </a:p>
        </p:txBody>
      </p:sp>
    </p:spTree>
    <p:custDataLst>
      <p:custData r:id="rId1"/>
      <p:custData r:id="rId2"/>
    </p:custDataLst>
    <p:extLst>
      <p:ext uri="{BB962C8B-B14F-4D97-AF65-F5344CB8AC3E}">
        <p14:creationId xmlns:p14="http://schemas.microsoft.com/office/powerpoint/2010/main" val="96571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hands holding a puzzle piece&#10;&#10;AI-generated content may be incorrect.">
            <a:extLst>
              <a:ext uri="{FF2B5EF4-FFF2-40B4-BE49-F238E27FC236}">
                <a16:creationId xmlns:a16="http://schemas.microsoft.com/office/drawing/2014/main" id="{07E77FAF-E0BF-8F1B-FAC5-8662E52D404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5" r="25"/>
          <a:stretch/>
        </p:blipFill>
        <p:spPr/>
      </p:pic>
      <p:sp>
        <p:nvSpPr>
          <p:cNvPr id="3" name="Text Placeholder 2">
            <a:extLst>
              <a:ext uri="{FF2B5EF4-FFF2-40B4-BE49-F238E27FC236}">
                <a16:creationId xmlns:a16="http://schemas.microsoft.com/office/drawing/2014/main" id="{72258B4E-2F2A-3444-9858-61B84E4830FD}"/>
              </a:ext>
            </a:extLst>
          </p:cNvPr>
          <p:cNvSpPr>
            <a:spLocks noGrp="1"/>
          </p:cNvSpPr>
          <p:nvPr>
            <p:ph type="body" sz="quarter" idx="12"/>
          </p:nvPr>
        </p:nvSpPr>
        <p:spPr/>
        <p:txBody>
          <a:bodyPr>
            <a:normAutofit lnSpcReduction="10000"/>
          </a:bodyPr>
          <a:lstStyle/>
          <a:p>
            <a:r>
              <a:rPr lang="en-US"/>
              <a:t>Benefits to Customer &amp; Case Studies</a:t>
            </a:r>
          </a:p>
          <a:p>
            <a:endParaRPr lang="en-US"/>
          </a:p>
        </p:txBody>
      </p:sp>
    </p:spTree>
    <p:extLst>
      <p:ext uri="{BB962C8B-B14F-4D97-AF65-F5344CB8AC3E}">
        <p14:creationId xmlns:p14="http://schemas.microsoft.com/office/powerpoint/2010/main" val="1011058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4853BA-EE10-C21A-7CF6-6C9831FCE72D}"/>
              </a:ext>
            </a:extLst>
          </p:cNvPr>
          <p:cNvSpPr>
            <a:spLocks noGrp="1"/>
          </p:cNvSpPr>
          <p:nvPr>
            <p:ph type="body" sz="quarter" idx="12"/>
          </p:nvPr>
        </p:nvSpPr>
        <p:spPr>
          <a:xfrm>
            <a:off x="889611" y="653143"/>
            <a:ext cx="9611321" cy="670188"/>
          </a:xfrm>
        </p:spPr>
        <p:txBody>
          <a:bodyPr>
            <a:normAutofit fontScale="92500"/>
          </a:bodyPr>
          <a:lstStyle/>
          <a:p>
            <a:r>
              <a:rPr lang="en-US" sz="3200"/>
              <a:t>Business Value of SAP ECM Solutions by OpenText</a:t>
            </a:r>
          </a:p>
        </p:txBody>
      </p:sp>
      <p:sp>
        <p:nvSpPr>
          <p:cNvPr id="7" name="TextBox 6">
            <a:extLst>
              <a:ext uri="{FF2B5EF4-FFF2-40B4-BE49-F238E27FC236}">
                <a16:creationId xmlns:a16="http://schemas.microsoft.com/office/drawing/2014/main" id="{BD95FD83-1175-3A1A-ECBE-4039F64A0E48}"/>
              </a:ext>
            </a:extLst>
          </p:cNvPr>
          <p:cNvSpPr txBox="1"/>
          <p:nvPr/>
        </p:nvSpPr>
        <p:spPr>
          <a:xfrm>
            <a:off x="1828637" y="6574478"/>
            <a:ext cx="11490967" cy="10769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700" kern="0">
                <a:latin typeface="72 Brand" panose="020B0504030603020204" pitchFamily="34" charset="0"/>
                <a:ea typeface="Arial Unicode MS" pitchFamily="34" charset="-128"/>
                <a:cs typeface="Arial Unicode MS" pitchFamily="34" charset="-128"/>
              </a:rPr>
              <a:t>Source: the IDC White Paper, “The Business Value of SAP Enterprise Content Management Solutions by OpenText in the Digital-First World,” commissioned by SAP and OpenText, Doc. #US48617021, January 2022.</a:t>
            </a:r>
          </a:p>
        </p:txBody>
      </p:sp>
      <p:sp>
        <p:nvSpPr>
          <p:cNvPr id="19" name="TextBox 18">
            <a:extLst>
              <a:ext uri="{FF2B5EF4-FFF2-40B4-BE49-F238E27FC236}">
                <a16:creationId xmlns:a16="http://schemas.microsoft.com/office/drawing/2014/main" id="{EBB6FC7D-62B5-0440-0E7D-2F6EFFFCB12C}"/>
              </a:ext>
            </a:extLst>
          </p:cNvPr>
          <p:cNvSpPr txBox="1"/>
          <p:nvPr/>
        </p:nvSpPr>
        <p:spPr>
          <a:xfrm>
            <a:off x="4417023" y="1427468"/>
            <a:ext cx="3357954" cy="369332"/>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2400" b="1" kern="0">
                <a:solidFill>
                  <a:schemeClr val="accent2"/>
                </a:solidFill>
                <a:latin typeface="Helvetica" pitchFamily="2" charset="0"/>
                <a:ea typeface="Arial Unicode MS" pitchFamily="34" charset="-128"/>
                <a:cs typeface="Arial Unicode MS" pitchFamily="34" charset="-128"/>
              </a:rPr>
              <a:t>Key Results</a:t>
            </a:r>
          </a:p>
        </p:txBody>
      </p:sp>
      <p:grpSp>
        <p:nvGrpSpPr>
          <p:cNvPr id="45" name="Group 44">
            <a:extLst>
              <a:ext uri="{FF2B5EF4-FFF2-40B4-BE49-F238E27FC236}">
                <a16:creationId xmlns:a16="http://schemas.microsoft.com/office/drawing/2014/main" id="{CC7DA837-A950-834F-6670-01FF65510B20}"/>
              </a:ext>
            </a:extLst>
          </p:cNvPr>
          <p:cNvGrpSpPr/>
          <p:nvPr/>
        </p:nvGrpSpPr>
        <p:grpSpPr>
          <a:xfrm>
            <a:off x="1647979" y="2142225"/>
            <a:ext cx="9080102" cy="1789948"/>
            <a:chOff x="1648407" y="2041874"/>
            <a:chExt cx="9082467" cy="1790414"/>
          </a:xfrm>
        </p:grpSpPr>
        <p:grpSp>
          <p:nvGrpSpPr>
            <p:cNvPr id="30" name="Group 29">
              <a:extLst>
                <a:ext uri="{FF2B5EF4-FFF2-40B4-BE49-F238E27FC236}">
                  <a16:creationId xmlns:a16="http://schemas.microsoft.com/office/drawing/2014/main" id="{D78AA32D-42B8-94D0-9550-63059828873C}"/>
                </a:ext>
              </a:extLst>
            </p:cNvPr>
            <p:cNvGrpSpPr/>
            <p:nvPr/>
          </p:nvGrpSpPr>
          <p:grpSpPr>
            <a:xfrm>
              <a:off x="1648407" y="2041874"/>
              <a:ext cx="2396363" cy="1317263"/>
              <a:chOff x="1501208" y="1998880"/>
              <a:chExt cx="2396363" cy="1317263"/>
            </a:xfrm>
          </p:grpSpPr>
          <p:sp>
            <p:nvSpPr>
              <p:cNvPr id="20" name="Text Placeholder 4">
                <a:extLst>
                  <a:ext uri="{FF2B5EF4-FFF2-40B4-BE49-F238E27FC236}">
                    <a16:creationId xmlns:a16="http://schemas.microsoft.com/office/drawing/2014/main" id="{6F924359-EAA3-4DA5-75AE-47164C494055}"/>
                  </a:ext>
                </a:extLst>
              </p:cNvPr>
              <p:cNvSpPr txBox="1">
                <a:spLocks/>
              </p:cNvSpPr>
              <p:nvPr/>
            </p:nvSpPr>
            <p:spPr bwMode="black">
              <a:xfrm>
                <a:off x="1501208" y="1998880"/>
                <a:ext cx="2396363" cy="1015928"/>
              </a:xfrm>
              <a:prstGeom prst="rect">
                <a:avLst/>
              </a:prstGeom>
            </p:spPr>
            <p:txBody>
              <a:bodyPr vert="horz" wrap="square" lIns="0" tIns="0" rIns="0" bIns="0" rtlCol="0">
                <a:spAutoFit/>
              </a:bodyPr>
              <a:lstStyle>
                <a:lvl1pPr marL="0" indent="0" algn="l" defTabSz="1088558" rtl="0" eaLnBrk="1" latinLnBrk="0" hangingPunct="1">
                  <a:spcBef>
                    <a:spcPts val="1800"/>
                  </a:spcBef>
                  <a:buClr>
                    <a:schemeClr val="accent1"/>
                  </a:buClr>
                  <a:buSzPct val="80000"/>
                  <a:buFontTx/>
                  <a:buNone/>
                  <a:defRPr sz="2000" b="0" i="0" kern="1200">
                    <a:solidFill>
                      <a:schemeClr val="tx1"/>
                    </a:solidFill>
                    <a:latin typeface="Arial" panose="020B0604020202020204" pitchFamily="34" charset="0"/>
                    <a:ea typeface="+mn-ea"/>
                    <a:cs typeface="+mn-cs"/>
                  </a:defRPr>
                </a:lvl1pPr>
                <a:lvl2pPr marL="179964" indent="-179964" algn="l" defTabSz="1088558" rtl="0" eaLnBrk="1" latinLnBrk="0" hangingPunct="1">
                  <a:spcBef>
                    <a:spcPts val="600"/>
                  </a:spcBef>
                  <a:buClr>
                    <a:schemeClr val="tx1"/>
                  </a:buClr>
                  <a:buSzPct val="100000"/>
                  <a:buFont typeface="Wingdings" pitchFamily="2" charset="2"/>
                  <a:buChar char="§"/>
                  <a:defRPr sz="1800" b="0" i="0" kern="1200">
                    <a:solidFill>
                      <a:schemeClr val="tx1"/>
                    </a:solidFill>
                    <a:latin typeface="Arial" panose="020B0604020202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Arial" panose="020B0604020202020204" pitchFamily="34" charset="0"/>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b="0" i="0" kern="1200">
                    <a:solidFill>
                      <a:schemeClr val="tx1"/>
                    </a:solidFill>
                    <a:latin typeface="Arial" panose="020B0604020202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Arial" panose="020B0604020202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r>
                  <a:rPr lang="en-US" sz="6600" b="1">
                    <a:solidFill>
                      <a:schemeClr val="accent2"/>
                    </a:solidFill>
                    <a:latin typeface="Helvetica" pitchFamily="2" charset="0"/>
                  </a:rPr>
                  <a:t>288</a:t>
                </a:r>
                <a:r>
                  <a:rPr lang="en-US" sz="5400" b="1">
                    <a:solidFill>
                      <a:schemeClr val="accent2"/>
                    </a:solidFill>
                    <a:latin typeface="Helvetica" pitchFamily="2" charset="0"/>
                  </a:rPr>
                  <a:t>%</a:t>
                </a:r>
                <a:endParaRPr lang="en-US" sz="4800">
                  <a:solidFill>
                    <a:schemeClr val="accent2"/>
                  </a:solidFill>
                  <a:latin typeface="Helvetica" pitchFamily="2" charset="0"/>
                </a:endParaRPr>
              </a:p>
            </p:txBody>
          </p:sp>
          <p:sp>
            <p:nvSpPr>
              <p:cNvPr id="24" name="Text Placeholder 4">
                <a:extLst>
                  <a:ext uri="{FF2B5EF4-FFF2-40B4-BE49-F238E27FC236}">
                    <a16:creationId xmlns:a16="http://schemas.microsoft.com/office/drawing/2014/main" id="{83995256-105E-8FAC-218F-E349422D449A}"/>
                  </a:ext>
                </a:extLst>
              </p:cNvPr>
              <p:cNvSpPr txBox="1">
                <a:spLocks/>
              </p:cNvSpPr>
              <p:nvPr/>
            </p:nvSpPr>
            <p:spPr bwMode="black">
              <a:xfrm>
                <a:off x="1501208" y="3008286"/>
                <a:ext cx="2396363" cy="307857"/>
              </a:xfrm>
              <a:prstGeom prst="rect">
                <a:avLst/>
              </a:prstGeom>
            </p:spPr>
            <p:txBody>
              <a:bodyPr vert="horz" wrap="square" lIns="0" tIns="0" rIns="91416" bIns="0" rtlCol="0">
                <a:spAutoFit/>
              </a:bodyPr>
              <a:lstStyle>
                <a:lvl1pPr marL="0" indent="0" algn="l" defTabSz="1088558" rtl="0" eaLnBrk="1" latinLnBrk="0" hangingPunct="1">
                  <a:spcBef>
                    <a:spcPts val="1800"/>
                  </a:spcBef>
                  <a:buClr>
                    <a:schemeClr val="accent1"/>
                  </a:buClr>
                  <a:buSzPct val="80000"/>
                  <a:buFontTx/>
                  <a:buNone/>
                  <a:defRPr sz="2000" b="0" i="0" kern="1200">
                    <a:solidFill>
                      <a:schemeClr val="tx1"/>
                    </a:solidFill>
                    <a:latin typeface="Arial" panose="020B0604020202020204" pitchFamily="34" charset="0"/>
                    <a:ea typeface="+mn-ea"/>
                    <a:cs typeface="+mn-cs"/>
                  </a:defRPr>
                </a:lvl1pPr>
                <a:lvl2pPr marL="179964" indent="-179964" algn="l" defTabSz="1088558" rtl="0" eaLnBrk="1" latinLnBrk="0" hangingPunct="1">
                  <a:spcBef>
                    <a:spcPts val="600"/>
                  </a:spcBef>
                  <a:buClr>
                    <a:schemeClr val="tx1"/>
                  </a:buClr>
                  <a:buSzPct val="100000"/>
                  <a:buFont typeface="Wingdings" pitchFamily="2" charset="2"/>
                  <a:buChar char="§"/>
                  <a:defRPr sz="1800" b="0" i="0" kern="1200">
                    <a:solidFill>
                      <a:schemeClr val="tx1"/>
                    </a:solidFill>
                    <a:latin typeface="Arial" panose="020B0604020202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Arial" panose="020B0604020202020204" pitchFamily="34" charset="0"/>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b="0" i="0" kern="1200">
                    <a:solidFill>
                      <a:schemeClr val="tx1"/>
                    </a:solidFill>
                    <a:latin typeface="Arial" panose="020B0604020202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Arial" panose="020B0604020202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spcBef>
                    <a:spcPts val="0"/>
                  </a:spcBef>
                </a:pPr>
                <a:r>
                  <a:rPr lang="en-US">
                    <a:latin typeface="Helvetica" pitchFamily="2" charset="0"/>
                  </a:rPr>
                  <a:t>3-year ROI</a:t>
                </a:r>
              </a:p>
            </p:txBody>
          </p:sp>
        </p:grpSp>
        <p:grpSp>
          <p:nvGrpSpPr>
            <p:cNvPr id="29" name="Group 28">
              <a:extLst>
                <a:ext uri="{FF2B5EF4-FFF2-40B4-BE49-F238E27FC236}">
                  <a16:creationId xmlns:a16="http://schemas.microsoft.com/office/drawing/2014/main" id="{1C780D1D-26CA-5F45-C5F9-C2630B6BD68F}"/>
                </a:ext>
              </a:extLst>
            </p:cNvPr>
            <p:cNvGrpSpPr/>
            <p:nvPr/>
          </p:nvGrpSpPr>
          <p:grpSpPr>
            <a:xfrm>
              <a:off x="4693583" y="2041874"/>
              <a:ext cx="2599305" cy="1625119"/>
              <a:chOff x="4887345" y="1998880"/>
              <a:chExt cx="2599305" cy="1625119"/>
            </a:xfrm>
          </p:grpSpPr>
          <p:sp>
            <p:nvSpPr>
              <p:cNvPr id="25" name="Text Placeholder 4">
                <a:extLst>
                  <a:ext uri="{FF2B5EF4-FFF2-40B4-BE49-F238E27FC236}">
                    <a16:creationId xmlns:a16="http://schemas.microsoft.com/office/drawing/2014/main" id="{670B6C8C-8D8B-3C26-87BF-DAEAC32D2BD3}"/>
                  </a:ext>
                </a:extLst>
              </p:cNvPr>
              <p:cNvSpPr txBox="1">
                <a:spLocks/>
              </p:cNvSpPr>
              <p:nvPr/>
            </p:nvSpPr>
            <p:spPr bwMode="black">
              <a:xfrm>
                <a:off x="4887345" y="1998880"/>
                <a:ext cx="2599305" cy="1015927"/>
              </a:xfrm>
              <a:prstGeom prst="rect">
                <a:avLst/>
              </a:prstGeom>
            </p:spPr>
            <p:txBody>
              <a:bodyPr vert="horz" wrap="square" lIns="0" tIns="0" rIns="0" bIns="0" rtlCol="0">
                <a:spAutoFit/>
              </a:bodyPr>
              <a:lstStyle>
                <a:lvl1pPr marL="0" indent="0" algn="l" defTabSz="1088558" rtl="0" eaLnBrk="1" latinLnBrk="0" hangingPunct="1">
                  <a:spcBef>
                    <a:spcPts val="1800"/>
                  </a:spcBef>
                  <a:buClr>
                    <a:schemeClr val="accent1"/>
                  </a:buClr>
                  <a:buSzPct val="80000"/>
                  <a:buFontTx/>
                  <a:buNone/>
                  <a:defRPr sz="2000" b="0" i="0" kern="1200">
                    <a:solidFill>
                      <a:schemeClr val="tx1"/>
                    </a:solidFill>
                    <a:latin typeface="Arial" panose="020B0604020202020204" pitchFamily="34" charset="0"/>
                    <a:ea typeface="+mn-ea"/>
                    <a:cs typeface="+mn-cs"/>
                  </a:defRPr>
                </a:lvl1pPr>
                <a:lvl2pPr marL="179964" indent="-179964" algn="l" defTabSz="1088558" rtl="0" eaLnBrk="1" latinLnBrk="0" hangingPunct="1">
                  <a:spcBef>
                    <a:spcPts val="600"/>
                  </a:spcBef>
                  <a:buClr>
                    <a:schemeClr val="tx1"/>
                  </a:buClr>
                  <a:buSzPct val="100000"/>
                  <a:buFont typeface="Wingdings" pitchFamily="2" charset="2"/>
                  <a:buChar char="§"/>
                  <a:defRPr sz="1800" b="0" i="0" kern="1200">
                    <a:solidFill>
                      <a:schemeClr val="tx1"/>
                    </a:solidFill>
                    <a:latin typeface="Arial" panose="020B0604020202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Arial" panose="020B0604020202020204" pitchFamily="34" charset="0"/>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b="0" i="0" kern="1200">
                    <a:solidFill>
                      <a:schemeClr val="tx1"/>
                    </a:solidFill>
                    <a:latin typeface="Arial" panose="020B0604020202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Arial" panose="020B0604020202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r>
                  <a:rPr lang="en-US" sz="6600" b="1" spc="-300">
                    <a:solidFill>
                      <a:schemeClr val="accent2"/>
                    </a:solidFill>
                    <a:latin typeface="Helvetica" pitchFamily="2" charset="0"/>
                  </a:rPr>
                  <a:t>$1.</a:t>
                </a:r>
                <a:r>
                  <a:rPr lang="en-US" sz="6600" b="1">
                    <a:solidFill>
                      <a:schemeClr val="accent2"/>
                    </a:solidFill>
                    <a:latin typeface="Helvetica" pitchFamily="2" charset="0"/>
                  </a:rPr>
                  <a:t>5M</a:t>
                </a:r>
                <a:endParaRPr lang="en-US" sz="4800">
                  <a:solidFill>
                    <a:schemeClr val="accent2"/>
                  </a:solidFill>
                  <a:latin typeface="Helvetica" pitchFamily="2" charset="0"/>
                </a:endParaRPr>
              </a:p>
            </p:txBody>
          </p:sp>
          <p:sp>
            <p:nvSpPr>
              <p:cNvPr id="26" name="Text Placeholder 4">
                <a:extLst>
                  <a:ext uri="{FF2B5EF4-FFF2-40B4-BE49-F238E27FC236}">
                    <a16:creationId xmlns:a16="http://schemas.microsoft.com/office/drawing/2014/main" id="{E69883FB-5D4C-4F02-800D-BA096BD299DE}"/>
                  </a:ext>
                </a:extLst>
              </p:cNvPr>
              <p:cNvSpPr txBox="1">
                <a:spLocks/>
              </p:cNvSpPr>
              <p:nvPr/>
            </p:nvSpPr>
            <p:spPr bwMode="black">
              <a:xfrm>
                <a:off x="5031680" y="3008286"/>
                <a:ext cx="2396363" cy="615713"/>
              </a:xfrm>
              <a:prstGeom prst="rect">
                <a:avLst/>
              </a:prstGeom>
            </p:spPr>
            <p:txBody>
              <a:bodyPr vert="horz" wrap="square" lIns="0" tIns="0" rIns="91416" bIns="0" rtlCol="0">
                <a:spAutoFit/>
              </a:bodyPr>
              <a:lstStyle>
                <a:lvl1pPr marL="0" indent="0" algn="l" defTabSz="1088558" rtl="0" eaLnBrk="1" latinLnBrk="0" hangingPunct="1">
                  <a:spcBef>
                    <a:spcPts val="1800"/>
                  </a:spcBef>
                  <a:buClr>
                    <a:schemeClr val="accent1"/>
                  </a:buClr>
                  <a:buSzPct val="80000"/>
                  <a:buFontTx/>
                  <a:buNone/>
                  <a:defRPr sz="2000" b="0" i="0" kern="1200">
                    <a:solidFill>
                      <a:schemeClr val="tx1"/>
                    </a:solidFill>
                    <a:latin typeface="Arial" panose="020B0604020202020204" pitchFamily="34" charset="0"/>
                    <a:ea typeface="+mn-ea"/>
                    <a:cs typeface="+mn-cs"/>
                  </a:defRPr>
                </a:lvl1pPr>
                <a:lvl2pPr marL="179964" indent="-179964" algn="l" defTabSz="1088558" rtl="0" eaLnBrk="1" latinLnBrk="0" hangingPunct="1">
                  <a:spcBef>
                    <a:spcPts val="600"/>
                  </a:spcBef>
                  <a:buClr>
                    <a:schemeClr val="tx1"/>
                  </a:buClr>
                  <a:buSzPct val="100000"/>
                  <a:buFont typeface="Wingdings" pitchFamily="2" charset="2"/>
                  <a:buChar char="§"/>
                  <a:defRPr sz="1800" b="0" i="0" kern="1200">
                    <a:solidFill>
                      <a:schemeClr val="tx1"/>
                    </a:solidFill>
                    <a:latin typeface="Arial" panose="020B0604020202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Arial" panose="020B0604020202020204" pitchFamily="34" charset="0"/>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b="0" i="0" kern="1200">
                    <a:solidFill>
                      <a:schemeClr val="tx1"/>
                    </a:solidFill>
                    <a:latin typeface="Arial" panose="020B0604020202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Arial" panose="020B0604020202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spcBef>
                    <a:spcPts val="0"/>
                  </a:spcBef>
                </a:pPr>
                <a:r>
                  <a:rPr lang="en-US">
                    <a:latin typeface="Helvetica" pitchFamily="2" charset="0"/>
                  </a:rPr>
                  <a:t>reduced invoice-related costs</a:t>
                </a:r>
              </a:p>
            </p:txBody>
          </p:sp>
        </p:grpSp>
        <p:grpSp>
          <p:nvGrpSpPr>
            <p:cNvPr id="28" name="Group 27">
              <a:extLst>
                <a:ext uri="{FF2B5EF4-FFF2-40B4-BE49-F238E27FC236}">
                  <a16:creationId xmlns:a16="http://schemas.microsoft.com/office/drawing/2014/main" id="{0E49B32A-A9E6-46D4-A291-B8D799081F92}"/>
                </a:ext>
              </a:extLst>
            </p:cNvPr>
            <p:cNvGrpSpPr/>
            <p:nvPr/>
          </p:nvGrpSpPr>
          <p:grpSpPr>
            <a:xfrm>
              <a:off x="7941701" y="2041874"/>
              <a:ext cx="2789173" cy="1625119"/>
              <a:chOff x="8512709" y="1998880"/>
              <a:chExt cx="2789173" cy="1625119"/>
            </a:xfrm>
          </p:grpSpPr>
          <p:sp>
            <p:nvSpPr>
              <p:cNvPr id="4" name="Text Placeholder 11">
                <a:extLst>
                  <a:ext uri="{FF2B5EF4-FFF2-40B4-BE49-F238E27FC236}">
                    <a16:creationId xmlns:a16="http://schemas.microsoft.com/office/drawing/2014/main" id="{961A5C42-D688-3A5C-971F-9E420B7F1395}"/>
                  </a:ext>
                </a:extLst>
              </p:cNvPr>
              <p:cNvSpPr txBox="1">
                <a:spLocks/>
              </p:cNvSpPr>
              <p:nvPr/>
            </p:nvSpPr>
            <p:spPr>
              <a:xfrm>
                <a:off x="8512709" y="3008286"/>
                <a:ext cx="2789173" cy="615713"/>
              </a:xfrm>
              <a:prstGeom prst="rect">
                <a:avLst/>
              </a:prstGeom>
            </p:spPr>
            <p:txBody>
              <a:bodyPr lIns="0" tIns="0" rIns="0" bIns="0">
                <a:spAutoFit/>
              </a:bodyPr>
              <a:lstStyle>
                <a:lvl1pPr marL="0" indent="0" algn="l" defTabSz="1088558" rtl="0" eaLnBrk="1" latinLnBrk="0" hangingPunct="1">
                  <a:spcBef>
                    <a:spcPts val="1800"/>
                  </a:spcBef>
                  <a:buClr>
                    <a:schemeClr val="accent1"/>
                  </a:buClr>
                  <a:buSzPct val="80000"/>
                  <a:buFontTx/>
                  <a:buNone/>
                  <a:defRPr sz="2000" b="0" i="0" kern="1200">
                    <a:solidFill>
                      <a:schemeClr val="tx1"/>
                    </a:solidFill>
                    <a:latin typeface="Arial" panose="020B0604020202020204" pitchFamily="34" charset="0"/>
                    <a:ea typeface="+mn-ea"/>
                    <a:cs typeface="+mn-cs"/>
                  </a:defRPr>
                </a:lvl1pPr>
                <a:lvl2pPr marL="179964" indent="-179964" algn="l" defTabSz="1088558" rtl="0" eaLnBrk="1" latinLnBrk="0" hangingPunct="1">
                  <a:spcBef>
                    <a:spcPts val="600"/>
                  </a:spcBef>
                  <a:buClr>
                    <a:schemeClr val="tx1"/>
                  </a:buClr>
                  <a:buSzPct val="100000"/>
                  <a:buFont typeface="Wingdings" pitchFamily="2" charset="2"/>
                  <a:buChar char="§"/>
                  <a:defRPr sz="1800" b="0" i="0" kern="1200">
                    <a:solidFill>
                      <a:schemeClr val="tx1"/>
                    </a:solidFill>
                    <a:latin typeface="Arial" panose="020B0604020202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Arial" panose="020B0604020202020204" pitchFamily="34" charset="0"/>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b="0" i="0" kern="1200">
                    <a:solidFill>
                      <a:schemeClr val="tx1"/>
                    </a:solidFill>
                    <a:latin typeface="Arial" panose="020B0604020202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Arial" panose="020B0604020202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spcBef>
                    <a:spcPts val="0"/>
                  </a:spcBef>
                </a:pPr>
                <a:r>
                  <a:rPr lang="en-US">
                    <a:latin typeface="Helvetica" pitchFamily="2" charset="0"/>
                  </a:rPr>
                  <a:t>months to payback on investment</a:t>
                </a:r>
              </a:p>
            </p:txBody>
          </p:sp>
          <p:sp>
            <p:nvSpPr>
              <p:cNvPr id="27" name="Text Placeholder 4">
                <a:extLst>
                  <a:ext uri="{FF2B5EF4-FFF2-40B4-BE49-F238E27FC236}">
                    <a16:creationId xmlns:a16="http://schemas.microsoft.com/office/drawing/2014/main" id="{2195EFAF-23CC-4413-C403-1FFE568C8550}"/>
                  </a:ext>
                </a:extLst>
              </p:cNvPr>
              <p:cNvSpPr txBox="1">
                <a:spLocks/>
              </p:cNvSpPr>
              <p:nvPr/>
            </p:nvSpPr>
            <p:spPr bwMode="black">
              <a:xfrm>
                <a:off x="8739916" y="1998880"/>
                <a:ext cx="2334759" cy="1015927"/>
              </a:xfrm>
              <a:prstGeom prst="rect">
                <a:avLst/>
              </a:prstGeom>
            </p:spPr>
            <p:txBody>
              <a:bodyPr vert="horz" wrap="square" lIns="0" tIns="0" rIns="0" bIns="0" rtlCol="0">
                <a:spAutoFit/>
              </a:bodyPr>
              <a:lstStyle>
                <a:lvl1pPr marL="0" indent="0" algn="l" defTabSz="1088558" rtl="0" eaLnBrk="1" latinLnBrk="0" hangingPunct="1">
                  <a:spcBef>
                    <a:spcPts val="1800"/>
                  </a:spcBef>
                  <a:buClr>
                    <a:schemeClr val="accent1"/>
                  </a:buClr>
                  <a:buSzPct val="80000"/>
                  <a:buFontTx/>
                  <a:buNone/>
                  <a:defRPr sz="2000" b="0" i="0" kern="1200">
                    <a:solidFill>
                      <a:schemeClr val="tx1"/>
                    </a:solidFill>
                    <a:latin typeface="Arial" panose="020B0604020202020204" pitchFamily="34" charset="0"/>
                    <a:ea typeface="+mn-ea"/>
                    <a:cs typeface="+mn-cs"/>
                  </a:defRPr>
                </a:lvl1pPr>
                <a:lvl2pPr marL="179964" indent="-179964" algn="l" defTabSz="1088558" rtl="0" eaLnBrk="1" latinLnBrk="0" hangingPunct="1">
                  <a:spcBef>
                    <a:spcPts val="600"/>
                  </a:spcBef>
                  <a:buClr>
                    <a:schemeClr val="tx1"/>
                  </a:buClr>
                  <a:buSzPct val="100000"/>
                  <a:buFont typeface="Wingdings" pitchFamily="2" charset="2"/>
                  <a:buChar char="§"/>
                  <a:defRPr sz="1800" b="0" i="0" kern="1200">
                    <a:solidFill>
                      <a:schemeClr val="tx1"/>
                    </a:solidFill>
                    <a:latin typeface="Arial" panose="020B0604020202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Arial" panose="020B0604020202020204" pitchFamily="34" charset="0"/>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b="0" i="0" kern="1200">
                    <a:solidFill>
                      <a:schemeClr val="tx1"/>
                    </a:solidFill>
                    <a:latin typeface="Arial" panose="020B0604020202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Arial" panose="020B0604020202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r>
                  <a:rPr lang="en-US" sz="6600" b="1" spc="-300">
                    <a:solidFill>
                      <a:schemeClr val="accent2"/>
                    </a:solidFill>
                    <a:latin typeface="Helvetica" pitchFamily="2" charset="0"/>
                  </a:rPr>
                  <a:t>10</a:t>
                </a:r>
                <a:endParaRPr lang="en-US" sz="4800">
                  <a:solidFill>
                    <a:schemeClr val="accent2"/>
                  </a:solidFill>
                  <a:latin typeface="Helvetica" pitchFamily="2" charset="0"/>
                </a:endParaRPr>
              </a:p>
            </p:txBody>
          </p:sp>
        </p:grpSp>
        <p:cxnSp>
          <p:nvCxnSpPr>
            <p:cNvPr id="33" name="Straight Connector 32">
              <a:extLst>
                <a:ext uri="{FF2B5EF4-FFF2-40B4-BE49-F238E27FC236}">
                  <a16:creationId xmlns:a16="http://schemas.microsoft.com/office/drawing/2014/main" id="{B9AE5D9E-1EC0-6CDB-3EF1-F33ED719939B}"/>
                </a:ext>
              </a:extLst>
            </p:cNvPr>
            <p:cNvCxnSpPr>
              <a:cxnSpLocks/>
            </p:cNvCxnSpPr>
            <p:nvPr/>
          </p:nvCxnSpPr>
          <p:spPr>
            <a:xfrm flipH="1">
              <a:off x="4359889" y="2073654"/>
              <a:ext cx="18576" cy="175863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44A2D07-14D5-DED7-F3FD-6F8BC6E44B06}"/>
                </a:ext>
              </a:extLst>
            </p:cNvPr>
            <p:cNvCxnSpPr>
              <a:cxnSpLocks/>
            </p:cNvCxnSpPr>
            <p:nvPr/>
          </p:nvCxnSpPr>
          <p:spPr>
            <a:xfrm flipH="1">
              <a:off x="7608006" y="2073654"/>
              <a:ext cx="18576" cy="175863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5D0BA7D-5B55-3445-A749-9873A4531AA8}"/>
              </a:ext>
            </a:extLst>
          </p:cNvPr>
          <p:cNvGrpSpPr/>
          <p:nvPr/>
        </p:nvGrpSpPr>
        <p:grpSpPr>
          <a:xfrm>
            <a:off x="2399111" y="4685482"/>
            <a:ext cx="7433354" cy="1121195"/>
            <a:chOff x="1914344" y="4401566"/>
            <a:chExt cx="7435290" cy="1121487"/>
          </a:xfrm>
        </p:grpSpPr>
        <p:sp>
          <p:nvSpPr>
            <p:cNvPr id="8" name="TextBox 7">
              <a:extLst>
                <a:ext uri="{FF2B5EF4-FFF2-40B4-BE49-F238E27FC236}">
                  <a16:creationId xmlns:a16="http://schemas.microsoft.com/office/drawing/2014/main" id="{365E15A1-CFEC-0469-D124-94A37CCBB8BE}"/>
                </a:ext>
              </a:extLst>
            </p:cNvPr>
            <p:cNvSpPr txBox="1"/>
            <p:nvPr/>
          </p:nvSpPr>
          <p:spPr>
            <a:xfrm>
              <a:off x="1914344" y="4691839"/>
              <a:ext cx="7435290" cy="831214"/>
            </a:xfrm>
            <a:prstGeom prst="rect">
              <a:avLst/>
            </a:prstGeom>
            <a:noFill/>
          </p:spPr>
          <p:txBody>
            <a:bodyPr wrap="square" lIns="0">
              <a:spAutoFit/>
            </a:bodyPr>
            <a:lstStyle/>
            <a:p>
              <a:r>
                <a:rPr lang="en-US" sz="1600" i="1">
                  <a:latin typeface="Helvetica" pitchFamily="2" charset="0"/>
                </a:rPr>
                <a:t>Single pane of glass across the enterprise is the biggest benefit. We have the ability to see content now whereas the older way we had to search. We can now look at transactional records, so compliance is handled on the schedule.</a:t>
              </a:r>
            </a:p>
          </p:txBody>
        </p:sp>
        <p:sp>
          <p:nvSpPr>
            <p:cNvPr id="43" name="TextBox 42">
              <a:extLst>
                <a:ext uri="{FF2B5EF4-FFF2-40B4-BE49-F238E27FC236}">
                  <a16:creationId xmlns:a16="http://schemas.microsoft.com/office/drawing/2014/main" id="{B7E7A3B0-4600-6E8A-5A58-4EB583C471F4}"/>
                </a:ext>
              </a:extLst>
            </p:cNvPr>
            <p:cNvSpPr txBox="1"/>
            <p:nvPr/>
          </p:nvSpPr>
          <p:spPr>
            <a:xfrm>
              <a:off x="4386511" y="4401566"/>
              <a:ext cx="2451370" cy="246285"/>
            </a:xfrm>
            <a:prstGeom prst="rect">
              <a:avLst/>
            </a:prstGeom>
            <a:noFill/>
          </p:spPr>
          <p:txBody>
            <a:bodyPr wrap="square" lIns="0" tIns="0" rIns="0" bIns="0">
              <a:spAutoFit/>
            </a:bodyPr>
            <a:lstStyle/>
            <a:p>
              <a:pPr algn="ctr"/>
              <a:r>
                <a:rPr lang="en-US" sz="1600" b="1">
                  <a:latin typeface="Helvetica" pitchFamily="2" charset="0"/>
                </a:rPr>
                <a:t>Customer Quote:</a:t>
              </a:r>
            </a:p>
          </p:txBody>
        </p:sp>
      </p:grpSp>
      <p:grpSp>
        <p:nvGrpSpPr>
          <p:cNvPr id="58" name="Group 57">
            <a:extLst>
              <a:ext uri="{FF2B5EF4-FFF2-40B4-BE49-F238E27FC236}">
                <a16:creationId xmlns:a16="http://schemas.microsoft.com/office/drawing/2014/main" id="{2C25E398-E356-EF4C-A954-69654B21EF8B}"/>
              </a:ext>
            </a:extLst>
          </p:cNvPr>
          <p:cNvGrpSpPr/>
          <p:nvPr/>
        </p:nvGrpSpPr>
        <p:grpSpPr>
          <a:xfrm>
            <a:off x="1196939" y="1882417"/>
            <a:ext cx="10001545" cy="2362491"/>
            <a:chOff x="1197250" y="1882014"/>
            <a:chExt cx="10004150" cy="2363106"/>
          </a:xfrm>
        </p:grpSpPr>
        <p:grpSp>
          <p:nvGrpSpPr>
            <p:cNvPr id="47" name="Group 46">
              <a:extLst>
                <a:ext uri="{FF2B5EF4-FFF2-40B4-BE49-F238E27FC236}">
                  <a16:creationId xmlns:a16="http://schemas.microsoft.com/office/drawing/2014/main" id="{03B4A9DD-80B4-20AF-AC1E-B48DCC2D754D}"/>
                </a:ext>
              </a:extLst>
            </p:cNvPr>
            <p:cNvGrpSpPr/>
            <p:nvPr/>
          </p:nvGrpSpPr>
          <p:grpSpPr>
            <a:xfrm rot="10800000">
              <a:off x="1197250" y="4144304"/>
              <a:ext cx="10004150" cy="100816"/>
              <a:chOff x="2595659" y="-1423663"/>
              <a:chExt cx="4723996" cy="529389"/>
            </a:xfrm>
          </p:grpSpPr>
          <p:sp>
            <p:nvSpPr>
              <p:cNvPr id="53" name="Rectangle 52">
                <a:extLst>
                  <a:ext uri="{FF2B5EF4-FFF2-40B4-BE49-F238E27FC236}">
                    <a16:creationId xmlns:a16="http://schemas.microsoft.com/office/drawing/2014/main" id="{1E8C44EB-256F-2D7C-506D-EBEA1F138A41}"/>
                  </a:ext>
                </a:extLst>
              </p:cNvPr>
              <p:cNvSpPr/>
              <p:nvPr/>
            </p:nvSpPr>
            <p:spPr bwMode="gray">
              <a:xfrm>
                <a:off x="3019926" y="-1423663"/>
                <a:ext cx="4299729" cy="529389"/>
              </a:xfrm>
              <a:prstGeom prst="rect">
                <a:avLst/>
              </a:prstGeom>
              <a:solidFill>
                <a:schemeClr val="accent3"/>
              </a:solidFill>
              <a:ln w="25400" algn="ctr">
                <a:solidFill>
                  <a:schemeClr val="accent3"/>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600" kern="0" err="1">
                  <a:latin typeface="Helvetica" pitchFamily="2" charset="0"/>
                  <a:ea typeface="Arial Unicode MS" pitchFamily="34" charset="-128"/>
                  <a:cs typeface="Arial Unicode MS" pitchFamily="34" charset="-128"/>
                </a:endParaRPr>
              </a:p>
            </p:txBody>
          </p:sp>
          <p:sp>
            <p:nvSpPr>
              <p:cNvPr id="54" name="Rectangle 53">
                <a:extLst>
                  <a:ext uri="{FF2B5EF4-FFF2-40B4-BE49-F238E27FC236}">
                    <a16:creationId xmlns:a16="http://schemas.microsoft.com/office/drawing/2014/main" id="{E443BC2B-589A-4B6F-95A2-65503184081E}"/>
                  </a:ext>
                </a:extLst>
              </p:cNvPr>
              <p:cNvSpPr/>
              <p:nvPr/>
            </p:nvSpPr>
            <p:spPr bwMode="gray">
              <a:xfrm>
                <a:off x="2595659" y="-1423663"/>
                <a:ext cx="1184278" cy="529389"/>
              </a:xfrm>
              <a:prstGeom prst="rect">
                <a:avLst/>
              </a:prstGeom>
              <a:solidFill>
                <a:schemeClr val="accent3"/>
              </a:solidFill>
              <a:ln w="25400" algn="ctr">
                <a:solidFill>
                  <a:schemeClr val="accent3"/>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600" kern="0" err="1">
                  <a:latin typeface="Helvetica" pitchFamily="2" charset="0"/>
                  <a:ea typeface="Arial Unicode MS" pitchFamily="34" charset="-128"/>
                  <a:cs typeface="Arial Unicode MS" pitchFamily="34" charset="-128"/>
                </a:endParaRPr>
              </a:p>
            </p:txBody>
          </p:sp>
          <p:sp>
            <p:nvSpPr>
              <p:cNvPr id="55" name="Rectangle 54">
                <a:extLst>
                  <a:ext uri="{FF2B5EF4-FFF2-40B4-BE49-F238E27FC236}">
                    <a16:creationId xmlns:a16="http://schemas.microsoft.com/office/drawing/2014/main" id="{7EB9690D-7202-741A-9B7C-38C7E86B8DEC}"/>
                  </a:ext>
                </a:extLst>
              </p:cNvPr>
              <p:cNvSpPr/>
              <p:nvPr/>
            </p:nvSpPr>
            <p:spPr bwMode="gray">
              <a:xfrm>
                <a:off x="3775565" y="-1423663"/>
                <a:ext cx="1184278" cy="529389"/>
              </a:xfrm>
              <a:prstGeom prst="rect">
                <a:avLst/>
              </a:prstGeom>
              <a:solidFill>
                <a:schemeClr val="accent3"/>
              </a:solidFill>
              <a:ln w="25400" algn="ctr">
                <a:solidFill>
                  <a:schemeClr val="accent3"/>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600" kern="0" err="1">
                  <a:latin typeface="Helvetica" pitchFamily="2" charset="0"/>
                  <a:ea typeface="Arial Unicode MS" pitchFamily="34" charset="-128"/>
                  <a:cs typeface="Arial Unicode MS" pitchFamily="34" charset="-128"/>
                </a:endParaRPr>
              </a:p>
            </p:txBody>
          </p:sp>
          <p:sp>
            <p:nvSpPr>
              <p:cNvPr id="56" name="Rectangle 55">
                <a:extLst>
                  <a:ext uri="{FF2B5EF4-FFF2-40B4-BE49-F238E27FC236}">
                    <a16:creationId xmlns:a16="http://schemas.microsoft.com/office/drawing/2014/main" id="{0EB6140B-51BB-88EF-165B-A701EA1BAF5A}"/>
                  </a:ext>
                </a:extLst>
              </p:cNvPr>
              <p:cNvSpPr/>
              <p:nvPr/>
            </p:nvSpPr>
            <p:spPr bwMode="gray">
              <a:xfrm>
                <a:off x="4955471" y="-1423663"/>
                <a:ext cx="1184278" cy="529389"/>
              </a:xfrm>
              <a:prstGeom prst="rect">
                <a:avLst/>
              </a:prstGeom>
              <a:solidFill>
                <a:schemeClr val="accent3"/>
              </a:solidFill>
              <a:ln w="25400" algn="ctr">
                <a:solidFill>
                  <a:schemeClr val="accent3"/>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600" kern="0" err="1">
                  <a:latin typeface="Helvetica" pitchFamily="2" charset="0"/>
                  <a:ea typeface="Arial Unicode MS" pitchFamily="34" charset="-128"/>
                  <a:cs typeface="Arial Unicode MS" pitchFamily="34" charset="-128"/>
                </a:endParaRPr>
              </a:p>
            </p:txBody>
          </p:sp>
        </p:grpSp>
        <p:grpSp>
          <p:nvGrpSpPr>
            <p:cNvPr id="48" name="Group 47">
              <a:extLst>
                <a:ext uri="{FF2B5EF4-FFF2-40B4-BE49-F238E27FC236}">
                  <a16:creationId xmlns:a16="http://schemas.microsoft.com/office/drawing/2014/main" id="{88FD2826-57D2-2196-0634-A0D2DE482D50}"/>
                </a:ext>
              </a:extLst>
            </p:cNvPr>
            <p:cNvGrpSpPr/>
            <p:nvPr/>
          </p:nvGrpSpPr>
          <p:grpSpPr>
            <a:xfrm>
              <a:off x="1197250" y="1882014"/>
              <a:ext cx="10004150" cy="100816"/>
              <a:chOff x="3098647" y="4539598"/>
              <a:chExt cx="7589520" cy="100816"/>
            </a:xfrm>
          </p:grpSpPr>
          <p:sp>
            <p:nvSpPr>
              <p:cNvPr id="49" name="Rectangle 48">
                <a:extLst>
                  <a:ext uri="{FF2B5EF4-FFF2-40B4-BE49-F238E27FC236}">
                    <a16:creationId xmlns:a16="http://schemas.microsoft.com/office/drawing/2014/main" id="{7F482CF8-A49E-EF1B-6592-9618B5169EDF}"/>
                  </a:ext>
                </a:extLst>
              </p:cNvPr>
              <p:cNvSpPr/>
              <p:nvPr/>
            </p:nvSpPr>
            <p:spPr bwMode="gray">
              <a:xfrm>
                <a:off x="3780270" y="4539598"/>
                <a:ext cx="6907897" cy="100816"/>
              </a:xfrm>
              <a:prstGeom prst="rect">
                <a:avLst/>
              </a:prstGeom>
              <a:solidFill>
                <a:schemeClr val="accent3"/>
              </a:solidFill>
              <a:ln w="25400" algn="ctr">
                <a:solidFill>
                  <a:schemeClr val="accent3"/>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600" b="1" kern="0" err="1">
                  <a:latin typeface="Helvetica" pitchFamily="2" charset="0"/>
                  <a:ea typeface="Arial Unicode MS" pitchFamily="34" charset="-128"/>
                  <a:cs typeface="Arial Unicode MS" pitchFamily="34" charset="-128"/>
                </a:endParaRPr>
              </a:p>
            </p:txBody>
          </p:sp>
          <p:sp>
            <p:nvSpPr>
              <p:cNvPr id="50" name="Rectangle 49">
                <a:extLst>
                  <a:ext uri="{FF2B5EF4-FFF2-40B4-BE49-F238E27FC236}">
                    <a16:creationId xmlns:a16="http://schemas.microsoft.com/office/drawing/2014/main" id="{B788A87B-9336-6260-5D1B-0009C774E7A5}"/>
                  </a:ext>
                </a:extLst>
              </p:cNvPr>
              <p:cNvSpPr/>
              <p:nvPr/>
            </p:nvSpPr>
            <p:spPr bwMode="gray">
              <a:xfrm>
                <a:off x="3098647" y="4539598"/>
                <a:ext cx="1902648" cy="100816"/>
              </a:xfrm>
              <a:prstGeom prst="rect">
                <a:avLst/>
              </a:prstGeom>
              <a:solidFill>
                <a:schemeClr val="accent3"/>
              </a:solidFill>
              <a:ln w="25400" algn="ctr">
                <a:solidFill>
                  <a:schemeClr val="accent3"/>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600" b="1" kern="0" err="1">
                  <a:latin typeface="Helvetica" pitchFamily="2" charset="0"/>
                  <a:ea typeface="Arial Unicode MS" pitchFamily="34" charset="-128"/>
                  <a:cs typeface="Arial Unicode MS" pitchFamily="34" charset="-128"/>
                </a:endParaRPr>
              </a:p>
            </p:txBody>
          </p:sp>
          <p:sp>
            <p:nvSpPr>
              <p:cNvPr id="51" name="Rectangle 50">
                <a:extLst>
                  <a:ext uri="{FF2B5EF4-FFF2-40B4-BE49-F238E27FC236}">
                    <a16:creationId xmlns:a16="http://schemas.microsoft.com/office/drawing/2014/main" id="{35FB87A9-467D-582B-3362-231049C094A8}"/>
                  </a:ext>
                </a:extLst>
              </p:cNvPr>
              <p:cNvSpPr/>
              <p:nvPr/>
            </p:nvSpPr>
            <p:spPr bwMode="gray">
              <a:xfrm>
                <a:off x="4994271" y="4539598"/>
                <a:ext cx="1902648" cy="100816"/>
              </a:xfrm>
              <a:prstGeom prst="rect">
                <a:avLst/>
              </a:prstGeom>
              <a:solidFill>
                <a:schemeClr val="accent3"/>
              </a:solidFill>
              <a:ln w="25400" algn="ctr">
                <a:solidFill>
                  <a:schemeClr val="accent3"/>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600" b="1" kern="0" err="1">
                  <a:latin typeface="Helvetica" pitchFamily="2" charset="0"/>
                  <a:ea typeface="Arial Unicode MS" pitchFamily="34" charset="-128"/>
                  <a:cs typeface="Arial Unicode MS" pitchFamily="34" charset="-128"/>
                </a:endParaRPr>
              </a:p>
            </p:txBody>
          </p:sp>
          <p:sp>
            <p:nvSpPr>
              <p:cNvPr id="52" name="Rectangle 51">
                <a:extLst>
                  <a:ext uri="{FF2B5EF4-FFF2-40B4-BE49-F238E27FC236}">
                    <a16:creationId xmlns:a16="http://schemas.microsoft.com/office/drawing/2014/main" id="{6381CB09-FFBB-5B86-8D87-2E1DEC2B08C3}"/>
                  </a:ext>
                </a:extLst>
              </p:cNvPr>
              <p:cNvSpPr/>
              <p:nvPr/>
            </p:nvSpPr>
            <p:spPr bwMode="gray">
              <a:xfrm>
                <a:off x="6889895" y="4539598"/>
                <a:ext cx="1902648" cy="100816"/>
              </a:xfrm>
              <a:prstGeom prst="rect">
                <a:avLst/>
              </a:prstGeom>
              <a:solidFill>
                <a:schemeClr val="accent3"/>
              </a:solidFill>
              <a:ln w="25400" algn="ctr">
                <a:solidFill>
                  <a:schemeClr val="accent3"/>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600" b="1" kern="0" err="1">
                  <a:latin typeface="Helvetica" pitchFamily="2" charset="0"/>
                  <a:ea typeface="Arial Unicode MS" pitchFamily="34" charset="-128"/>
                  <a:cs typeface="Arial Unicode MS" pitchFamily="34" charset="-128"/>
                </a:endParaRPr>
              </a:p>
            </p:txBody>
          </p:sp>
        </p:grpSp>
      </p:grpSp>
      <p:sp>
        <p:nvSpPr>
          <p:cNvPr id="31" name="TextBox 30">
            <a:extLst>
              <a:ext uri="{FF2B5EF4-FFF2-40B4-BE49-F238E27FC236}">
                <a16:creationId xmlns:a16="http://schemas.microsoft.com/office/drawing/2014/main" id="{369172DA-929E-9A47-A27F-4EEECD41CE26}"/>
              </a:ext>
            </a:extLst>
          </p:cNvPr>
          <p:cNvSpPr txBox="1"/>
          <p:nvPr/>
        </p:nvSpPr>
        <p:spPr>
          <a:xfrm>
            <a:off x="1990824" y="4921351"/>
            <a:ext cx="293824"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kern="0">
                <a:latin typeface="Helvetica" pitchFamily="2" charset="0"/>
                <a:ea typeface="Arial Unicode MS" pitchFamily="34" charset="-128"/>
                <a:cs typeface="Arial Unicode MS" pitchFamily="34" charset="-128"/>
              </a:rPr>
              <a:t>“</a:t>
            </a:r>
          </a:p>
        </p:txBody>
      </p:sp>
      <p:sp>
        <p:nvSpPr>
          <p:cNvPr id="32" name="TextBox 31">
            <a:extLst>
              <a:ext uri="{FF2B5EF4-FFF2-40B4-BE49-F238E27FC236}">
                <a16:creationId xmlns:a16="http://schemas.microsoft.com/office/drawing/2014/main" id="{2930B3E7-3136-FF46-B72F-B2C511E030F6}"/>
              </a:ext>
            </a:extLst>
          </p:cNvPr>
          <p:cNvSpPr txBox="1"/>
          <p:nvPr/>
        </p:nvSpPr>
        <p:spPr>
          <a:xfrm>
            <a:off x="9588885" y="5517599"/>
            <a:ext cx="716086" cy="492443"/>
          </a:xfrm>
          <a:prstGeom prst="rect">
            <a:avLst/>
          </a:prstGeom>
          <a:noFill/>
          <a:ln>
            <a:noFill/>
          </a:ln>
        </p:spPr>
        <p:txBody>
          <a:bodyPr wrap="square" lIns="0" tIns="0" rIns="0" bIns="0" rtlCol="0">
            <a:spAutoFit/>
          </a:bodyPr>
          <a:lstStyle/>
          <a:p>
            <a:pPr fontAlgn="base">
              <a:spcBef>
                <a:spcPct val="50000"/>
              </a:spcBef>
              <a:spcAft>
                <a:spcPct val="0"/>
              </a:spcAft>
              <a:buClr>
                <a:srgbClr val="F0AB00"/>
              </a:buClr>
              <a:buSzPct val="80000"/>
            </a:pPr>
            <a:r>
              <a:rPr lang="en-US" sz="3200" kern="0">
                <a:latin typeface="Helvetica" pitchFamily="2" charset="0"/>
                <a:ea typeface="Arial Unicode MS" pitchFamily="34" charset="-128"/>
                <a:cs typeface="Arial Unicode MS" pitchFamily="34" charset="-128"/>
              </a:rPr>
              <a:t>”</a:t>
            </a:r>
            <a:endParaRPr lang="en-US" sz="3200" b="1" kern="0">
              <a:ln>
                <a:solidFill>
                  <a:srgbClr val="0070F2"/>
                </a:solidFill>
              </a:ln>
              <a:latin typeface="Helvetica"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val="2917809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16B145-51BC-99DF-6E1E-36C80B95EEE7}"/>
              </a:ext>
            </a:extLst>
          </p:cNvPr>
          <p:cNvSpPr>
            <a:spLocks noGrp="1"/>
          </p:cNvSpPr>
          <p:nvPr>
            <p:ph type="body" sz="quarter" idx="12"/>
          </p:nvPr>
        </p:nvSpPr>
        <p:spPr>
          <a:xfrm>
            <a:off x="889612" y="386244"/>
            <a:ext cx="8965588" cy="1011800"/>
          </a:xfrm>
        </p:spPr>
        <p:txBody>
          <a:bodyPr>
            <a:normAutofit fontScale="92500" lnSpcReduction="10000"/>
          </a:bodyPr>
          <a:lstStyle/>
          <a:p>
            <a:r>
              <a:rPr lang="en-US"/>
              <a:t>SAP Extended ECM by OpenText</a:t>
            </a:r>
            <a:br>
              <a:rPr lang="en-US"/>
            </a:br>
            <a:r>
              <a:rPr lang="en-US"/>
              <a:t>Deployment options – Cloud</a:t>
            </a:r>
          </a:p>
        </p:txBody>
      </p:sp>
      <p:grpSp>
        <p:nvGrpSpPr>
          <p:cNvPr id="26" name="Group 25">
            <a:extLst>
              <a:ext uri="{FF2B5EF4-FFF2-40B4-BE49-F238E27FC236}">
                <a16:creationId xmlns:a16="http://schemas.microsoft.com/office/drawing/2014/main" id="{D88010D6-ADC7-4F28-9B2C-0F8ABCE59AE2}"/>
              </a:ext>
            </a:extLst>
          </p:cNvPr>
          <p:cNvGrpSpPr/>
          <p:nvPr/>
        </p:nvGrpSpPr>
        <p:grpSpPr>
          <a:xfrm>
            <a:off x="8521700" y="6551316"/>
            <a:ext cx="4318873" cy="261538"/>
            <a:chOff x="7436912" y="5940688"/>
            <a:chExt cx="3636335" cy="242842"/>
          </a:xfrm>
        </p:grpSpPr>
        <p:sp>
          <p:nvSpPr>
            <p:cNvPr id="27" name="Chevron 70">
              <a:extLst>
                <a:ext uri="{FF2B5EF4-FFF2-40B4-BE49-F238E27FC236}">
                  <a16:creationId xmlns:a16="http://schemas.microsoft.com/office/drawing/2014/main" id="{07D4F781-B316-45E3-9FBD-99A7997D9BB6}"/>
                </a:ext>
              </a:extLst>
            </p:cNvPr>
            <p:cNvSpPr/>
            <p:nvPr/>
          </p:nvSpPr>
          <p:spPr bwMode="auto">
            <a:xfrm>
              <a:off x="7436912" y="5951762"/>
              <a:ext cx="1039659" cy="231768"/>
            </a:xfrm>
            <a:prstGeom prst="chevron">
              <a:avLst>
                <a:gd name="adj" fmla="val 33126"/>
              </a:avLst>
            </a:prstGeom>
            <a:solidFill>
              <a:schemeClr val="accent2"/>
            </a:solidFill>
            <a:ln w="25400" cap="flat" cmpd="sng" algn="ctr">
              <a:noFill/>
              <a:prstDash val="solid"/>
              <a:round/>
              <a:headEnd type="none" w="med" len="med"/>
              <a:tailEnd type="none" w="med" len="med"/>
            </a:ln>
            <a:effectLst/>
          </p:spPr>
          <p:txBody>
            <a:bodyPr wrap="none" lIns="0" tIns="0" rIns="0" bIns="0" anchor="ctr"/>
            <a:lstStyle/>
            <a:p>
              <a:pPr indent="1588" algn="ctr" defTabSz="457063" fontAlgn="base">
                <a:spcBef>
                  <a:spcPct val="0"/>
                </a:spcBef>
                <a:spcAft>
                  <a:spcPct val="0"/>
                </a:spcAft>
                <a:tabLst>
                  <a:tab pos="347367" algn="l"/>
                </a:tabLst>
                <a:defRPr/>
              </a:pPr>
              <a:r>
                <a:rPr lang="en-US" sz="1000" kern="0">
                  <a:solidFill>
                    <a:schemeClr val="bg1"/>
                  </a:solidFill>
                  <a:latin typeface="Helvetica" pitchFamily="2" charset="0"/>
                  <a:ea typeface="Arial Unicode MS" pitchFamily="34" charset="-128"/>
                  <a:cs typeface="Arial Unicode MS" pitchFamily="34" charset="-128"/>
                </a:rPr>
                <a:t>Blue arrows</a:t>
              </a:r>
              <a:endParaRPr lang="en-US" sz="1000" noProof="1">
                <a:solidFill>
                  <a:schemeClr val="bg1"/>
                </a:solidFill>
                <a:latin typeface="Helvetica" pitchFamily="2" charset="0"/>
                <a:ea typeface="ＭＳ Ｐゴシック" charset="0"/>
              </a:endParaRPr>
            </a:p>
          </p:txBody>
        </p:sp>
        <p:sp>
          <p:nvSpPr>
            <p:cNvPr id="28" name="Text Box 28">
              <a:extLst>
                <a:ext uri="{FF2B5EF4-FFF2-40B4-BE49-F238E27FC236}">
                  <a16:creationId xmlns:a16="http://schemas.microsoft.com/office/drawing/2014/main" id="{82FB602A-201A-45E0-9CDB-7B50C8B93827}"/>
                </a:ext>
              </a:extLst>
            </p:cNvPr>
            <p:cNvSpPr txBox="1">
              <a:spLocks noChangeArrowheads="1"/>
            </p:cNvSpPr>
            <p:nvPr/>
          </p:nvSpPr>
          <p:spPr bwMode="gray">
            <a:xfrm>
              <a:off x="8476571" y="5940688"/>
              <a:ext cx="2596676" cy="230945"/>
            </a:xfrm>
            <a:prstGeom prst="rect">
              <a:avLst/>
            </a:prstGeom>
            <a:noFill/>
            <a:ln w="9525" algn="ctr">
              <a:noFill/>
              <a:miter lim="800000"/>
              <a:headEnd/>
              <a:tailEnd/>
            </a:ln>
          </p:spPr>
          <p:txBody>
            <a:bodyPr wrap="square">
              <a:spAutoFit/>
            </a:bodyPr>
            <a:lstStyle/>
            <a:p>
              <a:pPr defTabSz="913623" fontAlgn="base">
                <a:spcBef>
                  <a:spcPts val="450"/>
                </a:spcBef>
                <a:spcAft>
                  <a:spcPct val="0"/>
                </a:spcAft>
                <a:buClr>
                  <a:srgbClr val="F0AB00"/>
                </a:buClr>
                <a:buSzPct val="80000"/>
              </a:pPr>
              <a:r>
                <a:rPr lang="en-US" sz="900" kern="0">
                  <a:solidFill>
                    <a:srgbClr val="000000"/>
                  </a:solidFill>
                  <a:latin typeface="Helvetica" pitchFamily="2" charset="0"/>
                  <a:ea typeface="Arial Unicode MS" pitchFamily="34" charset="-128"/>
                  <a:cs typeface="Arial Unicode MS" pitchFamily="34" charset="-128"/>
                </a:rPr>
                <a:t>show </a:t>
              </a:r>
              <a:r>
                <a:rPr lang="en-US" sz="900" kern="0" err="1">
                  <a:solidFill>
                    <a:sysClr val="windowText" lastClr="000000"/>
                  </a:solidFill>
                  <a:latin typeface="Helvetica" pitchFamily="2" charset="0"/>
                  <a:ea typeface="Arial Unicode MS" pitchFamily="34" charset="-128"/>
                  <a:cs typeface="Arial Unicode MS" pitchFamily="34" charset="-128"/>
                </a:rPr>
                <a:t>xECM</a:t>
              </a:r>
              <a:r>
                <a:rPr lang="en-US" sz="900" kern="0">
                  <a:solidFill>
                    <a:sysClr val="windowText" lastClr="000000"/>
                  </a:solidFill>
                  <a:latin typeface="Helvetica" pitchFamily="2" charset="0"/>
                  <a:ea typeface="Arial Unicode MS" pitchFamily="34" charset="-128"/>
                  <a:cs typeface="Arial Unicode MS" pitchFamily="34" charset="-128"/>
                </a:rPr>
                <a:t>, add-on for O365 functionality</a:t>
              </a:r>
            </a:p>
          </p:txBody>
        </p:sp>
      </p:grpSp>
      <p:sp>
        <p:nvSpPr>
          <p:cNvPr id="29" name="Rectangle 28">
            <a:extLst>
              <a:ext uri="{FF2B5EF4-FFF2-40B4-BE49-F238E27FC236}">
                <a16:creationId xmlns:a16="http://schemas.microsoft.com/office/drawing/2014/main" id="{3AEA354F-9888-4E03-9DFE-E461C324B77A}"/>
              </a:ext>
            </a:extLst>
          </p:cNvPr>
          <p:cNvSpPr/>
          <p:nvPr/>
        </p:nvSpPr>
        <p:spPr bwMode="gray">
          <a:xfrm>
            <a:off x="511648" y="1851062"/>
            <a:ext cx="6887364" cy="4620694"/>
          </a:xfrm>
          <a:prstGeom prst="rect">
            <a:avLst/>
          </a:prstGeom>
          <a:solidFill>
            <a:schemeClr val="bg1">
              <a:lumMod val="95000"/>
            </a:schemeClr>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err="1">
              <a:latin typeface="Helvetica" pitchFamily="2" charset="0"/>
              <a:ea typeface="Arial Unicode MS" pitchFamily="34" charset="-128"/>
              <a:cs typeface="Arial Unicode MS" pitchFamily="34" charset="-128"/>
            </a:endParaRPr>
          </a:p>
        </p:txBody>
      </p:sp>
      <p:sp>
        <p:nvSpPr>
          <p:cNvPr id="40" name="Rechteck 285">
            <a:extLst>
              <a:ext uri="{FF2B5EF4-FFF2-40B4-BE49-F238E27FC236}">
                <a16:creationId xmlns:a16="http://schemas.microsoft.com/office/drawing/2014/main" id="{2A32643C-ADAE-41AB-88DF-5E12944DA3FF}"/>
              </a:ext>
            </a:extLst>
          </p:cNvPr>
          <p:cNvSpPr/>
          <p:nvPr/>
        </p:nvSpPr>
        <p:spPr>
          <a:xfrm>
            <a:off x="4250883" y="4524677"/>
            <a:ext cx="2676819" cy="1838486"/>
          </a:xfrm>
          <a:prstGeom prst="rect">
            <a:avLst/>
          </a:prstGeom>
        </p:spPr>
        <p:txBody>
          <a:bodyPr wrap="square">
            <a:spAutoFit/>
          </a:bodyPr>
          <a:lstStyle/>
          <a:p>
            <a:pPr algn="ctr" defTabSz="2436913">
              <a:spcAft>
                <a:spcPts val="300"/>
              </a:spcAft>
              <a:buClr>
                <a:srgbClr val="F0AB00"/>
              </a:buClr>
              <a:buSzPct val="80000"/>
              <a:defRPr/>
            </a:pPr>
            <a:r>
              <a:rPr lang="en-US" sz="1200" kern="0">
                <a:latin typeface="Helvetica" pitchFamily="2" charset="0"/>
                <a:ea typeface="Arial Unicode MS" pitchFamily="34" charset="-128"/>
                <a:cs typeface="Arial Unicode MS" pitchFamily="34" charset="-128"/>
              </a:rPr>
              <a:t>Microsoft Teams Integration</a:t>
            </a:r>
          </a:p>
          <a:p>
            <a:pPr algn="ctr" defTabSz="2436913">
              <a:spcAft>
                <a:spcPts val="300"/>
              </a:spcAft>
              <a:buClr>
                <a:srgbClr val="F0AB00"/>
              </a:buClr>
              <a:buSzPct val="80000"/>
              <a:defRPr/>
            </a:pPr>
            <a:r>
              <a:rPr lang="en-US" sz="1200" kern="0">
                <a:latin typeface="Helvetica" pitchFamily="2" charset="0"/>
                <a:ea typeface="Arial Unicode MS" pitchFamily="34" charset="-128"/>
                <a:cs typeface="Arial Unicode MS" pitchFamily="34" charset="-128"/>
              </a:rPr>
              <a:t>Office 365 File Upload</a:t>
            </a:r>
          </a:p>
          <a:p>
            <a:pPr algn="ctr" defTabSz="2436913">
              <a:spcAft>
                <a:spcPts val="300"/>
              </a:spcAft>
              <a:buClr>
                <a:srgbClr val="F0AB00"/>
              </a:buClr>
              <a:buSzPct val="80000"/>
              <a:defRPr/>
            </a:pPr>
            <a:r>
              <a:rPr lang="en-US" sz="1200" kern="0">
                <a:latin typeface="Helvetica" pitchFamily="2" charset="0"/>
                <a:ea typeface="Arial Unicode MS" pitchFamily="34" charset="-128"/>
                <a:cs typeface="Arial Unicode MS" pitchFamily="34" charset="-128"/>
              </a:rPr>
              <a:t>Office Online Editing</a:t>
            </a:r>
          </a:p>
          <a:p>
            <a:pPr algn="ctr" defTabSz="2436913">
              <a:spcAft>
                <a:spcPts val="300"/>
              </a:spcAft>
              <a:buClr>
                <a:srgbClr val="F0AB00"/>
              </a:buClr>
              <a:buSzPct val="80000"/>
              <a:defRPr/>
            </a:pPr>
            <a:r>
              <a:rPr lang="en-US" sz="1200" kern="0">
                <a:latin typeface="Helvetica" pitchFamily="2" charset="0"/>
                <a:ea typeface="Arial Unicode MS" pitchFamily="34" charset="-128"/>
                <a:cs typeface="Arial Unicode MS" pitchFamily="34" charset="-128"/>
              </a:rPr>
              <a:t>Outlook Add-in</a:t>
            </a:r>
          </a:p>
          <a:p>
            <a:pPr algn="ctr" defTabSz="2436913">
              <a:spcAft>
                <a:spcPts val="300"/>
              </a:spcAft>
              <a:buClr>
                <a:srgbClr val="F0AB00"/>
              </a:buClr>
              <a:buSzPct val="80000"/>
              <a:defRPr/>
            </a:pPr>
            <a:r>
              <a:rPr lang="en-US" sz="1200" kern="0">
                <a:latin typeface="Helvetica" pitchFamily="2" charset="0"/>
                <a:ea typeface="Arial Unicode MS" pitchFamily="34" charset="-128"/>
                <a:cs typeface="Arial Unicode MS" pitchFamily="34" charset="-128"/>
              </a:rPr>
              <a:t>SharePoint Online Add-in</a:t>
            </a:r>
          </a:p>
          <a:p>
            <a:pPr algn="ctr" defTabSz="2436913">
              <a:spcAft>
                <a:spcPts val="300"/>
              </a:spcAft>
              <a:buClr>
                <a:srgbClr val="F0AB00"/>
              </a:buClr>
              <a:buSzPct val="80000"/>
              <a:defRPr/>
            </a:pPr>
            <a:r>
              <a:rPr lang="en-US" sz="1200" kern="0">
                <a:latin typeface="Helvetica" pitchFamily="2" charset="0"/>
                <a:ea typeface="Arial Unicode MS" pitchFamily="34" charset="-128"/>
                <a:cs typeface="Arial Unicode MS" pitchFamily="34" charset="-128"/>
              </a:rPr>
              <a:t>SharePoint Online Archiving</a:t>
            </a:r>
          </a:p>
          <a:p>
            <a:pPr algn="ctr" defTabSz="2436913">
              <a:spcAft>
                <a:spcPts val="300"/>
              </a:spcAft>
              <a:buClr>
                <a:srgbClr val="F0AB00"/>
              </a:buClr>
              <a:buSzPct val="80000"/>
              <a:defRPr/>
            </a:pPr>
            <a:r>
              <a:rPr lang="en-US" sz="1200" kern="0">
                <a:latin typeface="Helvetica" pitchFamily="2" charset="0"/>
                <a:ea typeface="Arial Unicode MS" pitchFamily="34" charset="-128"/>
                <a:cs typeface="Arial Unicode MS" pitchFamily="34" charset="-128"/>
              </a:rPr>
              <a:t>Office 365 Groups Integration</a:t>
            </a:r>
          </a:p>
          <a:p>
            <a:pPr algn="ctr" defTabSz="2436913">
              <a:spcAft>
                <a:spcPts val="300"/>
              </a:spcAft>
              <a:buClr>
                <a:srgbClr val="F0AB00"/>
              </a:buClr>
              <a:buSzPct val="80000"/>
              <a:defRPr/>
            </a:pPr>
            <a:r>
              <a:rPr lang="en-US" sz="1200" kern="0">
                <a:latin typeface="Helvetica" pitchFamily="2" charset="0"/>
                <a:ea typeface="Arial Unicode MS" pitchFamily="34" charset="-128"/>
                <a:cs typeface="Arial Unicode MS" pitchFamily="34" charset="-128"/>
              </a:rPr>
              <a:t>OneDrive for Business Archiving</a:t>
            </a:r>
          </a:p>
        </p:txBody>
      </p:sp>
      <p:sp>
        <p:nvSpPr>
          <p:cNvPr id="41" name="Text Box 19">
            <a:extLst>
              <a:ext uri="{FF2B5EF4-FFF2-40B4-BE49-F238E27FC236}">
                <a16:creationId xmlns:a16="http://schemas.microsoft.com/office/drawing/2014/main" id="{812CD45C-7AAA-49E6-A97D-CB722AFC8907}"/>
              </a:ext>
            </a:extLst>
          </p:cNvPr>
          <p:cNvSpPr txBox="1">
            <a:spLocks noChangeArrowheads="1"/>
          </p:cNvSpPr>
          <p:nvPr/>
        </p:nvSpPr>
        <p:spPr bwMode="gray">
          <a:xfrm>
            <a:off x="4713587" y="3081805"/>
            <a:ext cx="1751413" cy="286157"/>
          </a:xfrm>
          <a:prstGeom prst="rect">
            <a:avLst/>
          </a:prstGeom>
          <a:noFill/>
          <a:ln w="9525" algn="ctr">
            <a:noFill/>
            <a:miter lim="800000"/>
            <a:headEnd/>
            <a:tailEnd/>
          </a:ln>
        </p:spPr>
        <p:txBody>
          <a:bodyPr wrap="square">
            <a:spAutoFit/>
          </a:bodyPr>
          <a:lstStyle/>
          <a:p>
            <a:pPr algn="ctr" defTabSz="457063" eaLnBrk="0" fontAlgn="base" hangingPunct="0">
              <a:lnSpc>
                <a:spcPct val="90000"/>
              </a:lnSpc>
              <a:spcBef>
                <a:spcPct val="0"/>
              </a:spcBef>
              <a:spcAft>
                <a:spcPct val="0"/>
              </a:spcAft>
            </a:pPr>
            <a:r>
              <a:rPr lang="en-US" sz="1400" noProof="1">
                <a:latin typeface="Helvetica" pitchFamily="2" charset="0"/>
                <a:ea typeface="ＭＳ Ｐゴシック" charset="0"/>
                <a:sym typeface="Arial" pitchFamily="34" charset="0"/>
              </a:rPr>
              <a:t>OpenText cloud</a:t>
            </a:r>
          </a:p>
        </p:txBody>
      </p:sp>
      <p:sp>
        <p:nvSpPr>
          <p:cNvPr id="42" name="Rectangle 41">
            <a:extLst>
              <a:ext uri="{FF2B5EF4-FFF2-40B4-BE49-F238E27FC236}">
                <a16:creationId xmlns:a16="http://schemas.microsoft.com/office/drawing/2014/main" id="{6681E9B0-A7B1-48E6-8E51-2B58C0BD3B4A}"/>
              </a:ext>
            </a:extLst>
          </p:cNvPr>
          <p:cNvSpPr/>
          <p:nvPr/>
        </p:nvSpPr>
        <p:spPr>
          <a:xfrm>
            <a:off x="4521821" y="4168386"/>
            <a:ext cx="2134943" cy="287258"/>
          </a:xfrm>
          <a:prstGeom prst="rect">
            <a:avLst/>
          </a:prstGeom>
        </p:spPr>
        <p:txBody>
          <a:bodyPr wrap="none">
            <a:spAutoFit/>
          </a:bodyPr>
          <a:lstStyle/>
          <a:p>
            <a:pPr algn="ctr" defTabSz="457063" eaLnBrk="0" fontAlgn="base" hangingPunct="0">
              <a:lnSpc>
                <a:spcPct val="90000"/>
              </a:lnSpc>
              <a:spcBef>
                <a:spcPct val="0"/>
              </a:spcBef>
              <a:spcAft>
                <a:spcPct val="0"/>
              </a:spcAft>
            </a:pPr>
            <a:r>
              <a:rPr lang="en-US" sz="1400" noProof="1">
                <a:latin typeface="Helvetica" pitchFamily="2" charset="0"/>
                <a:ea typeface="ＭＳ Ｐゴシック" charset="0"/>
                <a:sym typeface="Arial" pitchFamily="34" charset="0"/>
              </a:rPr>
              <a:t>SAP xECM by OpenText</a:t>
            </a:r>
          </a:p>
        </p:txBody>
      </p:sp>
      <p:sp>
        <p:nvSpPr>
          <p:cNvPr id="43" name="TextBox 42">
            <a:extLst>
              <a:ext uri="{FF2B5EF4-FFF2-40B4-BE49-F238E27FC236}">
                <a16:creationId xmlns:a16="http://schemas.microsoft.com/office/drawing/2014/main" id="{A0F62ADD-03DC-4A2D-A96D-4A64769BD3B4}"/>
              </a:ext>
            </a:extLst>
          </p:cNvPr>
          <p:cNvSpPr txBox="1"/>
          <p:nvPr/>
        </p:nvSpPr>
        <p:spPr>
          <a:xfrm>
            <a:off x="5303763" y="3463055"/>
            <a:ext cx="571061" cy="609129"/>
          </a:xfrm>
          <a:custGeom>
            <a:avLst/>
            <a:gdLst/>
            <a:ahLst/>
            <a:cxnLst/>
            <a:rect l="l" t="t" r="r" b="b"/>
            <a:pathLst>
              <a:path w="250031" h="266700">
                <a:moveTo>
                  <a:pt x="125016" y="109909"/>
                </a:moveTo>
                <a:cubicBezTo>
                  <a:pt x="118418" y="109909"/>
                  <a:pt x="112862" y="112167"/>
                  <a:pt x="108347" y="116681"/>
                </a:cubicBezTo>
                <a:cubicBezTo>
                  <a:pt x="103833" y="121196"/>
                  <a:pt x="101575" y="126752"/>
                  <a:pt x="101575" y="133350"/>
                </a:cubicBezTo>
                <a:cubicBezTo>
                  <a:pt x="101575" y="139948"/>
                  <a:pt x="103833" y="145504"/>
                  <a:pt x="108347" y="150019"/>
                </a:cubicBezTo>
                <a:cubicBezTo>
                  <a:pt x="112862" y="154533"/>
                  <a:pt x="118418" y="156790"/>
                  <a:pt x="125016" y="156790"/>
                </a:cubicBezTo>
                <a:cubicBezTo>
                  <a:pt x="131614" y="156790"/>
                  <a:pt x="137170" y="154533"/>
                  <a:pt x="141685" y="150019"/>
                </a:cubicBezTo>
                <a:cubicBezTo>
                  <a:pt x="146199" y="145504"/>
                  <a:pt x="148456" y="139948"/>
                  <a:pt x="148456" y="133350"/>
                </a:cubicBezTo>
                <a:cubicBezTo>
                  <a:pt x="148456" y="126752"/>
                  <a:pt x="146199" y="121196"/>
                  <a:pt x="141685" y="116681"/>
                </a:cubicBezTo>
                <a:cubicBezTo>
                  <a:pt x="137170" y="112167"/>
                  <a:pt x="131614" y="109909"/>
                  <a:pt x="125016" y="109909"/>
                </a:cubicBezTo>
                <a:close/>
                <a:moveTo>
                  <a:pt x="125016" y="83344"/>
                </a:moveTo>
                <a:cubicBezTo>
                  <a:pt x="138906" y="83344"/>
                  <a:pt x="150714" y="88205"/>
                  <a:pt x="160437" y="97929"/>
                </a:cubicBezTo>
                <a:cubicBezTo>
                  <a:pt x="170160" y="107652"/>
                  <a:pt x="175022" y="119459"/>
                  <a:pt x="175022" y="133350"/>
                </a:cubicBezTo>
                <a:cubicBezTo>
                  <a:pt x="175022" y="147240"/>
                  <a:pt x="170160" y="159047"/>
                  <a:pt x="160437" y="168771"/>
                </a:cubicBezTo>
                <a:cubicBezTo>
                  <a:pt x="150714" y="178494"/>
                  <a:pt x="138906" y="183356"/>
                  <a:pt x="125016" y="183356"/>
                </a:cubicBezTo>
                <a:cubicBezTo>
                  <a:pt x="111125" y="183356"/>
                  <a:pt x="99318" y="178494"/>
                  <a:pt x="89595" y="168771"/>
                </a:cubicBezTo>
                <a:cubicBezTo>
                  <a:pt x="79871" y="159047"/>
                  <a:pt x="75010" y="147240"/>
                  <a:pt x="75010" y="133350"/>
                </a:cubicBezTo>
                <a:cubicBezTo>
                  <a:pt x="75010" y="119459"/>
                  <a:pt x="79871" y="107652"/>
                  <a:pt x="89595" y="97929"/>
                </a:cubicBezTo>
                <a:cubicBezTo>
                  <a:pt x="99318" y="88205"/>
                  <a:pt x="111125" y="83344"/>
                  <a:pt x="125016" y="83344"/>
                </a:cubicBezTo>
                <a:close/>
                <a:moveTo>
                  <a:pt x="115640" y="26566"/>
                </a:moveTo>
                <a:lnTo>
                  <a:pt x="111993" y="43755"/>
                </a:lnTo>
                <a:cubicBezTo>
                  <a:pt x="110257" y="51742"/>
                  <a:pt x="106090" y="57472"/>
                  <a:pt x="99492" y="60945"/>
                </a:cubicBezTo>
                <a:lnTo>
                  <a:pt x="76572" y="75009"/>
                </a:lnTo>
                <a:cubicBezTo>
                  <a:pt x="72752" y="77440"/>
                  <a:pt x="68238" y="78655"/>
                  <a:pt x="63029" y="78655"/>
                </a:cubicBezTo>
                <a:cubicBezTo>
                  <a:pt x="59209" y="78655"/>
                  <a:pt x="55736" y="78135"/>
                  <a:pt x="52611" y="77093"/>
                </a:cubicBezTo>
                <a:lnTo>
                  <a:pt x="36984" y="70321"/>
                </a:lnTo>
                <a:lnTo>
                  <a:pt x="26566" y="89073"/>
                </a:lnTo>
                <a:lnTo>
                  <a:pt x="39589" y="98450"/>
                </a:lnTo>
                <a:cubicBezTo>
                  <a:pt x="46534" y="103659"/>
                  <a:pt x="50006" y="110778"/>
                  <a:pt x="50006" y="119806"/>
                </a:cubicBezTo>
                <a:lnTo>
                  <a:pt x="50006" y="146893"/>
                </a:lnTo>
                <a:cubicBezTo>
                  <a:pt x="50006" y="155922"/>
                  <a:pt x="46534" y="163041"/>
                  <a:pt x="39589" y="168250"/>
                </a:cubicBezTo>
                <a:lnTo>
                  <a:pt x="26566" y="177105"/>
                </a:lnTo>
                <a:lnTo>
                  <a:pt x="36463" y="196379"/>
                </a:lnTo>
                <a:lnTo>
                  <a:pt x="50527" y="191170"/>
                </a:lnTo>
                <a:cubicBezTo>
                  <a:pt x="53306" y="189780"/>
                  <a:pt x="55563" y="188912"/>
                  <a:pt x="57299" y="188565"/>
                </a:cubicBezTo>
                <a:cubicBezTo>
                  <a:pt x="59035" y="188218"/>
                  <a:pt x="60772" y="188044"/>
                  <a:pt x="62508" y="188044"/>
                </a:cubicBezTo>
                <a:cubicBezTo>
                  <a:pt x="67023" y="188044"/>
                  <a:pt x="71711" y="189260"/>
                  <a:pt x="76572" y="191690"/>
                </a:cubicBezTo>
                <a:lnTo>
                  <a:pt x="99492" y="205234"/>
                </a:lnTo>
                <a:cubicBezTo>
                  <a:pt x="106090" y="209401"/>
                  <a:pt x="110257" y="215305"/>
                  <a:pt x="111993" y="222944"/>
                </a:cubicBezTo>
                <a:lnTo>
                  <a:pt x="115640" y="240134"/>
                </a:lnTo>
                <a:lnTo>
                  <a:pt x="134392" y="240134"/>
                </a:lnTo>
                <a:lnTo>
                  <a:pt x="138038" y="222944"/>
                </a:lnTo>
                <a:cubicBezTo>
                  <a:pt x="139775" y="215652"/>
                  <a:pt x="143942" y="209748"/>
                  <a:pt x="150540" y="205234"/>
                </a:cubicBezTo>
                <a:lnTo>
                  <a:pt x="173459" y="191690"/>
                </a:lnTo>
                <a:cubicBezTo>
                  <a:pt x="178321" y="189260"/>
                  <a:pt x="183009" y="188044"/>
                  <a:pt x="187524" y="188044"/>
                </a:cubicBezTo>
                <a:cubicBezTo>
                  <a:pt x="190996" y="188044"/>
                  <a:pt x="194295" y="188739"/>
                  <a:pt x="197421" y="190128"/>
                </a:cubicBezTo>
                <a:lnTo>
                  <a:pt x="213048" y="196379"/>
                </a:lnTo>
                <a:lnTo>
                  <a:pt x="223466" y="177105"/>
                </a:lnTo>
                <a:lnTo>
                  <a:pt x="210964" y="168250"/>
                </a:lnTo>
                <a:cubicBezTo>
                  <a:pt x="203672" y="162694"/>
                  <a:pt x="200025" y="155575"/>
                  <a:pt x="200025" y="146893"/>
                </a:cubicBezTo>
                <a:lnTo>
                  <a:pt x="200025" y="119806"/>
                </a:lnTo>
                <a:cubicBezTo>
                  <a:pt x="200025" y="111125"/>
                  <a:pt x="203672" y="104006"/>
                  <a:pt x="210964" y="98450"/>
                </a:cubicBezTo>
                <a:lnTo>
                  <a:pt x="223466" y="89073"/>
                </a:lnTo>
                <a:lnTo>
                  <a:pt x="213569" y="70321"/>
                </a:lnTo>
                <a:lnTo>
                  <a:pt x="197421" y="77093"/>
                </a:lnTo>
                <a:cubicBezTo>
                  <a:pt x="194295" y="78135"/>
                  <a:pt x="190996" y="78655"/>
                  <a:pt x="187524" y="78655"/>
                </a:cubicBezTo>
                <a:cubicBezTo>
                  <a:pt x="181967" y="78655"/>
                  <a:pt x="177279" y="77440"/>
                  <a:pt x="173459" y="75009"/>
                </a:cubicBezTo>
                <a:lnTo>
                  <a:pt x="150540" y="60945"/>
                </a:lnTo>
                <a:cubicBezTo>
                  <a:pt x="143942" y="57472"/>
                  <a:pt x="139775" y="51742"/>
                  <a:pt x="138038" y="43755"/>
                </a:cubicBezTo>
                <a:lnTo>
                  <a:pt x="134392" y="26566"/>
                </a:lnTo>
                <a:close/>
                <a:moveTo>
                  <a:pt x="115640" y="0"/>
                </a:moveTo>
                <a:lnTo>
                  <a:pt x="134392" y="0"/>
                </a:lnTo>
                <a:cubicBezTo>
                  <a:pt x="140643" y="0"/>
                  <a:pt x="146286" y="1997"/>
                  <a:pt x="151321" y="5990"/>
                </a:cubicBezTo>
                <a:cubicBezTo>
                  <a:pt x="156357" y="9984"/>
                  <a:pt x="159395" y="15106"/>
                  <a:pt x="160437" y="21357"/>
                </a:cubicBezTo>
                <a:lnTo>
                  <a:pt x="164083" y="38025"/>
                </a:lnTo>
                <a:lnTo>
                  <a:pt x="187003" y="52090"/>
                </a:lnTo>
                <a:lnTo>
                  <a:pt x="200025" y="46881"/>
                </a:lnTo>
                <a:cubicBezTo>
                  <a:pt x="205234" y="45144"/>
                  <a:pt x="209749" y="44276"/>
                  <a:pt x="213569" y="44276"/>
                </a:cubicBezTo>
                <a:cubicBezTo>
                  <a:pt x="224681" y="44276"/>
                  <a:pt x="232668" y="48964"/>
                  <a:pt x="237530" y="58340"/>
                </a:cubicBezTo>
                <a:lnTo>
                  <a:pt x="247427" y="77093"/>
                </a:lnTo>
                <a:cubicBezTo>
                  <a:pt x="249163" y="81607"/>
                  <a:pt x="250031" y="85601"/>
                  <a:pt x="250031" y="89073"/>
                </a:cubicBezTo>
                <a:cubicBezTo>
                  <a:pt x="250031" y="93241"/>
                  <a:pt x="249163" y="97234"/>
                  <a:pt x="247427" y="101054"/>
                </a:cubicBezTo>
                <a:cubicBezTo>
                  <a:pt x="245691" y="104874"/>
                  <a:pt x="242913" y="108173"/>
                  <a:pt x="239093" y="110951"/>
                </a:cubicBezTo>
                <a:lnTo>
                  <a:pt x="226591" y="119806"/>
                </a:lnTo>
                <a:lnTo>
                  <a:pt x="226591" y="146372"/>
                </a:lnTo>
                <a:lnTo>
                  <a:pt x="239093" y="155748"/>
                </a:lnTo>
                <a:cubicBezTo>
                  <a:pt x="242913" y="158527"/>
                  <a:pt x="245691" y="161826"/>
                  <a:pt x="247427" y="165646"/>
                </a:cubicBezTo>
                <a:cubicBezTo>
                  <a:pt x="249163" y="169465"/>
                  <a:pt x="250031" y="173285"/>
                  <a:pt x="250031" y="177105"/>
                </a:cubicBezTo>
                <a:cubicBezTo>
                  <a:pt x="250031" y="180925"/>
                  <a:pt x="249163" y="184919"/>
                  <a:pt x="247427" y="189086"/>
                </a:cubicBezTo>
                <a:lnTo>
                  <a:pt x="237530" y="208359"/>
                </a:lnTo>
                <a:cubicBezTo>
                  <a:pt x="235099" y="213221"/>
                  <a:pt x="231713" y="216867"/>
                  <a:pt x="227372" y="219298"/>
                </a:cubicBezTo>
                <a:cubicBezTo>
                  <a:pt x="223032" y="221729"/>
                  <a:pt x="218430" y="222944"/>
                  <a:pt x="213569" y="222944"/>
                </a:cubicBezTo>
                <a:cubicBezTo>
                  <a:pt x="210096" y="222944"/>
                  <a:pt x="206797" y="222423"/>
                  <a:pt x="203672" y="221382"/>
                </a:cubicBezTo>
                <a:lnTo>
                  <a:pt x="187524" y="214610"/>
                </a:lnTo>
                <a:lnTo>
                  <a:pt x="164083" y="228674"/>
                </a:lnTo>
                <a:lnTo>
                  <a:pt x="160437" y="245343"/>
                </a:lnTo>
                <a:cubicBezTo>
                  <a:pt x="159395" y="251594"/>
                  <a:pt x="156357" y="256716"/>
                  <a:pt x="151321" y="260709"/>
                </a:cubicBezTo>
                <a:cubicBezTo>
                  <a:pt x="146286" y="264703"/>
                  <a:pt x="140643" y="266700"/>
                  <a:pt x="134392" y="266700"/>
                </a:cubicBezTo>
                <a:lnTo>
                  <a:pt x="115640" y="266700"/>
                </a:lnTo>
                <a:cubicBezTo>
                  <a:pt x="109389" y="266700"/>
                  <a:pt x="103833" y="264703"/>
                  <a:pt x="98971" y="260709"/>
                </a:cubicBezTo>
                <a:cubicBezTo>
                  <a:pt x="94109" y="256716"/>
                  <a:pt x="90984" y="251594"/>
                  <a:pt x="89595" y="245343"/>
                </a:cubicBezTo>
                <a:lnTo>
                  <a:pt x="85948" y="228674"/>
                </a:lnTo>
                <a:lnTo>
                  <a:pt x="62508" y="214610"/>
                </a:lnTo>
                <a:lnTo>
                  <a:pt x="46360" y="221382"/>
                </a:lnTo>
                <a:cubicBezTo>
                  <a:pt x="43235" y="222423"/>
                  <a:pt x="39936" y="222944"/>
                  <a:pt x="36463" y="222944"/>
                </a:cubicBezTo>
                <a:cubicBezTo>
                  <a:pt x="31601" y="222944"/>
                  <a:pt x="27000" y="221729"/>
                  <a:pt x="22659" y="219298"/>
                </a:cubicBezTo>
                <a:cubicBezTo>
                  <a:pt x="18319" y="216867"/>
                  <a:pt x="14933" y="213221"/>
                  <a:pt x="12502" y="208359"/>
                </a:cubicBezTo>
                <a:lnTo>
                  <a:pt x="3126" y="189086"/>
                </a:lnTo>
                <a:cubicBezTo>
                  <a:pt x="1042" y="185961"/>
                  <a:pt x="0" y="182314"/>
                  <a:pt x="0" y="178147"/>
                </a:cubicBezTo>
                <a:cubicBezTo>
                  <a:pt x="0" y="168424"/>
                  <a:pt x="5036" y="160089"/>
                  <a:pt x="15106" y="153144"/>
                </a:cubicBezTo>
                <a:lnTo>
                  <a:pt x="23441" y="146372"/>
                </a:lnTo>
                <a:lnTo>
                  <a:pt x="23441" y="119806"/>
                </a:lnTo>
                <a:lnTo>
                  <a:pt x="10939" y="110951"/>
                </a:lnTo>
                <a:cubicBezTo>
                  <a:pt x="7119" y="108173"/>
                  <a:pt x="4341" y="104874"/>
                  <a:pt x="2605" y="101054"/>
                </a:cubicBezTo>
                <a:cubicBezTo>
                  <a:pt x="868" y="97234"/>
                  <a:pt x="0" y="93241"/>
                  <a:pt x="0" y="89073"/>
                </a:cubicBezTo>
                <a:cubicBezTo>
                  <a:pt x="0" y="85253"/>
                  <a:pt x="1042" y="81260"/>
                  <a:pt x="3126" y="77093"/>
                </a:cubicBezTo>
                <a:lnTo>
                  <a:pt x="12502" y="58340"/>
                </a:lnTo>
                <a:cubicBezTo>
                  <a:pt x="14933" y="53479"/>
                  <a:pt x="18319" y="49832"/>
                  <a:pt x="22659" y="47402"/>
                </a:cubicBezTo>
                <a:cubicBezTo>
                  <a:pt x="27000" y="44971"/>
                  <a:pt x="31601" y="43755"/>
                  <a:pt x="36463" y="43755"/>
                </a:cubicBezTo>
                <a:cubicBezTo>
                  <a:pt x="40283" y="43755"/>
                  <a:pt x="43756" y="44450"/>
                  <a:pt x="46881" y="45839"/>
                </a:cubicBezTo>
                <a:lnTo>
                  <a:pt x="62508" y="52090"/>
                </a:lnTo>
                <a:lnTo>
                  <a:pt x="85948" y="38025"/>
                </a:lnTo>
                <a:lnTo>
                  <a:pt x="89595" y="21357"/>
                </a:lnTo>
                <a:cubicBezTo>
                  <a:pt x="90984" y="15106"/>
                  <a:pt x="94109" y="9984"/>
                  <a:pt x="98971" y="5990"/>
                </a:cubicBezTo>
                <a:cubicBezTo>
                  <a:pt x="103833" y="1997"/>
                  <a:pt x="109389" y="0"/>
                  <a:pt x="115640" y="0"/>
                </a:cubicBezTo>
                <a:close/>
              </a:path>
            </a:pathLst>
          </a:custGeom>
          <a:solidFill>
            <a:schemeClr val="tx2"/>
          </a:solidFill>
          <a:ln>
            <a:noFill/>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endParaRPr lang="en-US" sz="1799">
              <a:latin typeface="Helvetica" pitchFamily="2" charset="0"/>
            </a:endParaRPr>
          </a:p>
        </p:txBody>
      </p:sp>
      <p:grpSp>
        <p:nvGrpSpPr>
          <p:cNvPr id="44" name="Group 43">
            <a:extLst>
              <a:ext uri="{FF2B5EF4-FFF2-40B4-BE49-F238E27FC236}">
                <a16:creationId xmlns:a16="http://schemas.microsoft.com/office/drawing/2014/main" id="{5D18BA10-363D-4A66-8AD1-3DDEAC5A0F6E}"/>
              </a:ext>
            </a:extLst>
          </p:cNvPr>
          <p:cNvGrpSpPr/>
          <p:nvPr/>
        </p:nvGrpSpPr>
        <p:grpSpPr>
          <a:xfrm>
            <a:off x="3466088" y="1640734"/>
            <a:ext cx="978483" cy="978483"/>
            <a:chOff x="1223442" y="1701129"/>
            <a:chExt cx="978738" cy="978738"/>
          </a:xfrm>
        </p:grpSpPr>
        <p:sp>
          <p:nvSpPr>
            <p:cNvPr id="45" name="Oval 44">
              <a:extLst>
                <a:ext uri="{FF2B5EF4-FFF2-40B4-BE49-F238E27FC236}">
                  <a16:creationId xmlns:a16="http://schemas.microsoft.com/office/drawing/2014/main" id="{65DC545C-F3E3-414F-B0C3-EE99ACD534D0}"/>
                </a:ext>
              </a:extLst>
            </p:cNvPr>
            <p:cNvSpPr/>
            <p:nvPr/>
          </p:nvSpPr>
          <p:spPr bwMode="gray">
            <a:xfrm>
              <a:off x="1223442" y="1701129"/>
              <a:ext cx="978738" cy="978738"/>
            </a:xfrm>
            <a:prstGeom prst="ellipse">
              <a:avLst/>
            </a:prstGeom>
            <a:solidFill>
              <a:schemeClr val="tx2"/>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err="1">
                <a:latin typeface="Helvetica" pitchFamily="2" charset="0"/>
                <a:ea typeface="Arial Unicode MS" pitchFamily="34" charset="-128"/>
                <a:cs typeface="Arial Unicode MS" pitchFamily="34" charset="-128"/>
              </a:endParaRPr>
            </a:p>
          </p:txBody>
        </p:sp>
        <p:sp>
          <p:nvSpPr>
            <p:cNvPr id="46" name="Freeform: Shape 45">
              <a:extLst>
                <a:ext uri="{FF2B5EF4-FFF2-40B4-BE49-F238E27FC236}">
                  <a16:creationId xmlns:a16="http://schemas.microsoft.com/office/drawing/2014/main" id="{F737FACD-3345-4C7B-A00E-7831425BBAFE}"/>
                </a:ext>
              </a:extLst>
            </p:cNvPr>
            <p:cNvSpPr/>
            <p:nvPr/>
          </p:nvSpPr>
          <p:spPr bwMode="gray">
            <a:xfrm>
              <a:off x="1447856" y="1958663"/>
              <a:ext cx="529911" cy="463671"/>
            </a:xfrm>
            <a:custGeom>
              <a:avLst/>
              <a:gdLst/>
              <a:ahLst/>
              <a:cxnLst/>
              <a:rect l="l" t="t" r="r" b="b"/>
              <a:pathLst>
                <a:path w="266700" h="233362">
                  <a:moveTo>
                    <a:pt x="163562" y="133350"/>
                  </a:moveTo>
                  <a:cubicBezTo>
                    <a:pt x="153839" y="133350"/>
                    <a:pt x="144723" y="135173"/>
                    <a:pt x="136215" y="138819"/>
                  </a:cubicBezTo>
                  <a:cubicBezTo>
                    <a:pt x="127707" y="142465"/>
                    <a:pt x="120241" y="147414"/>
                    <a:pt x="113816" y="153665"/>
                  </a:cubicBezTo>
                  <a:cubicBezTo>
                    <a:pt x="107392" y="159915"/>
                    <a:pt x="102357" y="167295"/>
                    <a:pt x="98710" y="175803"/>
                  </a:cubicBezTo>
                  <a:cubicBezTo>
                    <a:pt x="95064" y="184311"/>
                    <a:pt x="93241" y="193427"/>
                    <a:pt x="93241" y="203150"/>
                  </a:cubicBezTo>
                  <a:lnTo>
                    <a:pt x="93241" y="206796"/>
                  </a:lnTo>
                  <a:lnTo>
                    <a:pt x="240134" y="206796"/>
                  </a:lnTo>
                  <a:lnTo>
                    <a:pt x="240134" y="203150"/>
                  </a:lnTo>
                  <a:cubicBezTo>
                    <a:pt x="240134" y="193427"/>
                    <a:pt x="238311" y="184311"/>
                    <a:pt x="234665" y="175803"/>
                  </a:cubicBezTo>
                  <a:cubicBezTo>
                    <a:pt x="231018" y="167295"/>
                    <a:pt x="225983" y="159915"/>
                    <a:pt x="219559" y="153665"/>
                  </a:cubicBezTo>
                  <a:cubicBezTo>
                    <a:pt x="213134" y="147414"/>
                    <a:pt x="205668" y="142465"/>
                    <a:pt x="197160" y="138819"/>
                  </a:cubicBezTo>
                  <a:cubicBezTo>
                    <a:pt x="188652" y="135173"/>
                    <a:pt x="179536" y="133350"/>
                    <a:pt x="169813" y="133350"/>
                  </a:cubicBezTo>
                  <a:close/>
                  <a:moveTo>
                    <a:pt x="46881" y="126578"/>
                  </a:moveTo>
                  <a:cubicBezTo>
                    <a:pt x="40977" y="126578"/>
                    <a:pt x="36116" y="128488"/>
                    <a:pt x="32296" y="132308"/>
                  </a:cubicBezTo>
                  <a:cubicBezTo>
                    <a:pt x="28476" y="136128"/>
                    <a:pt x="26566" y="140989"/>
                    <a:pt x="26566" y="146893"/>
                  </a:cubicBezTo>
                  <a:lnTo>
                    <a:pt x="26566" y="173459"/>
                  </a:lnTo>
                  <a:lnTo>
                    <a:pt x="71363" y="173459"/>
                  </a:lnTo>
                  <a:lnTo>
                    <a:pt x="74488" y="165645"/>
                  </a:lnTo>
                  <a:cubicBezTo>
                    <a:pt x="76572" y="159742"/>
                    <a:pt x="79437" y="154272"/>
                    <a:pt x="83083" y="149237"/>
                  </a:cubicBezTo>
                  <a:cubicBezTo>
                    <a:pt x="86730" y="144202"/>
                    <a:pt x="90636" y="139600"/>
                    <a:pt x="94804" y="135433"/>
                  </a:cubicBezTo>
                  <a:cubicBezTo>
                    <a:pt x="90636" y="129530"/>
                    <a:pt x="85080" y="126578"/>
                    <a:pt x="78135" y="126578"/>
                  </a:cubicBezTo>
                  <a:close/>
                  <a:moveTo>
                    <a:pt x="106784" y="96366"/>
                  </a:moveTo>
                  <a:cubicBezTo>
                    <a:pt x="105048" y="99144"/>
                    <a:pt x="102443" y="101922"/>
                    <a:pt x="98971" y="104700"/>
                  </a:cubicBezTo>
                  <a:cubicBezTo>
                    <a:pt x="106263" y="108520"/>
                    <a:pt x="111820" y="113382"/>
                    <a:pt x="115639" y="119285"/>
                  </a:cubicBezTo>
                  <a:lnTo>
                    <a:pt x="121890" y="116160"/>
                  </a:lnTo>
                  <a:lnTo>
                    <a:pt x="119286" y="113555"/>
                  </a:lnTo>
                  <a:cubicBezTo>
                    <a:pt x="114077" y="108346"/>
                    <a:pt x="109910" y="102617"/>
                    <a:pt x="106784" y="96366"/>
                  </a:cubicBezTo>
                  <a:close/>
                  <a:moveTo>
                    <a:pt x="66675" y="43234"/>
                  </a:moveTo>
                  <a:cubicBezTo>
                    <a:pt x="60077" y="43234"/>
                    <a:pt x="54521" y="45491"/>
                    <a:pt x="50006" y="50006"/>
                  </a:cubicBezTo>
                  <a:cubicBezTo>
                    <a:pt x="45492" y="54520"/>
                    <a:pt x="43235" y="60077"/>
                    <a:pt x="43235" y="66675"/>
                  </a:cubicBezTo>
                  <a:cubicBezTo>
                    <a:pt x="43235" y="73273"/>
                    <a:pt x="45492" y="78829"/>
                    <a:pt x="50006" y="83343"/>
                  </a:cubicBezTo>
                  <a:cubicBezTo>
                    <a:pt x="54521" y="87858"/>
                    <a:pt x="60077" y="90115"/>
                    <a:pt x="66675" y="90115"/>
                  </a:cubicBezTo>
                  <a:cubicBezTo>
                    <a:pt x="73273" y="90115"/>
                    <a:pt x="78829" y="87858"/>
                    <a:pt x="83344" y="83343"/>
                  </a:cubicBezTo>
                  <a:cubicBezTo>
                    <a:pt x="87858" y="78829"/>
                    <a:pt x="90115" y="73273"/>
                    <a:pt x="90115" y="66675"/>
                  </a:cubicBezTo>
                  <a:cubicBezTo>
                    <a:pt x="90115" y="60077"/>
                    <a:pt x="87858" y="54520"/>
                    <a:pt x="83344" y="50006"/>
                  </a:cubicBezTo>
                  <a:cubicBezTo>
                    <a:pt x="78829" y="45491"/>
                    <a:pt x="73273" y="43234"/>
                    <a:pt x="66675" y="43234"/>
                  </a:cubicBezTo>
                  <a:close/>
                  <a:moveTo>
                    <a:pt x="166688" y="26565"/>
                  </a:moveTo>
                  <a:cubicBezTo>
                    <a:pt x="155575" y="26565"/>
                    <a:pt x="146112" y="30472"/>
                    <a:pt x="138299" y="38286"/>
                  </a:cubicBezTo>
                  <a:cubicBezTo>
                    <a:pt x="130485" y="46099"/>
                    <a:pt x="126578" y="55562"/>
                    <a:pt x="126578" y="66675"/>
                  </a:cubicBezTo>
                  <a:cubicBezTo>
                    <a:pt x="126578" y="77787"/>
                    <a:pt x="130485" y="87250"/>
                    <a:pt x="138299" y="95064"/>
                  </a:cubicBezTo>
                  <a:cubicBezTo>
                    <a:pt x="146112" y="102877"/>
                    <a:pt x="155575" y="106784"/>
                    <a:pt x="166688" y="106784"/>
                  </a:cubicBezTo>
                  <a:cubicBezTo>
                    <a:pt x="177800" y="106784"/>
                    <a:pt x="187263" y="102877"/>
                    <a:pt x="195076" y="95064"/>
                  </a:cubicBezTo>
                  <a:cubicBezTo>
                    <a:pt x="202890" y="87250"/>
                    <a:pt x="206797" y="77787"/>
                    <a:pt x="206797" y="66675"/>
                  </a:cubicBezTo>
                  <a:cubicBezTo>
                    <a:pt x="206797" y="55562"/>
                    <a:pt x="202890" y="46099"/>
                    <a:pt x="195076" y="38286"/>
                  </a:cubicBezTo>
                  <a:cubicBezTo>
                    <a:pt x="187263" y="30472"/>
                    <a:pt x="177800" y="26565"/>
                    <a:pt x="166688" y="26565"/>
                  </a:cubicBezTo>
                  <a:close/>
                  <a:moveTo>
                    <a:pt x="166688" y="0"/>
                  </a:moveTo>
                  <a:cubicBezTo>
                    <a:pt x="175716" y="0"/>
                    <a:pt x="184311" y="1823"/>
                    <a:pt x="192472" y="5469"/>
                  </a:cubicBezTo>
                  <a:cubicBezTo>
                    <a:pt x="200633" y="9115"/>
                    <a:pt x="207752" y="13977"/>
                    <a:pt x="213829" y="20054"/>
                  </a:cubicBezTo>
                  <a:cubicBezTo>
                    <a:pt x="219906" y="26131"/>
                    <a:pt x="224681" y="33163"/>
                    <a:pt x="228154" y="41151"/>
                  </a:cubicBezTo>
                  <a:cubicBezTo>
                    <a:pt x="231626" y="49138"/>
                    <a:pt x="233362" y="57646"/>
                    <a:pt x="233362" y="66675"/>
                  </a:cubicBezTo>
                  <a:cubicBezTo>
                    <a:pt x="233362" y="76051"/>
                    <a:pt x="231453" y="85080"/>
                    <a:pt x="227633" y="93761"/>
                  </a:cubicBezTo>
                  <a:cubicBezTo>
                    <a:pt x="223813" y="102443"/>
                    <a:pt x="218430" y="109909"/>
                    <a:pt x="211485" y="116160"/>
                  </a:cubicBezTo>
                  <a:cubicBezTo>
                    <a:pt x="228154" y="124147"/>
                    <a:pt x="241523" y="135867"/>
                    <a:pt x="251594" y="151321"/>
                  </a:cubicBezTo>
                  <a:cubicBezTo>
                    <a:pt x="261665" y="166774"/>
                    <a:pt x="266700" y="184050"/>
                    <a:pt x="266700" y="203150"/>
                  </a:cubicBezTo>
                  <a:lnTo>
                    <a:pt x="266700" y="219819"/>
                  </a:lnTo>
                  <a:cubicBezTo>
                    <a:pt x="266700" y="223639"/>
                    <a:pt x="265398" y="226851"/>
                    <a:pt x="262793" y="229455"/>
                  </a:cubicBezTo>
                  <a:cubicBezTo>
                    <a:pt x="260189" y="232060"/>
                    <a:pt x="256977" y="233362"/>
                    <a:pt x="253157" y="233362"/>
                  </a:cubicBezTo>
                  <a:lnTo>
                    <a:pt x="80218" y="233362"/>
                  </a:lnTo>
                  <a:cubicBezTo>
                    <a:pt x="76398" y="233362"/>
                    <a:pt x="73186" y="232060"/>
                    <a:pt x="70582" y="229455"/>
                  </a:cubicBezTo>
                  <a:cubicBezTo>
                    <a:pt x="67977" y="226851"/>
                    <a:pt x="66675" y="223639"/>
                    <a:pt x="66675" y="219819"/>
                  </a:cubicBezTo>
                  <a:lnTo>
                    <a:pt x="66675" y="200025"/>
                  </a:lnTo>
                  <a:lnTo>
                    <a:pt x="13543" y="200025"/>
                  </a:lnTo>
                  <a:cubicBezTo>
                    <a:pt x="9723" y="200025"/>
                    <a:pt x="6511" y="198722"/>
                    <a:pt x="3907" y="196118"/>
                  </a:cubicBezTo>
                  <a:cubicBezTo>
                    <a:pt x="1302" y="193513"/>
                    <a:pt x="0" y="190301"/>
                    <a:pt x="0" y="186481"/>
                  </a:cubicBezTo>
                  <a:lnTo>
                    <a:pt x="0" y="146893"/>
                  </a:lnTo>
                  <a:cubicBezTo>
                    <a:pt x="0" y="136475"/>
                    <a:pt x="3039" y="127272"/>
                    <a:pt x="9116" y="119285"/>
                  </a:cubicBezTo>
                  <a:cubicBezTo>
                    <a:pt x="15193" y="111298"/>
                    <a:pt x="22746" y="105742"/>
                    <a:pt x="31775" y="102617"/>
                  </a:cubicBezTo>
                  <a:cubicBezTo>
                    <a:pt x="21704" y="92546"/>
                    <a:pt x="16669" y="80565"/>
                    <a:pt x="16669" y="66675"/>
                  </a:cubicBezTo>
                  <a:cubicBezTo>
                    <a:pt x="16669" y="52784"/>
                    <a:pt x="21530" y="40977"/>
                    <a:pt x="31254" y="31253"/>
                  </a:cubicBezTo>
                  <a:cubicBezTo>
                    <a:pt x="40977" y="21530"/>
                    <a:pt x="52784" y="16668"/>
                    <a:pt x="66675" y="16668"/>
                  </a:cubicBezTo>
                  <a:cubicBezTo>
                    <a:pt x="75009" y="16668"/>
                    <a:pt x="82649" y="18491"/>
                    <a:pt x="89595" y="22138"/>
                  </a:cubicBezTo>
                  <a:cubicBezTo>
                    <a:pt x="96540" y="25784"/>
                    <a:pt x="102270" y="30733"/>
                    <a:pt x="106784" y="36983"/>
                  </a:cubicBezTo>
                  <a:cubicBezTo>
                    <a:pt x="112688" y="25871"/>
                    <a:pt x="121022" y="16929"/>
                    <a:pt x="131787" y="10157"/>
                  </a:cubicBezTo>
                  <a:cubicBezTo>
                    <a:pt x="142553" y="3385"/>
                    <a:pt x="154186" y="0"/>
                    <a:pt x="166688" y="0"/>
                  </a:cubicBezTo>
                  <a:close/>
                </a:path>
              </a:pathLst>
            </a:custGeom>
            <a:solidFill>
              <a:schemeClr val="bg1"/>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pPr>
              <a:endParaRPr lang="en-US" sz="1799" kern="0" err="1">
                <a:latin typeface="Helvetica" pitchFamily="2" charset="0"/>
                <a:ea typeface="Arial Unicode MS" pitchFamily="34" charset="-128"/>
                <a:cs typeface="Arial Unicode MS" pitchFamily="34" charset="-128"/>
              </a:endParaRPr>
            </a:p>
          </p:txBody>
        </p:sp>
      </p:grpSp>
      <p:sp>
        <p:nvSpPr>
          <p:cNvPr id="48" name="Rectangle 47">
            <a:extLst>
              <a:ext uri="{FF2B5EF4-FFF2-40B4-BE49-F238E27FC236}">
                <a16:creationId xmlns:a16="http://schemas.microsoft.com/office/drawing/2014/main" id="{4C04C9A9-A452-443F-9101-FB19C1C2BE16}"/>
              </a:ext>
            </a:extLst>
          </p:cNvPr>
          <p:cNvSpPr/>
          <p:nvPr/>
        </p:nvSpPr>
        <p:spPr bwMode="gray">
          <a:xfrm>
            <a:off x="7691407" y="1851062"/>
            <a:ext cx="3957565" cy="4620694"/>
          </a:xfrm>
          <a:prstGeom prst="rect">
            <a:avLst/>
          </a:prstGeom>
          <a:solidFill>
            <a:schemeClr val="bg1">
              <a:lumMod val="95000"/>
            </a:schemeClr>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err="1">
              <a:latin typeface="Helvetica" pitchFamily="2" charset="0"/>
              <a:ea typeface="Arial Unicode MS" pitchFamily="34" charset="-128"/>
              <a:cs typeface="Arial Unicode MS" pitchFamily="34" charset="-128"/>
            </a:endParaRPr>
          </a:p>
        </p:txBody>
      </p:sp>
      <p:grpSp>
        <p:nvGrpSpPr>
          <p:cNvPr id="49" name="Group 48">
            <a:extLst>
              <a:ext uri="{FF2B5EF4-FFF2-40B4-BE49-F238E27FC236}">
                <a16:creationId xmlns:a16="http://schemas.microsoft.com/office/drawing/2014/main" id="{9EC38A5D-D123-4A54-B158-BA696AF527DD}"/>
              </a:ext>
            </a:extLst>
          </p:cNvPr>
          <p:cNvGrpSpPr/>
          <p:nvPr/>
        </p:nvGrpSpPr>
        <p:grpSpPr>
          <a:xfrm>
            <a:off x="9180947" y="1640733"/>
            <a:ext cx="978483" cy="978483"/>
            <a:chOff x="1223442" y="1701129"/>
            <a:chExt cx="978738" cy="978738"/>
          </a:xfrm>
        </p:grpSpPr>
        <p:sp>
          <p:nvSpPr>
            <p:cNvPr id="50" name="Oval 49">
              <a:extLst>
                <a:ext uri="{FF2B5EF4-FFF2-40B4-BE49-F238E27FC236}">
                  <a16:creationId xmlns:a16="http://schemas.microsoft.com/office/drawing/2014/main" id="{2533A460-4C11-41D4-9A95-0DD5145629F0}"/>
                </a:ext>
              </a:extLst>
            </p:cNvPr>
            <p:cNvSpPr/>
            <p:nvPr/>
          </p:nvSpPr>
          <p:spPr bwMode="gray">
            <a:xfrm>
              <a:off x="1223442" y="1701129"/>
              <a:ext cx="978738" cy="978738"/>
            </a:xfrm>
            <a:prstGeom prst="ellipse">
              <a:avLst/>
            </a:prstGeom>
            <a:solidFill>
              <a:schemeClr val="tx2"/>
            </a:solidFill>
            <a:ln w="254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err="1">
                <a:latin typeface="Helvetica" pitchFamily="2" charset="0"/>
                <a:ea typeface="Arial Unicode MS" pitchFamily="34" charset="-128"/>
                <a:cs typeface="Arial Unicode MS" pitchFamily="34" charset="-128"/>
              </a:endParaRPr>
            </a:p>
          </p:txBody>
        </p:sp>
        <p:sp>
          <p:nvSpPr>
            <p:cNvPr id="51" name="Freeform: Shape 50">
              <a:extLst>
                <a:ext uri="{FF2B5EF4-FFF2-40B4-BE49-F238E27FC236}">
                  <a16:creationId xmlns:a16="http://schemas.microsoft.com/office/drawing/2014/main" id="{87401B59-6732-4647-AE60-8ADE9AECA904}"/>
                </a:ext>
              </a:extLst>
            </p:cNvPr>
            <p:cNvSpPr/>
            <p:nvPr/>
          </p:nvSpPr>
          <p:spPr bwMode="gray">
            <a:xfrm>
              <a:off x="1447856" y="1958663"/>
              <a:ext cx="529911" cy="463671"/>
            </a:xfrm>
            <a:custGeom>
              <a:avLst/>
              <a:gdLst/>
              <a:ahLst/>
              <a:cxnLst/>
              <a:rect l="l" t="t" r="r" b="b"/>
              <a:pathLst>
                <a:path w="266700" h="233362">
                  <a:moveTo>
                    <a:pt x="163562" y="133350"/>
                  </a:moveTo>
                  <a:cubicBezTo>
                    <a:pt x="153839" y="133350"/>
                    <a:pt x="144723" y="135173"/>
                    <a:pt x="136215" y="138819"/>
                  </a:cubicBezTo>
                  <a:cubicBezTo>
                    <a:pt x="127707" y="142465"/>
                    <a:pt x="120241" y="147414"/>
                    <a:pt x="113816" y="153665"/>
                  </a:cubicBezTo>
                  <a:cubicBezTo>
                    <a:pt x="107392" y="159915"/>
                    <a:pt x="102357" y="167295"/>
                    <a:pt x="98710" y="175803"/>
                  </a:cubicBezTo>
                  <a:cubicBezTo>
                    <a:pt x="95064" y="184311"/>
                    <a:pt x="93241" y="193427"/>
                    <a:pt x="93241" y="203150"/>
                  </a:cubicBezTo>
                  <a:lnTo>
                    <a:pt x="93241" y="206796"/>
                  </a:lnTo>
                  <a:lnTo>
                    <a:pt x="240134" y="206796"/>
                  </a:lnTo>
                  <a:lnTo>
                    <a:pt x="240134" y="203150"/>
                  </a:lnTo>
                  <a:cubicBezTo>
                    <a:pt x="240134" y="193427"/>
                    <a:pt x="238311" y="184311"/>
                    <a:pt x="234665" y="175803"/>
                  </a:cubicBezTo>
                  <a:cubicBezTo>
                    <a:pt x="231018" y="167295"/>
                    <a:pt x="225983" y="159915"/>
                    <a:pt x="219559" y="153665"/>
                  </a:cubicBezTo>
                  <a:cubicBezTo>
                    <a:pt x="213134" y="147414"/>
                    <a:pt x="205668" y="142465"/>
                    <a:pt x="197160" y="138819"/>
                  </a:cubicBezTo>
                  <a:cubicBezTo>
                    <a:pt x="188652" y="135173"/>
                    <a:pt x="179536" y="133350"/>
                    <a:pt x="169813" y="133350"/>
                  </a:cubicBezTo>
                  <a:close/>
                  <a:moveTo>
                    <a:pt x="46881" y="126578"/>
                  </a:moveTo>
                  <a:cubicBezTo>
                    <a:pt x="40977" y="126578"/>
                    <a:pt x="36116" y="128488"/>
                    <a:pt x="32296" y="132308"/>
                  </a:cubicBezTo>
                  <a:cubicBezTo>
                    <a:pt x="28476" y="136128"/>
                    <a:pt x="26566" y="140989"/>
                    <a:pt x="26566" y="146893"/>
                  </a:cubicBezTo>
                  <a:lnTo>
                    <a:pt x="26566" y="173459"/>
                  </a:lnTo>
                  <a:lnTo>
                    <a:pt x="71363" y="173459"/>
                  </a:lnTo>
                  <a:lnTo>
                    <a:pt x="74488" y="165645"/>
                  </a:lnTo>
                  <a:cubicBezTo>
                    <a:pt x="76572" y="159742"/>
                    <a:pt x="79437" y="154272"/>
                    <a:pt x="83083" y="149237"/>
                  </a:cubicBezTo>
                  <a:cubicBezTo>
                    <a:pt x="86730" y="144202"/>
                    <a:pt x="90636" y="139600"/>
                    <a:pt x="94804" y="135433"/>
                  </a:cubicBezTo>
                  <a:cubicBezTo>
                    <a:pt x="90636" y="129530"/>
                    <a:pt x="85080" y="126578"/>
                    <a:pt x="78135" y="126578"/>
                  </a:cubicBezTo>
                  <a:close/>
                  <a:moveTo>
                    <a:pt x="106784" y="96366"/>
                  </a:moveTo>
                  <a:cubicBezTo>
                    <a:pt x="105048" y="99144"/>
                    <a:pt x="102443" y="101922"/>
                    <a:pt x="98971" y="104700"/>
                  </a:cubicBezTo>
                  <a:cubicBezTo>
                    <a:pt x="106263" y="108520"/>
                    <a:pt x="111820" y="113382"/>
                    <a:pt x="115639" y="119285"/>
                  </a:cubicBezTo>
                  <a:lnTo>
                    <a:pt x="121890" y="116160"/>
                  </a:lnTo>
                  <a:lnTo>
                    <a:pt x="119286" y="113555"/>
                  </a:lnTo>
                  <a:cubicBezTo>
                    <a:pt x="114077" y="108346"/>
                    <a:pt x="109910" y="102617"/>
                    <a:pt x="106784" y="96366"/>
                  </a:cubicBezTo>
                  <a:close/>
                  <a:moveTo>
                    <a:pt x="66675" y="43234"/>
                  </a:moveTo>
                  <a:cubicBezTo>
                    <a:pt x="60077" y="43234"/>
                    <a:pt x="54521" y="45491"/>
                    <a:pt x="50006" y="50006"/>
                  </a:cubicBezTo>
                  <a:cubicBezTo>
                    <a:pt x="45492" y="54520"/>
                    <a:pt x="43235" y="60077"/>
                    <a:pt x="43235" y="66675"/>
                  </a:cubicBezTo>
                  <a:cubicBezTo>
                    <a:pt x="43235" y="73273"/>
                    <a:pt x="45492" y="78829"/>
                    <a:pt x="50006" y="83343"/>
                  </a:cubicBezTo>
                  <a:cubicBezTo>
                    <a:pt x="54521" y="87858"/>
                    <a:pt x="60077" y="90115"/>
                    <a:pt x="66675" y="90115"/>
                  </a:cubicBezTo>
                  <a:cubicBezTo>
                    <a:pt x="73273" y="90115"/>
                    <a:pt x="78829" y="87858"/>
                    <a:pt x="83344" y="83343"/>
                  </a:cubicBezTo>
                  <a:cubicBezTo>
                    <a:pt x="87858" y="78829"/>
                    <a:pt x="90115" y="73273"/>
                    <a:pt x="90115" y="66675"/>
                  </a:cubicBezTo>
                  <a:cubicBezTo>
                    <a:pt x="90115" y="60077"/>
                    <a:pt x="87858" y="54520"/>
                    <a:pt x="83344" y="50006"/>
                  </a:cubicBezTo>
                  <a:cubicBezTo>
                    <a:pt x="78829" y="45491"/>
                    <a:pt x="73273" y="43234"/>
                    <a:pt x="66675" y="43234"/>
                  </a:cubicBezTo>
                  <a:close/>
                  <a:moveTo>
                    <a:pt x="166688" y="26565"/>
                  </a:moveTo>
                  <a:cubicBezTo>
                    <a:pt x="155575" y="26565"/>
                    <a:pt x="146112" y="30472"/>
                    <a:pt x="138299" y="38286"/>
                  </a:cubicBezTo>
                  <a:cubicBezTo>
                    <a:pt x="130485" y="46099"/>
                    <a:pt x="126578" y="55562"/>
                    <a:pt x="126578" y="66675"/>
                  </a:cubicBezTo>
                  <a:cubicBezTo>
                    <a:pt x="126578" y="77787"/>
                    <a:pt x="130485" y="87250"/>
                    <a:pt x="138299" y="95064"/>
                  </a:cubicBezTo>
                  <a:cubicBezTo>
                    <a:pt x="146112" y="102877"/>
                    <a:pt x="155575" y="106784"/>
                    <a:pt x="166688" y="106784"/>
                  </a:cubicBezTo>
                  <a:cubicBezTo>
                    <a:pt x="177800" y="106784"/>
                    <a:pt x="187263" y="102877"/>
                    <a:pt x="195076" y="95064"/>
                  </a:cubicBezTo>
                  <a:cubicBezTo>
                    <a:pt x="202890" y="87250"/>
                    <a:pt x="206797" y="77787"/>
                    <a:pt x="206797" y="66675"/>
                  </a:cubicBezTo>
                  <a:cubicBezTo>
                    <a:pt x="206797" y="55562"/>
                    <a:pt x="202890" y="46099"/>
                    <a:pt x="195076" y="38286"/>
                  </a:cubicBezTo>
                  <a:cubicBezTo>
                    <a:pt x="187263" y="30472"/>
                    <a:pt x="177800" y="26565"/>
                    <a:pt x="166688" y="26565"/>
                  </a:cubicBezTo>
                  <a:close/>
                  <a:moveTo>
                    <a:pt x="166688" y="0"/>
                  </a:moveTo>
                  <a:cubicBezTo>
                    <a:pt x="175716" y="0"/>
                    <a:pt x="184311" y="1823"/>
                    <a:pt x="192472" y="5469"/>
                  </a:cubicBezTo>
                  <a:cubicBezTo>
                    <a:pt x="200633" y="9115"/>
                    <a:pt x="207752" y="13977"/>
                    <a:pt x="213829" y="20054"/>
                  </a:cubicBezTo>
                  <a:cubicBezTo>
                    <a:pt x="219906" y="26131"/>
                    <a:pt x="224681" y="33163"/>
                    <a:pt x="228154" y="41151"/>
                  </a:cubicBezTo>
                  <a:cubicBezTo>
                    <a:pt x="231626" y="49138"/>
                    <a:pt x="233362" y="57646"/>
                    <a:pt x="233362" y="66675"/>
                  </a:cubicBezTo>
                  <a:cubicBezTo>
                    <a:pt x="233362" y="76051"/>
                    <a:pt x="231453" y="85080"/>
                    <a:pt x="227633" y="93761"/>
                  </a:cubicBezTo>
                  <a:cubicBezTo>
                    <a:pt x="223813" y="102443"/>
                    <a:pt x="218430" y="109909"/>
                    <a:pt x="211485" y="116160"/>
                  </a:cubicBezTo>
                  <a:cubicBezTo>
                    <a:pt x="228154" y="124147"/>
                    <a:pt x="241523" y="135867"/>
                    <a:pt x="251594" y="151321"/>
                  </a:cubicBezTo>
                  <a:cubicBezTo>
                    <a:pt x="261665" y="166774"/>
                    <a:pt x="266700" y="184050"/>
                    <a:pt x="266700" y="203150"/>
                  </a:cubicBezTo>
                  <a:lnTo>
                    <a:pt x="266700" y="219819"/>
                  </a:lnTo>
                  <a:cubicBezTo>
                    <a:pt x="266700" y="223639"/>
                    <a:pt x="265398" y="226851"/>
                    <a:pt x="262793" y="229455"/>
                  </a:cubicBezTo>
                  <a:cubicBezTo>
                    <a:pt x="260189" y="232060"/>
                    <a:pt x="256977" y="233362"/>
                    <a:pt x="253157" y="233362"/>
                  </a:cubicBezTo>
                  <a:lnTo>
                    <a:pt x="80218" y="233362"/>
                  </a:lnTo>
                  <a:cubicBezTo>
                    <a:pt x="76398" y="233362"/>
                    <a:pt x="73186" y="232060"/>
                    <a:pt x="70582" y="229455"/>
                  </a:cubicBezTo>
                  <a:cubicBezTo>
                    <a:pt x="67977" y="226851"/>
                    <a:pt x="66675" y="223639"/>
                    <a:pt x="66675" y="219819"/>
                  </a:cubicBezTo>
                  <a:lnTo>
                    <a:pt x="66675" y="200025"/>
                  </a:lnTo>
                  <a:lnTo>
                    <a:pt x="13543" y="200025"/>
                  </a:lnTo>
                  <a:cubicBezTo>
                    <a:pt x="9723" y="200025"/>
                    <a:pt x="6511" y="198722"/>
                    <a:pt x="3907" y="196118"/>
                  </a:cubicBezTo>
                  <a:cubicBezTo>
                    <a:pt x="1302" y="193513"/>
                    <a:pt x="0" y="190301"/>
                    <a:pt x="0" y="186481"/>
                  </a:cubicBezTo>
                  <a:lnTo>
                    <a:pt x="0" y="146893"/>
                  </a:lnTo>
                  <a:cubicBezTo>
                    <a:pt x="0" y="136475"/>
                    <a:pt x="3039" y="127272"/>
                    <a:pt x="9116" y="119285"/>
                  </a:cubicBezTo>
                  <a:cubicBezTo>
                    <a:pt x="15193" y="111298"/>
                    <a:pt x="22746" y="105742"/>
                    <a:pt x="31775" y="102617"/>
                  </a:cubicBezTo>
                  <a:cubicBezTo>
                    <a:pt x="21704" y="92546"/>
                    <a:pt x="16669" y="80565"/>
                    <a:pt x="16669" y="66675"/>
                  </a:cubicBezTo>
                  <a:cubicBezTo>
                    <a:pt x="16669" y="52784"/>
                    <a:pt x="21530" y="40977"/>
                    <a:pt x="31254" y="31253"/>
                  </a:cubicBezTo>
                  <a:cubicBezTo>
                    <a:pt x="40977" y="21530"/>
                    <a:pt x="52784" y="16668"/>
                    <a:pt x="66675" y="16668"/>
                  </a:cubicBezTo>
                  <a:cubicBezTo>
                    <a:pt x="75009" y="16668"/>
                    <a:pt x="82649" y="18491"/>
                    <a:pt x="89595" y="22138"/>
                  </a:cubicBezTo>
                  <a:cubicBezTo>
                    <a:pt x="96540" y="25784"/>
                    <a:pt x="102270" y="30733"/>
                    <a:pt x="106784" y="36983"/>
                  </a:cubicBezTo>
                  <a:cubicBezTo>
                    <a:pt x="112688" y="25871"/>
                    <a:pt x="121022" y="16929"/>
                    <a:pt x="131787" y="10157"/>
                  </a:cubicBezTo>
                  <a:cubicBezTo>
                    <a:pt x="142553" y="3385"/>
                    <a:pt x="154186" y="0"/>
                    <a:pt x="166688" y="0"/>
                  </a:cubicBezTo>
                  <a:close/>
                </a:path>
              </a:pathLst>
            </a:custGeom>
            <a:solidFill>
              <a:schemeClr val="bg1"/>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pPr>
              <a:endParaRPr lang="en-US" sz="1799" kern="0" err="1">
                <a:latin typeface="Helvetica" pitchFamily="2" charset="0"/>
                <a:ea typeface="Arial Unicode MS" pitchFamily="34" charset="-128"/>
                <a:cs typeface="Arial Unicode MS" pitchFamily="34" charset="-128"/>
              </a:endParaRPr>
            </a:p>
          </p:txBody>
        </p:sp>
      </p:grpSp>
      <p:sp>
        <p:nvSpPr>
          <p:cNvPr id="53" name="Rechteck 285">
            <a:extLst>
              <a:ext uri="{FF2B5EF4-FFF2-40B4-BE49-F238E27FC236}">
                <a16:creationId xmlns:a16="http://schemas.microsoft.com/office/drawing/2014/main" id="{04BB1DEC-1BF8-4EF6-A4EA-6FA06114C1AE}"/>
              </a:ext>
            </a:extLst>
          </p:cNvPr>
          <p:cNvSpPr/>
          <p:nvPr/>
        </p:nvSpPr>
        <p:spPr>
          <a:xfrm>
            <a:off x="8331780" y="4524677"/>
            <a:ext cx="2676819" cy="1169247"/>
          </a:xfrm>
          <a:prstGeom prst="rect">
            <a:avLst/>
          </a:prstGeom>
        </p:spPr>
        <p:txBody>
          <a:bodyPr wrap="square">
            <a:spAutoFit/>
          </a:bodyPr>
          <a:lstStyle/>
          <a:p>
            <a:pPr algn="ctr" defTabSz="2436913">
              <a:spcAft>
                <a:spcPts val="300"/>
              </a:spcAft>
              <a:buClr>
                <a:srgbClr val="F0AB00"/>
              </a:buClr>
              <a:buSzPct val="80000"/>
              <a:defRPr/>
            </a:pPr>
            <a:r>
              <a:rPr lang="en-US" sz="1200" kern="0">
                <a:latin typeface="Helvetica" pitchFamily="2" charset="0"/>
                <a:ea typeface="Arial Unicode MS" pitchFamily="34" charset="-128"/>
                <a:cs typeface="Arial Unicode MS" pitchFamily="34" charset="-128"/>
              </a:rPr>
              <a:t>Teams</a:t>
            </a:r>
          </a:p>
          <a:p>
            <a:pPr algn="ctr" defTabSz="2436913">
              <a:spcAft>
                <a:spcPts val="300"/>
              </a:spcAft>
              <a:buClr>
                <a:srgbClr val="F0AB00"/>
              </a:buClr>
              <a:buSzPct val="80000"/>
              <a:defRPr/>
            </a:pPr>
            <a:r>
              <a:rPr lang="en-US" sz="1200" kern="0">
                <a:latin typeface="Helvetica" pitchFamily="2" charset="0"/>
                <a:ea typeface="Arial Unicode MS" pitchFamily="34" charset="-128"/>
                <a:cs typeface="Arial Unicode MS" pitchFamily="34" charset="-128"/>
              </a:rPr>
              <a:t>Skype for Business</a:t>
            </a:r>
          </a:p>
          <a:p>
            <a:pPr algn="ctr" defTabSz="2436913">
              <a:spcAft>
                <a:spcPts val="300"/>
              </a:spcAft>
              <a:buClr>
                <a:srgbClr val="F0AB00"/>
              </a:buClr>
              <a:buSzPct val="80000"/>
              <a:defRPr/>
            </a:pPr>
            <a:r>
              <a:rPr lang="en-US" sz="1200" kern="0">
                <a:latin typeface="Helvetica" pitchFamily="2" charset="0"/>
                <a:ea typeface="Arial Unicode MS" pitchFamily="34" charset="-128"/>
                <a:cs typeface="Arial Unicode MS" pitchFamily="34" charset="-128"/>
              </a:rPr>
              <a:t>SharePoint</a:t>
            </a:r>
          </a:p>
          <a:p>
            <a:pPr algn="ctr" defTabSz="2436913">
              <a:spcAft>
                <a:spcPts val="300"/>
              </a:spcAft>
              <a:buClr>
                <a:srgbClr val="F0AB00"/>
              </a:buClr>
              <a:buSzPct val="80000"/>
              <a:defRPr/>
            </a:pPr>
            <a:r>
              <a:rPr lang="en-US" sz="1200" kern="0">
                <a:latin typeface="Helvetica" pitchFamily="2" charset="0"/>
                <a:ea typeface="Arial Unicode MS" pitchFamily="34" charset="-128"/>
                <a:cs typeface="Arial Unicode MS" pitchFamily="34" charset="-128"/>
              </a:rPr>
              <a:t>OneDrive</a:t>
            </a:r>
          </a:p>
          <a:p>
            <a:pPr algn="ctr" defTabSz="2436913">
              <a:spcAft>
                <a:spcPts val="300"/>
              </a:spcAft>
              <a:buClr>
                <a:srgbClr val="F0AB00"/>
              </a:buClr>
              <a:buSzPct val="80000"/>
              <a:defRPr/>
            </a:pPr>
            <a:r>
              <a:rPr lang="en-US" sz="1200" kern="0">
                <a:latin typeface="Helvetica" pitchFamily="2" charset="0"/>
                <a:ea typeface="Arial Unicode MS" pitchFamily="34" charset="-128"/>
                <a:cs typeface="Arial Unicode MS" pitchFamily="34" charset="-128"/>
              </a:rPr>
              <a:t>Outlook</a:t>
            </a:r>
          </a:p>
        </p:txBody>
      </p:sp>
      <p:sp>
        <p:nvSpPr>
          <p:cNvPr id="54" name="Text Box 19">
            <a:extLst>
              <a:ext uri="{FF2B5EF4-FFF2-40B4-BE49-F238E27FC236}">
                <a16:creationId xmlns:a16="http://schemas.microsoft.com/office/drawing/2014/main" id="{1F47A570-F0F7-4983-B9AD-27BB338970AB}"/>
              </a:ext>
            </a:extLst>
          </p:cNvPr>
          <p:cNvSpPr txBox="1">
            <a:spLocks noChangeArrowheads="1"/>
          </p:cNvSpPr>
          <p:nvPr/>
        </p:nvSpPr>
        <p:spPr bwMode="gray">
          <a:xfrm>
            <a:off x="8794484" y="3081806"/>
            <a:ext cx="1751413" cy="480006"/>
          </a:xfrm>
          <a:prstGeom prst="rect">
            <a:avLst/>
          </a:prstGeom>
          <a:noFill/>
          <a:ln w="9525" algn="ctr">
            <a:noFill/>
            <a:miter lim="800000"/>
            <a:headEnd/>
            <a:tailEnd/>
          </a:ln>
        </p:spPr>
        <p:txBody>
          <a:bodyPr wrap="square">
            <a:spAutoFit/>
          </a:bodyPr>
          <a:lstStyle/>
          <a:p>
            <a:pPr algn="ctr" defTabSz="457063" eaLnBrk="0" fontAlgn="base" hangingPunct="0">
              <a:lnSpc>
                <a:spcPct val="90000"/>
              </a:lnSpc>
              <a:spcBef>
                <a:spcPct val="0"/>
              </a:spcBef>
              <a:spcAft>
                <a:spcPct val="0"/>
              </a:spcAft>
            </a:pPr>
            <a:r>
              <a:rPr lang="en-US" sz="1400" noProof="1">
                <a:latin typeface="Helvetica" pitchFamily="2" charset="0"/>
                <a:ea typeface="ＭＳ Ｐゴシック" charset="0"/>
                <a:sym typeface="Arial" pitchFamily="34" charset="0"/>
              </a:rPr>
              <a:t>Microsoft Office 365 Cloud</a:t>
            </a:r>
          </a:p>
        </p:txBody>
      </p:sp>
      <p:grpSp>
        <p:nvGrpSpPr>
          <p:cNvPr id="55" name="Group 54">
            <a:extLst>
              <a:ext uri="{FF2B5EF4-FFF2-40B4-BE49-F238E27FC236}">
                <a16:creationId xmlns:a16="http://schemas.microsoft.com/office/drawing/2014/main" id="{9042C946-8567-4913-8E08-CD1E380931D6}"/>
              </a:ext>
            </a:extLst>
          </p:cNvPr>
          <p:cNvGrpSpPr/>
          <p:nvPr/>
        </p:nvGrpSpPr>
        <p:grpSpPr>
          <a:xfrm>
            <a:off x="9144000" y="3919880"/>
            <a:ext cx="1052380" cy="506935"/>
            <a:chOff x="9406069" y="3628859"/>
            <a:chExt cx="1052654" cy="507067"/>
          </a:xfrm>
        </p:grpSpPr>
        <p:sp>
          <p:nvSpPr>
            <p:cNvPr id="56" name="Freeform: Shape 55">
              <a:extLst>
                <a:ext uri="{FF2B5EF4-FFF2-40B4-BE49-F238E27FC236}">
                  <a16:creationId xmlns:a16="http://schemas.microsoft.com/office/drawing/2014/main" id="{7763B392-AC38-457C-A508-B4CAD43C9877}"/>
                </a:ext>
              </a:extLst>
            </p:cNvPr>
            <p:cNvSpPr/>
            <p:nvPr/>
          </p:nvSpPr>
          <p:spPr bwMode="gray">
            <a:xfrm>
              <a:off x="10085866" y="3628859"/>
              <a:ext cx="372857" cy="497143"/>
            </a:xfrm>
            <a:custGeom>
              <a:avLst/>
              <a:gdLst/>
              <a:ahLst/>
              <a:cxnLst/>
              <a:rect l="l" t="t" r="r" b="b"/>
              <a:pathLst>
                <a:path w="200025" h="266700">
                  <a:moveTo>
                    <a:pt x="136476" y="116681"/>
                  </a:moveTo>
                  <a:cubicBezTo>
                    <a:pt x="140295" y="116681"/>
                    <a:pt x="143508" y="117983"/>
                    <a:pt x="146112" y="120588"/>
                  </a:cubicBezTo>
                  <a:cubicBezTo>
                    <a:pt x="148717" y="123192"/>
                    <a:pt x="150019" y="126405"/>
                    <a:pt x="150019" y="130224"/>
                  </a:cubicBezTo>
                  <a:cubicBezTo>
                    <a:pt x="150019" y="133003"/>
                    <a:pt x="148977" y="135781"/>
                    <a:pt x="146893" y="138559"/>
                  </a:cubicBezTo>
                  <a:lnTo>
                    <a:pt x="97929" y="195337"/>
                  </a:lnTo>
                  <a:cubicBezTo>
                    <a:pt x="95498" y="198462"/>
                    <a:pt x="92199" y="200025"/>
                    <a:pt x="88032" y="200025"/>
                  </a:cubicBezTo>
                  <a:cubicBezTo>
                    <a:pt x="84212" y="200025"/>
                    <a:pt x="80913" y="198636"/>
                    <a:pt x="78135" y="195858"/>
                  </a:cubicBezTo>
                  <a:lnTo>
                    <a:pt x="53653" y="168771"/>
                  </a:lnTo>
                  <a:cubicBezTo>
                    <a:pt x="51222" y="166340"/>
                    <a:pt x="50006" y="163388"/>
                    <a:pt x="50006" y="159916"/>
                  </a:cubicBezTo>
                  <a:cubicBezTo>
                    <a:pt x="50006" y="156096"/>
                    <a:pt x="51309" y="152884"/>
                    <a:pt x="53913" y="150279"/>
                  </a:cubicBezTo>
                  <a:cubicBezTo>
                    <a:pt x="56518" y="147675"/>
                    <a:pt x="59730" y="146372"/>
                    <a:pt x="63550" y="146372"/>
                  </a:cubicBezTo>
                  <a:cubicBezTo>
                    <a:pt x="67022" y="146372"/>
                    <a:pt x="70321" y="147935"/>
                    <a:pt x="73447" y="151060"/>
                  </a:cubicBezTo>
                  <a:lnTo>
                    <a:pt x="87511" y="166687"/>
                  </a:lnTo>
                  <a:lnTo>
                    <a:pt x="126578" y="121369"/>
                  </a:lnTo>
                  <a:cubicBezTo>
                    <a:pt x="129357" y="118244"/>
                    <a:pt x="132656" y="116681"/>
                    <a:pt x="136476" y="116681"/>
                  </a:cubicBezTo>
                  <a:close/>
                  <a:moveTo>
                    <a:pt x="93762" y="26566"/>
                  </a:moveTo>
                  <a:lnTo>
                    <a:pt x="83344" y="39067"/>
                  </a:lnTo>
                  <a:lnTo>
                    <a:pt x="83344" y="73447"/>
                  </a:lnTo>
                  <a:cubicBezTo>
                    <a:pt x="83344" y="80739"/>
                    <a:pt x="80739" y="86990"/>
                    <a:pt x="75530" y="92199"/>
                  </a:cubicBezTo>
                  <a:cubicBezTo>
                    <a:pt x="70321" y="97408"/>
                    <a:pt x="64071" y="100012"/>
                    <a:pt x="56778" y="100012"/>
                  </a:cubicBezTo>
                  <a:lnTo>
                    <a:pt x="30733" y="100012"/>
                  </a:lnTo>
                  <a:lnTo>
                    <a:pt x="26566" y="104700"/>
                  </a:lnTo>
                  <a:lnTo>
                    <a:pt x="26566" y="240134"/>
                  </a:lnTo>
                  <a:lnTo>
                    <a:pt x="173459" y="240134"/>
                  </a:lnTo>
                  <a:lnTo>
                    <a:pt x="173459" y="26566"/>
                  </a:lnTo>
                  <a:close/>
                  <a:moveTo>
                    <a:pt x="87511" y="0"/>
                  </a:moveTo>
                  <a:lnTo>
                    <a:pt x="186482" y="0"/>
                  </a:lnTo>
                  <a:cubicBezTo>
                    <a:pt x="190302" y="0"/>
                    <a:pt x="193514" y="1302"/>
                    <a:pt x="196118" y="3907"/>
                  </a:cubicBezTo>
                  <a:cubicBezTo>
                    <a:pt x="198723" y="6511"/>
                    <a:pt x="200025" y="9723"/>
                    <a:pt x="200025" y="13543"/>
                  </a:cubicBezTo>
                  <a:lnTo>
                    <a:pt x="200025" y="253157"/>
                  </a:lnTo>
                  <a:cubicBezTo>
                    <a:pt x="200025" y="256976"/>
                    <a:pt x="198723" y="260189"/>
                    <a:pt x="196118" y="262793"/>
                  </a:cubicBezTo>
                  <a:cubicBezTo>
                    <a:pt x="193514" y="265398"/>
                    <a:pt x="190302" y="266700"/>
                    <a:pt x="186482" y="266700"/>
                  </a:cubicBezTo>
                  <a:lnTo>
                    <a:pt x="13543" y="266700"/>
                  </a:lnTo>
                  <a:cubicBezTo>
                    <a:pt x="9724" y="266700"/>
                    <a:pt x="6511" y="265398"/>
                    <a:pt x="3907" y="262793"/>
                  </a:cubicBezTo>
                  <a:cubicBezTo>
                    <a:pt x="1302" y="260189"/>
                    <a:pt x="0" y="256976"/>
                    <a:pt x="0" y="253157"/>
                  </a:cubicBezTo>
                  <a:lnTo>
                    <a:pt x="0" y="100012"/>
                  </a:lnTo>
                  <a:cubicBezTo>
                    <a:pt x="0" y="96540"/>
                    <a:pt x="1042" y="93588"/>
                    <a:pt x="3126" y="91157"/>
                  </a:cubicBezTo>
                  <a:lnTo>
                    <a:pt x="77614" y="4688"/>
                  </a:lnTo>
                  <a:cubicBezTo>
                    <a:pt x="79698" y="1563"/>
                    <a:pt x="82997" y="0"/>
                    <a:pt x="87511" y="0"/>
                  </a:cubicBezTo>
                  <a:close/>
                </a:path>
              </a:pathLst>
            </a:custGeom>
            <a:solidFill>
              <a:schemeClr val="tx2"/>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pPr>
              <a:endParaRPr lang="en-US" sz="1799" kern="0" err="1">
                <a:latin typeface="Helvetica" pitchFamily="2" charset="0"/>
                <a:ea typeface="Arial Unicode MS" pitchFamily="34" charset="-128"/>
                <a:cs typeface="Arial Unicode MS" pitchFamily="34" charset="-128"/>
              </a:endParaRPr>
            </a:p>
          </p:txBody>
        </p:sp>
        <p:sp>
          <p:nvSpPr>
            <p:cNvPr id="57" name="Freeform: Shape 56">
              <a:extLst>
                <a:ext uri="{FF2B5EF4-FFF2-40B4-BE49-F238E27FC236}">
                  <a16:creationId xmlns:a16="http://schemas.microsoft.com/office/drawing/2014/main" id="{B6DA4B5C-1867-44A8-B560-E7D3ED47067F}"/>
                </a:ext>
              </a:extLst>
            </p:cNvPr>
            <p:cNvSpPr/>
            <p:nvPr/>
          </p:nvSpPr>
          <p:spPr bwMode="gray">
            <a:xfrm>
              <a:off x="9406069" y="3638783"/>
              <a:ext cx="497143" cy="497143"/>
            </a:xfrm>
            <a:custGeom>
              <a:avLst/>
              <a:gdLst/>
              <a:ahLst/>
              <a:cxnLst/>
              <a:rect l="l" t="t" r="r" b="b"/>
              <a:pathLst>
                <a:path w="266700" h="266700">
                  <a:moveTo>
                    <a:pt x="130225" y="183356"/>
                  </a:moveTo>
                  <a:lnTo>
                    <a:pt x="203150" y="183356"/>
                  </a:lnTo>
                  <a:cubicBezTo>
                    <a:pt x="206970" y="183356"/>
                    <a:pt x="210183" y="184658"/>
                    <a:pt x="212787" y="187263"/>
                  </a:cubicBezTo>
                  <a:cubicBezTo>
                    <a:pt x="215392" y="189867"/>
                    <a:pt x="216694" y="193080"/>
                    <a:pt x="216694" y="196900"/>
                  </a:cubicBezTo>
                  <a:cubicBezTo>
                    <a:pt x="216694" y="200720"/>
                    <a:pt x="215392" y="203845"/>
                    <a:pt x="212787" y="206276"/>
                  </a:cubicBezTo>
                  <a:cubicBezTo>
                    <a:pt x="210183" y="208707"/>
                    <a:pt x="206970" y="209922"/>
                    <a:pt x="203150" y="209922"/>
                  </a:cubicBezTo>
                  <a:lnTo>
                    <a:pt x="130225" y="209922"/>
                  </a:lnTo>
                  <a:cubicBezTo>
                    <a:pt x="126405" y="209922"/>
                    <a:pt x="123192" y="208707"/>
                    <a:pt x="120588" y="206276"/>
                  </a:cubicBezTo>
                  <a:cubicBezTo>
                    <a:pt x="117984" y="203845"/>
                    <a:pt x="116681" y="200720"/>
                    <a:pt x="116681" y="196900"/>
                  </a:cubicBezTo>
                  <a:cubicBezTo>
                    <a:pt x="116681" y="193080"/>
                    <a:pt x="117984" y="189867"/>
                    <a:pt x="120588" y="187263"/>
                  </a:cubicBezTo>
                  <a:cubicBezTo>
                    <a:pt x="123192" y="184658"/>
                    <a:pt x="126405" y="183356"/>
                    <a:pt x="130225" y="183356"/>
                  </a:cubicBezTo>
                  <a:close/>
                  <a:moveTo>
                    <a:pt x="130225" y="133350"/>
                  </a:moveTo>
                  <a:lnTo>
                    <a:pt x="203150" y="133350"/>
                  </a:lnTo>
                  <a:cubicBezTo>
                    <a:pt x="206970" y="133350"/>
                    <a:pt x="210183" y="134652"/>
                    <a:pt x="212787" y="137257"/>
                  </a:cubicBezTo>
                  <a:cubicBezTo>
                    <a:pt x="215392" y="139861"/>
                    <a:pt x="216694" y="143073"/>
                    <a:pt x="216694" y="146893"/>
                  </a:cubicBezTo>
                  <a:cubicBezTo>
                    <a:pt x="216694" y="150713"/>
                    <a:pt x="215392" y="153839"/>
                    <a:pt x="212787" y="156270"/>
                  </a:cubicBezTo>
                  <a:cubicBezTo>
                    <a:pt x="210183" y="158700"/>
                    <a:pt x="206970" y="159916"/>
                    <a:pt x="203150" y="159916"/>
                  </a:cubicBezTo>
                  <a:lnTo>
                    <a:pt x="130225" y="159916"/>
                  </a:lnTo>
                  <a:cubicBezTo>
                    <a:pt x="126405" y="159916"/>
                    <a:pt x="123192" y="158700"/>
                    <a:pt x="120588" y="156270"/>
                  </a:cubicBezTo>
                  <a:cubicBezTo>
                    <a:pt x="117984" y="153839"/>
                    <a:pt x="116681" y="150713"/>
                    <a:pt x="116681" y="146893"/>
                  </a:cubicBezTo>
                  <a:cubicBezTo>
                    <a:pt x="116681" y="143073"/>
                    <a:pt x="117984" y="139861"/>
                    <a:pt x="120588" y="137257"/>
                  </a:cubicBezTo>
                  <a:cubicBezTo>
                    <a:pt x="123192" y="134652"/>
                    <a:pt x="126405" y="133350"/>
                    <a:pt x="130225" y="133350"/>
                  </a:cubicBezTo>
                  <a:close/>
                  <a:moveTo>
                    <a:pt x="160437" y="26566"/>
                  </a:moveTo>
                  <a:lnTo>
                    <a:pt x="150019" y="38546"/>
                  </a:lnTo>
                  <a:lnTo>
                    <a:pt x="150019" y="73447"/>
                  </a:lnTo>
                  <a:cubicBezTo>
                    <a:pt x="150019" y="80739"/>
                    <a:pt x="147414" y="86990"/>
                    <a:pt x="142205" y="92199"/>
                  </a:cubicBezTo>
                  <a:cubicBezTo>
                    <a:pt x="136996" y="97408"/>
                    <a:pt x="130746" y="100012"/>
                    <a:pt x="123453" y="100012"/>
                  </a:cubicBezTo>
                  <a:lnTo>
                    <a:pt x="97408" y="100012"/>
                  </a:lnTo>
                  <a:lnTo>
                    <a:pt x="93241" y="104701"/>
                  </a:lnTo>
                  <a:lnTo>
                    <a:pt x="93241" y="240134"/>
                  </a:lnTo>
                  <a:lnTo>
                    <a:pt x="240134" y="240134"/>
                  </a:lnTo>
                  <a:lnTo>
                    <a:pt x="240134" y="26566"/>
                  </a:lnTo>
                  <a:close/>
                  <a:moveTo>
                    <a:pt x="154186" y="0"/>
                  </a:moveTo>
                  <a:lnTo>
                    <a:pt x="253157" y="0"/>
                  </a:lnTo>
                  <a:cubicBezTo>
                    <a:pt x="256977" y="0"/>
                    <a:pt x="260189" y="1302"/>
                    <a:pt x="262793" y="3907"/>
                  </a:cubicBezTo>
                  <a:cubicBezTo>
                    <a:pt x="265398" y="6511"/>
                    <a:pt x="266700" y="9723"/>
                    <a:pt x="266700" y="13543"/>
                  </a:cubicBezTo>
                  <a:lnTo>
                    <a:pt x="266700" y="253157"/>
                  </a:lnTo>
                  <a:cubicBezTo>
                    <a:pt x="266700" y="256977"/>
                    <a:pt x="265398" y="260189"/>
                    <a:pt x="262793" y="262793"/>
                  </a:cubicBezTo>
                  <a:cubicBezTo>
                    <a:pt x="260189" y="265398"/>
                    <a:pt x="256977" y="266700"/>
                    <a:pt x="253157" y="266700"/>
                  </a:cubicBezTo>
                  <a:lnTo>
                    <a:pt x="80218" y="266700"/>
                  </a:lnTo>
                  <a:cubicBezTo>
                    <a:pt x="76398" y="266700"/>
                    <a:pt x="73186" y="265398"/>
                    <a:pt x="70582" y="262793"/>
                  </a:cubicBezTo>
                  <a:cubicBezTo>
                    <a:pt x="67977" y="260189"/>
                    <a:pt x="66675" y="256977"/>
                    <a:pt x="66675" y="253157"/>
                  </a:cubicBezTo>
                  <a:lnTo>
                    <a:pt x="66675" y="100012"/>
                  </a:lnTo>
                  <a:cubicBezTo>
                    <a:pt x="66675" y="96540"/>
                    <a:pt x="67717" y="93588"/>
                    <a:pt x="69800" y="91157"/>
                  </a:cubicBezTo>
                  <a:lnTo>
                    <a:pt x="144289" y="4688"/>
                  </a:lnTo>
                  <a:cubicBezTo>
                    <a:pt x="147067" y="1563"/>
                    <a:pt x="150366" y="0"/>
                    <a:pt x="154186" y="0"/>
                  </a:cubicBezTo>
                  <a:close/>
                  <a:moveTo>
                    <a:pt x="69800" y="0"/>
                  </a:moveTo>
                  <a:cubicBezTo>
                    <a:pt x="73620" y="0"/>
                    <a:pt x="76833" y="1302"/>
                    <a:pt x="79437" y="3907"/>
                  </a:cubicBezTo>
                  <a:cubicBezTo>
                    <a:pt x="82042" y="6511"/>
                    <a:pt x="83344" y="9723"/>
                    <a:pt x="83344" y="13543"/>
                  </a:cubicBezTo>
                  <a:cubicBezTo>
                    <a:pt x="83344" y="16669"/>
                    <a:pt x="82302" y="19620"/>
                    <a:pt x="80218" y="22399"/>
                  </a:cubicBezTo>
                  <a:lnTo>
                    <a:pt x="26566" y="81781"/>
                  </a:lnTo>
                  <a:lnTo>
                    <a:pt x="26566" y="253157"/>
                  </a:lnTo>
                  <a:cubicBezTo>
                    <a:pt x="26566" y="256977"/>
                    <a:pt x="25350" y="260189"/>
                    <a:pt x="22920" y="262793"/>
                  </a:cubicBezTo>
                  <a:cubicBezTo>
                    <a:pt x="20489" y="265398"/>
                    <a:pt x="17363" y="266700"/>
                    <a:pt x="13543" y="266700"/>
                  </a:cubicBezTo>
                  <a:cubicBezTo>
                    <a:pt x="9723" y="266700"/>
                    <a:pt x="6511" y="265398"/>
                    <a:pt x="3907" y="262793"/>
                  </a:cubicBezTo>
                  <a:cubicBezTo>
                    <a:pt x="1302" y="260189"/>
                    <a:pt x="0" y="256977"/>
                    <a:pt x="0" y="253157"/>
                  </a:cubicBezTo>
                  <a:lnTo>
                    <a:pt x="0" y="76572"/>
                  </a:lnTo>
                  <a:cubicBezTo>
                    <a:pt x="0" y="73099"/>
                    <a:pt x="1215" y="70148"/>
                    <a:pt x="3646" y="67717"/>
                  </a:cubicBezTo>
                  <a:lnTo>
                    <a:pt x="59903" y="4167"/>
                  </a:lnTo>
                  <a:cubicBezTo>
                    <a:pt x="62681" y="1389"/>
                    <a:pt x="65980" y="0"/>
                    <a:pt x="69800" y="0"/>
                  </a:cubicBezTo>
                  <a:close/>
                </a:path>
              </a:pathLst>
            </a:custGeom>
            <a:solidFill>
              <a:schemeClr val="tx2"/>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pPr>
              <a:endParaRPr lang="en-US" sz="1799" kern="0" err="1">
                <a:latin typeface="Helvetica" pitchFamily="2" charset="0"/>
                <a:ea typeface="Arial Unicode MS" pitchFamily="34" charset="-128"/>
                <a:cs typeface="Arial Unicode MS" pitchFamily="34" charset="-128"/>
              </a:endParaRPr>
            </a:p>
          </p:txBody>
        </p:sp>
      </p:grpSp>
      <p:sp>
        <p:nvSpPr>
          <p:cNvPr id="58" name="Text Box 19">
            <a:extLst>
              <a:ext uri="{FF2B5EF4-FFF2-40B4-BE49-F238E27FC236}">
                <a16:creationId xmlns:a16="http://schemas.microsoft.com/office/drawing/2014/main" id="{D5FA08A1-FEC2-4A85-B1E7-FB204132F216}"/>
              </a:ext>
            </a:extLst>
          </p:cNvPr>
          <p:cNvSpPr txBox="1">
            <a:spLocks noChangeArrowheads="1"/>
          </p:cNvSpPr>
          <p:nvPr/>
        </p:nvSpPr>
        <p:spPr bwMode="gray">
          <a:xfrm>
            <a:off x="1139911" y="3081806"/>
            <a:ext cx="2155894" cy="480006"/>
          </a:xfrm>
          <a:prstGeom prst="rect">
            <a:avLst/>
          </a:prstGeom>
          <a:noFill/>
          <a:ln w="9525" algn="ctr">
            <a:noFill/>
            <a:miter lim="800000"/>
            <a:headEnd/>
            <a:tailEnd/>
          </a:ln>
        </p:spPr>
        <p:txBody>
          <a:bodyPr wrap="square">
            <a:spAutoFit/>
          </a:bodyPr>
          <a:lstStyle/>
          <a:p>
            <a:pPr algn="ctr" defTabSz="457063" eaLnBrk="0" fontAlgn="base" hangingPunct="0">
              <a:lnSpc>
                <a:spcPct val="90000"/>
              </a:lnSpc>
              <a:spcBef>
                <a:spcPct val="0"/>
              </a:spcBef>
              <a:spcAft>
                <a:spcPct val="0"/>
              </a:spcAft>
            </a:pPr>
            <a:r>
              <a:rPr lang="en-US" sz="1400" noProof="1">
                <a:latin typeface="Helvetica" pitchFamily="2" charset="0"/>
                <a:ea typeface="ＭＳ Ｐゴシック" charset="0"/>
                <a:sym typeface="Arial" pitchFamily="34" charset="0"/>
              </a:rPr>
              <a:t>SAP xECM by OpenText, cloud edition</a:t>
            </a:r>
          </a:p>
        </p:txBody>
      </p:sp>
      <p:sp>
        <p:nvSpPr>
          <p:cNvPr id="60" name="Text Box 21">
            <a:extLst>
              <a:ext uri="{FF2B5EF4-FFF2-40B4-BE49-F238E27FC236}">
                <a16:creationId xmlns:a16="http://schemas.microsoft.com/office/drawing/2014/main" id="{320BA549-4A0E-4911-B594-87EE84D765BA}"/>
              </a:ext>
            </a:extLst>
          </p:cNvPr>
          <p:cNvSpPr txBox="1">
            <a:spLocks noChangeArrowheads="1"/>
          </p:cNvSpPr>
          <p:nvPr/>
        </p:nvSpPr>
        <p:spPr bwMode="gray">
          <a:xfrm>
            <a:off x="1234561" y="4622443"/>
            <a:ext cx="1966592" cy="424621"/>
          </a:xfrm>
          <a:prstGeom prst="rect">
            <a:avLst/>
          </a:prstGeom>
          <a:noFill/>
          <a:ln w="9525">
            <a:noFill/>
            <a:miter lim="800000"/>
            <a:headEnd/>
            <a:tailEnd/>
          </a:ln>
        </p:spPr>
        <p:txBody>
          <a:bodyPr wrap="square">
            <a:spAutoFit/>
          </a:bodyPr>
          <a:lstStyle/>
          <a:p>
            <a:pPr algn="ctr" defTabSz="457063" eaLnBrk="0" fontAlgn="base" hangingPunct="0">
              <a:lnSpc>
                <a:spcPct val="90000"/>
              </a:lnSpc>
              <a:spcBef>
                <a:spcPct val="0"/>
              </a:spcBef>
              <a:spcAft>
                <a:spcPct val="0"/>
              </a:spcAft>
            </a:pPr>
            <a:r>
              <a:rPr lang="en-US" sz="1200" noProof="1">
                <a:solidFill>
                  <a:srgbClr val="000000"/>
                </a:solidFill>
                <a:latin typeface="Helvetica" pitchFamily="2" charset="0"/>
                <a:ea typeface="ＭＳ Ｐゴシック" charset="0"/>
                <a:sym typeface="Arial" pitchFamily="34" charset="0"/>
              </a:rPr>
              <a:t>Microsoft Office 365 integration module</a:t>
            </a:r>
          </a:p>
        </p:txBody>
      </p:sp>
      <p:sp>
        <p:nvSpPr>
          <p:cNvPr id="61" name="Text Box 22">
            <a:extLst>
              <a:ext uri="{FF2B5EF4-FFF2-40B4-BE49-F238E27FC236}">
                <a16:creationId xmlns:a16="http://schemas.microsoft.com/office/drawing/2014/main" id="{85A08ACD-BFDE-45CE-A609-E031E7D8DB8D}"/>
              </a:ext>
            </a:extLst>
          </p:cNvPr>
          <p:cNvSpPr txBox="1">
            <a:spLocks noChangeArrowheads="1"/>
          </p:cNvSpPr>
          <p:nvPr/>
        </p:nvSpPr>
        <p:spPr bwMode="gray">
          <a:xfrm>
            <a:off x="1188394" y="5350599"/>
            <a:ext cx="2058927" cy="424621"/>
          </a:xfrm>
          <a:prstGeom prst="rect">
            <a:avLst/>
          </a:prstGeom>
          <a:noFill/>
          <a:ln w="9525" algn="ctr">
            <a:noFill/>
            <a:miter lim="800000"/>
            <a:headEnd/>
            <a:tailEnd/>
          </a:ln>
        </p:spPr>
        <p:txBody>
          <a:bodyPr wrap="square">
            <a:spAutoFit/>
          </a:bodyPr>
          <a:lstStyle/>
          <a:p>
            <a:pPr algn="ctr" defTabSz="457063" eaLnBrk="0" fontAlgn="base" hangingPunct="0">
              <a:lnSpc>
                <a:spcPct val="90000"/>
              </a:lnSpc>
              <a:spcBef>
                <a:spcPct val="0"/>
              </a:spcBef>
              <a:spcAft>
                <a:spcPct val="0"/>
              </a:spcAft>
            </a:pPr>
            <a:r>
              <a:rPr lang="en-US" sz="1200" noProof="1">
                <a:solidFill>
                  <a:srgbClr val="000000"/>
                </a:solidFill>
                <a:latin typeface="Helvetica" pitchFamily="2" charset="0"/>
                <a:ea typeface="ＭＳ Ｐゴシック" charset="0"/>
                <a:sym typeface="Arial" pitchFamily="34" charset="0"/>
              </a:rPr>
              <a:t>Extended ECM for</a:t>
            </a:r>
            <a:br>
              <a:rPr lang="en-US" sz="1200" noProof="1">
                <a:solidFill>
                  <a:srgbClr val="000000"/>
                </a:solidFill>
                <a:latin typeface="Helvetica" pitchFamily="2" charset="0"/>
                <a:ea typeface="ＭＳ Ｐゴシック" charset="0"/>
                <a:sym typeface="Arial" pitchFamily="34" charset="0"/>
              </a:rPr>
            </a:br>
            <a:r>
              <a:rPr lang="en-US" sz="1200" noProof="1">
                <a:solidFill>
                  <a:srgbClr val="000000"/>
                </a:solidFill>
                <a:latin typeface="Helvetica" pitchFamily="2" charset="0"/>
                <a:ea typeface="ＭＳ Ｐゴシック" charset="0"/>
                <a:sym typeface="Arial" pitchFamily="34" charset="0"/>
              </a:rPr>
              <a:t>Office 365 module</a:t>
            </a:r>
          </a:p>
        </p:txBody>
      </p:sp>
      <p:sp>
        <p:nvSpPr>
          <p:cNvPr id="63" name="Freeform: Shape 62">
            <a:extLst>
              <a:ext uri="{FF2B5EF4-FFF2-40B4-BE49-F238E27FC236}">
                <a16:creationId xmlns:a16="http://schemas.microsoft.com/office/drawing/2014/main" id="{5F5977FB-54E6-4DC0-8EB1-4A7B66DF919D}"/>
              </a:ext>
            </a:extLst>
          </p:cNvPr>
          <p:cNvSpPr/>
          <p:nvPr/>
        </p:nvSpPr>
        <p:spPr bwMode="gray">
          <a:xfrm>
            <a:off x="2093604" y="3919880"/>
            <a:ext cx="372760" cy="497014"/>
          </a:xfrm>
          <a:custGeom>
            <a:avLst/>
            <a:gdLst/>
            <a:ahLst/>
            <a:cxnLst/>
            <a:rect l="l" t="t" r="r" b="b"/>
            <a:pathLst>
              <a:path w="200025" h="266700">
                <a:moveTo>
                  <a:pt x="136476" y="116681"/>
                </a:moveTo>
                <a:cubicBezTo>
                  <a:pt x="140295" y="116681"/>
                  <a:pt x="143508" y="117983"/>
                  <a:pt x="146112" y="120588"/>
                </a:cubicBezTo>
                <a:cubicBezTo>
                  <a:pt x="148717" y="123192"/>
                  <a:pt x="150019" y="126405"/>
                  <a:pt x="150019" y="130224"/>
                </a:cubicBezTo>
                <a:cubicBezTo>
                  <a:pt x="150019" y="133003"/>
                  <a:pt x="148977" y="135781"/>
                  <a:pt x="146893" y="138559"/>
                </a:cubicBezTo>
                <a:lnTo>
                  <a:pt x="97929" y="195337"/>
                </a:lnTo>
                <a:cubicBezTo>
                  <a:pt x="95498" y="198462"/>
                  <a:pt x="92199" y="200025"/>
                  <a:pt x="88032" y="200025"/>
                </a:cubicBezTo>
                <a:cubicBezTo>
                  <a:pt x="84212" y="200025"/>
                  <a:pt x="80913" y="198636"/>
                  <a:pt x="78135" y="195858"/>
                </a:cubicBezTo>
                <a:lnTo>
                  <a:pt x="53653" y="168771"/>
                </a:lnTo>
                <a:cubicBezTo>
                  <a:pt x="51222" y="166340"/>
                  <a:pt x="50006" y="163388"/>
                  <a:pt x="50006" y="159916"/>
                </a:cubicBezTo>
                <a:cubicBezTo>
                  <a:pt x="50006" y="156096"/>
                  <a:pt x="51309" y="152884"/>
                  <a:pt x="53913" y="150279"/>
                </a:cubicBezTo>
                <a:cubicBezTo>
                  <a:pt x="56518" y="147675"/>
                  <a:pt x="59730" y="146372"/>
                  <a:pt x="63550" y="146372"/>
                </a:cubicBezTo>
                <a:cubicBezTo>
                  <a:pt x="67022" y="146372"/>
                  <a:pt x="70321" y="147935"/>
                  <a:pt x="73447" y="151060"/>
                </a:cubicBezTo>
                <a:lnTo>
                  <a:pt x="87511" y="166687"/>
                </a:lnTo>
                <a:lnTo>
                  <a:pt x="126578" y="121369"/>
                </a:lnTo>
                <a:cubicBezTo>
                  <a:pt x="129357" y="118244"/>
                  <a:pt x="132656" y="116681"/>
                  <a:pt x="136476" y="116681"/>
                </a:cubicBezTo>
                <a:close/>
                <a:moveTo>
                  <a:pt x="93762" y="26566"/>
                </a:moveTo>
                <a:lnTo>
                  <a:pt x="83344" y="39067"/>
                </a:lnTo>
                <a:lnTo>
                  <a:pt x="83344" y="73447"/>
                </a:lnTo>
                <a:cubicBezTo>
                  <a:pt x="83344" y="80739"/>
                  <a:pt x="80739" y="86990"/>
                  <a:pt x="75530" y="92199"/>
                </a:cubicBezTo>
                <a:cubicBezTo>
                  <a:pt x="70321" y="97408"/>
                  <a:pt x="64071" y="100012"/>
                  <a:pt x="56778" y="100012"/>
                </a:cubicBezTo>
                <a:lnTo>
                  <a:pt x="30733" y="100012"/>
                </a:lnTo>
                <a:lnTo>
                  <a:pt x="26566" y="104700"/>
                </a:lnTo>
                <a:lnTo>
                  <a:pt x="26566" y="240134"/>
                </a:lnTo>
                <a:lnTo>
                  <a:pt x="173459" y="240134"/>
                </a:lnTo>
                <a:lnTo>
                  <a:pt x="173459" y="26566"/>
                </a:lnTo>
                <a:close/>
                <a:moveTo>
                  <a:pt x="87511" y="0"/>
                </a:moveTo>
                <a:lnTo>
                  <a:pt x="186482" y="0"/>
                </a:lnTo>
                <a:cubicBezTo>
                  <a:pt x="190302" y="0"/>
                  <a:pt x="193514" y="1302"/>
                  <a:pt x="196118" y="3907"/>
                </a:cubicBezTo>
                <a:cubicBezTo>
                  <a:pt x="198723" y="6511"/>
                  <a:pt x="200025" y="9723"/>
                  <a:pt x="200025" y="13543"/>
                </a:cubicBezTo>
                <a:lnTo>
                  <a:pt x="200025" y="253157"/>
                </a:lnTo>
                <a:cubicBezTo>
                  <a:pt x="200025" y="256976"/>
                  <a:pt x="198723" y="260189"/>
                  <a:pt x="196118" y="262793"/>
                </a:cubicBezTo>
                <a:cubicBezTo>
                  <a:pt x="193514" y="265398"/>
                  <a:pt x="190302" y="266700"/>
                  <a:pt x="186482" y="266700"/>
                </a:cubicBezTo>
                <a:lnTo>
                  <a:pt x="13543" y="266700"/>
                </a:lnTo>
                <a:cubicBezTo>
                  <a:pt x="9724" y="266700"/>
                  <a:pt x="6511" y="265398"/>
                  <a:pt x="3907" y="262793"/>
                </a:cubicBezTo>
                <a:cubicBezTo>
                  <a:pt x="1302" y="260189"/>
                  <a:pt x="0" y="256976"/>
                  <a:pt x="0" y="253157"/>
                </a:cubicBezTo>
                <a:lnTo>
                  <a:pt x="0" y="100012"/>
                </a:lnTo>
                <a:cubicBezTo>
                  <a:pt x="0" y="96540"/>
                  <a:pt x="1042" y="93588"/>
                  <a:pt x="3126" y="91157"/>
                </a:cubicBezTo>
                <a:lnTo>
                  <a:pt x="77614" y="4688"/>
                </a:lnTo>
                <a:cubicBezTo>
                  <a:pt x="79698" y="1563"/>
                  <a:pt x="82997" y="0"/>
                  <a:pt x="87511" y="0"/>
                </a:cubicBezTo>
                <a:close/>
              </a:path>
            </a:pathLst>
          </a:custGeom>
          <a:solidFill>
            <a:schemeClr val="tx2"/>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pPr>
            <a:endParaRPr lang="en-US" sz="1799" kern="0" err="1">
              <a:latin typeface="Helvetica" pitchFamily="2" charset="0"/>
              <a:ea typeface="Arial Unicode MS" pitchFamily="34" charset="-128"/>
              <a:cs typeface="Arial Unicode MS" pitchFamily="34" charset="-128"/>
            </a:endParaRPr>
          </a:p>
        </p:txBody>
      </p:sp>
      <p:sp>
        <p:nvSpPr>
          <p:cNvPr id="64" name="Freeform: Shape 63">
            <a:extLst>
              <a:ext uri="{FF2B5EF4-FFF2-40B4-BE49-F238E27FC236}">
                <a16:creationId xmlns:a16="http://schemas.microsoft.com/office/drawing/2014/main" id="{0920B33B-A8CB-4E98-898F-81895CF7FCF5}"/>
              </a:ext>
            </a:extLst>
          </p:cNvPr>
          <p:cNvSpPr/>
          <p:nvPr/>
        </p:nvSpPr>
        <p:spPr bwMode="gray">
          <a:xfrm>
            <a:off x="1475085" y="3929802"/>
            <a:ext cx="497014" cy="497014"/>
          </a:xfrm>
          <a:custGeom>
            <a:avLst/>
            <a:gdLst/>
            <a:ahLst/>
            <a:cxnLst/>
            <a:rect l="l" t="t" r="r" b="b"/>
            <a:pathLst>
              <a:path w="266700" h="266700">
                <a:moveTo>
                  <a:pt x="130225" y="183356"/>
                </a:moveTo>
                <a:lnTo>
                  <a:pt x="203150" y="183356"/>
                </a:lnTo>
                <a:cubicBezTo>
                  <a:pt x="206970" y="183356"/>
                  <a:pt x="210183" y="184658"/>
                  <a:pt x="212787" y="187263"/>
                </a:cubicBezTo>
                <a:cubicBezTo>
                  <a:pt x="215392" y="189867"/>
                  <a:pt x="216694" y="193080"/>
                  <a:pt x="216694" y="196900"/>
                </a:cubicBezTo>
                <a:cubicBezTo>
                  <a:pt x="216694" y="200720"/>
                  <a:pt x="215392" y="203845"/>
                  <a:pt x="212787" y="206276"/>
                </a:cubicBezTo>
                <a:cubicBezTo>
                  <a:pt x="210183" y="208707"/>
                  <a:pt x="206970" y="209922"/>
                  <a:pt x="203150" y="209922"/>
                </a:cubicBezTo>
                <a:lnTo>
                  <a:pt x="130225" y="209922"/>
                </a:lnTo>
                <a:cubicBezTo>
                  <a:pt x="126405" y="209922"/>
                  <a:pt x="123192" y="208707"/>
                  <a:pt x="120588" y="206276"/>
                </a:cubicBezTo>
                <a:cubicBezTo>
                  <a:pt x="117984" y="203845"/>
                  <a:pt x="116681" y="200720"/>
                  <a:pt x="116681" y="196900"/>
                </a:cubicBezTo>
                <a:cubicBezTo>
                  <a:pt x="116681" y="193080"/>
                  <a:pt x="117984" y="189867"/>
                  <a:pt x="120588" y="187263"/>
                </a:cubicBezTo>
                <a:cubicBezTo>
                  <a:pt x="123192" y="184658"/>
                  <a:pt x="126405" y="183356"/>
                  <a:pt x="130225" y="183356"/>
                </a:cubicBezTo>
                <a:close/>
                <a:moveTo>
                  <a:pt x="130225" y="133350"/>
                </a:moveTo>
                <a:lnTo>
                  <a:pt x="203150" y="133350"/>
                </a:lnTo>
                <a:cubicBezTo>
                  <a:pt x="206970" y="133350"/>
                  <a:pt x="210183" y="134652"/>
                  <a:pt x="212787" y="137257"/>
                </a:cubicBezTo>
                <a:cubicBezTo>
                  <a:pt x="215392" y="139861"/>
                  <a:pt x="216694" y="143073"/>
                  <a:pt x="216694" y="146893"/>
                </a:cubicBezTo>
                <a:cubicBezTo>
                  <a:pt x="216694" y="150713"/>
                  <a:pt x="215392" y="153839"/>
                  <a:pt x="212787" y="156270"/>
                </a:cubicBezTo>
                <a:cubicBezTo>
                  <a:pt x="210183" y="158700"/>
                  <a:pt x="206970" y="159916"/>
                  <a:pt x="203150" y="159916"/>
                </a:cubicBezTo>
                <a:lnTo>
                  <a:pt x="130225" y="159916"/>
                </a:lnTo>
                <a:cubicBezTo>
                  <a:pt x="126405" y="159916"/>
                  <a:pt x="123192" y="158700"/>
                  <a:pt x="120588" y="156270"/>
                </a:cubicBezTo>
                <a:cubicBezTo>
                  <a:pt x="117984" y="153839"/>
                  <a:pt x="116681" y="150713"/>
                  <a:pt x="116681" y="146893"/>
                </a:cubicBezTo>
                <a:cubicBezTo>
                  <a:pt x="116681" y="143073"/>
                  <a:pt x="117984" y="139861"/>
                  <a:pt x="120588" y="137257"/>
                </a:cubicBezTo>
                <a:cubicBezTo>
                  <a:pt x="123192" y="134652"/>
                  <a:pt x="126405" y="133350"/>
                  <a:pt x="130225" y="133350"/>
                </a:cubicBezTo>
                <a:close/>
                <a:moveTo>
                  <a:pt x="160437" y="26566"/>
                </a:moveTo>
                <a:lnTo>
                  <a:pt x="150019" y="38546"/>
                </a:lnTo>
                <a:lnTo>
                  <a:pt x="150019" y="73447"/>
                </a:lnTo>
                <a:cubicBezTo>
                  <a:pt x="150019" y="80739"/>
                  <a:pt x="147414" y="86990"/>
                  <a:pt x="142205" y="92199"/>
                </a:cubicBezTo>
                <a:cubicBezTo>
                  <a:pt x="136996" y="97408"/>
                  <a:pt x="130746" y="100012"/>
                  <a:pt x="123453" y="100012"/>
                </a:cubicBezTo>
                <a:lnTo>
                  <a:pt x="97408" y="100012"/>
                </a:lnTo>
                <a:lnTo>
                  <a:pt x="93241" y="104701"/>
                </a:lnTo>
                <a:lnTo>
                  <a:pt x="93241" y="240134"/>
                </a:lnTo>
                <a:lnTo>
                  <a:pt x="240134" y="240134"/>
                </a:lnTo>
                <a:lnTo>
                  <a:pt x="240134" y="26566"/>
                </a:lnTo>
                <a:close/>
                <a:moveTo>
                  <a:pt x="154186" y="0"/>
                </a:moveTo>
                <a:lnTo>
                  <a:pt x="253157" y="0"/>
                </a:lnTo>
                <a:cubicBezTo>
                  <a:pt x="256977" y="0"/>
                  <a:pt x="260189" y="1302"/>
                  <a:pt x="262793" y="3907"/>
                </a:cubicBezTo>
                <a:cubicBezTo>
                  <a:pt x="265398" y="6511"/>
                  <a:pt x="266700" y="9723"/>
                  <a:pt x="266700" y="13543"/>
                </a:cubicBezTo>
                <a:lnTo>
                  <a:pt x="266700" y="253157"/>
                </a:lnTo>
                <a:cubicBezTo>
                  <a:pt x="266700" y="256977"/>
                  <a:pt x="265398" y="260189"/>
                  <a:pt x="262793" y="262793"/>
                </a:cubicBezTo>
                <a:cubicBezTo>
                  <a:pt x="260189" y="265398"/>
                  <a:pt x="256977" y="266700"/>
                  <a:pt x="253157" y="266700"/>
                </a:cubicBezTo>
                <a:lnTo>
                  <a:pt x="80218" y="266700"/>
                </a:lnTo>
                <a:cubicBezTo>
                  <a:pt x="76398" y="266700"/>
                  <a:pt x="73186" y="265398"/>
                  <a:pt x="70582" y="262793"/>
                </a:cubicBezTo>
                <a:cubicBezTo>
                  <a:pt x="67977" y="260189"/>
                  <a:pt x="66675" y="256977"/>
                  <a:pt x="66675" y="253157"/>
                </a:cubicBezTo>
                <a:lnTo>
                  <a:pt x="66675" y="100012"/>
                </a:lnTo>
                <a:cubicBezTo>
                  <a:pt x="66675" y="96540"/>
                  <a:pt x="67717" y="93588"/>
                  <a:pt x="69800" y="91157"/>
                </a:cubicBezTo>
                <a:lnTo>
                  <a:pt x="144289" y="4688"/>
                </a:lnTo>
                <a:cubicBezTo>
                  <a:pt x="147067" y="1563"/>
                  <a:pt x="150366" y="0"/>
                  <a:pt x="154186" y="0"/>
                </a:cubicBezTo>
                <a:close/>
                <a:moveTo>
                  <a:pt x="69800" y="0"/>
                </a:moveTo>
                <a:cubicBezTo>
                  <a:pt x="73620" y="0"/>
                  <a:pt x="76833" y="1302"/>
                  <a:pt x="79437" y="3907"/>
                </a:cubicBezTo>
                <a:cubicBezTo>
                  <a:pt x="82042" y="6511"/>
                  <a:pt x="83344" y="9723"/>
                  <a:pt x="83344" y="13543"/>
                </a:cubicBezTo>
                <a:cubicBezTo>
                  <a:pt x="83344" y="16669"/>
                  <a:pt x="82302" y="19620"/>
                  <a:pt x="80218" y="22399"/>
                </a:cubicBezTo>
                <a:lnTo>
                  <a:pt x="26566" y="81781"/>
                </a:lnTo>
                <a:lnTo>
                  <a:pt x="26566" y="253157"/>
                </a:lnTo>
                <a:cubicBezTo>
                  <a:pt x="26566" y="256977"/>
                  <a:pt x="25350" y="260189"/>
                  <a:pt x="22920" y="262793"/>
                </a:cubicBezTo>
                <a:cubicBezTo>
                  <a:pt x="20489" y="265398"/>
                  <a:pt x="17363" y="266700"/>
                  <a:pt x="13543" y="266700"/>
                </a:cubicBezTo>
                <a:cubicBezTo>
                  <a:pt x="9723" y="266700"/>
                  <a:pt x="6511" y="265398"/>
                  <a:pt x="3907" y="262793"/>
                </a:cubicBezTo>
                <a:cubicBezTo>
                  <a:pt x="1302" y="260189"/>
                  <a:pt x="0" y="256977"/>
                  <a:pt x="0" y="253157"/>
                </a:cubicBezTo>
                <a:lnTo>
                  <a:pt x="0" y="76572"/>
                </a:lnTo>
                <a:cubicBezTo>
                  <a:pt x="0" y="73099"/>
                  <a:pt x="1215" y="70148"/>
                  <a:pt x="3646" y="67717"/>
                </a:cubicBezTo>
                <a:lnTo>
                  <a:pt x="59903" y="4167"/>
                </a:lnTo>
                <a:cubicBezTo>
                  <a:pt x="62681" y="1389"/>
                  <a:pt x="65980" y="0"/>
                  <a:pt x="69800" y="0"/>
                </a:cubicBezTo>
                <a:close/>
              </a:path>
            </a:pathLst>
          </a:custGeom>
          <a:solidFill>
            <a:schemeClr val="tx2"/>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pPr>
            <a:endParaRPr lang="en-US" sz="1799" kern="0" err="1">
              <a:latin typeface="Helvetica" pitchFamily="2" charset="0"/>
              <a:ea typeface="Arial Unicode MS" pitchFamily="34" charset="-128"/>
              <a:cs typeface="Arial Unicode MS" pitchFamily="34" charset="-128"/>
            </a:endParaRPr>
          </a:p>
        </p:txBody>
      </p:sp>
      <p:sp>
        <p:nvSpPr>
          <p:cNvPr id="65" name="Freeform: Shape 64">
            <a:extLst>
              <a:ext uri="{FF2B5EF4-FFF2-40B4-BE49-F238E27FC236}">
                <a16:creationId xmlns:a16="http://schemas.microsoft.com/office/drawing/2014/main" id="{2D300889-3AB3-43F2-9213-2FB5D5DA6489}"/>
              </a:ext>
            </a:extLst>
          </p:cNvPr>
          <p:cNvSpPr/>
          <p:nvPr/>
        </p:nvSpPr>
        <p:spPr bwMode="gray">
          <a:xfrm>
            <a:off x="2587870" y="3919880"/>
            <a:ext cx="372760" cy="497014"/>
          </a:xfrm>
          <a:custGeom>
            <a:avLst/>
            <a:gdLst/>
            <a:ahLst/>
            <a:cxnLst/>
            <a:rect l="l" t="t" r="r" b="b"/>
            <a:pathLst>
              <a:path w="200025" h="266700">
                <a:moveTo>
                  <a:pt x="136476" y="116681"/>
                </a:moveTo>
                <a:cubicBezTo>
                  <a:pt x="140295" y="116681"/>
                  <a:pt x="143508" y="117983"/>
                  <a:pt x="146112" y="120588"/>
                </a:cubicBezTo>
                <a:cubicBezTo>
                  <a:pt x="148717" y="123192"/>
                  <a:pt x="150019" y="126405"/>
                  <a:pt x="150019" y="130224"/>
                </a:cubicBezTo>
                <a:cubicBezTo>
                  <a:pt x="150019" y="133003"/>
                  <a:pt x="148977" y="135781"/>
                  <a:pt x="146893" y="138559"/>
                </a:cubicBezTo>
                <a:lnTo>
                  <a:pt x="97929" y="195337"/>
                </a:lnTo>
                <a:cubicBezTo>
                  <a:pt x="95498" y="198462"/>
                  <a:pt x="92199" y="200025"/>
                  <a:pt x="88032" y="200025"/>
                </a:cubicBezTo>
                <a:cubicBezTo>
                  <a:pt x="84212" y="200025"/>
                  <a:pt x="80913" y="198636"/>
                  <a:pt x="78135" y="195858"/>
                </a:cubicBezTo>
                <a:lnTo>
                  <a:pt x="53653" y="168771"/>
                </a:lnTo>
                <a:cubicBezTo>
                  <a:pt x="51222" y="166340"/>
                  <a:pt x="50006" y="163388"/>
                  <a:pt x="50006" y="159916"/>
                </a:cubicBezTo>
                <a:cubicBezTo>
                  <a:pt x="50006" y="156096"/>
                  <a:pt x="51309" y="152884"/>
                  <a:pt x="53913" y="150279"/>
                </a:cubicBezTo>
                <a:cubicBezTo>
                  <a:pt x="56518" y="147675"/>
                  <a:pt x="59730" y="146372"/>
                  <a:pt x="63550" y="146372"/>
                </a:cubicBezTo>
                <a:cubicBezTo>
                  <a:pt x="67022" y="146372"/>
                  <a:pt x="70321" y="147935"/>
                  <a:pt x="73447" y="151060"/>
                </a:cubicBezTo>
                <a:lnTo>
                  <a:pt x="87511" y="166687"/>
                </a:lnTo>
                <a:lnTo>
                  <a:pt x="126578" y="121369"/>
                </a:lnTo>
                <a:cubicBezTo>
                  <a:pt x="129357" y="118244"/>
                  <a:pt x="132656" y="116681"/>
                  <a:pt x="136476" y="116681"/>
                </a:cubicBezTo>
                <a:close/>
                <a:moveTo>
                  <a:pt x="93762" y="26566"/>
                </a:moveTo>
                <a:lnTo>
                  <a:pt x="83344" y="39067"/>
                </a:lnTo>
                <a:lnTo>
                  <a:pt x="83344" y="73447"/>
                </a:lnTo>
                <a:cubicBezTo>
                  <a:pt x="83344" y="80739"/>
                  <a:pt x="80739" y="86990"/>
                  <a:pt x="75530" y="92199"/>
                </a:cubicBezTo>
                <a:cubicBezTo>
                  <a:pt x="70321" y="97408"/>
                  <a:pt x="64071" y="100012"/>
                  <a:pt x="56778" y="100012"/>
                </a:cubicBezTo>
                <a:lnTo>
                  <a:pt x="30733" y="100012"/>
                </a:lnTo>
                <a:lnTo>
                  <a:pt x="26566" y="104700"/>
                </a:lnTo>
                <a:lnTo>
                  <a:pt x="26566" y="240134"/>
                </a:lnTo>
                <a:lnTo>
                  <a:pt x="173459" y="240134"/>
                </a:lnTo>
                <a:lnTo>
                  <a:pt x="173459" y="26566"/>
                </a:lnTo>
                <a:close/>
                <a:moveTo>
                  <a:pt x="87511" y="0"/>
                </a:moveTo>
                <a:lnTo>
                  <a:pt x="186482" y="0"/>
                </a:lnTo>
                <a:cubicBezTo>
                  <a:pt x="190302" y="0"/>
                  <a:pt x="193514" y="1302"/>
                  <a:pt x="196118" y="3907"/>
                </a:cubicBezTo>
                <a:cubicBezTo>
                  <a:pt x="198723" y="6511"/>
                  <a:pt x="200025" y="9723"/>
                  <a:pt x="200025" y="13543"/>
                </a:cubicBezTo>
                <a:lnTo>
                  <a:pt x="200025" y="253157"/>
                </a:lnTo>
                <a:cubicBezTo>
                  <a:pt x="200025" y="256976"/>
                  <a:pt x="198723" y="260189"/>
                  <a:pt x="196118" y="262793"/>
                </a:cubicBezTo>
                <a:cubicBezTo>
                  <a:pt x="193514" y="265398"/>
                  <a:pt x="190302" y="266700"/>
                  <a:pt x="186482" y="266700"/>
                </a:cubicBezTo>
                <a:lnTo>
                  <a:pt x="13543" y="266700"/>
                </a:lnTo>
                <a:cubicBezTo>
                  <a:pt x="9724" y="266700"/>
                  <a:pt x="6511" y="265398"/>
                  <a:pt x="3907" y="262793"/>
                </a:cubicBezTo>
                <a:cubicBezTo>
                  <a:pt x="1302" y="260189"/>
                  <a:pt x="0" y="256976"/>
                  <a:pt x="0" y="253157"/>
                </a:cubicBezTo>
                <a:lnTo>
                  <a:pt x="0" y="100012"/>
                </a:lnTo>
                <a:cubicBezTo>
                  <a:pt x="0" y="96540"/>
                  <a:pt x="1042" y="93588"/>
                  <a:pt x="3126" y="91157"/>
                </a:cubicBezTo>
                <a:lnTo>
                  <a:pt x="77614" y="4688"/>
                </a:lnTo>
                <a:cubicBezTo>
                  <a:pt x="79698" y="1563"/>
                  <a:pt x="82997" y="0"/>
                  <a:pt x="87511" y="0"/>
                </a:cubicBezTo>
                <a:close/>
              </a:path>
            </a:pathLst>
          </a:custGeom>
          <a:solidFill>
            <a:schemeClr val="tx2"/>
          </a:solidFill>
          <a:ln w="25400" algn="ctr">
            <a:noFill/>
            <a:miter lim="800000"/>
            <a:headEnd/>
            <a:tailEnd/>
          </a:ln>
        </p:spPr>
        <p:txBody>
          <a:bodyPr wrap="square" lIns="89977" tIns="71981" rIns="89977" bIns="71981" rtlCol="0" anchor="ctr">
            <a:noAutofit/>
          </a:bodyPr>
          <a:lstStyle/>
          <a:p>
            <a:pPr algn="ctr" defTabSz="914126" fontAlgn="base">
              <a:spcBef>
                <a:spcPct val="50000"/>
              </a:spcBef>
              <a:spcAft>
                <a:spcPct val="0"/>
              </a:spcAft>
              <a:buClr>
                <a:srgbClr val="F0AB00"/>
              </a:buClr>
              <a:buSzPct val="80000"/>
            </a:pPr>
            <a:endParaRPr lang="en-US" sz="1799" kern="0" err="1">
              <a:latin typeface="Helvetica" pitchFamily="2" charset="0"/>
              <a:ea typeface="Arial Unicode MS" pitchFamily="34" charset="-128"/>
              <a:cs typeface="Arial Unicode MS" pitchFamily="34" charset="-128"/>
            </a:endParaRPr>
          </a:p>
        </p:txBody>
      </p:sp>
      <p:sp>
        <p:nvSpPr>
          <p:cNvPr id="66" name="Chevron 70">
            <a:extLst>
              <a:ext uri="{FF2B5EF4-FFF2-40B4-BE49-F238E27FC236}">
                <a16:creationId xmlns:a16="http://schemas.microsoft.com/office/drawing/2014/main" id="{7C04CCDD-E933-46AE-9DFC-280534112E92}"/>
              </a:ext>
            </a:extLst>
          </p:cNvPr>
          <p:cNvSpPr/>
          <p:nvPr/>
        </p:nvSpPr>
        <p:spPr bwMode="auto">
          <a:xfrm>
            <a:off x="6857814" y="5047064"/>
            <a:ext cx="1414524" cy="451534"/>
          </a:xfrm>
          <a:prstGeom prst="chevron">
            <a:avLst>
              <a:gd name="adj" fmla="val 33126"/>
            </a:avLst>
          </a:prstGeom>
          <a:solidFill>
            <a:schemeClr val="accent2"/>
          </a:solidFill>
          <a:ln w="25400" cap="flat" cmpd="sng" algn="ctr">
            <a:noFill/>
            <a:prstDash val="solid"/>
            <a:round/>
            <a:headEnd type="none" w="med" len="med"/>
            <a:tailEnd type="none" w="med" len="med"/>
          </a:ln>
          <a:effectLst/>
        </p:spPr>
        <p:txBody>
          <a:bodyPr wrap="none" lIns="0" tIns="0" rIns="0" bIns="0" anchor="ctr"/>
          <a:lstStyle/>
          <a:p>
            <a:pPr marL="177649" indent="1588" algn="ctr" defTabSz="457063" fontAlgn="base">
              <a:spcBef>
                <a:spcPct val="0"/>
              </a:spcBef>
              <a:spcAft>
                <a:spcPct val="0"/>
              </a:spcAft>
              <a:tabLst>
                <a:tab pos="347367" algn="l"/>
              </a:tabLst>
              <a:defRPr/>
            </a:pPr>
            <a:r>
              <a:rPr lang="en-US" sz="1100" noProof="1">
                <a:solidFill>
                  <a:schemeClr val="bg1"/>
                </a:solidFill>
                <a:latin typeface="Helvetica" pitchFamily="2" charset="0"/>
                <a:ea typeface="ＭＳ Ｐゴシック" charset="0"/>
              </a:rPr>
              <a:t>Integration  </a:t>
            </a:r>
          </a:p>
        </p:txBody>
      </p:sp>
    </p:spTree>
    <p:extLst>
      <p:ext uri="{BB962C8B-B14F-4D97-AF65-F5344CB8AC3E}">
        <p14:creationId xmlns:p14="http://schemas.microsoft.com/office/powerpoint/2010/main" val="83575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6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AutoShape 109">
            <a:extLst>
              <a:ext uri="{FF2B5EF4-FFF2-40B4-BE49-F238E27FC236}">
                <a16:creationId xmlns:a16="http://schemas.microsoft.com/office/drawing/2014/main" id="{D24C5F08-B207-4379-9805-ADDA6937F82F}"/>
              </a:ext>
            </a:extLst>
          </p:cNvPr>
          <p:cNvSpPr>
            <a:spLocks noChangeArrowheads="1"/>
          </p:cNvSpPr>
          <p:nvPr/>
        </p:nvSpPr>
        <p:spPr bwMode="gray">
          <a:xfrm>
            <a:off x="926393" y="1453439"/>
            <a:ext cx="2983302" cy="5197923"/>
          </a:xfrm>
          <a:prstGeom prst="rect">
            <a:avLst/>
          </a:prstGeom>
          <a:solidFill>
            <a:schemeClr val="bg1"/>
          </a:solidFill>
          <a:ln w="12700" algn="ctr">
            <a:noFill/>
            <a:round/>
            <a:headEnd/>
            <a:tailEnd/>
          </a:ln>
          <a:effectLst/>
        </p:spPr>
        <p:txBody>
          <a:bodyPr wrap="none" lIns="182820" tIns="731283" bIns="91410" anchor="ctr"/>
          <a:lstStyle/>
          <a:p>
            <a:pPr defTabSz="457063" fontAlgn="base">
              <a:spcBef>
                <a:spcPct val="0"/>
              </a:spcBef>
              <a:spcAft>
                <a:spcPct val="0"/>
              </a:spcAft>
              <a:defRPr/>
            </a:pPr>
            <a:endParaRPr lang="en-US" sz="1200" kern="0">
              <a:solidFill>
                <a:srgbClr val="000000"/>
              </a:solidFill>
              <a:latin typeface="Helvetica" pitchFamily="2" charset="0"/>
              <a:ea typeface="ＭＳ Ｐゴシック" charset="0"/>
            </a:endParaRPr>
          </a:p>
        </p:txBody>
      </p:sp>
      <p:sp>
        <p:nvSpPr>
          <p:cNvPr id="49" name="AutoShape 109">
            <a:extLst>
              <a:ext uri="{FF2B5EF4-FFF2-40B4-BE49-F238E27FC236}">
                <a16:creationId xmlns:a16="http://schemas.microsoft.com/office/drawing/2014/main" id="{277CE771-D66B-44B1-9F30-9CD92310C8D2}"/>
              </a:ext>
            </a:extLst>
          </p:cNvPr>
          <p:cNvSpPr>
            <a:spLocks noChangeArrowheads="1"/>
          </p:cNvSpPr>
          <p:nvPr/>
        </p:nvSpPr>
        <p:spPr bwMode="gray">
          <a:xfrm>
            <a:off x="4560454" y="1453439"/>
            <a:ext cx="3023797" cy="5197923"/>
          </a:xfrm>
          <a:prstGeom prst="rect">
            <a:avLst/>
          </a:prstGeom>
          <a:solidFill>
            <a:schemeClr val="bg1"/>
          </a:solidFill>
          <a:ln w="12700" algn="ctr">
            <a:noFill/>
            <a:round/>
            <a:headEnd/>
            <a:tailEnd/>
          </a:ln>
          <a:effectLst/>
        </p:spPr>
        <p:txBody>
          <a:bodyPr wrap="none" lIns="182820" tIns="731283" bIns="91410" anchor="ctr"/>
          <a:lstStyle/>
          <a:p>
            <a:pPr defTabSz="457063" fontAlgn="base">
              <a:spcBef>
                <a:spcPct val="0"/>
              </a:spcBef>
              <a:spcAft>
                <a:spcPct val="0"/>
              </a:spcAft>
              <a:defRPr/>
            </a:pPr>
            <a:endParaRPr lang="en-US" sz="1200" kern="0">
              <a:solidFill>
                <a:srgbClr val="000000"/>
              </a:solidFill>
              <a:latin typeface="Helvetica" pitchFamily="2" charset="0"/>
              <a:ea typeface="ＭＳ Ｐゴシック" charset="0"/>
            </a:endParaRPr>
          </a:p>
        </p:txBody>
      </p:sp>
      <p:sp>
        <p:nvSpPr>
          <p:cNvPr id="55" name="AutoShape 109">
            <a:extLst>
              <a:ext uri="{FF2B5EF4-FFF2-40B4-BE49-F238E27FC236}">
                <a16:creationId xmlns:a16="http://schemas.microsoft.com/office/drawing/2014/main" id="{1351714D-6892-4EFA-885C-C29157889F51}"/>
              </a:ext>
            </a:extLst>
          </p:cNvPr>
          <p:cNvSpPr>
            <a:spLocks noChangeArrowheads="1"/>
          </p:cNvSpPr>
          <p:nvPr/>
        </p:nvSpPr>
        <p:spPr bwMode="gray">
          <a:xfrm>
            <a:off x="8251147" y="1439215"/>
            <a:ext cx="3012154" cy="5197923"/>
          </a:xfrm>
          <a:prstGeom prst="rect">
            <a:avLst/>
          </a:prstGeom>
          <a:solidFill>
            <a:schemeClr val="bg1"/>
          </a:solidFill>
          <a:ln w="12700" algn="ctr">
            <a:noFill/>
            <a:round/>
            <a:headEnd/>
            <a:tailEnd/>
          </a:ln>
          <a:effectLst/>
        </p:spPr>
        <p:txBody>
          <a:bodyPr wrap="none" lIns="182820" tIns="731283" bIns="91410" anchor="ctr"/>
          <a:lstStyle/>
          <a:p>
            <a:pPr defTabSz="457063" fontAlgn="base">
              <a:spcBef>
                <a:spcPct val="0"/>
              </a:spcBef>
              <a:spcAft>
                <a:spcPct val="0"/>
              </a:spcAft>
              <a:defRPr/>
            </a:pPr>
            <a:endParaRPr lang="en-US" sz="1200" kern="0">
              <a:solidFill>
                <a:srgbClr val="000000"/>
              </a:solidFill>
              <a:latin typeface="Helvetica" pitchFamily="2" charset="0"/>
              <a:ea typeface="ＭＳ Ｐゴシック" charset="0"/>
            </a:endParaRPr>
          </a:p>
        </p:txBody>
      </p:sp>
      <p:sp>
        <p:nvSpPr>
          <p:cNvPr id="2" name="Text Placeholder 1">
            <a:extLst>
              <a:ext uri="{FF2B5EF4-FFF2-40B4-BE49-F238E27FC236}">
                <a16:creationId xmlns:a16="http://schemas.microsoft.com/office/drawing/2014/main" id="{7A74B6A9-EB6C-375C-B4A7-1CC663360072}"/>
              </a:ext>
            </a:extLst>
          </p:cNvPr>
          <p:cNvSpPr>
            <a:spLocks noGrp="1"/>
          </p:cNvSpPr>
          <p:nvPr>
            <p:ph type="body" sz="quarter" idx="12"/>
          </p:nvPr>
        </p:nvSpPr>
        <p:spPr/>
        <p:txBody>
          <a:bodyPr/>
          <a:lstStyle/>
          <a:p>
            <a:r>
              <a:rPr lang="en-US"/>
              <a:t>Put ECM in Business Context</a:t>
            </a:r>
          </a:p>
        </p:txBody>
      </p:sp>
      <p:sp>
        <p:nvSpPr>
          <p:cNvPr id="32" name="Pie 156">
            <a:extLst>
              <a:ext uri="{FF2B5EF4-FFF2-40B4-BE49-F238E27FC236}">
                <a16:creationId xmlns:a16="http://schemas.microsoft.com/office/drawing/2014/main" id="{0CBBCF21-7157-4166-8C27-2AFBEFA34B37}"/>
              </a:ext>
            </a:extLst>
          </p:cNvPr>
          <p:cNvSpPr/>
          <p:nvPr/>
        </p:nvSpPr>
        <p:spPr>
          <a:xfrm flipV="1">
            <a:off x="5223837" y="2348951"/>
            <a:ext cx="1731700" cy="1731701"/>
          </a:xfrm>
          <a:prstGeom prst="pie">
            <a:avLst>
              <a:gd name="adj1" fmla="val 0"/>
              <a:gd name="adj2" fmla="val 10780166"/>
            </a:avLst>
          </a:prstGeom>
          <a:solidFill>
            <a:srgbClr val="E1E8F6">
              <a:lumMod val="25000"/>
            </a:srgbClr>
          </a:solidFill>
          <a:ln w="25400" cap="flat" cmpd="sng" algn="ctr">
            <a:noFill/>
            <a:prstDash val="solid"/>
          </a:ln>
          <a:effectLst/>
        </p:spPr>
        <p:txBody>
          <a:bodyPr rtlCol="0" anchor="ctr"/>
          <a:lstStyle/>
          <a:p>
            <a:pPr algn="ctr" defTabSz="457063" fontAlgn="base">
              <a:spcBef>
                <a:spcPct val="0"/>
              </a:spcBef>
              <a:spcAft>
                <a:spcPct val="0"/>
              </a:spcAft>
              <a:defRPr/>
            </a:pPr>
            <a:endParaRPr lang="en-US" sz="900" kern="0">
              <a:solidFill>
                <a:srgbClr val="000000"/>
              </a:solidFill>
              <a:latin typeface="Helvetica" pitchFamily="2" charset="0"/>
            </a:endParaRPr>
          </a:p>
        </p:txBody>
      </p:sp>
      <p:sp>
        <p:nvSpPr>
          <p:cNvPr id="33" name="Pie 157">
            <a:extLst>
              <a:ext uri="{FF2B5EF4-FFF2-40B4-BE49-F238E27FC236}">
                <a16:creationId xmlns:a16="http://schemas.microsoft.com/office/drawing/2014/main" id="{D0463634-019A-44B0-8C22-C0AD17FE141A}"/>
              </a:ext>
            </a:extLst>
          </p:cNvPr>
          <p:cNvSpPr/>
          <p:nvPr/>
        </p:nvSpPr>
        <p:spPr>
          <a:xfrm>
            <a:off x="5215956" y="2376201"/>
            <a:ext cx="1731700" cy="1731701"/>
          </a:xfrm>
          <a:prstGeom prst="pie">
            <a:avLst>
              <a:gd name="adj1" fmla="val 0"/>
              <a:gd name="adj2" fmla="val 10780166"/>
            </a:avLst>
          </a:prstGeom>
          <a:solidFill>
            <a:srgbClr val="E1E8F6">
              <a:lumMod val="50000"/>
            </a:srgbClr>
          </a:solidFill>
          <a:ln w="25400" cap="flat" cmpd="sng" algn="ctr">
            <a:noFill/>
            <a:prstDash val="solid"/>
          </a:ln>
          <a:effectLst/>
        </p:spPr>
        <p:txBody>
          <a:bodyPr rtlCol="0" anchor="ctr"/>
          <a:lstStyle/>
          <a:p>
            <a:pPr algn="ctr" defTabSz="457063" fontAlgn="base">
              <a:spcBef>
                <a:spcPct val="0"/>
              </a:spcBef>
              <a:spcAft>
                <a:spcPct val="0"/>
              </a:spcAft>
              <a:defRPr/>
            </a:pPr>
            <a:endParaRPr lang="en-US" sz="900" kern="0">
              <a:solidFill>
                <a:srgbClr val="000000"/>
              </a:solidFill>
              <a:latin typeface="Helvetica" pitchFamily="2" charset="0"/>
            </a:endParaRPr>
          </a:p>
        </p:txBody>
      </p:sp>
      <p:sp>
        <p:nvSpPr>
          <p:cNvPr id="34" name="TextBox 50">
            <a:extLst>
              <a:ext uri="{FF2B5EF4-FFF2-40B4-BE49-F238E27FC236}">
                <a16:creationId xmlns:a16="http://schemas.microsoft.com/office/drawing/2014/main" id="{BC6FB6C6-A0F2-44DE-BFF9-59996D20A92B}"/>
              </a:ext>
            </a:extLst>
          </p:cNvPr>
          <p:cNvSpPr txBox="1">
            <a:spLocks noChangeArrowheads="1"/>
          </p:cNvSpPr>
          <p:nvPr/>
        </p:nvSpPr>
        <p:spPr bwMode="auto">
          <a:xfrm>
            <a:off x="5293925" y="2504794"/>
            <a:ext cx="1636965" cy="523061"/>
          </a:xfrm>
          <a:prstGeom prst="rect">
            <a:avLst/>
          </a:prstGeom>
          <a:noFill/>
          <a:ln w="9525">
            <a:noFill/>
            <a:miter lim="800000"/>
            <a:headEnd/>
            <a:tailEnd/>
          </a:ln>
        </p:spPr>
        <p:txBody>
          <a:bodyPr wrap="square" lIns="91395" tIns="45697" rIns="91395" bIns="45697">
            <a:spAutoFit/>
          </a:bodyPr>
          <a:lstStyle/>
          <a:p>
            <a:pPr algn="ctr" defTabSz="457063" fontAlgn="base">
              <a:spcBef>
                <a:spcPct val="0"/>
              </a:spcBef>
              <a:spcAft>
                <a:spcPct val="0"/>
              </a:spcAft>
              <a:defRPr/>
            </a:pPr>
            <a:r>
              <a:rPr lang="en-US" sz="1400" b="1" kern="0">
                <a:solidFill>
                  <a:srgbClr val="FFFFFF"/>
                </a:solidFill>
                <a:latin typeface="Helvetica" pitchFamily="2" charset="0"/>
                <a:ea typeface="ＭＳ Ｐゴシック" charset="0"/>
              </a:rPr>
              <a:t>SAP</a:t>
            </a:r>
            <a:br>
              <a:rPr lang="en-US" sz="1400" b="1" kern="0">
                <a:solidFill>
                  <a:srgbClr val="FFFFFF"/>
                </a:solidFill>
                <a:latin typeface="Helvetica" pitchFamily="2" charset="0"/>
                <a:ea typeface="ＭＳ Ｐゴシック" charset="0"/>
              </a:rPr>
            </a:br>
            <a:r>
              <a:rPr lang="en-US" sz="1400" b="1" kern="0">
                <a:solidFill>
                  <a:srgbClr val="FFFFFF"/>
                </a:solidFill>
                <a:latin typeface="Helvetica" pitchFamily="2" charset="0"/>
                <a:ea typeface="ＭＳ Ｐゴシック" charset="0"/>
              </a:rPr>
              <a:t>Business Suite</a:t>
            </a:r>
          </a:p>
        </p:txBody>
      </p:sp>
      <p:sp>
        <p:nvSpPr>
          <p:cNvPr id="35" name="TextBox 50">
            <a:extLst>
              <a:ext uri="{FF2B5EF4-FFF2-40B4-BE49-F238E27FC236}">
                <a16:creationId xmlns:a16="http://schemas.microsoft.com/office/drawing/2014/main" id="{EC8E5CDC-8EEC-4B4A-BB8A-5B2B65619752}"/>
              </a:ext>
            </a:extLst>
          </p:cNvPr>
          <p:cNvSpPr txBox="1">
            <a:spLocks noChangeArrowheads="1"/>
          </p:cNvSpPr>
          <p:nvPr/>
        </p:nvSpPr>
        <p:spPr bwMode="auto">
          <a:xfrm>
            <a:off x="5293925" y="3377086"/>
            <a:ext cx="1636965" cy="584601"/>
          </a:xfrm>
          <a:prstGeom prst="rect">
            <a:avLst/>
          </a:prstGeom>
          <a:noFill/>
          <a:ln w="9525">
            <a:noFill/>
            <a:miter lim="800000"/>
            <a:headEnd/>
            <a:tailEnd/>
          </a:ln>
        </p:spPr>
        <p:txBody>
          <a:bodyPr wrap="square" lIns="91395" tIns="45697" rIns="91395" bIns="45697">
            <a:spAutoFit/>
          </a:bodyPr>
          <a:lstStyle/>
          <a:p>
            <a:pPr algn="ctr" defTabSz="457063" fontAlgn="base">
              <a:spcBef>
                <a:spcPct val="0"/>
              </a:spcBef>
              <a:spcAft>
                <a:spcPct val="0"/>
              </a:spcAft>
              <a:defRPr/>
            </a:pPr>
            <a:r>
              <a:rPr lang="en-US" sz="1600" b="1" kern="0">
                <a:solidFill>
                  <a:srgbClr val="FFFFFF"/>
                </a:solidFill>
                <a:latin typeface="Helvetica" pitchFamily="2" charset="0"/>
                <a:ea typeface="ＭＳ Ｐゴシック" charset="0"/>
              </a:rPr>
              <a:t>ECM Landscape</a:t>
            </a:r>
          </a:p>
        </p:txBody>
      </p:sp>
      <p:cxnSp>
        <p:nvCxnSpPr>
          <p:cNvPr id="36" name="Straight Connector 35">
            <a:extLst>
              <a:ext uri="{FF2B5EF4-FFF2-40B4-BE49-F238E27FC236}">
                <a16:creationId xmlns:a16="http://schemas.microsoft.com/office/drawing/2014/main" id="{116E1067-51D9-444A-A404-B09F4DE3133B}"/>
              </a:ext>
            </a:extLst>
          </p:cNvPr>
          <p:cNvCxnSpPr/>
          <p:nvPr/>
        </p:nvCxnSpPr>
        <p:spPr>
          <a:xfrm>
            <a:off x="5149518" y="3202405"/>
            <a:ext cx="1876107" cy="0"/>
          </a:xfrm>
          <a:prstGeom prst="line">
            <a:avLst/>
          </a:prstGeom>
          <a:noFill/>
          <a:ln w="152400" cap="flat" cmpd="sng" algn="ctr">
            <a:solidFill>
              <a:srgbClr val="FFFFFF"/>
            </a:solidFill>
            <a:prstDash val="solid"/>
          </a:ln>
          <a:effectLst/>
        </p:spPr>
      </p:cxnSp>
      <p:sp>
        <p:nvSpPr>
          <p:cNvPr id="39" name="Text Box 708">
            <a:extLst>
              <a:ext uri="{FF2B5EF4-FFF2-40B4-BE49-F238E27FC236}">
                <a16:creationId xmlns:a16="http://schemas.microsoft.com/office/drawing/2014/main" id="{04FB071D-5D2A-47CA-8A16-6C7EE0006AF6}"/>
              </a:ext>
            </a:extLst>
          </p:cNvPr>
          <p:cNvSpPr>
            <a:spLocks noChangeArrowheads="1"/>
          </p:cNvSpPr>
          <p:nvPr/>
        </p:nvSpPr>
        <p:spPr bwMode="gray">
          <a:xfrm>
            <a:off x="889612" y="4300750"/>
            <a:ext cx="3021938" cy="2350612"/>
          </a:xfrm>
          <a:prstGeom prst="rect">
            <a:avLst/>
          </a:prstGeom>
          <a:solidFill>
            <a:schemeClr val="bg1">
              <a:lumMod val="95000"/>
            </a:schemeClr>
          </a:solidFill>
          <a:ln w="12700">
            <a:noFill/>
            <a:miter lim="800000"/>
            <a:headEnd/>
            <a:tailEnd/>
          </a:ln>
        </p:spPr>
        <p:txBody>
          <a:bodyPr lIns="71977" tIns="71977" rIns="71977"/>
          <a:lstStyle/>
          <a:p>
            <a:pPr marL="171391" indent="-171391" defTabSz="457063" fontAlgn="base">
              <a:spcBef>
                <a:spcPts val="300"/>
              </a:spcBef>
              <a:spcAft>
                <a:spcPct val="0"/>
              </a:spcAft>
              <a:buClr>
                <a:srgbClr val="111B58"/>
              </a:buClr>
              <a:buSzPct val="120000"/>
              <a:buFont typeface="Wingdings" pitchFamily="2" charset="2"/>
              <a:buChar char="§"/>
              <a:defRPr/>
            </a:pPr>
            <a:r>
              <a:rPr lang="en-US" sz="1600" kern="0">
                <a:solidFill>
                  <a:srgbClr val="000000"/>
                </a:solidFill>
                <a:latin typeface="Helvetica" pitchFamily="2" charset="0"/>
                <a:ea typeface="ＭＳ Ｐゴシック" charset="0"/>
              </a:rPr>
              <a:t>Save, Search, View </a:t>
            </a:r>
          </a:p>
          <a:p>
            <a:pPr marL="171391" indent="-171391" defTabSz="457063" fontAlgn="base">
              <a:spcBef>
                <a:spcPts val="300"/>
              </a:spcBef>
              <a:spcAft>
                <a:spcPct val="0"/>
              </a:spcAft>
              <a:buClr>
                <a:srgbClr val="111B58"/>
              </a:buClr>
              <a:buSzPct val="120000"/>
              <a:buFont typeface="Wingdings" pitchFamily="2" charset="2"/>
              <a:buChar char="§"/>
              <a:defRPr/>
            </a:pPr>
            <a:r>
              <a:rPr lang="en-US" sz="1600" kern="0">
                <a:solidFill>
                  <a:srgbClr val="000000"/>
                </a:solidFill>
                <a:latin typeface="Helvetica" pitchFamily="2" charset="0"/>
                <a:ea typeface="ＭＳ Ｐゴシック" charset="0"/>
              </a:rPr>
              <a:t>Edit, Share, Collaborate </a:t>
            </a:r>
          </a:p>
          <a:p>
            <a:pPr marL="171391" indent="-171391" defTabSz="457063" fontAlgn="base">
              <a:spcBef>
                <a:spcPts val="300"/>
              </a:spcBef>
              <a:spcAft>
                <a:spcPct val="0"/>
              </a:spcAft>
              <a:buClr>
                <a:srgbClr val="111B58"/>
              </a:buClr>
              <a:buSzPct val="120000"/>
              <a:buFont typeface="Wingdings" pitchFamily="2" charset="2"/>
              <a:buChar char="§"/>
              <a:defRPr/>
            </a:pPr>
            <a:r>
              <a:rPr lang="en-US" sz="1600" kern="0">
                <a:solidFill>
                  <a:srgbClr val="000000"/>
                </a:solidFill>
                <a:latin typeface="Helvetica" pitchFamily="2" charset="0"/>
                <a:ea typeface="ＭＳ Ｐゴシック" charset="0"/>
              </a:rPr>
              <a:t>Templates &amp; Permissions</a:t>
            </a:r>
          </a:p>
          <a:p>
            <a:pPr marL="171391" indent="-171391" defTabSz="457063" fontAlgn="base">
              <a:spcBef>
                <a:spcPts val="300"/>
              </a:spcBef>
              <a:spcAft>
                <a:spcPct val="0"/>
              </a:spcAft>
              <a:buClr>
                <a:srgbClr val="111B58"/>
              </a:buClr>
              <a:buSzPct val="120000"/>
              <a:buFont typeface="Wingdings" pitchFamily="2" charset="2"/>
              <a:buChar char="§"/>
              <a:defRPr/>
            </a:pPr>
            <a:r>
              <a:rPr lang="en-US" sz="1600" kern="0">
                <a:solidFill>
                  <a:srgbClr val="000000"/>
                </a:solidFill>
                <a:latin typeface="Helvetica" pitchFamily="2" charset="0"/>
                <a:ea typeface="ＭＳ Ｐゴシック" charset="0"/>
              </a:rPr>
              <a:t>Outlook, Offline, Mobile</a:t>
            </a:r>
          </a:p>
          <a:p>
            <a:pPr marL="171391" indent="-171391" defTabSz="457063" fontAlgn="base">
              <a:spcBef>
                <a:spcPts val="300"/>
              </a:spcBef>
              <a:spcAft>
                <a:spcPct val="0"/>
              </a:spcAft>
              <a:buClr>
                <a:srgbClr val="111B58"/>
              </a:buClr>
              <a:buSzPct val="120000"/>
              <a:buFont typeface="Wingdings" pitchFamily="2" charset="2"/>
              <a:buChar char="§"/>
              <a:defRPr/>
            </a:pPr>
            <a:r>
              <a:rPr lang="en-US" sz="1600" kern="0">
                <a:solidFill>
                  <a:srgbClr val="000000"/>
                </a:solidFill>
                <a:latin typeface="Helvetica" pitchFamily="2" charset="0"/>
                <a:ea typeface="ＭＳ Ｐゴシック" charset="0"/>
              </a:rPr>
              <a:t>Scan, OCR, Workflow</a:t>
            </a:r>
          </a:p>
          <a:p>
            <a:pPr marL="171391" indent="-171391" defTabSz="457063" fontAlgn="base">
              <a:spcBef>
                <a:spcPts val="300"/>
              </a:spcBef>
              <a:spcAft>
                <a:spcPct val="0"/>
              </a:spcAft>
              <a:buClr>
                <a:srgbClr val="111B58"/>
              </a:buClr>
              <a:buSzPct val="120000"/>
              <a:buFont typeface="Wingdings" pitchFamily="2" charset="2"/>
              <a:buChar char="§"/>
              <a:defRPr/>
            </a:pPr>
            <a:r>
              <a:rPr lang="en-US" sz="1600" kern="0">
                <a:solidFill>
                  <a:srgbClr val="000000"/>
                </a:solidFill>
                <a:latin typeface="Helvetica" pitchFamily="2" charset="0"/>
                <a:ea typeface="ＭＳ Ｐゴシック" charset="0"/>
              </a:rPr>
              <a:t>Archiving &amp; Records Mgmt</a:t>
            </a:r>
          </a:p>
          <a:p>
            <a:pPr marL="171391" indent="-171391" defTabSz="457063" fontAlgn="base">
              <a:spcBef>
                <a:spcPts val="300"/>
              </a:spcBef>
              <a:spcAft>
                <a:spcPct val="0"/>
              </a:spcAft>
              <a:buClr>
                <a:srgbClr val="111B58"/>
              </a:buClr>
              <a:buSzPct val="120000"/>
              <a:buFont typeface="Wingdings" pitchFamily="2" charset="2"/>
              <a:buChar char="§"/>
              <a:defRPr/>
            </a:pPr>
            <a:r>
              <a:rPr sz="1600" kern="0">
                <a:solidFill>
                  <a:srgbClr val="000000"/>
                </a:solidFill>
                <a:latin typeface="Helvetica" pitchFamily="2" charset="0"/>
                <a:ea typeface="ＭＳ Ｐゴシック" charset="0"/>
              </a:rPr>
              <a:t>Annotate, Redline, Social</a:t>
            </a:r>
            <a:endParaRPr lang="en-US" sz="1600" kern="0">
              <a:solidFill>
                <a:srgbClr val="000000"/>
              </a:solidFill>
              <a:latin typeface="Helvetica" pitchFamily="2" charset="0"/>
              <a:ea typeface="ＭＳ Ｐゴシック" charset="0"/>
            </a:endParaRPr>
          </a:p>
          <a:p>
            <a:pPr marL="171391" indent="-171391" defTabSz="457063" fontAlgn="base">
              <a:spcBef>
                <a:spcPts val="300"/>
              </a:spcBef>
              <a:spcAft>
                <a:spcPct val="0"/>
              </a:spcAft>
              <a:buClr>
                <a:srgbClr val="111B58"/>
              </a:buClr>
              <a:buSzPct val="120000"/>
              <a:buFont typeface="Wingdings" pitchFamily="2" charset="2"/>
              <a:buChar char="§"/>
              <a:defRPr/>
            </a:pPr>
            <a:r>
              <a:rPr lang="en-US" sz="1600" kern="0">
                <a:solidFill>
                  <a:srgbClr val="000000"/>
                </a:solidFill>
                <a:latin typeface="Helvetica" pitchFamily="2" charset="0"/>
                <a:ea typeface="ＭＳ Ｐゴシック" charset="0"/>
              </a:rPr>
              <a:t>…</a:t>
            </a:r>
          </a:p>
        </p:txBody>
      </p:sp>
      <p:sp>
        <p:nvSpPr>
          <p:cNvPr id="40" name="Text Box 80">
            <a:extLst>
              <a:ext uri="{FF2B5EF4-FFF2-40B4-BE49-F238E27FC236}">
                <a16:creationId xmlns:a16="http://schemas.microsoft.com/office/drawing/2014/main" id="{C284B888-5AE2-4725-9130-7C94AE6EB00E}"/>
              </a:ext>
            </a:extLst>
          </p:cNvPr>
          <p:cNvSpPr txBox="1">
            <a:spLocks noChangeArrowheads="1"/>
          </p:cNvSpPr>
          <p:nvPr/>
        </p:nvSpPr>
        <p:spPr bwMode="auto">
          <a:xfrm>
            <a:off x="949533" y="1470490"/>
            <a:ext cx="2898379" cy="584623"/>
          </a:xfrm>
          <a:prstGeom prst="rect">
            <a:avLst/>
          </a:prstGeom>
          <a:noFill/>
          <a:ln w="9525">
            <a:noFill/>
            <a:miter lim="800000"/>
            <a:headEnd/>
            <a:tailEnd/>
          </a:ln>
          <a:effectLst>
            <a:prstShdw prst="shdw17" dist="17961" dir="2700000">
              <a:srgbClr val="F0AB00">
                <a:gamma/>
                <a:shade val="60000"/>
                <a:invGamma/>
              </a:srgbClr>
            </a:prstShdw>
          </a:effectLst>
        </p:spPr>
        <p:txBody>
          <a:bodyPr>
            <a:spAutoFit/>
          </a:bodyPr>
          <a:lstStyle/>
          <a:p>
            <a:pPr algn="ctr" defTabSz="457063" fontAlgn="base">
              <a:spcBef>
                <a:spcPct val="0"/>
              </a:spcBef>
              <a:spcAft>
                <a:spcPct val="0"/>
              </a:spcAft>
              <a:defRPr/>
            </a:pPr>
            <a:r>
              <a:rPr lang="en-US" sz="1600" b="1" kern="0">
                <a:solidFill>
                  <a:srgbClr val="000000"/>
                </a:solidFill>
                <a:latin typeface="Helvetica" pitchFamily="2" charset="0"/>
                <a:ea typeface="ＭＳ Ｐゴシック" charset="0"/>
              </a:rPr>
              <a:t>Enterprise Content Management</a:t>
            </a:r>
          </a:p>
        </p:txBody>
      </p:sp>
      <p:sp>
        <p:nvSpPr>
          <p:cNvPr id="42" name="Text Box 78">
            <a:extLst>
              <a:ext uri="{FF2B5EF4-FFF2-40B4-BE49-F238E27FC236}">
                <a16:creationId xmlns:a16="http://schemas.microsoft.com/office/drawing/2014/main" id="{D4963DEA-D569-4648-A9B4-2F3AA23929E3}"/>
              </a:ext>
            </a:extLst>
          </p:cNvPr>
          <p:cNvSpPr txBox="1">
            <a:spLocks noChangeArrowheads="1"/>
          </p:cNvSpPr>
          <p:nvPr/>
        </p:nvSpPr>
        <p:spPr bwMode="gray">
          <a:xfrm>
            <a:off x="3999638" y="2879323"/>
            <a:ext cx="453851" cy="646163"/>
          </a:xfrm>
          <a:prstGeom prst="rect">
            <a:avLst/>
          </a:prstGeom>
          <a:noFill/>
          <a:ln w="9525">
            <a:noFill/>
            <a:miter lim="800000"/>
            <a:headEnd/>
            <a:tailEnd/>
          </a:ln>
          <a:effectLst>
            <a:prstShdw prst="shdw17" dist="17961" dir="2700000">
              <a:srgbClr val="F0AB00">
                <a:gamma/>
                <a:shade val="60000"/>
                <a:invGamma/>
              </a:srgbClr>
            </a:prstShdw>
          </a:effectLst>
        </p:spPr>
        <p:txBody>
          <a:bodyPr wrap="none">
            <a:spAutoFit/>
          </a:bodyPr>
          <a:lstStyle/>
          <a:p>
            <a:pPr defTabSz="457063" fontAlgn="base">
              <a:spcBef>
                <a:spcPct val="0"/>
              </a:spcBef>
              <a:spcAft>
                <a:spcPct val="0"/>
              </a:spcAft>
              <a:defRPr/>
            </a:pPr>
            <a:r>
              <a:rPr lang="en-US" sz="3599" b="1" kern="0">
                <a:solidFill>
                  <a:schemeClr val="accent3"/>
                </a:solidFill>
                <a:latin typeface="Helvetica" pitchFamily="2" charset="0"/>
                <a:ea typeface="ＭＳ Ｐゴシック" charset="0"/>
              </a:rPr>
              <a:t>+</a:t>
            </a:r>
          </a:p>
        </p:txBody>
      </p:sp>
      <p:sp>
        <p:nvSpPr>
          <p:cNvPr id="50" name="Text Box 708">
            <a:extLst>
              <a:ext uri="{FF2B5EF4-FFF2-40B4-BE49-F238E27FC236}">
                <a16:creationId xmlns:a16="http://schemas.microsoft.com/office/drawing/2014/main" id="{4F87D780-14EA-4440-B671-46043E817840}"/>
              </a:ext>
            </a:extLst>
          </p:cNvPr>
          <p:cNvSpPr>
            <a:spLocks noChangeArrowheads="1"/>
          </p:cNvSpPr>
          <p:nvPr/>
        </p:nvSpPr>
        <p:spPr bwMode="gray">
          <a:xfrm>
            <a:off x="4564169" y="4300750"/>
            <a:ext cx="3021938" cy="2350612"/>
          </a:xfrm>
          <a:prstGeom prst="rect">
            <a:avLst/>
          </a:prstGeom>
          <a:solidFill>
            <a:schemeClr val="bg1">
              <a:lumMod val="95000"/>
            </a:schemeClr>
          </a:solidFill>
          <a:ln w="12700">
            <a:noFill/>
            <a:miter lim="800000"/>
            <a:headEnd/>
            <a:tailEnd/>
          </a:ln>
        </p:spPr>
        <p:txBody>
          <a:bodyPr lIns="71977" tIns="71977" rIns="71977"/>
          <a:lstStyle/>
          <a:p>
            <a:pPr marL="171391" indent="-171391" defTabSz="457063" fontAlgn="base">
              <a:spcBef>
                <a:spcPts val="300"/>
              </a:spcBef>
              <a:spcAft>
                <a:spcPct val="0"/>
              </a:spcAft>
              <a:buClr>
                <a:srgbClr val="111B58"/>
              </a:buClr>
              <a:buSzPct val="120000"/>
              <a:buFont typeface="Wingdings" pitchFamily="2" charset="2"/>
              <a:buChar char="§"/>
              <a:defRPr/>
            </a:pPr>
            <a:r>
              <a:rPr lang="en-US" sz="1600" i="1" kern="0">
                <a:solidFill>
                  <a:srgbClr val="000000"/>
                </a:solidFill>
                <a:latin typeface="Helvetica" pitchFamily="2" charset="0"/>
                <a:ea typeface="ＭＳ Ｐゴシック" charset="0"/>
              </a:rPr>
              <a:t>Workspaces</a:t>
            </a:r>
            <a:r>
              <a:rPr lang="en-US" sz="1600" kern="0">
                <a:solidFill>
                  <a:srgbClr val="000000"/>
                </a:solidFill>
                <a:latin typeface="Helvetica" pitchFamily="2" charset="0"/>
                <a:ea typeface="ＭＳ Ｐゴシック" charset="0"/>
              </a:rPr>
              <a:t> natively extend SAP processes with ECM</a:t>
            </a:r>
          </a:p>
          <a:p>
            <a:pPr marL="171391" indent="-171391" defTabSz="457063" fontAlgn="base">
              <a:spcBef>
                <a:spcPts val="300"/>
              </a:spcBef>
              <a:spcAft>
                <a:spcPct val="0"/>
              </a:spcAft>
              <a:buClr>
                <a:srgbClr val="111B58"/>
              </a:buClr>
              <a:buSzPct val="120000"/>
              <a:buFont typeface="Wingdings" pitchFamily="2" charset="2"/>
              <a:buChar char="§"/>
              <a:defRPr/>
            </a:pPr>
            <a:r>
              <a:rPr lang="en-US" sz="1600" kern="0">
                <a:solidFill>
                  <a:srgbClr val="000000"/>
                </a:solidFill>
                <a:latin typeface="Helvetica" pitchFamily="2" charset="0"/>
                <a:ea typeface="ＭＳ Ｐゴシック" charset="0"/>
              </a:rPr>
              <a:t>Deep integration with SAP data, roles, permissions and logic</a:t>
            </a:r>
          </a:p>
          <a:p>
            <a:pPr marL="171391" indent="-171391" defTabSz="457063" fontAlgn="base">
              <a:spcBef>
                <a:spcPts val="300"/>
              </a:spcBef>
              <a:spcAft>
                <a:spcPct val="0"/>
              </a:spcAft>
              <a:buClr>
                <a:srgbClr val="111B58"/>
              </a:buClr>
              <a:buSzPct val="120000"/>
              <a:buFont typeface="Wingdings" pitchFamily="2" charset="2"/>
              <a:buChar char="§"/>
              <a:defRPr/>
            </a:pPr>
            <a:r>
              <a:rPr lang="en-US" sz="1600" kern="0">
                <a:solidFill>
                  <a:srgbClr val="000000"/>
                </a:solidFill>
                <a:latin typeface="Helvetica" pitchFamily="2" charset="0"/>
                <a:ea typeface="ＭＳ Ｐゴシック" charset="0"/>
              </a:rPr>
              <a:t>Seamless integration with various SAP UIs</a:t>
            </a:r>
          </a:p>
          <a:p>
            <a:pPr marL="171391" indent="-171391" defTabSz="457063" fontAlgn="base">
              <a:spcBef>
                <a:spcPts val="300"/>
              </a:spcBef>
              <a:spcAft>
                <a:spcPct val="0"/>
              </a:spcAft>
              <a:buClr>
                <a:srgbClr val="111B58"/>
              </a:buClr>
              <a:buSzPct val="120000"/>
              <a:buFont typeface="Wingdings" pitchFamily="2" charset="2"/>
              <a:buChar char="§"/>
              <a:defRPr/>
            </a:pPr>
            <a:r>
              <a:rPr lang="en-US" sz="1600" kern="0">
                <a:solidFill>
                  <a:srgbClr val="000000"/>
                </a:solidFill>
                <a:latin typeface="Helvetica" pitchFamily="2" charset="0"/>
                <a:ea typeface="ＭＳ Ｐゴシック" charset="0"/>
              </a:rPr>
              <a:t>SAP &amp; ECM always “in-sync”</a:t>
            </a:r>
          </a:p>
        </p:txBody>
      </p:sp>
      <p:grpSp>
        <p:nvGrpSpPr>
          <p:cNvPr id="45" name="Group 44">
            <a:extLst>
              <a:ext uri="{FF2B5EF4-FFF2-40B4-BE49-F238E27FC236}">
                <a16:creationId xmlns:a16="http://schemas.microsoft.com/office/drawing/2014/main" id="{A8D60197-958C-4043-98AD-94AA38B8AC11}"/>
              </a:ext>
            </a:extLst>
          </p:cNvPr>
          <p:cNvGrpSpPr/>
          <p:nvPr/>
        </p:nvGrpSpPr>
        <p:grpSpPr>
          <a:xfrm>
            <a:off x="5942150" y="3040181"/>
            <a:ext cx="327827" cy="346719"/>
            <a:chOff x="4452938" y="2575001"/>
            <a:chExt cx="269875" cy="285427"/>
          </a:xfrm>
        </p:grpSpPr>
        <p:sp>
          <p:nvSpPr>
            <p:cNvPr id="47" name="Right Arrow 14">
              <a:extLst>
                <a:ext uri="{FF2B5EF4-FFF2-40B4-BE49-F238E27FC236}">
                  <a16:creationId xmlns:a16="http://schemas.microsoft.com/office/drawing/2014/main" id="{74DC54F8-563B-4E94-BAC9-E8CA9217029C}"/>
                </a:ext>
              </a:extLst>
            </p:cNvPr>
            <p:cNvSpPr>
              <a:spLocks noChangeArrowheads="1"/>
            </p:cNvSpPr>
            <p:nvPr/>
          </p:nvSpPr>
          <p:spPr bwMode="gray">
            <a:xfrm rot="16200000">
              <a:off x="4382004" y="2645935"/>
              <a:ext cx="268868" cy="127000"/>
            </a:xfrm>
            <a:prstGeom prst="rightArrow">
              <a:avLst>
                <a:gd name="adj1" fmla="val 50000"/>
                <a:gd name="adj2" fmla="val 49998"/>
              </a:avLst>
            </a:prstGeom>
            <a:gradFill rotWithShape="1">
              <a:gsLst>
                <a:gs pos="0">
                  <a:srgbClr val="666666">
                    <a:alpha val="35999"/>
                  </a:srgbClr>
                </a:gs>
                <a:gs pos="100000">
                  <a:srgbClr val="FFFFFF"/>
                </a:gs>
              </a:gsLst>
              <a:lin ang="0" scaled="1"/>
            </a:gradFill>
            <a:ln w="6350" algn="ctr">
              <a:noFill/>
              <a:round/>
              <a:headEnd/>
              <a:tailEnd/>
            </a:ln>
          </p:spPr>
          <p:txBody>
            <a:bodyPr vert="eaVert" tIns="91410" bIns="91410" anchor="ctr"/>
            <a:lstStyle/>
            <a:p>
              <a:pPr marL="184086" indent="-182499" defTabSz="457063" fontAlgn="base">
                <a:spcBef>
                  <a:spcPct val="0"/>
                </a:spcBef>
                <a:spcAft>
                  <a:spcPct val="0"/>
                </a:spcAft>
                <a:buClr>
                  <a:srgbClr val="F0AB00"/>
                </a:buClr>
                <a:defRPr/>
              </a:pPr>
              <a:endParaRPr lang="en-US" sz="1400" b="1" kern="0">
                <a:solidFill>
                  <a:srgbClr val="000000"/>
                </a:solidFill>
                <a:latin typeface="Helvetica" pitchFamily="2" charset="0"/>
                <a:ea typeface="ＭＳ Ｐゴシック" charset="0"/>
              </a:endParaRPr>
            </a:p>
          </p:txBody>
        </p:sp>
        <p:sp>
          <p:nvSpPr>
            <p:cNvPr id="48" name="Right Arrow 15">
              <a:extLst>
                <a:ext uri="{FF2B5EF4-FFF2-40B4-BE49-F238E27FC236}">
                  <a16:creationId xmlns:a16="http://schemas.microsoft.com/office/drawing/2014/main" id="{44FDB52B-F3F5-4513-8BBE-FAA4BD64CFC1}"/>
                </a:ext>
              </a:extLst>
            </p:cNvPr>
            <p:cNvSpPr>
              <a:spLocks noChangeArrowheads="1"/>
            </p:cNvSpPr>
            <p:nvPr/>
          </p:nvSpPr>
          <p:spPr bwMode="gray">
            <a:xfrm rot="5400000">
              <a:off x="4526124" y="2663739"/>
              <a:ext cx="266378" cy="127000"/>
            </a:xfrm>
            <a:prstGeom prst="rightArrow">
              <a:avLst>
                <a:gd name="adj1" fmla="val 50000"/>
                <a:gd name="adj2" fmla="val 50000"/>
              </a:avLst>
            </a:prstGeom>
            <a:gradFill rotWithShape="1">
              <a:gsLst>
                <a:gs pos="0">
                  <a:srgbClr val="666666">
                    <a:alpha val="35999"/>
                  </a:srgbClr>
                </a:gs>
                <a:gs pos="100000">
                  <a:srgbClr val="FFFFFF"/>
                </a:gs>
              </a:gsLst>
              <a:lin ang="0" scaled="1"/>
            </a:gradFill>
            <a:ln w="6350" algn="ctr">
              <a:noFill/>
              <a:round/>
              <a:headEnd/>
              <a:tailEnd/>
            </a:ln>
          </p:spPr>
          <p:txBody>
            <a:bodyPr rot="10800000" vert="eaVert" tIns="91410" bIns="91410" anchor="ctr"/>
            <a:lstStyle/>
            <a:p>
              <a:pPr marL="184086" indent="-182499" defTabSz="457063" fontAlgn="base">
                <a:spcBef>
                  <a:spcPct val="0"/>
                </a:spcBef>
                <a:spcAft>
                  <a:spcPct val="0"/>
                </a:spcAft>
                <a:buClr>
                  <a:srgbClr val="F0AB00"/>
                </a:buClr>
                <a:defRPr/>
              </a:pPr>
              <a:endParaRPr lang="en-US" sz="1400" b="1" kern="0">
                <a:solidFill>
                  <a:srgbClr val="000000"/>
                </a:solidFill>
                <a:latin typeface="Helvetica" pitchFamily="2" charset="0"/>
                <a:ea typeface="ＭＳ Ｐゴシック" charset="0"/>
              </a:endParaRPr>
            </a:p>
          </p:txBody>
        </p:sp>
      </p:grpSp>
      <p:sp>
        <p:nvSpPr>
          <p:cNvPr id="46" name="Text Box 81">
            <a:extLst>
              <a:ext uri="{FF2B5EF4-FFF2-40B4-BE49-F238E27FC236}">
                <a16:creationId xmlns:a16="http://schemas.microsoft.com/office/drawing/2014/main" id="{920D813E-9FB9-4BBF-8953-3A30740E281A}"/>
              </a:ext>
            </a:extLst>
          </p:cNvPr>
          <p:cNvSpPr txBox="1">
            <a:spLocks noChangeArrowheads="1"/>
          </p:cNvSpPr>
          <p:nvPr/>
        </p:nvSpPr>
        <p:spPr bwMode="auto">
          <a:xfrm>
            <a:off x="4694477" y="1470490"/>
            <a:ext cx="2790390" cy="584623"/>
          </a:xfrm>
          <a:prstGeom prst="rect">
            <a:avLst/>
          </a:prstGeom>
          <a:noFill/>
          <a:ln w="9525">
            <a:noFill/>
            <a:miter lim="800000"/>
            <a:headEnd/>
            <a:tailEnd/>
          </a:ln>
          <a:effectLst>
            <a:prstShdw prst="shdw17" dist="17961" dir="2700000">
              <a:srgbClr val="F0AB00">
                <a:gamma/>
                <a:shade val="60000"/>
                <a:invGamma/>
              </a:srgbClr>
            </a:prstShdw>
          </a:effectLst>
        </p:spPr>
        <p:txBody>
          <a:bodyPr>
            <a:spAutoFit/>
          </a:bodyPr>
          <a:lstStyle/>
          <a:p>
            <a:pPr algn="ctr" defTabSz="457063" fontAlgn="base">
              <a:spcBef>
                <a:spcPct val="0"/>
              </a:spcBef>
              <a:spcAft>
                <a:spcPct val="0"/>
              </a:spcAft>
              <a:defRPr/>
            </a:pPr>
            <a:r>
              <a:rPr lang="en-US" sz="1600" b="1" kern="0">
                <a:solidFill>
                  <a:srgbClr val="000000"/>
                </a:solidFill>
                <a:latin typeface="Helvetica" pitchFamily="2" charset="0"/>
                <a:ea typeface="ＭＳ Ｐゴシック" charset="0"/>
              </a:rPr>
              <a:t>Deep Integration with Business Application</a:t>
            </a:r>
          </a:p>
        </p:txBody>
      </p:sp>
      <p:sp>
        <p:nvSpPr>
          <p:cNvPr id="56" name="Text Box 708">
            <a:extLst>
              <a:ext uri="{FF2B5EF4-FFF2-40B4-BE49-F238E27FC236}">
                <a16:creationId xmlns:a16="http://schemas.microsoft.com/office/drawing/2014/main" id="{FD41818E-51CE-4BF8-8896-2B07986A07D2}"/>
              </a:ext>
            </a:extLst>
          </p:cNvPr>
          <p:cNvSpPr>
            <a:spLocks noChangeArrowheads="1"/>
          </p:cNvSpPr>
          <p:nvPr/>
        </p:nvSpPr>
        <p:spPr bwMode="gray">
          <a:xfrm>
            <a:off x="8254861" y="4286526"/>
            <a:ext cx="3021938" cy="2350612"/>
          </a:xfrm>
          <a:prstGeom prst="rect">
            <a:avLst/>
          </a:prstGeom>
          <a:solidFill>
            <a:schemeClr val="bg1">
              <a:lumMod val="95000"/>
            </a:schemeClr>
          </a:solidFill>
          <a:ln w="12700">
            <a:noFill/>
            <a:miter lim="800000"/>
            <a:headEnd/>
            <a:tailEnd/>
          </a:ln>
        </p:spPr>
        <p:txBody>
          <a:bodyPr lIns="71977" tIns="71977" rIns="71977"/>
          <a:lstStyle/>
          <a:p>
            <a:pPr marL="171391" indent="-171391" defTabSz="457063" fontAlgn="base">
              <a:spcBef>
                <a:spcPts val="300"/>
              </a:spcBef>
              <a:spcAft>
                <a:spcPct val="0"/>
              </a:spcAft>
              <a:buClr>
                <a:srgbClr val="111B58"/>
              </a:buClr>
              <a:buSzPct val="120000"/>
              <a:buFont typeface="Wingdings" pitchFamily="2" charset="2"/>
              <a:buChar char="§"/>
              <a:defRPr/>
            </a:pPr>
            <a:r>
              <a:rPr lang="en-US" sz="1500" kern="0">
                <a:solidFill>
                  <a:srgbClr val="000000"/>
                </a:solidFill>
                <a:latin typeface="Helvetica" pitchFamily="2" charset="0"/>
                <a:ea typeface="ＭＳ Ｐゴシック" charset="0"/>
              </a:rPr>
              <a:t>ECM for CRM</a:t>
            </a:r>
          </a:p>
          <a:p>
            <a:pPr marL="171391" indent="-171391" defTabSz="457063" fontAlgn="base">
              <a:spcBef>
                <a:spcPts val="300"/>
              </a:spcBef>
              <a:spcAft>
                <a:spcPct val="0"/>
              </a:spcAft>
              <a:buClr>
                <a:srgbClr val="111B58"/>
              </a:buClr>
              <a:buSzPct val="120000"/>
              <a:buFont typeface="Wingdings" pitchFamily="2" charset="2"/>
              <a:buChar char="§"/>
              <a:defRPr/>
            </a:pPr>
            <a:r>
              <a:rPr lang="en-US" sz="1500" kern="0">
                <a:solidFill>
                  <a:srgbClr val="000000"/>
                </a:solidFill>
                <a:latin typeface="Helvetica" pitchFamily="2" charset="0"/>
                <a:ea typeface="ＭＳ Ｐゴシック" charset="0"/>
              </a:rPr>
              <a:t>ECM for Procurement</a:t>
            </a:r>
          </a:p>
          <a:p>
            <a:pPr marL="171391" indent="-171391" defTabSz="457063" fontAlgn="base">
              <a:spcBef>
                <a:spcPts val="300"/>
              </a:spcBef>
              <a:spcAft>
                <a:spcPct val="0"/>
              </a:spcAft>
              <a:buClr>
                <a:srgbClr val="111B58"/>
              </a:buClr>
              <a:buSzPct val="120000"/>
              <a:buFont typeface="Wingdings" pitchFamily="2" charset="2"/>
              <a:buChar char="§"/>
              <a:defRPr/>
            </a:pPr>
            <a:r>
              <a:rPr lang="en-US" sz="1500" kern="0">
                <a:solidFill>
                  <a:srgbClr val="000000"/>
                </a:solidFill>
                <a:latin typeface="Helvetica" pitchFamily="2" charset="0"/>
                <a:ea typeface="ＭＳ Ｐゴシック" charset="0"/>
              </a:rPr>
              <a:t>ECM for Plant Maintenance</a:t>
            </a:r>
          </a:p>
          <a:p>
            <a:pPr marL="171391" indent="-171391" defTabSz="457063" fontAlgn="base">
              <a:spcBef>
                <a:spcPts val="300"/>
              </a:spcBef>
              <a:spcAft>
                <a:spcPct val="0"/>
              </a:spcAft>
              <a:buClr>
                <a:srgbClr val="111B58"/>
              </a:buClr>
              <a:buSzPct val="120000"/>
              <a:buFont typeface="Wingdings" pitchFamily="2" charset="2"/>
              <a:buChar char="§"/>
              <a:defRPr/>
            </a:pPr>
            <a:r>
              <a:rPr lang="en-US" sz="1500" kern="0">
                <a:solidFill>
                  <a:srgbClr val="000000"/>
                </a:solidFill>
                <a:latin typeface="Helvetica" pitchFamily="2" charset="0"/>
                <a:ea typeface="ＭＳ Ｐゴシック" charset="0"/>
              </a:rPr>
              <a:t>ECM for Quality Management</a:t>
            </a:r>
          </a:p>
          <a:p>
            <a:pPr marL="171391" indent="-171391" defTabSz="457063" fontAlgn="base">
              <a:spcBef>
                <a:spcPts val="300"/>
              </a:spcBef>
              <a:spcAft>
                <a:spcPct val="0"/>
              </a:spcAft>
              <a:buClr>
                <a:srgbClr val="111B58"/>
              </a:buClr>
              <a:buSzPct val="120000"/>
              <a:buFont typeface="Wingdings" pitchFamily="2" charset="2"/>
              <a:buChar char="§"/>
              <a:defRPr/>
            </a:pPr>
            <a:r>
              <a:rPr lang="en-US" sz="1500" kern="0">
                <a:solidFill>
                  <a:srgbClr val="000000"/>
                </a:solidFill>
                <a:latin typeface="Helvetica" pitchFamily="2" charset="0"/>
                <a:ea typeface="ＭＳ Ｐゴシック" charset="0"/>
              </a:rPr>
              <a:t>ECM for PLM and PDM</a:t>
            </a:r>
          </a:p>
          <a:p>
            <a:pPr marL="171391" indent="-171391" defTabSz="457063" fontAlgn="base">
              <a:spcBef>
                <a:spcPts val="300"/>
              </a:spcBef>
              <a:spcAft>
                <a:spcPct val="0"/>
              </a:spcAft>
              <a:buClr>
                <a:srgbClr val="111B58"/>
              </a:buClr>
              <a:buSzPct val="120000"/>
              <a:buFont typeface="Wingdings" pitchFamily="2" charset="2"/>
              <a:buChar char="§"/>
              <a:defRPr/>
            </a:pPr>
            <a:r>
              <a:rPr lang="en-US" sz="1500" kern="0">
                <a:solidFill>
                  <a:srgbClr val="000000"/>
                </a:solidFill>
                <a:latin typeface="Helvetica" pitchFamily="2" charset="0"/>
                <a:ea typeface="ＭＳ Ｐゴシック" charset="0"/>
              </a:rPr>
              <a:t>ECM for Transport &amp; Logistics </a:t>
            </a:r>
          </a:p>
          <a:p>
            <a:pPr marL="171391" indent="-171391" defTabSz="457063" fontAlgn="base">
              <a:spcBef>
                <a:spcPts val="300"/>
              </a:spcBef>
              <a:spcAft>
                <a:spcPct val="0"/>
              </a:spcAft>
              <a:buClr>
                <a:srgbClr val="111B58"/>
              </a:buClr>
              <a:buSzPct val="120000"/>
              <a:buFont typeface="Wingdings" pitchFamily="2" charset="2"/>
              <a:buChar char="§"/>
              <a:defRPr/>
            </a:pPr>
            <a:r>
              <a:rPr lang="en-US" sz="1500" kern="0">
                <a:solidFill>
                  <a:srgbClr val="000000"/>
                </a:solidFill>
                <a:latin typeface="Helvetica" pitchFamily="2" charset="0"/>
                <a:ea typeface="ＭＳ Ｐゴシック" charset="0"/>
              </a:rPr>
              <a:t>ECM for Project Management</a:t>
            </a:r>
          </a:p>
          <a:p>
            <a:pPr marL="171391" indent="-171391" defTabSz="457063" fontAlgn="base">
              <a:spcBef>
                <a:spcPts val="300"/>
              </a:spcBef>
              <a:spcAft>
                <a:spcPct val="0"/>
              </a:spcAft>
              <a:buClr>
                <a:srgbClr val="111B58"/>
              </a:buClr>
              <a:buSzPct val="120000"/>
              <a:buFont typeface="Wingdings" pitchFamily="2" charset="2"/>
              <a:buChar char="§"/>
              <a:defRPr/>
            </a:pPr>
            <a:r>
              <a:rPr lang="en-US" sz="1500" kern="0">
                <a:solidFill>
                  <a:srgbClr val="000000"/>
                </a:solidFill>
                <a:latin typeface="Helvetica" pitchFamily="2" charset="0"/>
                <a:ea typeface="ＭＳ Ｐゴシック" charset="0"/>
              </a:rPr>
              <a:t>ECM for …</a:t>
            </a:r>
          </a:p>
        </p:txBody>
      </p:sp>
      <p:sp>
        <p:nvSpPr>
          <p:cNvPr id="53" name="Text Box 82">
            <a:extLst>
              <a:ext uri="{FF2B5EF4-FFF2-40B4-BE49-F238E27FC236}">
                <a16:creationId xmlns:a16="http://schemas.microsoft.com/office/drawing/2014/main" id="{A685A27A-EA8C-44C8-98E0-01A3DDC2A5CB}"/>
              </a:ext>
            </a:extLst>
          </p:cNvPr>
          <p:cNvSpPr txBox="1">
            <a:spLocks noChangeArrowheads="1"/>
          </p:cNvSpPr>
          <p:nvPr/>
        </p:nvSpPr>
        <p:spPr bwMode="auto">
          <a:xfrm>
            <a:off x="8382276" y="1439217"/>
            <a:ext cx="2800031" cy="584623"/>
          </a:xfrm>
          <a:prstGeom prst="rect">
            <a:avLst/>
          </a:prstGeom>
          <a:noFill/>
          <a:ln w="9525">
            <a:noFill/>
            <a:miter lim="800000"/>
            <a:headEnd/>
            <a:tailEnd/>
          </a:ln>
          <a:effectLst>
            <a:prstShdw prst="shdw17" dist="17961" dir="2700000">
              <a:srgbClr val="F0AB00">
                <a:gamma/>
                <a:shade val="60000"/>
                <a:invGamma/>
              </a:srgbClr>
            </a:prstShdw>
          </a:effectLst>
        </p:spPr>
        <p:txBody>
          <a:bodyPr wrap="square">
            <a:spAutoFit/>
          </a:bodyPr>
          <a:lstStyle/>
          <a:p>
            <a:pPr algn="ctr" defTabSz="457063" fontAlgn="base">
              <a:spcBef>
                <a:spcPct val="0"/>
              </a:spcBef>
              <a:spcAft>
                <a:spcPct val="0"/>
              </a:spcAft>
              <a:defRPr/>
            </a:pPr>
            <a:r>
              <a:rPr lang="en-US" sz="1600" b="1" kern="0">
                <a:solidFill>
                  <a:srgbClr val="000000"/>
                </a:solidFill>
                <a:latin typeface="Helvetica" pitchFamily="2" charset="0"/>
                <a:ea typeface="ＭＳ Ｐゴシック" charset="0"/>
              </a:rPr>
              <a:t>Business Processes specific ECM</a:t>
            </a:r>
          </a:p>
        </p:txBody>
      </p:sp>
      <p:sp>
        <p:nvSpPr>
          <p:cNvPr id="54" name="Text Box 83">
            <a:extLst>
              <a:ext uri="{FF2B5EF4-FFF2-40B4-BE49-F238E27FC236}">
                <a16:creationId xmlns:a16="http://schemas.microsoft.com/office/drawing/2014/main" id="{93C2D0C5-2EC8-43B6-908B-D0AF1815DEFD}"/>
              </a:ext>
            </a:extLst>
          </p:cNvPr>
          <p:cNvSpPr txBox="1">
            <a:spLocks noChangeArrowheads="1"/>
          </p:cNvSpPr>
          <p:nvPr/>
        </p:nvSpPr>
        <p:spPr bwMode="gray">
          <a:xfrm>
            <a:off x="7686289" y="2978681"/>
            <a:ext cx="453852" cy="646163"/>
          </a:xfrm>
          <a:prstGeom prst="rect">
            <a:avLst/>
          </a:prstGeom>
          <a:noFill/>
          <a:ln w="9525">
            <a:noFill/>
            <a:miter lim="800000"/>
            <a:headEnd/>
            <a:tailEnd/>
          </a:ln>
          <a:effectLst>
            <a:prstShdw prst="shdw17" dist="17961" dir="2700000">
              <a:srgbClr val="F0AB00">
                <a:gamma/>
                <a:shade val="60000"/>
                <a:invGamma/>
              </a:srgbClr>
            </a:prstShdw>
          </a:effectLst>
        </p:spPr>
        <p:txBody>
          <a:bodyPr wrap="none">
            <a:spAutoFit/>
          </a:bodyPr>
          <a:lstStyle/>
          <a:p>
            <a:pPr defTabSz="457063" fontAlgn="base">
              <a:spcBef>
                <a:spcPct val="0"/>
              </a:spcBef>
              <a:spcAft>
                <a:spcPct val="0"/>
              </a:spcAft>
              <a:defRPr/>
            </a:pPr>
            <a:r>
              <a:rPr lang="en-US" sz="3599" b="1" kern="0">
                <a:solidFill>
                  <a:schemeClr val="accent3"/>
                </a:solidFill>
                <a:latin typeface="Helvetica" pitchFamily="2" charset="0"/>
                <a:ea typeface="ＭＳ Ｐゴシック" charset="0"/>
              </a:rPr>
              <a:t>=</a:t>
            </a:r>
          </a:p>
        </p:txBody>
      </p:sp>
      <p:pic>
        <p:nvPicPr>
          <p:cNvPr id="57" name="Picture 56">
            <a:extLst>
              <a:ext uri="{FF2B5EF4-FFF2-40B4-BE49-F238E27FC236}">
                <a16:creationId xmlns:a16="http://schemas.microsoft.com/office/drawing/2014/main" id="{24224957-847C-4EC2-A599-8D4C166BE857}"/>
              </a:ext>
            </a:extLst>
          </p:cNvPr>
          <p:cNvPicPr>
            <a:picLocks noChangeAspect="1"/>
          </p:cNvPicPr>
          <p:nvPr/>
        </p:nvPicPr>
        <p:blipFill rotWithShape="1">
          <a:blip r:embed="rId3"/>
          <a:srcRect t="1118" b="1126"/>
          <a:stretch/>
        </p:blipFill>
        <p:spPr>
          <a:xfrm>
            <a:off x="8372852" y="2619742"/>
            <a:ext cx="2874313" cy="1012928"/>
          </a:xfrm>
          <a:prstGeom prst="rect">
            <a:avLst/>
          </a:prstGeom>
        </p:spPr>
      </p:pic>
      <p:pic>
        <p:nvPicPr>
          <p:cNvPr id="58" name="Picture 57">
            <a:extLst>
              <a:ext uri="{FF2B5EF4-FFF2-40B4-BE49-F238E27FC236}">
                <a16:creationId xmlns:a16="http://schemas.microsoft.com/office/drawing/2014/main" id="{E86353B9-3FF4-465D-BE6F-81DB4C1A3E05}"/>
              </a:ext>
            </a:extLst>
          </p:cNvPr>
          <p:cNvPicPr>
            <a:picLocks noChangeAspect="1"/>
          </p:cNvPicPr>
          <p:nvPr/>
        </p:nvPicPr>
        <p:blipFill>
          <a:blip r:embed="rId4"/>
          <a:stretch>
            <a:fillRect/>
          </a:stretch>
        </p:blipFill>
        <p:spPr>
          <a:xfrm>
            <a:off x="1496103" y="2231236"/>
            <a:ext cx="1846546" cy="1821164"/>
          </a:xfrm>
          <a:prstGeom prst="rect">
            <a:avLst/>
          </a:prstGeom>
        </p:spPr>
      </p:pic>
    </p:spTree>
    <p:extLst>
      <p:ext uri="{BB962C8B-B14F-4D97-AF65-F5344CB8AC3E}">
        <p14:creationId xmlns:p14="http://schemas.microsoft.com/office/powerpoint/2010/main" val="308575731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FA08BF-3981-3A46-9319-6DAB723405F9}"/>
              </a:ext>
            </a:extLst>
          </p:cNvPr>
          <p:cNvPicPr>
            <a:picLocks noChangeAspect="1"/>
          </p:cNvPicPr>
          <p:nvPr/>
        </p:nvPicPr>
        <p:blipFill>
          <a:blip r:embed="rId3"/>
          <a:stretch>
            <a:fillRect/>
          </a:stretch>
        </p:blipFill>
        <p:spPr>
          <a:xfrm>
            <a:off x="535294" y="1440688"/>
            <a:ext cx="8881525" cy="4723656"/>
          </a:xfrm>
          <a:prstGeom prst="rect">
            <a:avLst/>
          </a:prstGeom>
          <a:ln>
            <a:solidFill>
              <a:schemeClr val="bg2"/>
            </a:solidFill>
          </a:ln>
          <a:effectLst/>
        </p:spPr>
      </p:pic>
      <p:sp>
        <p:nvSpPr>
          <p:cNvPr id="2" name="Text Placeholder 1">
            <a:extLst>
              <a:ext uri="{FF2B5EF4-FFF2-40B4-BE49-F238E27FC236}">
                <a16:creationId xmlns:a16="http://schemas.microsoft.com/office/drawing/2014/main" id="{64AA6168-4A71-E178-FC77-3869451591F7}"/>
              </a:ext>
            </a:extLst>
          </p:cNvPr>
          <p:cNvSpPr>
            <a:spLocks noGrp="1"/>
          </p:cNvSpPr>
          <p:nvPr>
            <p:ph type="body" sz="quarter" idx="12"/>
          </p:nvPr>
        </p:nvSpPr>
        <p:spPr>
          <a:xfrm>
            <a:off x="889612" y="653142"/>
            <a:ext cx="10280896" cy="784475"/>
          </a:xfrm>
        </p:spPr>
        <p:txBody>
          <a:bodyPr>
            <a:normAutofit fontScale="85000" lnSpcReduction="10000"/>
          </a:bodyPr>
          <a:lstStyle/>
          <a:p>
            <a:r>
              <a:rPr lang="en-US"/>
              <a:t>Office 365 Outlook: Access to Customer Workspaces</a:t>
            </a:r>
          </a:p>
        </p:txBody>
      </p:sp>
      <p:sp>
        <p:nvSpPr>
          <p:cNvPr id="3" name="Rounded Rectangle 2"/>
          <p:cNvSpPr/>
          <p:nvPr/>
        </p:nvSpPr>
        <p:spPr>
          <a:xfrm>
            <a:off x="6908192" y="2029591"/>
            <a:ext cx="58333" cy="573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fontAlgn="base">
              <a:spcBef>
                <a:spcPct val="0"/>
              </a:spcBef>
              <a:spcAft>
                <a:spcPct val="0"/>
              </a:spcAft>
              <a:defRPr/>
            </a:pPr>
            <a:endParaRPr lang="en-US" sz="900">
              <a:solidFill>
                <a:srgbClr val="FFFFFF"/>
              </a:solidFill>
              <a:latin typeface="72 Brand" panose="020B0504030603020204" pitchFamily="34" charset="0"/>
            </a:endParaRPr>
          </a:p>
        </p:txBody>
      </p:sp>
      <p:grpSp>
        <p:nvGrpSpPr>
          <p:cNvPr id="10" name="Group 27">
            <a:extLst>
              <a:ext uri="{FF2B5EF4-FFF2-40B4-BE49-F238E27FC236}">
                <a16:creationId xmlns:a16="http://schemas.microsoft.com/office/drawing/2014/main" id="{627B202C-0CB8-BA40-BE54-A1D29FDFBC3C}"/>
              </a:ext>
            </a:extLst>
          </p:cNvPr>
          <p:cNvGrpSpPr/>
          <p:nvPr/>
        </p:nvGrpSpPr>
        <p:grpSpPr>
          <a:xfrm>
            <a:off x="7235909" y="1756990"/>
            <a:ext cx="4534546" cy="4447868"/>
            <a:chOff x="1273289" y="2527190"/>
            <a:chExt cx="4539506" cy="4449026"/>
          </a:xfrm>
        </p:grpSpPr>
        <p:sp>
          <p:nvSpPr>
            <p:cNvPr id="13" name="Rectangle 12">
              <a:extLst>
                <a:ext uri="{FF2B5EF4-FFF2-40B4-BE49-F238E27FC236}">
                  <a16:creationId xmlns:a16="http://schemas.microsoft.com/office/drawing/2014/main" id="{4CAFDFF4-9DEC-7B4D-BE6A-A107DE823706}"/>
                </a:ext>
              </a:extLst>
            </p:cNvPr>
            <p:cNvSpPr/>
            <p:nvPr/>
          </p:nvSpPr>
          <p:spPr bwMode="gray">
            <a:xfrm>
              <a:off x="1273289" y="2527190"/>
              <a:ext cx="2183299" cy="4449026"/>
            </a:xfrm>
            <a:prstGeom prst="rect">
              <a:avLst/>
            </a:prstGeom>
            <a:noFill/>
            <a:ln w="19050" algn="ctr">
              <a:solidFill>
                <a:schemeClr val="accent2"/>
              </a:solidFill>
              <a:miter lim="800000"/>
              <a:headEnd/>
              <a:tailEnd/>
            </a:ln>
            <a:effectLst/>
          </p:spPr>
          <p:txBody>
            <a:bodyPr lIns="89977" tIns="71981" rIns="89977" bIns="71981" rtlCol="0" anchor="ctr"/>
            <a:lstStyle/>
            <a:p>
              <a:pPr algn="ctr" fontAlgn="base">
                <a:spcBef>
                  <a:spcPct val="50000"/>
                </a:spcBef>
                <a:spcAft>
                  <a:spcPct val="0"/>
                </a:spcAft>
                <a:buClr>
                  <a:srgbClr val="F0AB00"/>
                </a:buClr>
                <a:buSzPct val="80000"/>
              </a:pPr>
              <a:endParaRPr lang="en-US" sz="1799" kern="0" err="1">
                <a:latin typeface="72 Brand" panose="020B0504030603020204" pitchFamily="34" charset="0"/>
                <a:ea typeface="Arial Unicode MS" pitchFamily="34" charset="-128"/>
                <a:cs typeface="Arial Unicode MS" pitchFamily="34" charset="-128"/>
              </a:endParaRPr>
            </a:p>
          </p:txBody>
        </p:sp>
        <p:cxnSp>
          <p:nvCxnSpPr>
            <p:cNvPr id="14" name="Straight Connector 24">
              <a:extLst>
                <a:ext uri="{FF2B5EF4-FFF2-40B4-BE49-F238E27FC236}">
                  <a16:creationId xmlns:a16="http://schemas.microsoft.com/office/drawing/2014/main" id="{E475780D-83B1-224D-90E6-AAE6DF1F9015}"/>
                </a:ext>
              </a:extLst>
            </p:cNvPr>
            <p:cNvCxnSpPr>
              <a:cxnSpLocks/>
              <a:stCxn id="15" idx="1"/>
              <a:endCxn id="13" idx="3"/>
            </p:cNvCxnSpPr>
            <p:nvPr/>
          </p:nvCxnSpPr>
          <p:spPr>
            <a:xfrm rot="10800000">
              <a:off x="3456589" y="4751703"/>
              <a:ext cx="251336" cy="77280"/>
            </a:xfrm>
            <a:prstGeom prst="bentConnector3">
              <a:avLst>
                <a:gd name="adj1" fmla="val 50000"/>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98B74DB-CEF9-584D-8C49-B839BC468C1B}"/>
                </a:ext>
              </a:extLst>
            </p:cNvPr>
            <p:cNvSpPr/>
            <p:nvPr/>
          </p:nvSpPr>
          <p:spPr>
            <a:xfrm>
              <a:off x="3707923" y="3815884"/>
              <a:ext cx="2104872" cy="2026196"/>
            </a:xfrm>
            <a:prstGeom prst="rect">
              <a:avLst/>
            </a:prstGeom>
            <a:solidFill>
              <a:schemeClr val="bg1"/>
            </a:solidFill>
            <a:ln w="19050">
              <a:solidFill>
                <a:schemeClr val="accent2"/>
              </a:solidFill>
            </a:ln>
          </p:spPr>
          <p:txBody>
            <a:bodyPr wrap="square" lIns="91416" tIns="91416" rIns="91416" bIns="91416" rtlCol="0" anchor="ctr" anchorCtr="1">
              <a:spAutoFit/>
            </a:bodyPr>
            <a:lstStyle/>
            <a:p>
              <a:pPr>
                <a:spcBef>
                  <a:spcPts val="1300"/>
                </a:spcBef>
                <a:buClr>
                  <a:schemeClr val="accent2"/>
                </a:buClr>
              </a:pPr>
              <a:r>
                <a:rPr lang="en-US" sz="1400">
                  <a:latin typeface="72 Brand" panose="020B0504030603020204" pitchFamily="34" charset="0"/>
                </a:rPr>
                <a:t>Quickly find a business workspace from within Outlook</a:t>
              </a:r>
            </a:p>
            <a:p>
              <a:pPr>
                <a:spcBef>
                  <a:spcPts val="1300"/>
                </a:spcBef>
                <a:buClr>
                  <a:schemeClr val="accent2"/>
                </a:buClr>
              </a:pPr>
              <a:r>
                <a:rPr lang="en-US" sz="1400">
                  <a:latin typeface="72 Brand" panose="020B0504030603020204" pitchFamily="34" charset="0"/>
                </a:rPr>
                <a:t>Store emails in </a:t>
              </a:r>
              <a:br>
                <a:rPr lang="en-US" sz="1400">
                  <a:latin typeface="72 Brand" panose="020B0504030603020204" pitchFamily="34" charset="0"/>
                </a:rPr>
              </a:br>
              <a:r>
                <a:rPr lang="en-US" sz="1400">
                  <a:latin typeface="72 Brand" panose="020B0504030603020204" pitchFamily="34" charset="0"/>
                </a:rPr>
                <a:t>Business Workspaces</a:t>
              </a:r>
              <a:br>
                <a:rPr lang="en-US" sz="1400">
                  <a:latin typeface="72 Brand" panose="020B0504030603020204" pitchFamily="34" charset="0"/>
                </a:rPr>
              </a:br>
              <a:r>
                <a:rPr lang="en-US" sz="1400">
                  <a:latin typeface="72 Brand" panose="020B0504030603020204" pitchFamily="34" charset="0"/>
                </a:rPr>
                <a:t>easily and efficiently</a:t>
              </a:r>
            </a:p>
            <a:p>
              <a:pPr>
                <a:spcBef>
                  <a:spcPts val="1300"/>
                </a:spcBef>
                <a:buClr>
                  <a:schemeClr val="accent2"/>
                </a:buClr>
              </a:pPr>
              <a:r>
                <a:rPr lang="en-US" sz="1400">
                  <a:latin typeface="72 Brand" panose="020B0504030603020204" pitchFamily="34" charset="0"/>
                </a:rPr>
                <a:t>Open business workspace</a:t>
              </a:r>
            </a:p>
          </p:txBody>
        </p:sp>
      </p:grpSp>
    </p:spTree>
    <p:extLst>
      <p:ext uri="{BB962C8B-B14F-4D97-AF65-F5344CB8AC3E}">
        <p14:creationId xmlns:p14="http://schemas.microsoft.com/office/powerpoint/2010/main" val="2239523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7E2AF-B84D-47AE-C980-94ACD218EFA0}"/>
              </a:ext>
            </a:extLst>
          </p:cNvPr>
          <p:cNvPicPr>
            <a:picLocks noChangeAspect="1"/>
          </p:cNvPicPr>
          <p:nvPr/>
        </p:nvPicPr>
        <p:blipFill rotWithShape="1">
          <a:blip r:embed="rId3"/>
          <a:srcRect r="-241" b="1456"/>
          <a:stretch/>
        </p:blipFill>
        <p:spPr>
          <a:xfrm>
            <a:off x="4974301" y="2108955"/>
            <a:ext cx="5987536" cy="3409952"/>
          </a:xfrm>
          <a:prstGeom prst="rect">
            <a:avLst/>
          </a:prstGeom>
          <a:ln w="38100">
            <a:solidFill>
              <a:schemeClr val="bg1">
                <a:lumMod val="50000"/>
              </a:schemeClr>
            </a:solidFill>
          </a:ln>
          <a:effectLst>
            <a:outerShdw blurRad="88900" dist="88900" dir="2700000" algn="tl" rotWithShape="0">
              <a:prstClr val="black">
                <a:alpha val="40000"/>
              </a:prstClr>
            </a:outerShdw>
          </a:effectLst>
        </p:spPr>
      </p:pic>
      <p:sp>
        <p:nvSpPr>
          <p:cNvPr id="4" name="Text Placeholder 3">
            <a:extLst>
              <a:ext uri="{FF2B5EF4-FFF2-40B4-BE49-F238E27FC236}">
                <a16:creationId xmlns:a16="http://schemas.microsoft.com/office/drawing/2014/main" id="{A17754AB-4479-3BC1-0E91-397761C65465}"/>
              </a:ext>
            </a:extLst>
          </p:cNvPr>
          <p:cNvSpPr>
            <a:spLocks noGrp="1"/>
          </p:cNvSpPr>
          <p:nvPr>
            <p:ph type="body" sz="quarter" idx="11"/>
          </p:nvPr>
        </p:nvSpPr>
        <p:spPr>
          <a:xfrm>
            <a:off x="571955" y="2108955"/>
            <a:ext cx="3346444" cy="3776931"/>
          </a:xfrm>
        </p:spPr>
        <p:txBody>
          <a:bodyPr>
            <a:normAutofit fontScale="92500" lnSpcReduction="20000"/>
          </a:bodyPr>
          <a:lstStyle/>
          <a:p>
            <a:r>
              <a:rPr lang="en-US"/>
              <a:t>What’s included?</a:t>
            </a:r>
          </a:p>
          <a:p>
            <a:pPr marL="285750" indent="-285750">
              <a:buFont typeface="Arial" panose="020B0604020202020204" pitchFamily="34" charset="0"/>
              <a:buChar char="•"/>
            </a:pPr>
            <a:r>
              <a:rPr lang="en-US"/>
              <a:t>Introduce </a:t>
            </a:r>
            <a:r>
              <a:rPr lang="en-US" b="1"/>
              <a:t>structured content management to Teams</a:t>
            </a:r>
          </a:p>
          <a:p>
            <a:pPr marL="285750" indent="-285750">
              <a:buFont typeface="Arial" panose="020B0604020202020204" pitchFamily="34" charset="0"/>
              <a:buChar char="•"/>
            </a:pPr>
            <a:r>
              <a:rPr lang="en-US"/>
              <a:t>Extended </a:t>
            </a:r>
            <a:r>
              <a:rPr lang="en-US" b="1"/>
              <a:t>ECM synchronizes content</a:t>
            </a:r>
            <a:r>
              <a:rPr lang="en-US"/>
              <a:t> and </a:t>
            </a:r>
            <a:r>
              <a:rPr lang="en-US" b="1"/>
              <a:t>members</a:t>
            </a:r>
            <a:r>
              <a:rPr lang="en-US"/>
              <a:t> with Microsoft Teams</a:t>
            </a:r>
          </a:p>
          <a:p>
            <a:pPr marL="285750" indent="-285750">
              <a:buFont typeface="Arial" panose="020B0604020202020204" pitchFamily="34" charset="0"/>
              <a:buChar char="•"/>
            </a:pPr>
            <a:r>
              <a:rPr lang="en-US" b="1"/>
              <a:t>Create</a:t>
            </a:r>
            <a:r>
              <a:rPr lang="en-US"/>
              <a:t> and </a:t>
            </a:r>
            <a:r>
              <a:rPr lang="en-US" b="1"/>
              <a:t>retire</a:t>
            </a:r>
            <a:r>
              <a:rPr lang="en-US"/>
              <a:t> teams in lock-step with business workspaces</a:t>
            </a:r>
          </a:p>
          <a:p>
            <a:pPr marL="285750" indent="-285750">
              <a:buFont typeface="Arial" panose="020B0604020202020204" pitchFamily="34" charset="0"/>
              <a:buChar char="•"/>
            </a:pPr>
            <a:r>
              <a:rPr lang="en-US"/>
              <a:t>Enterprise </a:t>
            </a:r>
            <a:r>
              <a:rPr lang="en-US" b="1"/>
              <a:t>security</a:t>
            </a:r>
            <a:r>
              <a:rPr lang="en-US"/>
              <a:t> and </a:t>
            </a:r>
            <a:r>
              <a:rPr lang="en-US" b="1"/>
              <a:t>governance</a:t>
            </a:r>
          </a:p>
          <a:p>
            <a:endParaRPr lang="en-US"/>
          </a:p>
        </p:txBody>
      </p:sp>
      <p:sp>
        <p:nvSpPr>
          <p:cNvPr id="7" name="Text Placeholder 6">
            <a:extLst>
              <a:ext uri="{FF2B5EF4-FFF2-40B4-BE49-F238E27FC236}">
                <a16:creationId xmlns:a16="http://schemas.microsoft.com/office/drawing/2014/main" id="{967231FF-D43B-1FAB-9913-C728A6FD1360}"/>
              </a:ext>
            </a:extLst>
          </p:cNvPr>
          <p:cNvSpPr>
            <a:spLocks noGrp="1"/>
          </p:cNvSpPr>
          <p:nvPr>
            <p:ph type="body" sz="quarter" idx="12"/>
          </p:nvPr>
        </p:nvSpPr>
        <p:spPr>
          <a:xfrm>
            <a:off x="755081" y="653142"/>
            <a:ext cx="10206756" cy="901826"/>
          </a:xfrm>
        </p:spPr>
        <p:txBody>
          <a:bodyPr>
            <a:normAutofit fontScale="92500"/>
          </a:bodyPr>
          <a:lstStyle/>
          <a:p>
            <a:r>
              <a:rPr lang="en-US" sz="2800"/>
              <a:t>Integration with Microsoft 365</a:t>
            </a:r>
            <a:br>
              <a:rPr lang="en-US" sz="2800"/>
            </a:br>
            <a:r>
              <a:rPr lang="en-US" sz="2800"/>
              <a:t>Seamless collaboration with integration of Microsoft Teams</a:t>
            </a:r>
          </a:p>
        </p:txBody>
      </p:sp>
      <p:pic>
        <p:nvPicPr>
          <p:cNvPr id="10" name="Picture 2" descr="Apple Macbook Pro, Laptop, Mock Up, Macbook">
            <a:extLst>
              <a:ext uri="{FF2B5EF4-FFF2-40B4-BE49-F238E27FC236}">
                <a16:creationId xmlns:a16="http://schemas.microsoft.com/office/drawing/2014/main" id="{DD9D2369-A276-622F-68B2-F88C46248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075" y="1554968"/>
            <a:ext cx="8121664" cy="430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17344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3282664-F168-466B-8E44-51AF2E43AA2F}"/>
              </a:ext>
            </a:extLst>
          </p:cNvPr>
          <p:cNvPicPr>
            <a:picLocks noChangeAspect="1"/>
          </p:cNvPicPr>
          <p:nvPr/>
        </p:nvPicPr>
        <p:blipFill>
          <a:blip r:embed="rId3"/>
          <a:stretch>
            <a:fillRect/>
          </a:stretch>
        </p:blipFill>
        <p:spPr>
          <a:xfrm>
            <a:off x="1069946" y="1323331"/>
            <a:ext cx="8565169" cy="5028136"/>
          </a:xfrm>
          <a:prstGeom prst="rect">
            <a:avLst/>
          </a:prstGeom>
          <a:ln>
            <a:solidFill>
              <a:schemeClr val="bg2"/>
            </a:solidFill>
          </a:ln>
          <a:effectLst/>
        </p:spPr>
      </p:pic>
      <p:sp>
        <p:nvSpPr>
          <p:cNvPr id="3" name="Text Placeholder 2">
            <a:extLst>
              <a:ext uri="{FF2B5EF4-FFF2-40B4-BE49-F238E27FC236}">
                <a16:creationId xmlns:a16="http://schemas.microsoft.com/office/drawing/2014/main" id="{EA616587-7222-B550-E3D8-71701C676792}"/>
              </a:ext>
            </a:extLst>
          </p:cNvPr>
          <p:cNvSpPr>
            <a:spLocks noGrp="1"/>
          </p:cNvSpPr>
          <p:nvPr>
            <p:ph type="body" sz="quarter" idx="12"/>
          </p:nvPr>
        </p:nvSpPr>
        <p:spPr>
          <a:xfrm>
            <a:off x="889612" y="653143"/>
            <a:ext cx="9502420" cy="670188"/>
          </a:xfrm>
        </p:spPr>
        <p:txBody>
          <a:bodyPr>
            <a:normAutofit fontScale="92500"/>
          </a:bodyPr>
          <a:lstStyle/>
          <a:p>
            <a:r>
              <a:rPr lang="en-US"/>
              <a:t>Seamless Integration with Microsoft Teams</a:t>
            </a:r>
          </a:p>
        </p:txBody>
      </p:sp>
      <p:pic>
        <p:nvPicPr>
          <p:cNvPr id="28" name="Picture 27">
            <a:extLst>
              <a:ext uri="{FF2B5EF4-FFF2-40B4-BE49-F238E27FC236}">
                <a16:creationId xmlns:a16="http://schemas.microsoft.com/office/drawing/2014/main" id="{965728C4-AE74-4CA0-89C6-F110AEB3C43C}"/>
              </a:ext>
            </a:extLst>
          </p:cNvPr>
          <p:cNvPicPr>
            <a:picLocks noChangeAspect="1"/>
          </p:cNvPicPr>
          <p:nvPr/>
        </p:nvPicPr>
        <p:blipFill rotWithShape="1">
          <a:blip r:embed="rId4"/>
          <a:srcRect l="4080" t="10030" r="3905" b="8908"/>
          <a:stretch/>
        </p:blipFill>
        <p:spPr>
          <a:xfrm>
            <a:off x="5416836" y="3404150"/>
            <a:ext cx="6251257" cy="3184668"/>
          </a:xfrm>
          <a:prstGeom prst="rect">
            <a:avLst/>
          </a:prstGeom>
          <a:ln>
            <a:solidFill>
              <a:schemeClr val="bg2"/>
            </a:solidFill>
          </a:ln>
          <a:effectLst/>
        </p:spPr>
      </p:pic>
      <p:grpSp>
        <p:nvGrpSpPr>
          <p:cNvPr id="15" name="Group 27">
            <a:extLst>
              <a:ext uri="{FF2B5EF4-FFF2-40B4-BE49-F238E27FC236}">
                <a16:creationId xmlns:a16="http://schemas.microsoft.com/office/drawing/2014/main" id="{F75DA8FE-8566-564D-9C40-7A5CDBECE04D}"/>
              </a:ext>
            </a:extLst>
          </p:cNvPr>
          <p:cNvGrpSpPr/>
          <p:nvPr/>
        </p:nvGrpSpPr>
        <p:grpSpPr>
          <a:xfrm>
            <a:off x="360933" y="4671027"/>
            <a:ext cx="3024556" cy="832856"/>
            <a:chOff x="2941553" y="2963616"/>
            <a:chExt cx="3020932" cy="831164"/>
          </a:xfrm>
        </p:grpSpPr>
        <p:sp>
          <p:nvSpPr>
            <p:cNvPr id="16" name="Rectangle 15">
              <a:extLst>
                <a:ext uri="{FF2B5EF4-FFF2-40B4-BE49-F238E27FC236}">
                  <a16:creationId xmlns:a16="http://schemas.microsoft.com/office/drawing/2014/main" id="{5A1262D5-D018-7441-BABB-0C8B7F553019}"/>
                </a:ext>
              </a:extLst>
            </p:cNvPr>
            <p:cNvSpPr/>
            <p:nvPr/>
          </p:nvSpPr>
          <p:spPr bwMode="gray">
            <a:xfrm>
              <a:off x="4514330" y="3174536"/>
              <a:ext cx="1448155" cy="417361"/>
            </a:xfrm>
            <a:prstGeom prst="rect">
              <a:avLst/>
            </a:prstGeom>
            <a:noFill/>
            <a:ln w="19050" algn="ctr">
              <a:solidFill>
                <a:schemeClr val="accent2"/>
              </a:solidFill>
              <a:miter lim="800000"/>
              <a:headEnd/>
              <a:tailEnd/>
            </a:ln>
            <a:effectLst/>
          </p:spPr>
          <p:txBody>
            <a:bodyPr lIns="89977" tIns="71981" rIns="89977" bIns="71981" rtlCol="0" anchor="ctr"/>
            <a:lstStyle/>
            <a:p>
              <a:pPr algn="ctr" fontAlgn="base">
                <a:spcBef>
                  <a:spcPct val="50000"/>
                </a:spcBef>
                <a:spcAft>
                  <a:spcPct val="0"/>
                </a:spcAft>
                <a:buClr>
                  <a:srgbClr val="F0AB00"/>
                </a:buClr>
                <a:buSzPct val="80000"/>
              </a:pPr>
              <a:endParaRPr lang="en-US" sz="1799" kern="0" err="1">
                <a:latin typeface="72 Brand" panose="020B0504030603020204" pitchFamily="34" charset="0"/>
                <a:ea typeface="Arial Unicode MS" pitchFamily="34" charset="-128"/>
                <a:cs typeface="Arial Unicode MS" pitchFamily="34" charset="-128"/>
              </a:endParaRPr>
            </a:p>
          </p:txBody>
        </p:sp>
        <p:cxnSp>
          <p:nvCxnSpPr>
            <p:cNvPr id="23" name="Straight Connector 24">
              <a:extLst>
                <a:ext uri="{FF2B5EF4-FFF2-40B4-BE49-F238E27FC236}">
                  <a16:creationId xmlns:a16="http://schemas.microsoft.com/office/drawing/2014/main" id="{688E523B-C6A9-1845-B506-B2A2BC1F0B8A}"/>
                </a:ext>
              </a:extLst>
            </p:cNvPr>
            <p:cNvCxnSpPr>
              <a:cxnSpLocks/>
              <a:stCxn id="29" idx="3"/>
              <a:endCxn id="16" idx="1"/>
            </p:cNvCxnSpPr>
            <p:nvPr/>
          </p:nvCxnSpPr>
          <p:spPr>
            <a:xfrm>
              <a:off x="4016689" y="3379198"/>
              <a:ext cx="497640" cy="4019"/>
            </a:xfrm>
            <a:prstGeom prst="bentConnector3">
              <a:avLst>
                <a:gd name="adj1" fmla="val 50000"/>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01728AC-18C8-0047-8053-A38438845FAD}"/>
                </a:ext>
              </a:extLst>
            </p:cNvPr>
            <p:cNvSpPr/>
            <p:nvPr/>
          </p:nvSpPr>
          <p:spPr>
            <a:xfrm>
              <a:off x="2941553" y="2963616"/>
              <a:ext cx="1075136" cy="831164"/>
            </a:xfrm>
            <a:prstGeom prst="rect">
              <a:avLst/>
            </a:prstGeom>
            <a:solidFill>
              <a:schemeClr val="bg1"/>
            </a:solidFill>
            <a:ln w="19050">
              <a:solidFill>
                <a:schemeClr val="accent2"/>
              </a:solidFill>
            </a:ln>
          </p:spPr>
          <p:txBody>
            <a:bodyPr wrap="square" lIns="91416" tIns="91416" rIns="91416" bIns="91416" rtlCol="0" anchor="ctr" anchorCtr="1">
              <a:spAutoFit/>
            </a:bodyPr>
            <a:lstStyle/>
            <a:p>
              <a:pPr algn="ctr"/>
              <a:r>
                <a:rPr lang="en-US" sz="1400">
                  <a:latin typeface="72 Brand" panose="020B0504030603020204" pitchFamily="34" charset="0"/>
                </a:rPr>
                <a:t>Add files from</a:t>
              </a:r>
              <a:br>
                <a:rPr lang="en-US" sz="1400">
                  <a:latin typeface="72 Brand" panose="020B0504030603020204" pitchFamily="34" charset="0"/>
                </a:rPr>
              </a:br>
              <a:r>
                <a:rPr lang="en-US" sz="1400">
                  <a:latin typeface="72 Brand" panose="020B0504030603020204" pitchFamily="34" charset="0"/>
                </a:rPr>
                <a:t>Office 365</a:t>
              </a:r>
            </a:p>
          </p:txBody>
        </p:sp>
      </p:grpSp>
      <p:grpSp>
        <p:nvGrpSpPr>
          <p:cNvPr id="30" name="Group 27">
            <a:extLst>
              <a:ext uri="{FF2B5EF4-FFF2-40B4-BE49-F238E27FC236}">
                <a16:creationId xmlns:a16="http://schemas.microsoft.com/office/drawing/2014/main" id="{FA5A81B8-70ED-7640-841C-EEE2907362EE}"/>
              </a:ext>
            </a:extLst>
          </p:cNvPr>
          <p:cNvGrpSpPr/>
          <p:nvPr/>
        </p:nvGrpSpPr>
        <p:grpSpPr>
          <a:xfrm>
            <a:off x="4122436" y="4866194"/>
            <a:ext cx="3113488" cy="1827168"/>
            <a:chOff x="3142586" y="3560931"/>
            <a:chExt cx="3109758" cy="1823457"/>
          </a:xfrm>
        </p:grpSpPr>
        <p:sp>
          <p:nvSpPr>
            <p:cNvPr id="31" name="Rectangle 30">
              <a:extLst>
                <a:ext uri="{FF2B5EF4-FFF2-40B4-BE49-F238E27FC236}">
                  <a16:creationId xmlns:a16="http://schemas.microsoft.com/office/drawing/2014/main" id="{843B8730-E704-7441-9559-9510E219D13D}"/>
                </a:ext>
              </a:extLst>
            </p:cNvPr>
            <p:cNvSpPr/>
            <p:nvPr/>
          </p:nvSpPr>
          <p:spPr bwMode="gray">
            <a:xfrm>
              <a:off x="4478244" y="3560931"/>
              <a:ext cx="1774100" cy="417361"/>
            </a:xfrm>
            <a:prstGeom prst="rect">
              <a:avLst/>
            </a:prstGeom>
            <a:noFill/>
            <a:ln w="19050" algn="ctr">
              <a:solidFill>
                <a:schemeClr val="accent2"/>
              </a:solidFill>
              <a:miter lim="800000"/>
              <a:headEnd/>
              <a:tailEnd/>
            </a:ln>
            <a:effectLst/>
          </p:spPr>
          <p:txBody>
            <a:bodyPr lIns="89977" tIns="71981" rIns="89977" bIns="71981" rtlCol="0" anchor="ctr"/>
            <a:lstStyle/>
            <a:p>
              <a:pPr algn="ctr" fontAlgn="base">
                <a:spcBef>
                  <a:spcPct val="50000"/>
                </a:spcBef>
                <a:spcAft>
                  <a:spcPct val="0"/>
                </a:spcAft>
                <a:buClr>
                  <a:srgbClr val="F0AB00"/>
                </a:buClr>
                <a:buSzPct val="80000"/>
              </a:pPr>
              <a:endParaRPr lang="en-US" sz="1799" kern="0" err="1">
                <a:latin typeface="72 Brand" panose="020B0504030603020204" pitchFamily="34" charset="0"/>
                <a:ea typeface="Arial Unicode MS" pitchFamily="34" charset="-128"/>
                <a:cs typeface="Arial Unicode MS" pitchFamily="34" charset="-128"/>
              </a:endParaRPr>
            </a:p>
          </p:txBody>
        </p:sp>
        <p:cxnSp>
          <p:nvCxnSpPr>
            <p:cNvPr id="32" name="Straight Connector 24">
              <a:extLst>
                <a:ext uri="{FF2B5EF4-FFF2-40B4-BE49-F238E27FC236}">
                  <a16:creationId xmlns:a16="http://schemas.microsoft.com/office/drawing/2014/main" id="{75D0262C-2E4C-414D-A21B-C0B205271482}"/>
                </a:ext>
              </a:extLst>
            </p:cNvPr>
            <p:cNvCxnSpPr>
              <a:cxnSpLocks/>
              <a:stCxn id="33" idx="0"/>
              <a:endCxn id="31" idx="1"/>
            </p:cNvCxnSpPr>
            <p:nvPr/>
          </p:nvCxnSpPr>
          <p:spPr>
            <a:xfrm rot="5400000" flipH="1" flipV="1">
              <a:off x="3849460" y="3709164"/>
              <a:ext cx="568336" cy="689233"/>
            </a:xfrm>
            <a:prstGeom prst="bentConnector2">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C08F3158-C3B5-884A-8AFF-5343EAED6DC9}"/>
                </a:ext>
              </a:extLst>
            </p:cNvPr>
            <p:cNvSpPr/>
            <p:nvPr/>
          </p:nvSpPr>
          <p:spPr>
            <a:xfrm>
              <a:off x="3142586" y="4337948"/>
              <a:ext cx="1292849" cy="1046440"/>
            </a:xfrm>
            <a:prstGeom prst="rect">
              <a:avLst/>
            </a:prstGeom>
            <a:solidFill>
              <a:schemeClr val="bg1"/>
            </a:solidFill>
            <a:ln w="19050">
              <a:solidFill>
                <a:schemeClr val="accent2"/>
              </a:solidFill>
            </a:ln>
          </p:spPr>
          <p:txBody>
            <a:bodyPr wrap="square" lIns="91416" tIns="91416" rIns="91416" bIns="91416" rtlCol="0" anchor="ctr" anchorCtr="1">
              <a:spAutoFit/>
            </a:bodyPr>
            <a:lstStyle/>
            <a:p>
              <a:pPr algn="ctr"/>
              <a:r>
                <a:rPr lang="en-US" sz="1400">
                  <a:latin typeface="72 Brand" panose="020B0504030603020204" pitchFamily="34" charset="0"/>
                </a:rPr>
                <a:t>Select files to add to this business workspace</a:t>
              </a:r>
            </a:p>
          </p:txBody>
        </p:sp>
      </p:grpSp>
      <p:grpSp>
        <p:nvGrpSpPr>
          <p:cNvPr id="34" name="Group 27">
            <a:extLst>
              <a:ext uri="{FF2B5EF4-FFF2-40B4-BE49-F238E27FC236}">
                <a16:creationId xmlns:a16="http://schemas.microsoft.com/office/drawing/2014/main" id="{3BA6622E-EECD-E343-BA4E-C811EE129E1C}"/>
              </a:ext>
            </a:extLst>
          </p:cNvPr>
          <p:cNvGrpSpPr/>
          <p:nvPr/>
        </p:nvGrpSpPr>
        <p:grpSpPr>
          <a:xfrm>
            <a:off x="6342712" y="2092669"/>
            <a:ext cx="5229340" cy="1922501"/>
            <a:chOff x="3810414" y="4089243"/>
            <a:chExt cx="5223075" cy="1918597"/>
          </a:xfrm>
        </p:grpSpPr>
        <p:sp>
          <p:nvSpPr>
            <p:cNvPr id="35" name="Rectangle 34">
              <a:extLst>
                <a:ext uri="{FF2B5EF4-FFF2-40B4-BE49-F238E27FC236}">
                  <a16:creationId xmlns:a16="http://schemas.microsoft.com/office/drawing/2014/main" id="{00AFDD6E-0E78-9440-B624-EEAEA1D1B777}"/>
                </a:ext>
              </a:extLst>
            </p:cNvPr>
            <p:cNvSpPr/>
            <p:nvPr/>
          </p:nvSpPr>
          <p:spPr bwMode="gray">
            <a:xfrm>
              <a:off x="3810414" y="5590479"/>
              <a:ext cx="668009" cy="417361"/>
            </a:xfrm>
            <a:prstGeom prst="rect">
              <a:avLst/>
            </a:prstGeom>
            <a:noFill/>
            <a:ln w="19050" algn="ctr">
              <a:solidFill>
                <a:schemeClr val="accent2"/>
              </a:solidFill>
              <a:miter lim="800000"/>
              <a:headEnd/>
              <a:tailEnd/>
            </a:ln>
            <a:effectLst/>
          </p:spPr>
          <p:txBody>
            <a:bodyPr lIns="89977" tIns="71981" rIns="89977" bIns="71981" rtlCol="0" anchor="ctr"/>
            <a:lstStyle/>
            <a:p>
              <a:pPr algn="ctr" fontAlgn="base">
                <a:spcBef>
                  <a:spcPct val="50000"/>
                </a:spcBef>
                <a:spcAft>
                  <a:spcPct val="0"/>
                </a:spcAft>
                <a:buClr>
                  <a:srgbClr val="F0AB00"/>
                </a:buClr>
                <a:buSzPct val="80000"/>
              </a:pPr>
              <a:endParaRPr lang="en-US" sz="1799" kern="0" err="1">
                <a:latin typeface="72 Brand" panose="020B0504030603020204" pitchFamily="34" charset="0"/>
                <a:ea typeface="Arial Unicode MS" pitchFamily="34" charset="-128"/>
                <a:cs typeface="Arial Unicode MS" pitchFamily="34" charset="-128"/>
              </a:endParaRPr>
            </a:p>
          </p:txBody>
        </p:sp>
        <p:cxnSp>
          <p:nvCxnSpPr>
            <p:cNvPr id="36" name="Straight Connector 24">
              <a:extLst>
                <a:ext uri="{FF2B5EF4-FFF2-40B4-BE49-F238E27FC236}">
                  <a16:creationId xmlns:a16="http://schemas.microsoft.com/office/drawing/2014/main" id="{E2439947-0910-FF48-B027-E2B3B75C37F4}"/>
                </a:ext>
              </a:extLst>
            </p:cNvPr>
            <p:cNvCxnSpPr>
              <a:cxnSpLocks/>
              <a:stCxn id="37" idx="2"/>
              <a:endCxn id="35" idx="3"/>
            </p:cNvCxnSpPr>
            <p:nvPr/>
          </p:nvCxnSpPr>
          <p:spPr>
            <a:xfrm rot="5400000">
              <a:off x="5980693" y="3633413"/>
              <a:ext cx="663477" cy="3668016"/>
            </a:xfrm>
            <a:prstGeom prst="bentConnector2">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9B76871E-E4B5-1742-A907-36ADD92AA77D}"/>
                </a:ext>
              </a:extLst>
            </p:cNvPr>
            <p:cNvSpPr/>
            <p:nvPr/>
          </p:nvSpPr>
          <p:spPr>
            <a:xfrm>
              <a:off x="7259389" y="4089243"/>
              <a:ext cx="1774100" cy="1046440"/>
            </a:xfrm>
            <a:prstGeom prst="rect">
              <a:avLst/>
            </a:prstGeom>
            <a:solidFill>
              <a:schemeClr val="bg1"/>
            </a:solidFill>
            <a:ln w="19050">
              <a:solidFill>
                <a:schemeClr val="accent2"/>
              </a:solidFill>
            </a:ln>
          </p:spPr>
          <p:txBody>
            <a:bodyPr wrap="square" lIns="91416" tIns="91416" rIns="91416" bIns="91416" rtlCol="0" anchor="ctr" anchorCtr="1">
              <a:spAutoFit/>
            </a:bodyPr>
            <a:lstStyle/>
            <a:p>
              <a:pPr algn="ctr"/>
              <a:r>
                <a:rPr lang="en-US" sz="1400">
                  <a:latin typeface="72 Brand" panose="020B0504030603020204" pitchFamily="34" charset="0"/>
                </a:rPr>
                <a:t>Choose from recent files, files in connected Team, or personal OneDrive</a:t>
              </a:r>
            </a:p>
          </p:txBody>
        </p:sp>
      </p:grpSp>
    </p:spTree>
    <p:extLst>
      <p:ext uri="{BB962C8B-B14F-4D97-AF65-F5344CB8AC3E}">
        <p14:creationId xmlns:p14="http://schemas.microsoft.com/office/powerpoint/2010/main" val="1290366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752514" y="2264851"/>
            <a:ext cx="5332875" cy="3776931"/>
          </a:xfrm>
        </p:spPr>
        <p:txBody>
          <a:bodyPr>
            <a:normAutofit/>
          </a:bodyPr>
          <a:lstStyle/>
          <a:p>
            <a:pPr marL="285750" indent="-285750">
              <a:buFont typeface="Arial" panose="020B0604020202020204" pitchFamily="34" charset="0"/>
              <a:buChar char="•"/>
            </a:pPr>
            <a:r>
              <a:rPr lang="en-US"/>
              <a:t>Word, Excel, PowerPoint in the </a:t>
            </a:r>
            <a:r>
              <a:rPr lang="en-US" b="1"/>
              <a:t>browser</a:t>
            </a:r>
          </a:p>
          <a:p>
            <a:pPr marL="285750" indent="-285750">
              <a:buFont typeface="Arial" panose="020B0604020202020204" pitchFamily="34" charset="0"/>
              <a:buChar char="•"/>
            </a:pPr>
            <a:r>
              <a:rPr lang="en-US"/>
              <a:t>Works </a:t>
            </a:r>
            <a:r>
              <a:rPr lang="en-US" b="1"/>
              <a:t>cross-platform</a:t>
            </a:r>
            <a:r>
              <a:rPr lang="en-US"/>
              <a:t> (Windows, Mac, mobile, etc.)</a:t>
            </a:r>
          </a:p>
          <a:p>
            <a:pPr marL="285750" indent="-285750">
              <a:buFont typeface="Arial" panose="020B0604020202020204" pitchFamily="34" charset="0"/>
              <a:buChar char="•"/>
            </a:pPr>
            <a:r>
              <a:rPr lang="en-US"/>
              <a:t>View and edit, </a:t>
            </a:r>
            <a:r>
              <a:rPr lang="en-US" b="1"/>
              <a:t>co-authoring</a:t>
            </a:r>
            <a:r>
              <a:rPr lang="en-US"/>
              <a:t> (multiple people working on the same document in real-time)</a:t>
            </a:r>
          </a:p>
          <a:p>
            <a:pPr marL="285750" indent="-285750">
              <a:buFont typeface="Arial" panose="020B0604020202020204" pitchFamily="34" charset="0"/>
              <a:buChar char="•"/>
            </a:pPr>
            <a:r>
              <a:rPr lang="en-US" b="1"/>
              <a:t>No installation </a:t>
            </a:r>
            <a:r>
              <a:rPr lang="en-US"/>
              <a:t>on client machine</a:t>
            </a:r>
          </a:p>
          <a:p>
            <a:pPr marL="285750" indent="-285750">
              <a:buFont typeface="Arial" panose="020B0604020202020204" pitchFamily="34" charset="0"/>
              <a:buChar char="•"/>
            </a:pPr>
            <a:endParaRPr lang="en-US"/>
          </a:p>
        </p:txBody>
      </p:sp>
      <p:sp>
        <p:nvSpPr>
          <p:cNvPr id="4" name="Text Placeholder 3">
            <a:extLst>
              <a:ext uri="{FF2B5EF4-FFF2-40B4-BE49-F238E27FC236}">
                <a16:creationId xmlns:a16="http://schemas.microsoft.com/office/drawing/2014/main" id="{064D84CD-E98B-DE54-F20E-BF478B04250C}"/>
              </a:ext>
            </a:extLst>
          </p:cNvPr>
          <p:cNvSpPr>
            <a:spLocks noGrp="1"/>
          </p:cNvSpPr>
          <p:nvPr>
            <p:ph type="body" sz="quarter" idx="12"/>
          </p:nvPr>
        </p:nvSpPr>
        <p:spPr>
          <a:xfrm>
            <a:off x="889612" y="653142"/>
            <a:ext cx="7879250" cy="976365"/>
          </a:xfrm>
        </p:spPr>
        <p:txBody>
          <a:bodyPr>
            <a:normAutofit fontScale="92500" lnSpcReduction="10000"/>
          </a:bodyPr>
          <a:lstStyle/>
          <a:p>
            <a:r>
              <a:rPr lang="en-US" sz="3200"/>
              <a:t>Co-authoring and editing with Microsoft Office Online productivity tools</a:t>
            </a:r>
          </a:p>
        </p:txBody>
      </p:sp>
      <p:pic>
        <p:nvPicPr>
          <p:cNvPr id="5" name="Picture 4"/>
          <p:cNvPicPr>
            <a:picLocks noChangeAspect="1"/>
          </p:cNvPicPr>
          <p:nvPr/>
        </p:nvPicPr>
        <p:blipFill>
          <a:blip r:embed="rId3"/>
          <a:stretch>
            <a:fillRect/>
          </a:stretch>
        </p:blipFill>
        <p:spPr>
          <a:xfrm>
            <a:off x="6485488" y="1759404"/>
            <a:ext cx="4822727" cy="1265248"/>
          </a:xfrm>
          <a:prstGeom prst="rect">
            <a:avLst/>
          </a:prstGeom>
          <a:ln>
            <a:solidFill>
              <a:schemeClr val="bg2"/>
            </a:solidFill>
          </a:ln>
          <a:effectLst/>
        </p:spPr>
      </p:pic>
      <p:pic>
        <p:nvPicPr>
          <p:cNvPr id="7" name="Picture 6"/>
          <p:cNvPicPr>
            <a:picLocks noChangeAspect="1"/>
          </p:cNvPicPr>
          <p:nvPr/>
        </p:nvPicPr>
        <p:blipFill>
          <a:blip r:embed="rId4"/>
          <a:stretch>
            <a:fillRect/>
          </a:stretch>
        </p:blipFill>
        <p:spPr>
          <a:xfrm>
            <a:off x="6509939" y="3330934"/>
            <a:ext cx="5332875" cy="3168380"/>
          </a:xfrm>
          <a:prstGeom prst="rect">
            <a:avLst/>
          </a:prstGeom>
          <a:ln>
            <a:solidFill>
              <a:schemeClr val="bg2"/>
            </a:solidFill>
          </a:ln>
          <a:effectLst/>
        </p:spPr>
      </p:pic>
      <p:sp>
        <p:nvSpPr>
          <p:cNvPr id="9" name="Rectangle 8">
            <a:extLst>
              <a:ext uri="{FF2B5EF4-FFF2-40B4-BE49-F238E27FC236}">
                <a16:creationId xmlns:a16="http://schemas.microsoft.com/office/drawing/2014/main" id="{B09B369B-313E-F14F-B6E8-2247C411276E}"/>
              </a:ext>
            </a:extLst>
          </p:cNvPr>
          <p:cNvSpPr/>
          <p:nvPr/>
        </p:nvSpPr>
        <p:spPr>
          <a:xfrm>
            <a:off x="8199215" y="2595181"/>
            <a:ext cx="2103054" cy="400006"/>
          </a:xfrm>
          <a:prstGeom prst="rect">
            <a:avLst/>
          </a:prstGeom>
          <a:noFill/>
          <a:ln w="38100">
            <a:solidFill>
              <a:schemeClr val="accent1"/>
            </a:solidFill>
          </a:ln>
        </p:spPr>
        <p:txBody>
          <a:bodyPr wrap="square" lIns="91416" tIns="91416" rIns="91416" bIns="91416" rtlCol="0" anchor="ctr" anchorCtr="1">
            <a:noAutofit/>
          </a:bodyPr>
          <a:lstStyle/>
          <a:p>
            <a:pPr>
              <a:spcBef>
                <a:spcPts val="1300"/>
              </a:spcBef>
              <a:buClr>
                <a:schemeClr val="accent2"/>
              </a:buClr>
            </a:pPr>
            <a:endParaRPr lang="en-US" sz="1400">
              <a:latin typeface="72 Brand" panose="020B0504030603020204" pitchFamily="34" charset="0"/>
            </a:endParaRPr>
          </a:p>
        </p:txBody>
      </p:sp>
      <p:sp>
        <p:nvSpPr>
          <p:cNvPr id="10" name="Rectangle 9">
            <a:extLst>
              <a:ext uri="{FF2B5EF4-FFF2-40B4-BE49-F238E27FC236}">
                <a16:creationId xmlns:a16="http://schemas.microsoft.com/office/drawing/2014/main" id="{A9415067-9615-E34F-9771-D1FF715419EE}"/>
              </a:ext>
            </a:extLst>
          </p:cNvPr>
          <p:cNvSpPr/>
          <p:nvPr/>
        </p:nvSpPr>
        <p:spPr>
          <a:xfrm>
            <a:off x="10765135" y="4036803"/>
            <a:ext cx="1077678" cy="233029"/>
          </a:xfrm>
          <a:prstGeom prst="rect">
            <a:avLst/>
          </a:prstGeom>
          <a:noFill/>
          <a:ln w="19050">
            <a:solidFill>
              <a:schemeClr val="accent1"/>
            </a:solidFill>
          </a:ln>
        </p:spPr>
        <p:txBody>
          <a:bodyPr wrap="square" lIns="91416" tIns="91416" rIns="91416" bIns="91416" rtlCol="0" anchor="ctr" anchorCtr="1">
            <a:noAutofit/>
          </a:bodyPr>
          <a:lstStyle/>
          <a:p>
            <a:pPr>
              <a:spcBef>
                <a:spcPts val="1300"/>
              </a:spcBef>
              <a:buClr>
                <a:schemeClr val="accent2"/>
              </a:buClr>
            </a:pPr>
            <a:endParaRPr lang="en-US" sz="1400">
              <a:latin typeface="72 Brand" panose="020B0504030603020204" pitchFamily="34" charset="0"/>
            </a:endParaRPr>
          </a:p>
        </p:txBody>
      </p:sp>
      <p:sp>
        <p:nvSpPr>
          <p:cNvPr id="14" name="Rectangle 13">
            <a:extLst>
              <a:ext uri="{FF2B5EF4-FFF2-40B4-BE49-F238E27FC236}">
                <a16:creationId xmlns:a16="http://schemas.microsoft.com/office/drawing/2014/main" id="{8D5CAA0E-BC91-394E-93D2-CC719F088D92}"/>
              </a:ext>
            </a:extLst>
          </p:cNvPr>
          <p:cNvSpPr/>
          <p:nvPr/>
        </p:nvSpPr>
        <p:spPr>
          <a:xfrm>
            <a:off x="9411893" y="4915123"/>
            <a:ext cx="1077678" cy="233029"/>
          </a:xfrm>
          <a:prstGeom prst="rect">
            <a:avLst/>
          </a:prstGeom>
          <a:noFill/>
          <a:ln w="19050">
            <a:solidFill>
              <a:schemeClr val="accent1"/>
            </a:solidFill>
          </a:ln>
        </p:spPr>
        <p:txBody>
          <a:bodyPr wrap="square" lIns="91416" tIns="91416" rIns="91416" bIns="91416" rtlCol="0" anchor="ctr" anchorCtr="1">
            <a:noAutofit/>
          </a:bodyPr>
          <a:lstStyle/>
          <a:p>
            <a:pPr>
              <a:spcBef>
                <a:spcPts val="1300"/>
              </a:spcBef>
              <a:buClr>
                <a:schemeClr val="accent2"/>
              </a:buClr>
            </a:pPr>
            <a:endParaRPr lang="en-US" sz="1400">
              <a:latin typeface="72 Brand" panose="020B0504030603020204" pitchFamily="34" charset="0"/>
            </a:endParaRPr>
          </a:p>
        </p:txBody>
      </p:sp>
    </p:spTree>
    <p:extLst>
      <p:ext uri="{BB962C8B-B14F-4D97-AF65-F5344CB8AC3E}">
        <p14:creationId xmlns:p14="http://schemas.microsoft.com/office/powerpoint/2010/main" val="614516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F207982-B412-4125-A884-6EC12E242C3F}"/>
              </a:ext>
            </a:extLst>
          </p:cNvPr>
          <p:cNvSpPr>
            <a:spLocks noGrp="1"/>
          </p:cNvSpPr>
          <p:nvPr>
            <p:ph type="body" sz="quarter" idx="12"/>
          </p:nvPr>
        </p:nvSpPr>
        <p:spPr>
          <a:xfrm>
            <a:off x="889611" y="653143"/>
            <a:ext cx="10107851" cy="670188"/>
          </a:xfrm>
        </p:spPr>
        <p:txBody>
          <a:bodyPr/>
          <a:lstStyle/>
          <a:p>
            <a:r>
              <a:rPr lang="en-US"/>
              <a:t>Integrated information drives Innovation</a:t>
            </a:r>
          </a:p>
        </p:txBody>
      </p:sp>
      <p:sp>
        <p:nvSpPr>
          <p:cNvPr id="3" name="Rectangle 2">
            <a:extLst>
              <a:ext uri="{FF2B5EF4-FFF2-40B4-BE49-F238E27FC236}">
                <a16:creationId xmlns:a16="http://schemas.microsoft.com/office/drawing/2014/main" id="{FC568F06-1A07-E848-807C-00858C25CA5A}"/>
              </a:ext>
            </a:extLst>
          </p:cNvPr>
          <p:cNvSpPr/>
          <p:nvPr/>
        </p:nvSpPr>
        <p:spPr>
          <a:xfrm>
            <a:off x="259652" y="1596487"/>
            <a:ext cx="1259918" cy="856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latin typeface="Helvetica" pitchFamily="2" charset="0"/>
              </a:rPr>
              <a:t>Idea to Offering</a:t>
            </a:r>
          </a:p>
        </p:txBody>
      </p:sp>
      <p:sp>
        <p:nvSpPr>
          <p:cNvPr id="37" name="Rectangle 36">
            <a:extLst>
              <a:ext uri="{FF2B5EF4-FFF2-40B4-BE49-F238E27FC236}">
                <a16:creationId xmlns:a16="http://schemas.microsoft.com/office/drawing/2014/main" id="{173874B1-8914-444F-8DAD-C5F3D8B81AE2}"/>
              </a:ext>
            </a:extLst>
          </p:cNvPr>
          <p:cNvSpPr/>
          <p:nvPr/>
        </p:nvSpPr>
        <p:spPr>
          <a:xfrm>
            <a:off x="1563384" y="1596487"/>
            <a:ext cx="1259918" cy="856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latin typeface="Helvetica" pitchFamily="2" charset="0"/>
              </a:rPr>
              <a:t>Market to Contract</a:t>
            </a:r>
          </a:p>
        </p:txBody>
      </p:sp>
      <p:sp>
        <p:nvSpPr>
          <p:cNvPr id="38" name="Rectangle 37">
            <a:extLst>
              <a:ext uri="{FF2B5EF4-FFF2-40B4-BE49-F238E27FC236}">
                <a16:creationId xmlns:a16="http://schemas.microsoft.com/office/drawing/2014/main" id="{3D3ECD5A-C69D-204D-BC1B-A6DED1B943E8}"/>
              </a:ext>
            </a:extLst>
          </p:cNvPr>
          <p:cNvSpPr/>
          <p:nvPr/>
        </p:nvSpPr>
        <p:spPr>
          <a:xfrm>
            <a:off x="2867115" y="1596487"/>
            <a:ext cx="1259918" cy="856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latin typeface="Helvetica" pitchFamily="2" charset="0"/>
              </a:rPr>
              <a:t>Demand to Deliver</a:t>
            </a:r>
          </a:p>
        </p:txBody>
      </p:sp>
      <p:sp>
        <p:nvSpPr>
          <p:cNvPr id="39" name="Rectangle 38">
            <a:extLst>
              <a:ext uri="{FF2B5EF4-FFF2-40B4-BE49-F238E27FC236}">
                <a16:creationId xmlns:a16="http://schemas.microsoft.com/office/drawing/2014/main" id="{DD95CA44-264E-C44E-8BA7-4C6F40C2B5B8}"/>
              </a:ext>
            </a:extLst>
          </p:cNvPr>
          <p:cNvSpPr/>
          <p:nvPr/>
        </p:nvSpPr>
        <p:spPr>
          <a:xfrm>
            <a:off x="4170847" y="1596487"/>
            <a:ext cx="1259918" cy="856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latin typeface="Helvetica" pitchFamily="2" charset="0"/>
              </a:rPr>
              <a:t>Make to Order</a:t>
            </a:r>
          </a:p>
        </p:txBody>
      </p:sp>
      <p:sp>
        <p:nvSpPr>
          <p:cNvPr id="40" name="Rectangle 39">
            <a:extLst>
              <a:ext uri="{FF2B5EF4-FFF2-40B4-BE49-F238E27FC236}">
                <a16:creationId xmlns:a16="http://schemas.microsoft.com/office/drawing/2014/main" id="{C992E176-65CA-2443-8730-C07F6E15A2FA}"/>
              </a:ext>
            </a:extLst>
          </p:cNvPr>
          <p:cNvSpPr/>
          <p:nvPr/>
        </p:nvSpPr>
        <p:spPr>
          <a:xfrm>
            <a:off x="5474578" y="1596487"/>
            <a:ext cx="1259918" cy="856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latin typeface="Helvetica" pitchFamily="2" charset="0"/>
              </a:rPr>
              <a:t>Order to Cash</a:t>
            </a:r>
          </a:p>
        </p:txBody>
      </p:sp>
      <p:sp>
        <p:nvSpPr>
          <p:cNvPr id="41" name="Rectangle 40">
            <a:extLst>
              <a:ext uri="{FF2B5EF4-FFF2-40B4-BE49-F238E27FC236}">
                <a16:creationId xmlns:a16="http://schemas.microsoft.com/office/drawing/2014/main" id="{11E3C026-3986-CA49-AFB7-91D91F7B5B71}"/>
              </a:ext>
            </a:extLst>
          </p:cNvPr>
          <p:cNvSpPr/>
          <p:nvPr/>
        </p:nvSpPr>
        <p:spPr>
          <a:xfrm>
            <a:off x="6778309" y="1596487"/>
            <a:ext cx="1259918" cy="856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latin typeface="Helvetica" pitchFamily="2" charset="0"/>
              </a:rPr>
              <a:t>Procure to Pay</a:t>
            </a:r>
          </a:p>
        </p:txBody>
      </p:sp>
      <p:sp>
        <p:nvSpPr>
          <p:cNvPr id="42" name="Rectangle 41">
            <a:extLst>
              <a:ext uri="{FF2B5EF4-FFF2-40B4-BE49-F238E27FC236}">
                <a16:creationId xmlns:a16="http://schemas.microsoft.com/office/drawing/2014/main" id="{18C7CF6D-E39C-9D4F-8D47-98B169F82FBE}"/>
              </a:ext>
            </a:extLst>
          </p:cNvPr>
          <p:cNvSpPr/>
          <p:nvPr/>
        </p:nvSpPr>
        <p:spPr>
          <a:xfrm>
            <a:off x="8082041" y="1596487"/>
            <a:ext cx="1259918" cy="856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latin typeface="Helvetica" pitchFamily="2" charset="0"/>
              </a:rPr>
              <a:t>Asset Mgmt.</a:t>
            </a:r>
          </a:p>
        </p:txBody>
      </p:sp>
      <p:sp>
        <p:nvSpPr>
          <p:cNvPr id="43" name="Rectangle 42">
            <a:extLst>
              <a:ext uri="{FF2B5EF4-FFF2-40B4-BE49-F238E27FC236}">
                <a16:creationId xmlns:a16="http://schemas.microsoft.com/office/drawing/2014/main" id="{CDEA8731-7CE4-5A49-A233-77DE15EB8190}"/>
              </a:ext>
            </a:extLst>
          </p:cNvPr>
          <p:cNvSpPr/>
          <p:nvPr/>
        </p:nvSpPr>
        <p:spPr>
          <a:xfrm>
            <a:off x="9385773" y="1596487"/>
            <a:ext cx="1259918" cy="856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latin typeface="Helvetica" pitchFamily="2" charset="0"/>
              </a:rPr>
              <a:t>Record to Report</a:t>
            </a:r>
          </a:p>
        </p:txBody>
      </p:sp>
      <p:sp>
        <p:nvSpPr>
          <p:cNvPr id="44" name="Rectangle 43">
            <a:extLst>
              <a:ext uri="{FF2B5EF4-FFF2-40B4-BE49-F238E27FC236}">
                <a16:creationId xmlns:a16="http://schemas.microsoft.com/office/drawing/2014/main" id="{85B51E7F-D043-444E-B060-D412A0169A4C}"/>
              </a:ext>
            </a:extLst>
          </p:cNvPr>
          <p:cNvSpPr/>
          <p:nvPr/>
        </p:nvSpPr>
        <p:spPr>
          <a:xfrm>
            <a:off x="10689507" y="1596487"/>
            <a:ext cx="1259918" cy="856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latin typeface="Helvetica" pitchFamily="2" charset="0"/>
              </a:rPr>
              <a:t>Hire to Retire</a:t>
            </a:r>
          </a:p>
        </p:txBody>
      </p:sp>
      <p:sp>
        <p:nvSpPr>
          <p:cNvPr id="22" name="Left-right Arrow 21">
            <a:extLst>
              <a:ext uri="{FF2B5EF4-FFF2-40B4-BE49-F238E27FC236}">
                <a16:creationId xmlns:a16="http://schemas.microsoft.com/office/drawing/2014/main" id="{AB66AAD8-D2A8-8245-8D5F-E0C86395A81D}"/>
              </a:ext>
            </a:extLst>
          </p:cNvPr>
          <p:cNvSpPr/>
          <p:nvPr/>
        </p:nvSpPr>
        <p:spPr>
          <a:xfrm>
            <a:off x="607790" y="2453458"/>
            <a:ext cx="10980800" cy="627728"/>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latin typeface="Helvetica" pitchFamily="2" charset="0"/>
              </a:rPr>
              <a:t>Enterprise Mega-Processes</a:t>
            </a:r>
          </a:p>
        </p:txBody>
      </p:sp>
      <p:grpSp>
        <p:nvGrpSpPr>
          <p:cNvPr id="4" name="Group 3">
            <a:extLst>
              <a:ext uri="{FF2B5EF4-FFF2-40B4-BE49-F238E27FC236}">
                <a16:creationId xmlns:a16="http://schemas.microsoft.com/office/drawing/2014/main" id="{226EBBC1-B2C7-8349-A619-99DF3F675763}"/>
              </a:ext>
            </a:extLst>
          </p:cNvPr>
          <p:cNvGrpSpPr/>
          <p:nvPr/>
        </p:nvGrpSpPr>
        <p:grpSpPr>
          <a:xfrm>
            <a:off x="531898" y="3862924"/>
            <a:ext cx="2123171" cy="2595193"/>
            <a:chOff x="521547" y="3643536"/>
            <a:chExt cx="2123862" cy="2596038"/>
          </a:xfrm>
        </p:grpSpPr>
        <p:sp>
          <p:nvSpPr>
            <p:cNvPr id="31" name="Rectangle 30">
              <a:extLst>
                <a:ext uri="{FF2B5EF4-FFF2-40B4-BE49-F238E27FC236}">
                  <a16:creationId xmlns:a16="http://schemas.microsoft.com/office/drawing/2014/main" id="{4260D8CB-1E3E-164D-B2D7-8E106C6B7055}"/>
                </a:ext>
              </a:extLst>
            </p:cNvPr>
            <p:cNvSpPr/>
            <p:nvPr/>
          </p:nvSpPr>
          <p:spPr>
            <a:xfrm>
              <a:off x="521547" y="4162604"/>
              <a:ext cx="2123862" cy="168533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89965" tIns="449825" rIns="35987" rtlCol="0" anchor="t" anchorCtr="0"/>
            <a:lstStyle/>
            <a:p>
              <a:pPr algn="ctr" defTabSz="457017">
                <a:spcBef>
                  <a:spcPct val="0"/>
                </a:spcBef>
                <a:spcAft>
                  <a:spcPct val="0"/>
                </a:spcAft>
                <a:defRPr/>
              </a:pPr>
              <a:r>
                <a:rPr lang="en-US" sz="1050" b="1">
                  <a:solidFill>
                    <a:srgbClr val="000000"/>
                  </a:solidFill>
                  <a:latin typeface="Helvetica" pitchFamily="2" charset="0"/>
                </a:rPr>
                <a:t>Repository Integration</a:t>
              </a:r>
            </a:p>
            <a:p>
              <a:pPr algn="ctr" defTabSz="457017">
                <a:spcBef>
                  <a:spcPct val="0"/>
                </a:spcBef>
                <a:spcAft>
                  <a:spcPct val="0"/>
                </a:spcAft>
                <a:defRPr/>
              </a:pPr>
              <a:endParaRPr lang="en-US" sz="800" b="1">
                <a:solidFill>
                  <a:srgbClr val="000000"/>
                </a:solidFill>
                <a:latin typeface="Helvetica" pitchFamily="2" charset="0"/>
              </a:endParaRPr>
            </a:p>
            <a:p>
              <a:pPr algn="ctr" defTabSz="457017">
                <a:spcBef>
                  <a:spcPct val="0"/>
                </a:spcBef>
                <a:spcAft>
                  <a:spcPct val="0"/>
                </a:spcAft>
                <a:defRPr/>
              </a:pPr>
              <a:r>
                <a:rPr lang="en-US" sz="800">
                  <a:solidFill>
                    <a:srgbClr val="000000"/>
                  </a:solidFill>
                  <a:latin typeface="Helvetica" pitchFamily="2" charset="0"/>
                </a:rPr>
                <a:t>Documents created in the business application are automatically transferred into SAP Extended ECM repository. These documents must remain accessible in the business application. These documents can be put automatically under Records Management control.</a:t>
              </a:r>
            </a:p>
          </p:txBody>
        </p:sp>
        <p:sp>
          <p:nvSpPr>
            <p:cNvPr id="32" name="Rectangle 31">
              <a:extLst>
                <a:ext uri="{FF2B5EF4-FFF2-40B4-BE49-F238E27FC236}">
                  <a16:creationId xmlns:a16="http://schemas.microsoft.com/office/drawing/2014/main" id="{3440F6E8-8D53-B243-8042-7048D4DF15F2}"/>
                </a:ext>
              </a:extLst>
            </p:cNvPr>
            <p:cNvSpPr/>
            <p:nvPr/>
          </p:nvSpPr>
          <p:spPr>
            <a:xfrm>
              <a:off x="521547" y="5847938"/>
              <a:ext cx="2123862" cy="391636"/>
            </a:xfrm>
            <a:prstGeom prst="rect">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lIns="44982" tIns="71973" rIns="44982" bIns="71973" rtlCol="0" anchor="t" anchorCtr="0">
              <a:spAutoFit/>
            </a:bodyPr>
            <a:lstStyle/>
            <a:p>
              <a:pPr algn="ctr" defTabSz="457017">
                <a:spcBef>
                  <a:spcPct val="0"/>
                </a:spcBef>
                <a:spcAft>
                  <a:spcPct val="0"/>
                </a:spcAft>
                <a:defRPr/>
              </a:pPr>
              <a:r>
                <a:rPr lang="en-US" sz="1600">
                  <a:solidFill>
                    <a:srgbClr val="FFFFFF"/>
                  </a:solidFill>
                  <a:latin typeface="Helvetica" pitchFamily="2" charset="0"/>
                </a:rPr>
                <a:t>Repository</a:t>
              </a:r>
            </a:p>
          </p:txBody>
        </p:sp>
        <p:sp>
          <p:nvSpPr>
            <p:cNvPr id="33" name="Oval 32">
              <a:extLst>
                <a:ext uri="{FF2B5EF4-FFF2-40B4-BE49-F238E27FC236}">
                  <a16:creationId xmlns:a16="http://schemas.microsoft.com/office/drawing/2014/main" id="{8BE5F492-6C19-804B-BE8E-C84D30E1559F}"/>
                </a:ext>
              </a:extLst>
            </p:cNvPr>
            <p:cNvSpPr/>
            <p:nvPr/>
          </p:nvSpPr>
          <p:spPr>
            <a:xfrm>
              <a:off x="1163886" y="3643536"/>
              <a:ext cx="866889" cy="866889"/>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17">
                <a:spcBef>
                  <a:spcPct val="0"/>
                </a:spcBef>
                <a:spcAft>
                  <a:spcPct val="0"/>
                </a:spcAft>
                <a:defRPr/>
              </a:pPr>
              <a:endParaRPr lang="en-US" sz="1000">
                <a:solidFill>
                  <a:srgbClr val="FFFFFF"/>
                </a:solidFill>
                <a:latin typeface="Helvetica" pitchFamily="2" charset="0"/>
              </a:endParaRPr>
            </a:p>
          </p:txBody>
        </p:sp>
        <p:sp>
          <p:nvSpPr>
            <p:cNvPr id="34" name="Freeform 2">
              <a:extLst>
                <a:ext uri="{FF2B5EF4-FFF2-40B4-BE49-F238E27FC236}">
                  <a16:creationId xmlns:a16="http://schemas.microsoft.com/office/drawing/2014/main" id="{B4A15E55-77FC-DC40-8D20-9846E1C864C6}"/>
                </a:ext>
              </a:extLst>
            </p:cNvPr>
            <p:cNvSpPr>
              <a:spLocks noChangeArrowheads="1"/>
            </p:cNvSpPr>
            <p:nvPr/>
          </p:nvSpPr>
          <p:spPr bwMode="auto">
            <a:xfrm>
              <a:off x="1337238" y="3815517"/>
              <a:ext cx="518372" cy="495161"/>
            </a:xfrm>
            <a:custGeom>
              <a:avLst/>
              <a:gdLst>
                <a:gd name="T0" fmla="*/ 746 w 784"/>
                <a:gd name="T1" fmla="*/ 677 h 750"/>
                <a:gd name="T2" fmla="*/ 733 w 784"/>
                <a:gd name="T3" fmla="*/ 634 h 750"/>
                <a:gd name="T4" fmla="*/ 703 w 784"/>
                <a:gd name="T5" fmla="*/ 313 h 750"/>
                <a:gd name="T6" fmla="*/ 727 w 784"/>
                <a:gd name="T7" fmla="*/ 300 h 750"/>
                <a:gd name="T8" fmla="*/ 768 w 784"/>
                <a:gd name="T9" fmla="*/ 241 h 750"/>
                <a:gd name="T10" fmla="*/ 781 w 784"/>
                <a:gd name="T11" fmla="*/ 158 h 750"/>
                <a:gd name="T12" fmla="*/ 408 w 784"/>
                <a:gd name="T13" fmla="*/ 1 h 750"/>
                <a:gd name="T14" fmla="*/ 12 w 784"/>
                <a:gd name="T15" fmla="*/ 147 h 750"/>
                <a:gd name="T16" fmla="*/ 3 w 784"/>
                <a:gd name="T17" fmla="*/ 228 h 750"/>
                <a:gd name="T18" fmla="*/ 57 w 784"/>
                <a:gd name="T19" fmla="*/ 241 h 750"/>
                <a:gd name="T20" fmla="*/ 70 w 784"/>
                <a:gd name="T21" fmla="*/ 313 h 750"/>
                <a:gd name="T22" fmla="*/ 82 w 784"/>
                <a:gd name="T23" fmla="*/ 634 h 750"/>
                <a:gd name="T24" fmla="*/ 36 w 784"/>
                <a:gd name="T25" fmla="*/ 647 h 750"/>
                <a:gd name="T26" fmla="*/ 13 w 784"/>
                <a:gd name="T27" fmla="*/ 677 h 750"/>
                <a:gd name="T28" fmla="*/ 0 w 784"/>
                <a:gd name="T29" fmla="*/ 736 h 750"/>
                <a:gd name="T30" fmla="*/ 768 w 784"/>
                <a:gd name="T31" fmla="*/ 749 h 750"/>
                <a:gd name="T32" fmla="*/ 781 w 784"/>
                <a:gd name="T33" fmla="*/ 690 h 750"/>
                <a:gd name="T34" fmla="*/ 605 w 784"/>
                <a:gd name="T35" fmla="*/ 634 h 750"/>
                <a:gd name="T36" fmla="*/ 592 w 784"/>
                <a:gd name="T37" fmla="*/ 287 h 750"/>
                <a:gd name="T38" fmla="*/ 580 w 784"/>
                <a:gd name="T39" fmla="*/ 241 h 750"/>
                <a:gd name="T40" fmla="*/ 701 w 784"/>
                <a:gd name="T41" fmla="*/ 287 h 750"/>
                <a:gd name="T42" fmla="*/ 676 w 784"/>
                <a:gd name="T43" fmla="*/ 300 h 750"/>
                <a:gd name="T44" fmla="*/ 605 w 784"/>
                <a:gd name="T45" fmla="*/ 634 h 750"/>
                <a:gd name="T46" fmla="*/ 579 w 784"/>
                <a:gd name="T47" fmla="*/ 313 h 750"/>
                <a:gd name="T48" fmla="*/ 453 w 784"/>
                <a:gd name="T49" fmla="*/ 634 h 750"/>
                <a:gd name="T50" fmla="*/ 465 w 784"/>
                <a:gd name="T51" fmla="*/ 313 h 750"/>
                <a:gd name="T52" fmla="*/ 478 w 784"/>
                <a:gd name="T53" fmla="*/ 241 h 750"/>
                <a:gd name="T54" fmla="*/ 554 w 784"/>
                <a:gd name="T55" fmla="*/ 300 h 750"/>
                <a:gd name="T56" fmla="*/ 357 w 784"/>
                <a:gd name="T57" fmla="*/ 634 h 750"/>
                <a:gd name="T58" fmla="*/ 344 w 784"/>
                <a:gd name="T59" fmla="*/ 287 h 750"/>
                <a:gd name="T60" fmla="*/ 332 w 784"/>
                <a:gd name="T61" fmla="*/ 241 h 750"/>
                <a:gd name="T62" fmla="*/ 453 w 784"/>
                <a:gd name="T63" fmla="*/ 287 h 750"/>
                <a:gd name="T64" fmla="*/ 429 w 784"/>
                <a:gd name="T65" fmla="*/ 300 h 750"/>
                <a:gd name="T66" fmla="*/ 357 w 784"/>
                <a:gd name="T67" fmla="*/ 634 h 750"/>
                <a:gd name="T68" fmla="*/ 402 w 784"/>
                <a:gd name="T69" fmla="*/ 26 h 750"/>
                <a:gd name="T70" fmla="*/ 754 w 784"/>
                <a:gd name="T71" fmla="*/ 215 h 750"/>
                <a:gd name="T72" fmla="*/ 29 w 784"/>
                <a:gd name="T73" fmla="*/ 167 h 750"/>
                <a:gd name="T74" fmla="*/ 306 w 784"/>
                <a:gd name="T75" fmla="*/ 300 h 750"/>
                <a:gd name="T76" fmla="*/ 331 w 784"/>
                <a:gd name="T77" fmla="*/ 313 h 750"/>
                <a:gd name="T78" fmla="*/ 206 w 784"/>
                <a:gd name="T79" fmla="*/ 634 h 750"/>
                <a:gd name="T80" fmla="*/ 217 w 784"/>
                <a:gd name="T81" fmla="*/ 313 h 750"/>
                <a:gd name="T82" fmla="*/ 230 w 784"/>
                <a:gd name="T83" fmla="*/ 241 h 750"/>
                <a:gd name="T84" fmla="*/ 96 w 784"/>
                <a:gd name="T85" fmla="*/ 287 h 750"/>
                <a:gd name="T86" fmla="*/ 83 w 784"/>
                <a:gd name="T87" fmla="*/ 241 h 750"/>
                <a:gd name="T88" fmla="*/ 204 w 784"/>
                <a:gd name="T89" fmla="*/ 287 h 750"/>
                <a:gd name="T90" fmla="*/ 179 w 784"/>
                <a:gd name="T91" fmla="*/ 300 h 750"/>
                <a:gd name="T92" fmla="*/ 109 w 784"/>
                <a:gd name="T93" fmla="*/ 634 h 750"/>
                <a:gd name="T94" fmla="*/ 96 w 784"/>
                <a:gd name="T95" fmla="*/ 287 h 750"/>
                <a:gd name="T96" fmla="*/ 28 w 784"/>
                <a:gd name="T97" fmla="*/ 702 h 750"/>
                <a:gd name="T98" fmla="*/ 64 w 784"/>
                <a:gd name="T99" fmla="*/ 689 h 750"/>
                <a:gd name="T100" fmla="*/ 96 w 784"/>
                <a:gd name="T101" fmla="*/ 658 h 750"/>
                <a:gd name="T102" fmla="*/ 343 w 784"/>
                <a:gd name="T103" fmla="*/ 658 h 750"/>
                <a:gd name="T104" fmla="*/ 589 w 784"/>
                <a:gd name="T105" fmla="*/ 658 h 750"/>
                <a:gd name="T106" fmla="*/ 716 w 784"/>
                <a:gd name="T107" fmla="*/ 658 h 750"/>
                <a:gd name="T108" fmla="*/ 729 w 784"/>
                <a:gd name="T109" fmla="*/ 702 h 750"/>
                <a:gd name="T110" fmla="*/ 752 w 784"/>
                <a:gd name="T111" fmla="*/ 721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4" h="750">
                  <a:moveTo>
                    <a:pt x="770" y="677"/>
                  </a:moveTo>
                  <a:lnTo>
                    <a:pt x="746" y="677"/>
                  </a:lnTo>
                  <a:lnTo>
                    <a:pt x="746" y="647"/>
                  </a:lnTo>
                  <a:cubicBezTo>
                    <a:pt x="746" y="639"/>
                    <a:pt x="740" y="634"/>
                    <a:pt x="733" y="634"/>
                  </a:cubicBezTo>
                  <a:lnTo>
                    <a:pt x="703" y="634"/>
                  </a:lnTo>
                  <a:lnTo>
                    <a:pt x="703" y="313"/>
                  </a:lnTo>
                  <a:lnTo>
                    <a:pt x="714" y="313"/>
                  </a:lnTo>
                  <a:cubicBezTo>
                    <a:pt x="721" y="313"/>
                    <a:pt x="727" y="307"/>
                    <a:pt x="727" y="300"/>
                  </a:cubicBezTo>
                  <a:lnTo>
                    <a:pt x="727" y="241"/>
                  </a:lnTo>
                  <a:lnTo>
                    <a:pt x="768" y="241"/>
                  </a:lnTo>
                  <a:cubicBezTo>
                    <a:pt x="775" y="241"/>
                    <a:pt x="781" y="236"/>
                    <a:pt x="781" y="228"/>
                  </a:cubicBezTo>
                  <a:lnTo>
                    <a:pt x="781" y="158"/>
                  </a:lnTo>
                  <a:cubicBezTo>
                    <a:pt x="781" y="153"/>
                    <a:pt x="778" y="148"/>
                    <a:pt x="772" y="147"/>
                  </a:cubicBezTo>
                  <a:lnTo>
                    <a:pt x="408" y="1"/>
                  </a:lnTo>
                  <a:cubicBezTo>
                    <a:pt x="405" y="0"/>
                    <a:pt x="402" y="0"/>
                    <a:pt x="398" y="1"/>
                  </a:cubicBezTo>
                  <a:lnTo>
                    <a:pt x="12" y="147"/>
                  </a:lnTo>
                  <a:cubicBezTo>
                    <a:pt x="6" y="148"/>
                    <a:pt x="3" y="154"/>
                    <a:pt x="3" y="158"/>
                  </a:cubicBezTo>
                  <a:lnTo>
                    <a:pt x="3" y="228"/>
                  </a:lnTo>
                  <a:cubicBezTo>
                    <a:pt x="3" y="236"/>
                    <a:pt x="9" y="241"/>
                    <a:pt x="16" y="241"/>
                  </a:cubicBezTo>
                  <a:lnTo>
                    <a:pt x="57" y="241"/>
                  </a:lnTo>
                  <a:lnTo>
                    <a:pt x="57" y="300"/>
                  </a:lnTo>
                  <a:cubicBezTo>
                    <a:pt x="57" y="307"/>
                    <a:pt x="63" y="313"/>
                    <a:pt x="70" y="313"/>
                  </a:cubicBezTo>
                  <a:lnTo>
                    <a:pt x="82" y="313"/>
                  </a:lnTo>
                  <a:lnTo>
                    <a:pt x="82" y="634"/>
                  </a:lnTo>
                  <a:lnTo>
                    <a:pt x="50" y="634"/>
                  </a:lnTo>
                  <a:cubicBezTo>
                    <a:pt x="42" y="634"/>
                    <a:pt x="36" y="639"/>
                    <a:pt x="36" y="647"/>
                  </a:cubicBezTo>
                  <a:lnTo>
                    <a:pt x="36" y="677"/>
                  </a:lnTo>
                  <a:lnTo>
                    <a:pt x="13" y="677"/>
                  </a:lnTo>
                  <a:cubicBezTo>
                    <a:pt x="6" y="677"/>
                    <a:pt x="0" y="683"/>
                    <a:pt x="0" y="690"/>
                  </a:cubicBezTo>
                  <a:lnTo>
                    <a:pt x="0" y="736"/>
                  </a:lnTo>
                  <a:cubicBezTo>
                    <a:pt x="0" y="743"/>
                    <a:pt x="6" y="749"/>
                    <a:pt x="13" y="749"/>
                  </a:cubicBezTo>
                  <a:lnTo>
                    <a:pt x="768" y="749"/>
                  </a:lnTo>
                  <a:cubicBezTo>
                    <a:pt x="775" y="749"/>
                    <a:pt x="781" y="743"/>
                    <a:pt x="781" y="736"/>
                  </a:cubicBezTo>
                  <a:lnTo>
                    <a:pt x="781" y="690"/>
                  </a:lnTo>
                  <a:cubicBezTo>
                    <a:pt x="783" y="683"/>
                    <a:pt x="777" y="677"/>
                    <a:pt x="770" y="677"/>
                  </a:cubicBezTo>
                  <a:close/>
                  <a:moveTo>
                    <a:pt x="605" y="634"/>
                  </a:moveTo>
                  <a:lnTo>
                    <a:pt x="605" y="300"/>
                  </a:lnTo>
                  <a:cubicBezTo>
                    <a:pt x="605" y="292"/>
                    <a:pt x="599" y="287"/>
                    <a:pt x="592" y="287"/>
                  </a:cubicBezTo>
                  <a:lnTo>
                    <a:pt x="580" y="287"/>
                  </a:lnTo>
                  <a:lnTo>
                    <a:pt x="580" y="241"/>
                  </a:lnTo>
                  <a:lnTo>
                    <a:pt x="701" y="241"/>
                  </a:lnTo>
                  <a:lnTo>
                    <a:pt x="701" y="287"/>
                  </a:lnTo>
                  <a:lnTo>
                    <a:pt x="689" y="287"/>
                  </a:lnTo>
                  <a:cubicBezTo>
                    <a:pt x="682" y="287"/>
                    <a:pt x="676" y="292"/>
                    <a:pt x="676" y="300"/>
                  </a:cubicBezTo>
                  <a:lnTo>
                    <a:pt x="676" y="634"/>
                  </a:lnTo>
                  <a:lnTo>
                    <a:pt x="605" y="634"/>
                  </a:lnTo>
                  <a:close/>
                  <a:moveTo>
                    <a:pt x="567" y="313"/>
                  </a:moveTo>
                  <a:lnTo>
                    <a:pt x="579" y="313"/>
                  </a:lnTo>
                  <a:lnTo>
                    <a:pt x="579" y="634"/>
                  </a:lnTo>
                  <a:lnTo>
                    <a:pt x="453" y="634"/>
                  </a:lnTo>
                  <a:lnTo>
                    <a:pt x="453" y="313"/>
                  </a:lnTo>
                  <a:lnTo>
                    <a:pt x="465" y="313"/>
                  </a:lnTo>
                  <a:cubicBezTo>
                    <a:pt x="472" y="313"/>
                    <a:pt x="478" y="307"/>
                    <a:pt x="478" y="300"/>
                  </a:cubicBezTo>
                  <a:lnTo>
                    <a:pt x="478" y="241"/>
                  </a:lnTo>
                  <a:lnTo>
                    <a:pt x="554" y="241"/>
                  </a:lnTo>
                  <a:lnTo>
                    <a:pt x="554" y="300"/>
                  </a:lnTo>
                  <a:cubicBezTo>
                    <a:pt x="554" y="307"/>
                    <a:pt x="560" y="313"/>
                    <a:pt x="567" y="313"/>
                  </a:cubicBezTo>
                  <a:close/>
                  <a:moveTo>
                    <a:pt x="357" y="634"/>
                  </a:moveTo>
                  <a:lnTo>
                    <a:pt x="357" y="300"/>
                  </a:lnTo>
                  <a:cubicBezTo>
                    <a:pt x="357" y="292"/>
                    <a:pt x="351" y="287"/>
                    <a:pt x="344" y="287"/>
                  </a:cubicBezTo>
                  <a:lnTo>
                    <a:pt x="332" y="287"/>
                  </a:lnTo>
                  <a:lnTo>
                    <a:pt x="332" y="241"/>
                  </a:lnTo>
                  <a:lnTo>
                    <a:pt x="453" y="241"/>
                  </a:lnTo>
                  <a:lnTo>
                    <a:pt x="453" y="287"/>
                  </a:lnTo>
                  <a:lnTo>
                    <a:pt x="442" y="287"/>
                  </a:lnTo>
                  <a:cubicBezTo>
                    <a:pt x="434" y="287"/>
                    <a:pt x="429" y="292"/>
                    <a:pt x="429" y="300"/>
                  </a:cubicBezTo>
                  <a:lnTo>
                    <a:pt x="429" y="634"/>
                  </a:lnTo>
                  <a:lnTo>
                    <a:pt x="357" y="634"/>
                  </a:lnTo>
                  <a:close/>
                  <a:moveTo>
                    <a:pt x="29" y="167"/>
                  </a:moveTo>
                  <a:lnTo>
                    <a:pt x="402" y="26"/>
                  </a:lnTo>
                  <a:lnTo>
                    <a:pt x="754" y="167"/>
                  </a:lnTo>
                  <a:lnTo>
                    <a:pt x="754" y="215"/>
                  </a:lnTo>
                  <a:lnTo>
                    <a:pt x="29" y="215"/>
                  </a:lnTo>
                  <a:lnTo>
                    <a:pt x="29" y="167"/>
                  </a:lnTo>
                  <a:close/>
                  <a:moveTo>
                    <a:pt x="306" y="241"/>
                  </a:moveTo>
                  <a:lnTo>
                    <a:pt x="306" y="300"/>
                  </a:lnTo>
                  <a:cubicBezTo>
                    <a:pt x="306" y="307"/>
                    <a:pt x="312" y="313"/>
                    <a:pt x="319" y="313"/>
                  </a:cubicBezTo>
                  <a:lnTo>
                    <a:pt x="331" y="313"/>
                  </a:lnTo>
                  <a:lnTo>
                    <a:pt x="331" y="634"/>
                  </a:lnTo>
                  <a:lnTo>
                    <a:pt x="206" y="634"/>
                  </a:lnTo>
                  <a:lnTo>
                    <a:pt x="206" y="313"/>
                  </a:lnTo>
                  <a:lnTo>
                    <a:pt x="217" y="313"/>
                  </a:lnTo>
                  <a:cubicBezTo>
                    <a:pt x="224" y="313"/>
                    <a:pt x="230" y="307"/>
                    <a:pt x="230" y="300"/>
                  </a:cubicBezTo>
                  <a:lnTo>
                    <a:pt x="230" y="241"/>
                  </a:lnTo>
                  <a:lnTo>
                    <a:pt x="306" y="241"/>
                  </a:lnTo>
                  <a:close/>
                  <a:moveTo>
                    <a:pt x="96" y="287"/>
                  </a:moveTo>
                  <a:lnTo>
                    <a:pt x="83" y="287"/>
                  </a:lnTo>
                  <a:lnTo>
                    <a:pt x="83" y="241"/>
                  </a:lnTo>
                  <a:lnTo>
                    <a:pt x="204" y="241"/>
                  </a:lnTo>
                  <a:lnTo>
                    <a:pt x="204" y="287"/>
                  </a:lnTo>
                  <a:lnTo>
                    <a:pt x="192" y="287"/>
                  </a:lnTo>
                  <a:cubicBezTo>
                    <a:pt x="185" y="287"/>
                    <a:pt x="179" y="292"/>
                    <a:pt x="179" y="300"/>
                  </a:cubicBezTo>
                  <a:lnTo>
                    <a:pt x="179" y="634"/>
                  </a:lnTo>
                  <a:lnTo>
                    <a:pt x="109" y="634"/>
                  </a:lnTo>
                  <a:lnTo>
                    <a:pt x="109" y="300"/>
                  </a:lnTo>
                  <a:cubicBezTo>
                    <a:pt x="109" y="292"/>
                    <a:pt x="103" y="287"/>
                    <a:pt x="96" y="287"/>
                  </a:cubicBezTo>
                  <a:close/>
                  <a:moveTo>
                    <a:pt x="28" y="721"/>
                  </a:moveTo>
                  <a:lnTo>
                    <a:pt x="28" y="702"/>
                  </a:lnTo>
                  <a:lnTo>
                    <a:pt x="51" y="702"/>
                  </a:lnTo>
                  <a:cubicBezTo>
                    <a:pt x="58" y="702"/>
                    <a:pt x="64" y="696"/>
                    <a:pt x="64" y="689"/>
                  </a:cubicBezTo>
                  <a:lnTo>
                    <a:pt x="64" y="658"/>
                  </a:lnTo>
                  <a:lnTo>
                    <a:pt x="96" y="658"/>
                  </a:lnTo>
                  <a:lnTo>
                    <a:pt x="192" y="658"/>
                  </a:lnTo>
                  <a:lnTo>
                    <a:pt x="343" y="658"/>
                  </a:lnTo>
                  <a:lnTo>
                    <a:pt x="439" y="658"/>
                  </a:lnTo>
                  <a:lnTo>
                    <a:pt x="589" y="658"/>
                  </a:lnTo>
                  <a:lnTo>
                    <a:pt x="685" y="658"/>
                  </a:lnTo>
                  <a:lnTo>
                    <a:pt x="716" y="658"/>
                  </a:lnTo>
                  <a:lnTo>
                    <a:pt x="716" y="689"/>
                  </a:lnTo>
                  <a:cubicBezTo>
                    <a:pt x="716" y="696"/>
                    <a:pt x="721" y="702"/>
                    <a:pt x="729" y="702"/>
                  </a:cubicBezTo>
                  <a:lnTo>
                    <a:pt x="752" y="702"/>
                  </a:lnTo>
                  <a:lnTo>
                    <a:pt x="752" y="721"/>
                  </a:lnTo>
                  <a:lnTo>
                    <a:pt x="28" y="721"/>
                  </a:lnTo>
                  <a:close/>
                </a:path>
              </a:pathLst>
            </a:custGeom>
            <a:solidFill>
              <a:schemeClr val="accent3"/>
            </a:solidFill>
            <a:ln>
              <a:noFill/>
            </a:ln>
            <a:effectLst/>
          </p:spPr>
          <p:txBody>
            <a:bodyPr wrap="none" anchor="ctr"/>
            <a:lstStyle/>
            <a:p>
              <a:pPr defTabSz="181856">
                <a:lnSpc>
                  <a:spcPct val="93000"/>
                </a:lnSpc>
                <a:spcBef>
                  <a:spcPct val="0"/>
                </a:spcBef>
                <a:spcAft>
                  <a:spcPct val="0"/>
                </a:spcAft>
                <a:buClr>
                  <a:srgbClr val="000000"/>
                </a:buClr>
                <a:buSzPct val="100000"/>
                <a:defRPr/>
              </a:pPr>
              <a:endParaRPr lang="en-US" sz="1600">
                <a:solidFill>
                  <a:srgbClr val="000000"/>
                </a:solidFill>
                <a:latin typeface="Helvetica" pitchFamily="2" charset="0"/>
              </a:endParaRPr>
            </a:p>
          </p:txBody>
        </p:sp>
      </p:grpSp>
      <p:grpSp>
        <p:nvGrpSpPr>
          <p:cNvPr id="7" name="Group 6">
            <a:extLst>
              <a:ext uri="{FF2B5EF4-FFF2-40B4-BE49-F238E27FC236}">
                <a16:creationId xmlns:a16="http://schemas.microsoft.com/office/drawing/2014/main" id="{818F268A-4C69-FA49-A5B4-82A1576AD591}"/>
              </a:ext>
            </a:extLst>
          </p:cNvPr>
          <p:cNvGrpSpPr/>
          <p:nvPr/>
        </p:nvGrpSpPr>
        <p:grpSpPr>
          <a:xfrm>
            <a:off x="7337363" y="3862924"/>
            <a:ext cx="2123171" cy="2595193"/>
            <a:chOff x="7329227" y="3643536"/>
            <a:chExt cx="2123862" cy="2596038"/>
          </a:xfrm>
        </p:grpSpPr>
        <p:sp>
          <p:nvSpPr>
            <p:cNvPr id="28" name="Rectangle 27">
              <a:extLst>
                <a:ext uri="{FF2B5EF4-FFF2-40B4-BE49-F238E27FC236}">
                  <a16:creationId xmlns:a16="http://schemas.microsoft.com/office/drawing/2014/main" id="{AE42C59A-B9B7-9143-A2A5-02EF24DEA8E6}"/>
                </a:ext>
              </a:extLst>
            </p:cNvPr>
            <p:cNvSpPr/>
            <p:nvPr/>
          </p:nvSpPr>
          <p:spPr>
            <a:xfrm>
              <a:off x="7329227" y="4162605"/>
              <a:ext cx="2123862" cy="1685334"/>
            </a:xfrm>
            <a:prstGeom prst="rect">
              <a:avLst/>
            </a:prstGeom>
            <a:noFill/>
            <a:ln w="38100">
              <a:solidFill>
                <a:srgbClr val="EEB111"/>
              </a:solidFill>
            </a:ln>
          </p:spPr>
          <p:style>
            <a:lnRef idx="2">
              <a:schemeClr val="accent1">
                <a:shade val="50000"/>
              </a:schemeClr>
            </a:lnRef>
            <a:fillRef idx="1">
              <a:schemeClr val="accent1"/>
            </a:fillRef>
            <a:effectRef idx="0">
              <a:schemeClr val="accent1"/>
            </a:effectRef>
            <a:fontRef idx="minor">
              <a:schemeClr val="lt1"/>
            </a:fontRef>
          </p:style>
          <p:txBody>
            <a:bodyPr lIns="89965" tIns="449825" rIns="35987" rtlCol="0" anchor="t" anchorCtr="0"/>
            <a:lstStyle/>
            <a:p>
              <a:pPr algn="ctr" defTabSz="457017">
                <a:spcBef>
                  <a:spcPct val="0"/>
                </a:spcBef>
                <a:spcAft>
                  <a:spcPct val="0"/>
                </a:spcAft>
                <a:defRPr/>
              </a:pPr>
              <a:r>
                <a:rPr lang="en-US" sz="1050" b="1">
                  <a:solidFill>
                    <a:srgbClr val="000000"/>
                  </a:solidFill>
                  <a:latin typeface="Helvetica" pitchFamily="2" charset="0"/>
                </a:rPr>
                <a:t>Roles Integration</a:t>
              </a:r>
            </a:p>
            <a:p>
              <a:pPr algn="ctr" defTabSz="457017">
                <a:spcBef>
                  <a:spcPct val="0"/>
                </a:spcBef>
                <a:spcAft>
                  <a:spcPct val="0"/>
                </a:spcAft>
                <a:defRPr/>
              </a:pPr>
              <a:endParaRPr lang="en-US" sz="800" b="1">
                <a:solidFill>
                  <a:srgbClr val="000000"/>
                </a:solidFill>
                <a:latin typeface="Helvetica" pitchFamily="2" charset="0"/>
              </a:endParaRPr>
            </a:p>
            <a:p>
              <a:pPr algn="ctr" defTabSz="457017">
                <a:spcBef>
                  <a:spcPct val="0"/>
                </a:spcBef>
                <a:spcAft>
                  <a:spcPct val="0"/>
                </a:spcAft>
                <a:defRPr/>
              </a:pPr>
              <a:r>
                <a:rPr lang="en-US" sz="800">
                  <a:solidFill>
                    <a:srgbClr val="000000"/>
                  </a:solidFill>
                  <a:latin typeface="Helvetica" pitchFamily="2" charset="0"/>
                </a:rPr>
                <a:t>Business applications have a very detailed and powerful role concept to define access to crucial business data. SAP Extended ECM leverages these roles to assign role-based access to Business Workspaces and documents accordingly.</a:t>
              </a:r>
            </a:p>
          </p:txBody>
        </p:sp>
        <p:sp>
          <p:nvSpPr>
            <p:cNvPr id="46" name="Rectangle 45">
              <a:extLst>
                <a:ext uri="{FF2B5EF4-FFF2-40B4-BE49-F238E27FC236}">
                  <a16:creationId xmlns:a16="http://schemas.microsoft.com/office/drawing/2014/main" id="{3DD8A059-A214-9841-9E4A-8161F0C1466F}"/>
                </a:ext>
              </a:extLst>
            </p:cNvPr>
            <p:cNvSpPr/>
            <p:nvPr/>
          </p:nvSpPr>
          <p:spPr>
            <a:xfrm>
              <a:off x="7329227" y="5847938"/>
              <a:ext cx="2123862" cy="391636"/>
            </a:xfrm>
            <a:prstGeom prst="rect">
              <a:avLst/>
            </a:prstGeom>
            <a:solidFill>
              <a:srgbClr val="EEB111"/>
            </a:solidFill>
            <a:ln w="38100">
              <a:solidFill>
                <a:srgbClr val="EEB111"/>
              </a:solidFill>
            </a:ln>
          </p:spPr>
          <p:style>
            <a:lnRef idx="2">
              <a:schemeClr val="accent1">
                <a:shade val="50000"/>
              </a:schemeClr>
            </a:lnRef>
            <a:fillRef idx="1">
              <a:schemeClr val="accent1"/>
            </a:fillRef>
            <a:effectRef idx="0">
              <a:schemeClr val="accent1"/>
            </a:effectRef>
            <a:fontRef idx="minor">
              <a:schemeClr val="lt1"/>
            </a:fontRef>
          </p:style>
          <p:txBody>
            <a:bodyPr wrap="square" lIns="44982" tIns="71973" rIns="44982" bIns="71973" rtlCol="0" anchor="t" anchorCtr="0">
              <a:spAutoFit/>
            </a:bodyPr>
            <a:lstStyle/>
            <a:p>
              <a:pPr algn="ctr" defTabSz="457017">
                <a:spcBef>
                  <a:spcPct val="0"/>
                </a:spcBef>
                <a:spcAft>
                  <a:spcPct val="0"/>
                </a:spcAft>
                <a:defRPr/>
              </a:pPr>
              <a:r>
                <a:rPr lang="en-US" sz="1600">
                  <a:solidFill>
                    <a:srgbClr val="FFFFFF"/>
                  </a:solidFill>
                  <a:latin typeface="Helvetica" pitchFamily="2" charset="0"/>
                </a:rPr>
                <a:t>Roles</a:t>
              </a:r>
            </a:p>
          </p:txBody>
        </p:sp>
        <p:sp>
          <p:nvSpPr>
            <p:cNvPr id="47" name="Oval 46">
              <a:extLst>
                <a:ext uri="{FF2B5EF4-FFF2-40B4-BE49-F238E27FC236}">
                  <a16:creationId xmlns:a16="http://schemas.microsoft.com/office/drawing/2014/main" id="{9B8A7174-913D-4941-8DD3-6CBFE2CDEB65}"/>
                </a:ext>
              </a:extLst>
            </p:cNvPr>
            <p:cNvSpPr/>
            <p:nvPr/>
          </p:nvSpPr>
          <p:spPr>
            <a:xfrm>
              <a:off x="7971566" y="3643536"/>
              <a:ext cx="866889" cy="866889"/>
            </a:xfrm>
            <a:prstGeom prst="ellipse">
              <a:avLst/>
            </a:prstGeom>
            <a:solidFill>
              <a:schemeClr val="bg1"/>
            </a:solidFill>
            <a:ln w="38100">
              <a:solidFill>
                <a:srgbClr val="EEB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17">
                <a:spcBef>
                  <a:spcPct val="0"/>
                </a:spcBef>
                <a:spcAft>
                  <a:spcPct val="0"/>
                </a:spcAft>
                <a:defRPr/>
              </a:pPr>
              <a:endParaRPr lang="en-US" sz="1000">
                <a:solidFill>
                  <a:srgbClr val="FFFFFF"/>
                </a:solidFill>
                <a:latin typeface="Helvetica" pitchFamily="2" charset="0"/>
              </a:endParaRPr>
            </a:p>
          </p:txBody>
        </p:sp>
        <p:sp>
          <p:nvSpPr>
            <p:cNvPr id="49" name="Freeform 88">
              <a:extLst>
                <a:ext uri="{FF2B5EF4-FFF2-40B4-BE49-F238E27FC236}">
                  <a16:creationId xmlns:a16="http://schemas.microsoft.com/office/drawing/2014/main" id="{D52BDFEC-EF67-CF4C-A9EC-4ABC07185752}"/>
                </a:ext>
              </a:extLst>
            </p:cNvPr>
            <p:cNvSpPr>
              <a:spLocks noChangeAspect="1" noChangeArrowheads="1"/>
            </p:cNvSpPr>
            <p:nvPr/>
          </p:nvSpPr>
          <p:spPr bwMode="auto">
            <a:xfrm>
              <a:off x="8104066" y="3832717"/>
              <a:ext cx="601887" cy="488527"/>
            </a:xfrm>
            <a:custGeom>
              <a:avLst/>
              <a:gdLst>
                <a:gd name="T0" fmla="*/ 745 w 985"/>
                <a:gd name="T1" fmla="*/ 24 h 800"/>
                <a:gd name="T2" fmla="*/ 656 w 985"/>
                <a:gd name="T3" fmla="*/ 6 h 800"/>
                <a:gd name="T4" fmla="*/ 418 w 985"/>
                <a:gd name="T5" fmla="*/ 81 h 800"/>
                <a:gd name="T6" fmla="*/ 227 w 985"/>
                <a:gd name="T7" fmla="*/ 46 h 800"/>
                <a:gd name="T8" fmla="*/ 19 w 985"/>
                <a:gd name="T9" fmla="*/ 324 h 800"/>
                <a:gd name="T10" fmla="*/ 174 w 985"/>
                <a:gd name="T11" fmla="*/ 544 h 800"/>
                <a:gd name="T12" fmla="*/ 238 w 985"/>
                <a:gd name="T13" fmla="*/ 607 h 800"/>
                <a:gd name="T14" fmla="*/ 242 w 985"/>
                <a:gd name="T15" fmla="*/ 613 h 800"/>
                <a:gd name="T16" fmla="*/ 300 w 985"/>
                <a:gd name="T17" fmla="*/ 669 h 800"/>
                <a:gd name="T18" fmla="*/ 306 w 985"/>
                <a:gd name="T19" fmla="*/ 674 h 800"/>
                <a:gd name="T20" fmla="*/ 364 w 985"/>
                <a:gd name="T21" fmla="*/ 731 h 800"/>
                <a:gd name="T22" fmla="*/ 370 w 985"/>
                <a:gd name="T23" fmla="*/ 735 h 800"/>
                <a:gd name="T24" fmla="*/ 429 w 985"/>
                <a:gd name="T25" fmla="*/ 792 h 800"/>
                <a:gd name="T26" fmla="*/ 480 w 985"/>
                <a:gd name="T27" fmla="*/ 777 h 800"/>
                <a:gd name="T28" fmla="*/ 546 w 985"/>
                <a:gd name="T29" fmla="*/ 726 h 800"/>
                <a:gd name="T30" fmla="*/ 499 w 985"/>
                <a:gd name="T31" fmla="*/ 710 h 800"/>
                <a:gd name="T32" fmla="*/ 404 w 985"/>
                <a:gd name="T33" fmla="*/ 755 h 800"/>
                <a:gd name="T34" fmla="*/ 449 w 985"/>
                <a:gd name="T35" fmla="*/ 658 h 800"/>
                <a:gd name="T36" fmla="*/ 511 w 985"/>
                <a:gd name="T37" fmla="*/ 668 h 800"/>
                <a:gd name="T38" fmla="*/ 553 w 985"/>
                <a:gd name="T39" fmla="*/ 704 h 800"/>
                <a:gd name="T40" fmla="*/ 613 w 985"/>
                <a:gd name="T41" fmla="*/ 645 h 800"/>
                <a:gd name="T42" fmla="*/ 481 w 985"/>
                <a:gd name="T43" fmla="*/ 499 h 800"/>
                <a:gd name="T44" fmla="*/ 626 w 985"/>
                <a:gd name="T45" fmla="*/ 632 h 800"/>
                <a:gd name="T46" fmla="*/ 686 w 985"/>
                <a:gd name="T47" fmla="*/ 572 h 800"/>
                <a:gd name="T48" fmla="*/ 551 w 985"/>
                <a:gd name="T49" fmla="*/ 425 h 800"/>
                <a:gd name="T50" fmla="*/ 699 w 985"/>
                <a:gd name="T51" fmla="*/ 559 h 800"/>
                <a:gd name="T52" fmla="*/ 780 w 985"/>
                <a:gd name="T53" fmla="*/ 525 h 800"/>
                <a:gd name="T54" fmla="*/ 984 w 985"/>
                <a:gd name="T55" fmla="*/ 296 h 800"/>
                <a:gd name="T56" fmla="*/ 213 w 985"/>
                <a:gd name="T57" fmla="*/ 512 h 800"/>
                <a:gd name="T58" fmla="*/ 318 w 985"/>
                <a:gd name="T59" fmla="*/ 464 h 800"/>
                <a:gd name="T60" fmla="*/ 270 w 985"/>
                <a:gd name="T61" fmla="*/ 567 h 800"/>
                <a:gd name="T62" fmla="*/ 213 w 985"/>
                <a:gd name="T63" fmla="*/ 512 h 800"/>
                <a:gd name="T64" fmla="*/ 327 w 985"/>
                <a:gd name="T65" fmla="*/ 535 h 800"/>
                <a:gd name="T66" fmla="*/ 376 w 985"/>
                <a:gd name="T67" fmla="*/ 586 h 800"/>
                <a:gd name="T68" fmla="*/ 277 w 985"/>
                <a:gd name="T69" fmla="*/ 636 h 800"/>
                <a:gd name="T70" fmla="*/ 397 w 985"/>
                <a:gd name="T71" fmla="*/ 691 h 800"/>
                <a:gd name="T72" fmla="*/ 345 w 985"/>
                <a:gd name="T73" fmla="*/ 642 h 800"/>
                <a:gd name="T74" fmla="*/ 445 w 985"/>
                <a:gd name="T75" fmla="*/ 594 h 800"/>
                <a:gd name="T76" fmla="*/ 397 w 985"/>
                <a:gd name="T77" fmla="*/ 691 h 800"/>
                <a:gd name="T78" fmla="*/ 772 w 985"/>
                <a:gd name="T79" fmla="*/ 495 h 800"/>
                <a:gd name="T80" fmla="*/ 442 w 985"/>
                <a:gd name="T81" fmla="*/ 274 h 800"/>
                <a:gd name="T82" fmla="*/ 356 w 985"/>
                <a:gd name="T83" fmla="*/ 191 h 800"/>
                <a:gd name="T84" fmla="*/ 449 w 985"/>
                <a:gd name="T85" fmla="*/ 102 h 800"/>
                <a:gd name="T86" fmla="*/ 725 w 985"/>
                <a:gd name="T87" fmla="*/ 43 h 800"/>
                <a:gd name="T88" fmla="*/ 941 w 985"/>
                <a:gd name="T89" fmla="*/ 331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5" h="800">
                  <a:moveTo>
                    <a:pt x="961" y="239"/>
                  </a:moveTo>
                  <a:lnTo>
                    <a:pt x="745" y="24"/>
                  </a:lnTo>
                  <a:cubicBezTo>
                    <a:pt x="731" y="9"/>
                    <a:pt x="710" y="0"/>
                    <a:pt x="688" y="0"/>
                  </a:cubicBezTo>
                  <a:cubicBezTo>
                    <a:pt x="678" y="0"/>
                    <a:pt x="667" y="3"/>
                    <a:pt x="656" y="6"/>
                  </a:cubicBezTo>
                  <a:lnTo>
                    <a:pt x="439" y="75"/>
                  </a:lnTo>
                  <a:lnTo>
                    <a:pt x="418" y="81"/>
                  </a:lnTo>
                  <a:cubicBezTo>
                    <a:pt x="379" y="63"/>
                    <a:pt x="334" y="44"/>
                    <a:pt x="313" y="34"/>
                  </a:cubicBezTo>
                  <a:cubicBezTo>
                    <a:pt x="289" y="22"/>
                    <a:pt x="249" y="22"/>
                    <a:pt x="227" y="46"/>
                  </a:cubicBezTo>
                  <a:lnTo>
                    <a:pt x="19" y="253"/>
                  </a:lnTo>
                  <a:cubicBezTo>
                    <a:pt x="0" y="272"/>
                    <a:pt x="0" y="304"/>
                    <a:pt x="19" y="324"/>
                  </a:cubicBezTo>
                  <a:lnTo>
                    <a:pt x="192" y="496"/>
                  </a:lnTo>
                  <a:cubicBezTo>
                    <a:pt x="181" y="509"/>
                    <a:pt x="174" y="527"/>
                    <a:pt x="174" y="544"/>
                  </a:cubicBezTo>
                  <a:cubicBezTo>
                    <a:pt x="174" y="562"/>
                    <a:pt x="181" y="578"/>
                    <a:pt x="192" y="589"/>
                  </a:cubicBezTo>
                  <a:cubicBezTo>
                    <a:pt x="204" y="601"/>
                    <a:pt x="220" y="607"/>
                    <a:pt x="238" y="607"/>
                  </a:cubicBezTo>
                  <a:lnTo>
                    <a:pt x="242" y="607"/>
                  </a:lnTo>
                  <a:lnTo>
                    <a:pt x="242" y="613"/>
                  </a:lnTo>
                  <a:cubicBezTo>
                    <a:pt x="242" y="629"/>
                    <a:pt x="248" y="643"/>
                    <a:pt x="259" y="653"/>
                  </a:cubicBezTo>
                  <a:cubicBezTo>
                    <a:pt x="270" y="664"/>
                    <a:pt x="284" y="669"/>
                    <a:pt x="300" y="669"/>
                  </a:cubicBezTo>
                  <a:lnTo>
                    <a:pt x="306" y="669"/>
                  </a:lnTo>
                  <a:lnTo>
                    <a:pt x="306" y="674"/>
                  </a:lnTo>
                  <a:cubicBezTo>
                    <a:pt x="306" y="690"/>
                    <a:pt x="312" y="704"/>
                    <a:pt x="324" y="715"/>
                  </a:cubicBezTo>
                  <a:cubicBezTo>
                    <a:pt x="334" y="725"/>
                    <a:pt x="348" y="731"/>
                    <a:pt x="364" y="731"/>
                  </a:cubicBezTo>
                  <a:lnTo>
                    <a:pt x="370" y="731"/>
                  </a:lnTo>
                  <a:lnTo>
                    <a:pt x="370" y="735"/>
                  </a:lnTo>
                  <a:cubicBezTo>
                    <a:pt x="370" y="751"/>
                    <a:pt x="376" y="766"/>
                    <a:pt x="388" y="776"/>
                  </a:cubicBezTo>
                  <a:cubicBezTo>
                    <a:pt x="398" y="786"/>
                    <a:pt x="414" y="792"/>
                    <a:pt x="429" y="792"/>
                  </a:cubicBezTo>
                  <a:cubicBezTo>
                    <a:pt x="446" y="792"/>
                    <a:pt x="462" y="785"/>
                    <a:pt x="475" y="773"/>
                  </a:cubicBezTo>
                  <a:lnTo>
                    <a:pt x="480" y="777"/>
                  </a:lnTo>
                  <a:cubicBezTo>
                    <a:pt x="498" y="796"/>
                    <a:pt x="528" y="799"/>
                    <a:pt x="544" y="783"/>
                  </a:cubicBezTo>
                  <a:cubicBezTo>
                    <a:pt x="560" y="768"/>
                    <a:pt x="557" y="744"/>
                    <a:pt x="546" y="726"/>
                  </a:cubicBezTo>
                  <a:cubicBezTo>
                    <a:pt x="543" y="722"/>
                    <a:pt x="521" y="703"/>
                    <a:pt x="511" y="693"/>
                  </a:cubicBezTo>
                  <a:cubicBezTo>
                    <a:pt x="508" y="699"/>
                    <a:pt x="505" y="706"/>
                    <a:pt x="499" y="710"/>
                  </a:cubicBezTo>
                  <a:lnTo>
                    <a:pt x="459" y="751"/>
                  </a:lnTo>
                  <a:cubicBezTo>
                    <a:pt x="443" y="767"/>
                    <a:pt x="417" y="770"/>
                    <a:pt x="404" y="755"/>
                  </a:cubicBezTo>
                  <a:cubicBezTo>
                    <a:pt x="389" y="741"/>
                    <a:pt x="392" y="716"/>
                    <a:pt x="408" y="700"/>
                  </a:cubicBezTo>
                  <a:lnTo>
                    <a:pt x="449" y="658"/>
                  </a:lnTo>
                  <a:cubicBezTo>
                    <a:pt x="465" y="642"/>
                    <a:pt x="490" y="639"/>
                    <a:pt x="503" y="653"/>
                  </a:cubicBezTo>
                  <a:cubicBezTo>
                    <a:pt x="508" y="658"/>
                    <a:pt x="509" y="662"/>
                    <a:pt x="511" y="668"/>
                  </a:cubicBezTo>
                  <a:cubicBezTo>
                    <a:pt x="512" y="668"/>
                    <a:pt x="514" y="666"/>
                    <a:pt x="516" y="668"/>
                  </a:cubicBezTo>
                  <a:cubicBezTo>
                    <a:pt x="521" y="669"/>
                    <a:pt x="549" y="700"/>
                    <a:pt x="553" y="704"/>
                  </a:cubicBezTo>
                  <a:cubicBezTo>
                    <a:pt x="572" y="723"/>
                    <a:pt x="603" y="726"/>
                    <a:pt x="619" y="710"/>
                  </a:cubicBezTo>
                  <a:cubicBezTo>
                    <a:pt x="636" y="694"/>
                    <a:pt x="633" y="665"/>
                    <a:pt x="613" y="645"/>
                  </a:cubicBezTo>
                  <a:lnTo>
                    <a:pt x="509" y="541"/>
                  </a:lnTo>
                  <a:cubicBezTo>
                    <a:pt x="490" y="522"/>
                    <a:pt x="478" y="502"/>
                    <a:pt x="481" y="499"/>
                  </a:cubicBezTo>
                  <a:cubicBezTo>
                    <a:pt x="484" y="495"/>
                    <a:pt x="503" y="508"/>
                    <a:pt x="522" y="528"/>
                  </a:cubicBezTo>
                  <a:lnTo>
                    <a:pt x="626" y="632"/>
                  </a:lnTo>
                  <a:cubicBezTo>
                    <a:pt x="645" y="650"/>
                    <a:pt x="675" y="653"/>
                    <a:pt x="691" y="637"/>
                  </a:cubicBezTo>
                  <a:cubicBezTo>
                    <a:pt x="707" y="621"/>
                    <a:pt x="706" y="592"/>
                    <a:pt x="686" y="572"/>
                  </a:cubicBezTo>
                  <a:lnTo>
                    <a:pt x="581" y="467"/>
                  </a:lnTo>
                  <a:cubicBezTo>
                    <a:pt x="562" y="448"/>
                    <a:pt x="549" y="427"/>
                    <a:pt x="551" y="425"/>
                  </a:cubicBezTo>
                  <a:cubicBezTo>
                    <a:pt x="556" y="420"/>
                    <a:pt x="575" y="433"/>
                    <a:pt x="594" y="454"/>
                  </a:cubicBezTo>
                  <a:lnTo>
                    <a:pt x="699" y="559"/>
                  </a:lnTo>
                  <a:cubicBezTo>
                    <a:pt x="718" y="579"/>
                    <a:pt x="750" y="579"/>
                    <a:pt x="767" y="562"/>
                  </a:cubicBezTo>
                  <a:cubicBezTo>
                    <a:pt x="777" y="551"/>
                    <a:pt x="782" y="538"/>
                    <a:pt x="780" y="525"/>
                  </a:cubicBezTo>
                  <a:lnTo>
                    <a:pt x="957" y="350"/>
                  </a:lnTo>
                  <a:cubicBezTo>
                    <a:pt x="976" y="339"/>
                    <a:pt x="984" y="318"/>
                    <a:pt x="984" y="296"/>
                  </a:cubicBezTo>
                  <a:cubicBezTo>
                    <a:pt x="984" y="274"/>
                    <a:pt x="976" y="254"/>
                    <a:pt x="961" y="239"/>
                  </a:cubicBezTo>
                  <a:close/>
                  <a:moveTo>
                    <a:pt x="213" y="512"/>
                  </a:moveTo>
                  <a:lnTo>
                    <a:pt x="259" y="465"/>
                  </a:lnTo>
                  <a:cubicBezTo>
                    <a:pt x="276" y="449"/>
                    <a:pt x="302" y="448"/>
                    <a:pt x="318" y="464"/>
                  </a:cubicBezTo>
                  <a:cubicBezTo>
                    <a:pt x="332" y="480"/>
                    <a:pt x="332" y="506"/>
                    <a:pt x="315" y="522"/>
                  </a:cubicBezTo>
                  <a:lnTo>
                    <a:pt x="270" y="567"/>
                  </a:lnTo>
                  <a:cubicBezTo>
                    <a:pt x="254" y="585"/>
                    <a:pt x="227" y="586"/>
                    <a:pt x="211" y="570"/>
                  </a:cubicBezTo>
                  <a:cubicBezTo>
                    <a:pt x="195" y="554"/>
                    <a:pt x="197" y="529"/>
                    <a:pt x="213" y="512"/>
                  </a:cubicBezTo>
                  <a:close/>
                  <a:moveTo>
                    <a:pt x="281" y="580"/>
                  </a:moveTo>
                  <a:lnTo>
                    <a:pt x="327" y="535"/>
                  </a:lnTo>
                  <a:cubicBezTo>
                    <a:pt x="343" y="519"/>
                    <a:pt x="367" y="516"/>
                    <a:pt x="382" y="531"/>
                  </a:cubicBezTo>
                  <a:cubicBezTo>
                    <a:pt x="395" y="546"/>
                    <a:pt x="394" y="570"/>
                    <a:pt x="376" y="586"/>
                  </a:cubicBezTo>
                  <a:lnTo>
                    <a:pt x="332" y="630"/>
                  </a:lnTo>
                  <a:cubicBezTo>
                    <a:pt x="316" y="648"/>
                    <a:pt x="292" y="649"/>
                    <a:pt x="277" y="636"/>
                  </a:cubicBezTo>
                  <a:cubicBezTo>
                    <a:pt x="262" y="623"/>
                    <a:pt x="265" y="598"/>
                    <a:pt x="281" y="580"/>
                  </a:cubicBezTo>
                  <a:close/>
                  <a:moveTo>
                    <a:pt x="397" y="691"/>
                  </a:moveTo>
                  <a:cubicBezTo>
                    <a:pt x="380" y="707"/>
                    <a:pt x="354" y="710"/>
                    <a:pt x="341" y="697"/>
                  </a:cubicBezTo>
                  <a:cubicBezTo>
                    <a:pt x="327" y="684"/>
                    <a:pt x="329" y="659"/>
                    <a:pt x="345" y="642"/>
                  </a:cubicBezTo>
                  <a:lnTo>
                    <a:pt x="389" y="598"/>
                  </a:lnTo>
                  <a:cubicBezTo>
                    <a:pt x="405" y="582"/>
                    <a:pt x="430" y="579"/>
                    <a:pt x="445" y="594"/>
                  </a:cubicBezTo>
                  <a:cubicBezTo>
                    <a:pt x="458" y="608"/>
                    <a:pt x="455" y="633"/>
                    <a:pt x="439" y="649"/>
                  </a:cubicBezTo>
                  <a:lnTo>
                    <a:pt x="397" y="691"/>
                  </a:lnTo>
                  <a:close/>
                  <a:moveTo>
                    <a:pt x="773" y="497"/>
                  </a:moveTo>
                  <a:cubicBezTo>
                    <a:pt x="773" y="497"/>
                    <a:pt x="772" y="496"/>
                    <a:pt x="772" y="495"/>
                  </a:cubicBezTo>
                  <a:lnTo>
                    <a:pt x="496" y="222"/>
                  </a:lnTo>
                  <a:lnTo>
                    <a:pt x="442" y="274"/>
                  </a:lnTo>
                  <a:cubicBezTo>
                    <a:pt x="417" y="299"/>
                    <a:pt x="376" y="303"/>
                    <a:pt x="353" y="279"/>
                  </a:cubicBezTo>
                  <a:cubicBezTo>
                    <a:pt x="329" y="256"/>
                    <a:pt x="331" y="216"/>
                    <a:pt x="356" y="191"/>
                  </a:cubicBezTo>
                  <a:lnTo>
                    <a:pt x="446" y="102"/>
                  </a:lnTo>
                  <a:lnTo>
                    <a:pt x="449" y="102"/>
                  </a:lnTo>
                  <a:lnTo>
                    <a:pt x="668" y="32"/>
                  </a:lnTo>
                  <a:cubicBezTo>
                    <a:pt x="687" y="24"/>
                    <a:pt x="710" y="27"/>
                    <a:pt x="725" y="43"/>
                  </a:cubicBezTo>
                  <a:lnTo>
                    <a:pt x="941" y="258"/>
                  </a:lnTo>
                  <a:cubicBezTo>
                    <a:pt x="960" y="280"/>
                    <a:pt x="960" y="312"/>
                    <a:pt x="941" y="331"/>
                  </a:cubicBezTo>
                  <a:lnTo>
                    <a:pt x="773" y="497"/>
                  </a:lnTo>
                  <a:close/>
                </a:path>
              </a:pathLst>
            </a:custGeom>
            <a:solidFill>
              <a:srgbClr val="FFC000"/>
            </a:solidFill>
            <a:ln>
              <a:noFill/>
            </a:ln>
            <a:effec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grpSp>
      <p:grpSp>
        <p:nvGrpSpPr>
          <p:cNvPr id="5" name="Group 4">
            <a:extLst>
              <a:ext uri="{FF2B5EF4-FFF2-40B4-BE49-F238E27FC236}">
                <a16:creationId xmlns:a16="http://schemas.microsoft.com/office/drawing/2014/main" id="{4AFC4F14-2099-9E49-A374-D708063576D6}"/>
              </a:ext>
            </a:extLst>
          </p:cNvPr>
          <p:cNvGrpSpPr/>
          <p:nvPr/>
        </p:nvGrpSpPr>
        <p:grpSpPr>
          <a:xfrm>
            <a:off x="2800388" y="3849043"/>
            <a:ext cx="2123171" cy="2609074"/>
            <a:chOff x="2790774" y="3629652"/>
            <a:chExt cx="2123862" cy="2609923"/>
          </a:xfrm>
        </p:grpSpPr>
        <p:sp>
          <p:nvSpPr>
            <p:cNvPr id="30" name="Rectangle 29">
              <a:extLst>
                <a:ext uri="{FF2B5EF4-FFF2-40B4-BE49-F238E27FC236}">
                  <a16:creationId xmlns:a16="http://schemas.microsoft.com/office/drawing/2014/main" id="{E24E8CD2-70FC-124E-B387-A442C6684D90}"/>
                </a:ext>
              </a:extLst>
            </p:cNvPr>
            <p:cNvSpPr/>
            <p:nvPr/>
          </p:nvSpPr>
          <p:spPr>
            <a:xfrm>
              <a:off x="2790774" y="4162605"/>
              <a:ext cx="2123862" cy="168533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9965" tIns="449825" rIns="35987" rtlCol="0" anchor="t" anchorCtr="0"/>
            <a:lstStyle/>
            <a:p>
              <a:pPr algn="ctr" defTabSz="457017">
                <a:spcBef>
                  <a:spcPct val="0"/>
                </a:spcBef>
                <a:spcAft>
                  <a:spcPct val="0"/>
                </a:spcAft>
                <a:defRPr/>
              </a:pPr>
              <a:r>
                <a:rPr lang="en-US" sz="1050" b="1">
                  <a:solidFill>
                    <a:srgbClr val="000000"/>
                  </a:solidFill>
                  <a:latin typeface="Helvetica" pitchFamily="2" charset="0"/>
                </a:rPr>
                <a:t>Data &amp; Relationships Integration</a:t>
              </a:r>
            </a:p>
            <a:p>
              <a:pPr algn="ctr" defTabSz="457017">
                <a:spcBef>
                  <a:spcPct val="0"/>
                </a:spcBef>
                <a:spcAft>
                  <a:spcPct val="0"/>
                </a:spcAft>
                <a:defRPr/>
              </a:pPr>
              <a:endParaRPr lang="en-US" sz="800" b="1">
                <a:solidFill>
                  <a:srgbClr val="000000"/>
                </a:solidFill>
                <a:latin typeface="Helvetica" pitchFamily="2" charset="0"/>
              </a:endParaRPr>
            </a:p>
            <a:p>
              <a:pPr algn="ctr" defTabSz="457017">
                <a:spcBef>
                  <a:spcPct val="0"/>
                </a:spcBef>
                <a:spcAft>
                  <a:spcPct val="0"/>
                </a:spcAft>
                <a:defRPr/>
              </a:pPr>
              <a:r>
                <a:rPr lang="en-US" sz="800">
                  <a:solidFill>
                    <a:srgbClr val="000000"/>
                  </a:solidFill>
                  <a:latin typeface="Helvetica" pitchFamily="2" charset="0"/>
                </a:rPr>
                <a:t>Relevant data of business objects (such as employee, customer, sales order) is automatically replicated to corresponding SAP Extended ECM Business Workspaces. This data can then be leveraged for classification and searching of documents &amp; workspaces. </a:t>
              </a:r>
            </a:p>
          </p:txBody>
        </p:sp>
        <p:sp>
          <p:nvSpPr>
            <p:cNvPr id="35" name="Rectangle 34">
              <a:extLst>
                <a:ext uri="{FF2B5EF4-FFF2-40B4-BE49-F238E27FC236}">
                  <a16:creationId xmlns:a16="http://schemas.microsoft.com/office/drawing/2014/main" id="{0E6E1616-4FDA-4347-95B3-C14FB8A60275}"/>
                </a:ext>
              </a:extLst>
            </p:cNvPr>
            <p:cNvSpPr/>
            <p:nvPr/>
          </p:nvSpPr>
          <p:spPr>
            <a:xfrm>
              <a:off x="2790774" y="5847938"/>
              <a:ext cx="2123862" cy="391637"/>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44982" tIns="71973" rIns="44982" bIns="71973" rtlCol="0" anchor="t" anchorCtr="0">
              <a:spAutoFit/>
            </a:bodyPr>
            <a:lstStyle/>
            <a:p>
              <a:pPr algn="ctr" defTabSz="457017">
                <a:spcBef>
                  <a:spcPct val="0"/>
                </a:spcBef>
                <a:spcAft>
                  <a:spcPct val="0"/>
                </a:spcAft>
                <a:defRPr/>
              </a:pPr>
              <a:r>
                <a:rPr lang="en-US" sz="1600">
                  <a:solidFill>
                    <a:srgbClr val="FFFFFF"/>
                  </a:solidFill>
                  <a:latin typeface="Helvetica" pitchFamily="2" charset="0"/>
                </a:rPr>
                <a:t>Data &amp; Relationships</a:t>
              </a:r>
            </a:p>
          </p:txBody>
        </p:sp>
        <p:sp>
          <p:nvSpPr>
            <p:cNvPr id="50" name="Oval 49">
              <a:extLst>
                <a:ext uri="{FF2B5EF4-FFF2-40B4-BE49-F238E27FC236}">
                  <a16:creationId xmlns:a16="http://schemas.microsoft.com/office/drawing/2014/main" id="{B07CB9E5-7415-DC46-9DAE-BCC89CD8A6B6}"/>
                </a:ext>
              </a:extLst>
            </p:cNvPr>
            <p:cNvSpPr/>
            <p:nvPr/>
          </p:nvSpPr>
          <p:spPr>
            <a:xfrm>
              <a:off x="3433112" y="3629652"/>
              <a:ext cx="866889" cy="866889"/>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17">
                <a:spcBef>
                  <a:spcPct val="0"/>
                </a:spcBef>
                <a:spcAft>
                  <a:spcPct val="0"/>
                </a:spcAft>
                <a:defRPr/>
              </a:pPr>
              <a:endParaRPr lang="en-US" sz="1000">
                <a:solidFill>
                  <a:srgbClr val="FFFFFF"/>
                </a:solidFill>
                <a:latin typeface="Helvetica" pitchFamily="2" charset="0"/>
              </a:endParaRPr>
            </a:p>
          </p:txBody>
        </p:sp>
        <p:sp>
          <p:nvSpPr>
            <p:cNvPr id="51" name="Freeform 36">
              <a:extLst>
                <a:ext uri="{FF2B5EF4-FFF2-40B4-BE49-F238E27FC236}">
                  <a16:creationId xmlns:a16="http://schemas.microsoft.com/office/drawing/2014/main" id="{863BC33F-0857-084A-A8A1-72F9F53C65D2}"/>
                </a:ext>
              </a:extLst>
            </p:cNvPr>
            <p:cNvSpPr>
              <a:spLocks noChangeArrowheads="1"/>
            </p:cNvSpPr>
            <p:nvPr/>
          </p:nvSpPr>
          <p:spPr bwMode="auto">
            <a:xfrm>
              <a:off x="3594231" y="3986735"/>
              <a:ext cx="258633" cy="33622"/>
            </a:xfrm>
            <a:custGeom>
              <a:avLst/>
              <a:gdLst>
                <a:gd name="T0" fmla="*/ 411 w 439"/>
                <a:gd name="T1" fmla="*/ 55 h 56"/>
                <a:gd name="T2" fmla="*/ 27 w 439"/>
                <a:gd name="T3" fmla="*/ 55 h 56"/>
                <a:gd name="T4" fmla="*/ 0 w 439"/>
                <a:gd name="T5" fmla="*/ 27 h 56"/>
                <a:gd name="T6" fmla="*/ 27 w 439"/>
                <a:gd name="T7" fmla="*/ 0 h 56"/>
                <a:gd name="T8" fmla="*/ 411 w 439"/>
                <a:gd name="T9" fmla="*/ 0 h 56"/>
                <a:gd name="T10" fmla="*/ 438 w 439"/>
                <a:gd name="T11" fmla="*/ 27 h 56"/>
                <a:gd name="T12" fmla="*/ 411 w 439"/>
                <a:gd name="T13" fmla="*/ 55 h 56"/>
                <a:gd name="T14" fmla="*/ 261 w 439"/>
                <a:gd name="T15" fmla="*/ 14 h 56"/>
                <a:gd name="T16" fmla="*/ 179 w 439"/>
                <a:gd name="T17" fmla="*/ 14 h 56"/>
                <a:gd name="T18" fmla="*/ 166 w 439"/>
                <a:gd name="T19" fmla="*/ 27 h 56"/>
                <a:gd name="T20" fmla="*/ 179 w 439"/>
                <a:gd name="T21" fmla="*/ 41 h 56"/>
                <a:gd name="T22" fmla="*/ 261 w 439"/>
                <a:gd name="T23" fmla="*/ 41 h 56"/>
                <a:gd name="T24" fmla="*/ 274 w 439"/>
                <a:gd name="T25" fmla="*/ 27 h 56"/>
                <a:gd name="T26" fmla="*/ 261 w 439"/>
                <a:gd name="T27"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9" h="56">
                  <a:moveTo>
                    <a:pt x="411" y="55"/>
                  </a:moveTo>
                  <a:lnTo>
                    <a:pt x="27" y="55"/>
                  </a:lnTo>
                  <a:cubicBezTo>
                    <a:pt x="13" y="55"/>
                    <a:pt x="0" y="43"/>
                    <a:pt x="0" y="27"/>
                  </a:cubicBezTo>
                  <a:cubicBezTo>
                    <a:pt x="0" y="13"/>
                    <a:pt x="11" y="0"/>
                    <a:pt x="27" y="0"/>
                  </a:cubicBezTo>
                  <a:lnTo>
                    <a:pt x="411" y="0"/>
                  </a:lnTo>
                  <a:cubicBezTo>
                    <a:pt x="425" y="0"/>
                    <a:pt x="438" y="11"/>
                    <a:pt x="438" y="27"/>
                  </a:cubicBezTo>
                  <a:cubicBezTo>
                    <a:pt x="438" y="42"/>
                    <a:pt x="427" y="55"/>
                    <a:pt x="411" y="55"/>
                  </a:cubicBezTo>
                  <a:close/>
                  <a:moveTo>
                    <a:pt x="261" y="14"/>
                  </a:moveTo>
                  <a:lnTo>
                    <a:pt x="179" y="14"/>
                  </a:lnTo>
                  <a:cubicBezTo>
                    <a:pt x="172" y="14"/>
                    <a:pt x="166" y="20"/>
                    <a:pt x="166" y="27"/>
                  </a:cubicBezTo>
                  <a:cubicBezTo>
                    <a:pt x="166" y="35"/>
                    <a:pt x="172" y="41"/>
                    <a:pt x="179" y="41"/>
                  </a:cubicBezTo>
                  <a:lnTo>
                    <a:pt x="261" y="41"/>
                  </a:lnTo>
                  <a:cubicBezTo>
                    <a:pt x="268" y="41"/>
                    <a:pt x="274" y="35"/>
                    <a:pt x="274" y="27"/>
                  </a:cubicBezTo>
                  <a:cubicBezTo>
                    <a:pt x="274" y="20"/>
                    <a:pt x="268" y="14"/>
                    <a:pt x="261" y="14"/>
                  </a:cubicBezTo>
                  <a:close/>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52" name="Freeform 37">
              <a:extLst>
                <a:ext uri="{FF2B5EF4-FFF2-40B4-BE49-F238E27FC236}">
                  <a16:creationId xmlns:a16="http://schemas.microsoft.com/office/drawing/2014/main" id="{7DE3D4E0-1631-FE45-AF8F-03A52B4AF6DB}"/>
                </a:ext>
              </a:extLst>
            </p:cNvPr>
            <p:cNvSpPr>
              <a:spLocks noChangeArrowheads="1"/>
            </p:cNvSpPr>
            <p:nvPr/>
          </p:nvSpPr>
          <p:spPr bwMode="auto">
            <a:xfrm>
              <a:off x="3609749" y="3810865"/>
              <a:ext cx="225012" cy="160353"/>
            </a:xfrm>
            <a:custGeom>
              <a:avLst/>
              <a:gdLst>
                <a:gd name="T0" fmla="*/ 72 w 385"/>
                <a:gd name="T1" fmla="*/ 0 h 273"/>
                <a:gd name="T2" fmla="*/ 0 w 385"/>
                <a:gd name="T3" fmla="*/ 70 h 273"/>
                <a:gd name="T4" fmla="*/ 0 w 385"/>
                <a:gd name="T5" fmla="*/ 200 h 273"/>
                <a:gd name="T6" fmla="*/ 72 w 385"/>
                <a:gd name="T7" fmla="*/ 272 h 273"/>
                <a:gd name="T8" fmla="*/ 312 w 385"/>
                <a:gd name="T9" fmla="*/ 272 h 273"/>
                <a:gd name="T10" fmla="*/ 384 w 385"/>
                <a:gd name="T11" fmla="*/ 200 h 273"/>
                <a:gd name="T12" fmla="*/ 384 w 385"/>
                <a:gd name="T13" fmla="*/ 70 h 273"/>
                <a:gd name="T14" fmla="*/ 312 w 385"/>
                <a:gd name="T15" fmla="*/ 0 h 273"/>
                <a:gd name="T16" fmla="*/ 72 w 385"/>
                <a:gd name="T17" fmla="*/ 0 h 273"/>
                <a:gd name="T18" fmla="*/ 328 w 385"/>
                <a:gd name="T19" fmla="*/ 202 h 273"/>
                <a:gd name="T20" fmla="*/ 311 w 385"/>
                <a:gd name="T21" fmla="*/ 219 h 273"/>
                <a:gd name="T22" fmla="*/ 70 w 385"/>
                <a:gd name="T23" fmla="*/ 219 h 273"/>
                <a:gd name="T24" fmla="*/ 53 w 385"/>
                <a:gd name="T25" fmla="*/ 202 h 273"/>
                <a:gd name="T26" fmla="*/ 53 w 385"/>
                <a:gd name="T27" fmla="*/ 72 h 273"/>
                <a:gd name="T28" fmla="*/ 70 w 385"/>
                <a:gd name="T29" fmla="*/ 55 h 273"/>
                <a:gd name="T30" fmla="*/ 311 w 385"/>
                <a:gd name="T31" fmla="*/ 55 h 273"/>
                <a:gd name="T32" fmla="*/ 328 w 385"/>
                <a:gd name="T33" fmla="*/ 72 h 273"/>
                <a:gd name="T34" fmla="*/ 328 w 385"/>
                <a:gd name="T35" fmla="*/ 20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 h="273">
                  <a:moveTo>
                    <a:pt x="72" y="0"/>
                  </a:moveTo>
                  <a:cubicBezTo>
                    <a:pt x="32" y="0"/>
                    <a:pt x="0" y="32"/>
                    <a:pt x="0" y="70"/>
                  </a:cubicBezTo>
                  <a:lnTo>
                    <a:pt x="0" y="200"/>
                  </a:lnTo>
                  <a:cubicBezTo>
                    <a:pt x="0" y="239"/>
                    <a:pt x="32" y="272"/>
                    <a:pt x="72" y="272"/>
                  </a:cubicBezTo>
                  <a:lnTo>
                    <a:pt x="312" y="272"/>
                  </a:lnTo>
                  <a:cubicBezTo>
                    <a:pt x="352" y="272"/>
                    <a:pt x="384" y="239"/>
                    <a:pt x="384" y="200"/>
                  </a:cubicBezTo>
                  <a:lnTo>
                    <a:pt x="384" y="70"/>
                  </a:lnTo>
                  <a:cubicBezTo>
                    <a:pt x="384" y="32"/>
                    <a:pt x="352" y="0"/>
                    <a:pt x="312" y="0"/>
                  </a:cubicBezTo>
                  <a:lnTo>
                    <a:pt x="72" y="0"/>
                  </a:lnTo>
                  <a:close/>
                  <a:moveTo>
                    <a:pt x="328" y="202"/>
                  </a:moveTo>
                  <a:cubicBezTo>
                    <a:pt x="328" y="210"/>
                    <a:pt x="321" y="219"/>
                    <a:pt x="311" y="219"/>
                  </a:cubicBezTo>
                  <a:lnTo>
                    <a:pt x="70" y="219"/>
                  </a:lnTo>
                  <a:cubicBezTo>
                    <a:pt x="62" y="219"/>
                    <a:pt x="53" y="212"/>
                    <a:pt x="53" y="202"/>
                  </a:cubicBezTo>
                  <a:lnTo>
                    <a:pt x="53" y="72"/>
                  </a:lnTo>
                  <a:cubicBezTo>
                    <a:pt x="53" y="64"/>
                    <a:pt x="60" y="55"/>
                    <a:pt x="70" y="55"/>
                  </a:cubicBezTo>
                  <a:lnTo>
                    <a:pt x="311" y="55"/>
                  </a:lnTo>
                  <a:cubicBezTo>
                    <a:pt x="320" y="55"/>
                    <a:pt x="328" y="63"/>
                    <a:pt x="328" y="72"/>
                  </a:cubicBezTo>
                  <a:lnTo>
                    <a:pt x="328" y="202"/>
                  </a:lnTo>
                  <a:close/>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53" name="Freeform 38">
              <a:extLst>
                <a:ext uri="{FF2B5EF4-FFF2-40B4-BE49-F238E27FC236}">
                  <a16:creationId xmlns:a16="http://schemas.microsoft.com/office/drawing/2014/main" id="{14596ACF-7B2D-BC4F-9929-0AF37E7CAA12}"/>
                </a:ext>
              </a:extLst>
            </p:cNvPr>
            <p:cNvSpPr>
              <a:spLocks noChangeArrowheads="1"/>
            </p:cNvSpPr>
            <p:nvPr/>
          </p:nvSpPr>
          <p:spPr bwMode="auto">
            <a:xfrm>
              <a:off x="3850279" y="4291921"/>
              <a:ext cx="258633" cy="33622"/>
            </a:xfrm>
            <a:custGeom>
              <a:avLst/>
              <a:gdLst>
                <a:gd name="T0" fmla="*/ 412 w 441"/>
                <a:gd name="T1" fmla="*/ 55 h 56"/>
                <a:gd name="T2" fmla="*/ 27 w 441"/>
                <a:gd name="T3" fmla="*/ 55 h 56"/>
                <a:gd name="T4" fmla="*/ 0 w 441"/>
                <a:gd name="T5" fmla="*/ 28 h 56"/>
                <a:gd name="T6" fmla="*/ 27 w 441"/>
                <a:gd name="T7" fmla="*/ 0 h 56"/>
                <a:gd name="T8" fmla="*/ 412 w 441"/>
                <a:gd name="T9" fmla="*/ 0 h 56"/>
                <a:gd name="T10" fmla="*/ 440 w 441"/>
                <a:gd name="T11" fmla="*/ 28 h 56"/>
                <a:gd name="T12" fmla="*/ 412 w 441"/>
                <a:gd name="T13" fmla="*/ 55 h 56"/>
                <a:gd name="T14" fmla="*/ 262 w 441"/>
                <a:gd name="T15" fmla="*/ 15 h 56"/>
                <a:gd name="T16" fmla="*/ 180 w 441"/>
                <a:gd name="T17" fmla="*/ 15 h 56"/>
                <a:gd name="T18" fmla="*/ 167 w 441"/>
                <a:gd name="T19" fmla="*/ 28 h 56"/>
                <a:gd name="T20" fmla="*/ 180 w 441"/>
                <a:gd name="T21" fmla="*/ 41 h 56"/>
                <a:gd name="T22" fmla="*/ 262 w 441"/>
                <a:gd name="T23" fmla="*/ 41 h 56"/>
                <a:gd name="T24" fmla="*/ 275 w 441"/>
                <a:gd name="T25" fmla="*/ 28 h 56"/>
                <a:gd name="T26" fmla="*/ 262 w 441"/>
                <a:gd name="T27" fmla="*/ 1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1" h="56">
                  <a:moveTo>
                    <a:pt x="412" y="55"/>
                  </a:moveTo>
                  <a:lnTo>
                    <a:pt x="27" y="55"/>
                  </a:lnTo>
                  <a:cubicBezTo>
                    <a:pt x="13" y="55"/>
                    <a:pt x="0" y="44"/>
                    <a:pt x="0" y="28"/>
                  </a:cubicBezTo>
                  <a:cubicBezTo>
                    <a:pt x="0" y="13"/>
                    <a:pt x="11" y="0"/>
                    <a:pt x="27" y="0"/>
                  </a:cubicBezTo>
                  <a:lnTo>
                    <a:pt x="412" y="0"/>
                  </a:lnTo>
                  <a:cubicBezTo>
                    <a:pt x="428" y="0"/>
                    <a:pt x="440" y="12"/>
                    <a:pt x="440" y="28"/>
                  </a:cubicBezTo>
                  <a:cubicBezTo>
                    <a:pt x="440" y="42"/>
                    <a:pt x="428" y="55"/>
                    <a:pt x="412" y="55"/>
                  </a:cubicBezTo>
                  <a:close/>
                  <a:moveTo>
                    <a:pt x="262" y="15"/>
                  </a:moveTo>
                  <a:lnTo>
                    <a:pt x="180" y="15"/>
                  </a:lnTo>
                  <a:cubicBezTo>
                    <a:pt x="173" y="15"/>
                    <a:pt x="167" y="21"/>
                    <a:pt x="167" y="28"/>
                  </a:cubicBezTo>
                  <a:cubicBezTo>
                    <a:pt x="167" y="36"/>
                    <a:pt x="173" y="41"/>
                    <a:pt x="180" y="41"/>
                  </a:cubicBezTo>
                  <a:lnTo>
                    <a:pt x="262" y="41"/>
                  </a:lnTo>
                  <a:cubicBezTo>
                    <a:pt x="269" y="41"/>
                    <a:pt x="275" y="36"/>
                    <a:pt x="275" y="28"/>
                  </a:cubicBezTo>
                  <a:cubicBezTo>
                    <a:pt x="275" y="21"/>
                    <a:pt x="269" y="15"/>
                    <a:pt x="262" y="15"/>
                  </a:cubicBezTo>
                  <a:close/>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54" name="Freeform 39">
              <a:extLst>
                <a:ext uri="{FF2B5EF4-FFF2-40B4-BE49-F238E27FC236}">
                  <a16:creationId xmlns:a16="http://schemas.microsoft.com/office/drawing/2014/main" id="{D41C0AFF-CBA8-3341-9FF3-DDE7AD4ECEBA}"/>
                </a:ext>
              </a:extLst>
            </p:cNvPr>
            <p:cNvSpPr>
              <a:spLocks noChangeArrowheads="1"/>
            </p:cNvSpPr>
            <p:nvPr/>
          </p:nvSpPr>
          <p:spPr bwMode="auto">
            <a:xfrm>
              <a:off x="3868382" y="4116051"/>
              <a:ext cx="225012" cy="160353"/>
            </a:xfrm>
            <a:custGeom>
              <a:avLst/>
              <a:gdLst>
                <a:gd name="T0" fmla="*/ 71 w 384"/>
                <a:gd name="T1" fmla="*/ 0 h 274"/>
                <a:gd name="T2" fmla="*/ 0 w 384"/>
                <a:gd name="T3" fmla="*/ 72 h 274"/>
                <a:gd name="T4" fmla="*/ 0 w 384"/>
                <a:gd name="T5" fmla="*/ 201 h 274"/>
                <a:gd name="T6" fmla="*/ 71 w 384"/>
                <a:gd name="T7" fmla="*/ 273 h 274"/>
                <a:gd name="T8" fmla="*/ 312 w 384"/>
                <a:gd name="T9" fmla="*/ 273 h 274"/>
                <a:gd name="T10" fmla="*/ 383 w 384"/>
                <a:gd name="T11" fmla="*/ 201 h 274"/>
                <a:gd name="T12" fmla="*/ 383 w 384"/>
                <a:gd name="T13" fmla="*/ 72 h 274"/>
                <a:gd name="T14" fmla="*/ 312 w 384"/>
                <a:gd name="T15" fmla="*/ 0 h 274"/>
                <a:gd name="T16" fmla="*/ 71 w 384"/>
                <a:gd name="T17" fmla="*/ 0 h 274"/>
                <a:gd name="T18" fmla="*/ 329 w 384"/>
                <a:gd name="T19" fmla="*/ 203 h 274"/>
                <a:gd name="T20" fmla="*/ 312 w 384"/>
                <a:gd name="T21" fmla="*/ 220 h 274"/>
                <a:gd name="T22" fmla="*/ 71 w 384"/>
                <a:gd name="T23" fmla="*/ 220 h 274"/>
                <a:gd name="T24" fmla="*/ 54 w 384"/>
                <a:gd name="T25" fmla="*/ 203 h 274"/>
                <a:gd name="T26" fmla="*/ 54 w 384"/>
                <a:gd name="T27" fmla="*/ 73 h 274"/>
                <a:gd name="T28" fmla="*/ 71 w 384"/>
                <a:gd name="T29" fmla="*/ 56 h 274"/>
                <a:gd name="T30" fmla="*/ 312 w 384"/>
                <a:gd name="T31" fmla="*/ 56 h 274"/>
                <a:gd name="T32" fmla="*/ 329 w 384"/>
                <a:gd name="T33" fmla="*/ 73 h 274"/>
                <a:gd name="T34" fmla="*/ 329 w 384"/>
                <a:gd name="T35" fmla="*/ 20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4" h="274">
                  <a:moveTo>
                    <a:pt x="71" y="0"/>
                  </a:moveTo>
                  <a:cubicBezTo>
                    <a:pt x="32" y="0"/>
                    <a:pt x="0" y="32"/>
                    <a:pt x="0" y="72"/>
                  </a:cubicBezTo>
                  <a:lnTo>
                    <a:pt x="0" y="201"/>
                  </a:lnTo>
                  <a:cubicBezTo>
                    <a:pt x="0" y="241"/>
                    <a:pt x="32" y="273"/>
                    <a:pt x="71" y="273"/>
                  </a:cubicBezTo>
                  <a:lnTo>
                    <a:pt x="312" y="273"/>
                  </a:lnTo>
                  <a:cubicBezTo>
                    <a:pt x="351" y="273"/>
                    <a:pt x="383" y="241"/>
                    <a:pt x="383" y="201"/>
                  </a:cubicBezTo>
                  <a:lnTo>
                    <a:pt x="383" y="72"/>
                  </a:lnTo>
                  <a:cubicBezTo>
                    <a:pt x="383" y="32"/>
                    <a:pt x="351" y="0"/>
                    <a:pt x="312" y="0"/>
                  </a:cubicBezTo>
                  <a:lnTo>
                    <a:pt x="71" y="0"/>
                  </a:lnTo>
                  <a:close/>
                  <a:moveTo>
                    <a:pt x="329" y="203"/>
                  </a:moveTo>
                  <a:cubicBezTo>
                    <a:pt x="329" y="212"/>
                    <a:pt x="322" y="220"/>
                    <a:pt x="312" y="220"/>
                  </a:cubicBezTo>
                  <a:lnTo>
                    <a:pt x="71" y="220"/>
                  </a:lnTo>
                  <a:cubicBezTo>
                    <a:pt x="62" y="220"/>
                    <a:pt x="54" y="213"/>
                    <a:pt x="54" y="203"/>
                  </a:cubicBezTo>
                  <a:lnTo>
                    <a:pt x="54" y="73"/>
                  </a:lnTo>
                  <a:cubicBezTo>
                    <a:pt x="54" y="64"/>
                    <a:pt x="61" y="56"/>
                    <a:pt x="71" y="56"/>
                  </a:cubicBezTo>
                  <a:lnTo>
                    <a:pt x="312" y="56"/>
                  </a:lnTo>
                  <a:cubicBezTo>
                    <a:pt x="322" y="56"/>
                    <a:pt x="329" y="63"/>
                    <a:pt x="329" y="73"/>
                  </a:cubicBezTo>
                  <a:lnTo>
                    <a:pt x="329" y="203"/>
                  </a:lnTo>
                  <a:close/>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55" name="Freeform 40">
              <a:extLst>
                <a:ext uri="{FF2B5EF4-FFF2-40B4-BE49-F238E27FC236}">
                  <a16:creationId xmlns:a16="http://schemas.microsoft.com/office/drawing/2014/main" id="{DDA8DD4A-C7FE-A944-8815-9FB119A444E9}"/>
                </a:ext>
              </a:extLst>
            </p:cNvPr>
            <p:cNvSpPr>
              <a:spLocks noChangeArrowheads="1"/>
            </p:cNvSpPr>
            <p:nvPr/>
          </p:nvSpPr>
          <p:spPr bwMode="auto">
            <a:xfrm>
              <a:off x="3658890" y="4131569"/>
              <a:ext cx="31036" cy="31036"/>
            </a:xfrm>
            <a:custGeom>
              <a:avLst/>
              <a:gdLst>
                <a:gd name="T0" fmla="*/ 54 w 55"/>
                <a:gd name="T1" fmla="*/ 34 h 55"/>
                <a:gd name="T2" fmla="*/ 34 w 55"/>
                <a:gd name="T3" fmla="*/ 54 h 55"/>
                <a:gd name="T4" fmla="*/ 20 w 55"/>
                <a:gd name="T5" fmla="*/ 54 h 55"/>
                <a:gd name="T6" fmla="*/ 0 w 55"/>
                <a:gd name="T7" fmla="*/ 34 h 55"/>
                <a:gd name="T8" fmla="*/ 0 w 55"/>
                <a:gd name="T9" fmla="*/ 20 h 55"/>
                <a:gd name="T10" fmla="*/ 20 w 55"/>
                <a:gd name="T11" fmla="*/ 0 h 55"/>
                <a:gd name="T12" fmla="*/ 34 w 55"/>
                <a:gd name="T13" fmla="*/ 0 h 55"/>
                <a:gd name="T14" fmla="*/ 54 w 55"/>
                <a:gd name="T15" fmla="*/ 20 h 55"/>
                <a:gd name="T16" fmla="*/ 54 w 55"/>
                <a:gd name="T17" fmla="*/ 3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54" y="34"/>
                  </a:moveTo>
                  <a:cubicBezTo>
                    <a:pt x="54" y="45"/>
                    <a:pt x="45" y="54"/>
                    <a:pt x="34" y="54"/>
                  </a:cubicBezTo>
                  <a:lnTo>
                    <a:pt x="20" y="54"/>
                  </a:lnTo>
                  <a:cubicBezTo>
                    <a:pt x="9" y="54"/>
                    <a:pt x="0" y="45"/>
                    <a:pt x="0" y="34"/>
                  </a:cubicBezTo>
                  <a:lnTo>
                    <a:pt x="0" y="20"/>
                  </a:lnTo>
                  <a:cubicBezTo>
                    <a:pt x="0" y="9"/>
                    <a:pt x="9" y="0"/>
                    <a:pt x="20" y="0"/>
                  </a:cubicBezTo>
                  <a:lnTo>
                    <a:pt x="34" y="0"/>
                  </a:lnTo>
                  <a:cubicBezTo>
                    <a:pt x="45" y="0"/>
                    <a:pt x="54" y="9"/>
                    <a:pt x="54" y="20"/>
                  </a:cubicBezTo>
                  <a:lnTo>
                    <a:pt x="54" y="34"/>
                  </a:lnTo>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56" name="Freeform 41">
              <a:extLst>
                <a:ext uri="{FF2B5EF4-FFF2-40B4-BE49-F238E27FC236}">
                  <a16:creationId xmlns:a16="http://schemas.microsoft.com/office/drawing/2014/main" id="{919F337A-372D-D741-896F-91CF3FDB5772}"/>
                </a:ext>
              </a:extLst>
            </p:cNvPr>
            <p:cNvSpPr>
              <a:spLocks noChangeArrowheads="1"/>
            </p:cNvSpPr>
            <p:nvPr/>
          </p:nvSpPr>
          <p:spPr bwMode="auto">
            <a:xfrm>
              <a:off x="3658890" y="4066910"/>
              <a:ext cx="31036" cy="31036"/>
            </a:xfrm>
            <a:custGeom>
              <a:avLst/>
              <a:gdLst>
                <a:gd name="T0" fmla="*/ 54 w 55"/>
                <a:gd name="T1" fmla="*/ 33 h 55"/>
                <a:gd name="T2" fmla="*/ 34 w 55"/>
                <a:gd name="T3" fmla="*/ 54 h 55"/>
                <a:gd name="T4" fmla="*/ 20 w 55"/>
                <a:gd name="T5" fmla="*/ 54 h 55"/>
                <a:gd name="T6" fmla="*/ 0 w 55"/>
                <a:gd name="T7" fmla="*/ 33 h 55"/>
                <a:gd name="T8" fmla="*/ 0 w 55"/>
                <a:gd name="T9" fmla="*/ 20 h 55"/>
                <a:gd name="T10" fmla="*/ 20 w 55"/>
                <a:gd name="T11" fmla="*/ 0 h 55"/>
                <a:gd name="T12" fmla="*/ 34 w 55"/>
                <a:gd name="T13" fmla="*/ 0 h 55"/>
                <a:gd name="T14" fmla="*/ 54 w 55"/>
                <a:gd name="T15" fmla="*/ 20 h 55"/>
                <a:gd name="T16" fmla="*/ 54 w 55"/>
                <a:gd name="T17" fmla="*/ 3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54" y="33"/>
                  </a:moveTo>
                  <a:cubicBezTo>
                    <a:pt x="54" y="45"/>
                    <a:pt x="45" y="54"/>
                    <a:pt x="34" y="54"/>
                  </a:cubicBezTo>
                  <a:lnTo>
                    <a:pt x="20" y="54"/>
                  </a:lnTo>
                  <a:cubicBezTo>
                    <a:pt x="9" y="54"/>
                    <a:pt x="0" y="45"/>
                    <a:pt x="0" y="33"/>
                  </a:cubicBezTo>
                  <a:lnTo>
                    <a:pt x="0" y="20"/>
                  </a:lnTo>
                  <a:cubicBezTo>
                    <a:pt x="0" y="8"/>
                    <a:pt x="9" y="0"/>
                    <a:pt x="20" y="0"/>
                  </a:cubicBezTo>
                  <a:lnTo>
                    <a:pt x="34" y="0"/>
                  </a:lnTo>
                  <a:cubicBezTo>
                    <a:pt x="45" y="0"/>
                    <a:pt x="54" y="8"/>
                    <a:pt x="54" y="20"/>
                  </a:cubicBezTo>
                  <a:lnTo>
                    <a:pt x="54" y="33"/>
                  </a:lnTo>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57" name="Freeform 42">
              <a:extLst>
                <a:ext uri="{FF2B5EF4-FFF2-40B4-BE49-F238E27FC236}">
                  <a16:creationId xmlns:a16="http://schemas.microsoft.com/office/drawing/2014/main" id="{F9A42896-AC5A-9245-BE7A-5FC3E7F1FBC5}"/>
                </a:ext>
              </a:extLst>
            </p:cNvPr>
            <p:cNvSpPr>
              <a:spLocks noChangeArrowheads="1"/>
            </p:cNvSpPr>
            <p:nvPr/>
          </p:nvSpPr>
          <p:spPr bwMode="auto">
            <a:xfrm>
              <a:off x="3658890" y="4196227"/>
              <a:ext cx="31036" cy="31036"/>
            </a:xfrm>
            <a:custGeom>
              <a:avLst/>
              <a:gdLst>
                <a:gd name="T0" fmla="*/ 54 w 55"/>
                <a:gd name="T1" fmla="*/ 33 h 55"/>
                <a:gd name="T2" fmla="*/ 34 w 55"/>
                <a:gd name="T3" fmla="*/ 54 h 55"/>
                <a:gd name="T4" fmla="*/ 20 w 55"/>
                <a:gd name="T5" fmla="*/ 54 h 55"/>
                <a:gd name="T6" fmla="*/ 0 w 55"/>
                <a:gd name="T7" fmla="*/ 33 h 55"/>
                <a:gd name="T8" fmla="*/ 0 w 55"/>
                <a:gd name="T9" fmla="*/ 20 h 55"/>
                <a:gd name="T10" fmla="*/ 20 w 55"/>
                <a:gd name="T11" fmla="*/ 0 h 55"/>
                <a:gd name="T12" fmla="*/ 34 w 55"/>
                <a:gd name="T13" fmla="*/ 0 h 55"/>
                <a:gd name="T14" fmla="*/ 54 w 55"/>
                <a:gd name="T15" fmla="*/ 20 h 55"/>
                <a:gd name="T16" fmla="*/ 54 w 55"/>
                <a:gd name="T17" fmla="*/ 3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54" y="33"/>
                  </a:moveTo>
                  <a:cubicBezTo>
                    <a:pt x="54" y="45"/>
                    <a:pt x="45" y="54"/>
                    <a:pt x="34" y="54"/>
                  </a:cubicBezTo>
                  <a:lnTo>
                    <a:pt x="20" y="54"/>
                  </a:lnTo>
                  <a:cubicBezTo>
                    <a:pt x="9" y="54"/>
                    <a:pt x="0" y="45"/>
                    <a:pt x="0" y="33"/>
                  </a:cubicBezTo>
                  <a:lnTo>
                    <a:pt x="0" y="20"/>
                  </a:lnTo>
                  <a:cubicBezTo>
                    <a:pt x="0" y="9"/>
                    <a:pt x="9" y="0"/>
                    <a:pt x="20" y="0"/>
                  </a:cubicBezTo>
                  <a:lnTo>
                    <a:pt x="34" y="0"/>
                  </a:lnTo>
                  <a:cubicBezTo>
                    <a:pt x="45" y="0"/>
                    <a:pt x="54" y="9"/>
                    <a:pt x="54" y="20"/>
                  </a:cubicBezTo>
                  <a:lnTo>
                    <a:pt x="54" y="33"/>
                  </a:lnTo>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58" name="Freeform 43">
              <a:extLst>
                <a:ext uri="{FF2B5EF4-FFF2-40B4-BE49-F238E27FC236}">
                  <a16:creationId xmlns:a16="http://schemas.microsoft.com/office/drawing/2014/main" id="{C2D5D6FB-AFD0-4340-94C3-DB3B20C443E5}"/>
                </a:ext>
              </a:extLst>
            </p:cNvPr>
            <p:cNvSpPr>
              <a:spLocks noChangeArrowheads="1"/>
            </p:cNvSpPr>
            <p:nvPr/>
          </p:nvSpPr>
          <p:spPr bwMode="auto">
            <a:xfrm>
              <a:off x="3723548" y="4196227"/>
              <a:ext cx="33624" cy="31036"/>
            </a:xfrm>
            <a:custGeom>
              <a:avLst/>
              <a:gdLst>
                <a:gd name="T0" fmla="*/ 56 w 57"/>
                <a:gd name="T1" fmla="*/ 33 h 55"/>
                <a:gd name="T2" fmla="*/ 35 w 57"/>
                <a:gd name="T3" fmla="*/ 54 h 55"/>
                <a:gd name="T4" fmla="*/ 21 w 57"/>
                <a:gd name="T5" fmla="*/ 54 h 55"/>
                <a:gd name="T6" fmla="*/ 0 w 57"/>
                <a:gd name="T7" fmla="*/ 33 h 55"/>
                <a:gd name="T8" fmla="*/ 0 w 57"/>
                <a:gd name="T9" fmla="*/ 20 h 55"/>
                <a:gd name="T10" fmla="*/ 21 w 57"/>
                <a:gd name="T11" fmla="*/ 0 h 55"/>
                <a:gd name="T12" fmla="*/ 34 w 57"/>
                <a:gd name="T13" fmla="*/ 0 h 55"/>
                <a:gd name="T14" fmla="*/ 54 w 57"/>
                <a:gd name="T15" fmla="*/ 20 h 55"/>
                <a:gd name="T16" fmla="*/ 54 w 57"/>
                <a:gd name="T17" fmla="*/ 33 h 55"/>
                <a:gd name="T18" fmla="*/ 56 w 57"/>
                <a:gd name="T19" fmla="*/ 3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5">
                  <a:moveTo>
                    <a:pt x="56" y="33"/>
                  </a:moveTo>
                  <a:cubicBezTo>
                    <a:pt x="56" y="45"/>
                    <a:pt x="47" y="54"/>
                    <a:pt x="35" y="54"/>
                  </a:cubicBezTo>
                  <a:lnTo>
                    <a:pt x="21" y="54"/>
                  </a:lnTo>
                  <a:cubicBezTo>
                    <a:pt x="9" y="54"/>
                    <a:pt x="0" y="45"/>
                    <a:pt x="0" y="33"/>
                  </a:cubicBezTo>
                  <a:lnTo>
                    <a:pt x="0" y="20"/>
                  </a:lnTo>
                  <a:cubicBezTo>
                    <a:pt x="0" y="9"/>
                    <a:pt x="9" y="0"/>
                    <a:pt x="21" y="0"/>
                  </a:cubicBezTo>
                  <a:lnTo>
                    <a:pt x="34" y="0"/>
                  </a:lnTo>
                  <a:cubicBezTo>
                    <a:pt x="46" y="0"/>
                    <a:pt x="54" y="9"/>
                    <a:pt x="54" y="20"/>
                  </a:cubicBezTo>
                  <a:lnTo>
                    <a:pt x="54" y="33"/>
                  </a:lnTo>
                  <a:lnTo>
                    <a:pt x="56" y="33"/>
                  </a:lnTo>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59" name="Freeform 44">
              <a:extLst>
                <a:ext uri="{FF2B5EF4-FFF2-40B4-BE49-F238E27FC236}">
                  <a16:creationId xmlns:a16="http://schemas.microsoft.com/office/drawing/2014/main" id="{C0962224-5372-794D-A699-A36D3B3CF59D}"/>
                </a:ext>
              </a:extLst>
            </p:cNvPr>
            <p:cNvSpPr>
              <a:spLocks noChangeArrowheads="1"/>
            </p:cNvSpPr>
            <p:nvPr/>
          </p:nvSpPr>
          <p:spPr bwMode="auto">
            <a:xfrm>
              <a:off x="3788206" y="4196227"/>
              <a:ext cx="31036" cy="31036"/>
            </a:xfrm>
            <a:custGeom>
              <a:avLst/>
              <a:gdLst>
                <a:gd name="T0" fmla="*/ 54 w 55"/>
                <a:gd name="T1" fmla="*/ 33 h 55"/>
                <a:gd name="T2" fmla="*/ 34 w 55"/>
                <a:gd name="T3" fmla="*/ 54 h 55"/>
                <a:gd name="T4" fmla="*/ 21 w 55"/>
                <a:gd name="T5" fmla="*/ 54 h 55"/>
                <a:gd name="T6" fmla="*/ 0 w 55"/>
                <a:gd name="T7" fmla="*/ 33 h 55"/>
                <a:gd name="T8" fmla="*/ 0 w 55"/>
                <a:gd name="T9" fmla="*/ 20 h 55"/>
                <a:gd name="T10" fmla="*/ 21 w 55"/>
                <a:gd name="T11" fmla="*/ 0 h 55"/>
                <a:gd name="T12" fmla="*/ 34 w 55"/>
                <a:gd name="T13" fmla="*/ 0 h 55"/>
                <a:gd name="T14" fmla="*/ 54 w 55"/>
                <a:gd name="T15" fmla="*/ 20 h 55"/>
                <a:gd name="T16" fmla="*/ 54 w 55"/>
                <a:gd name="T17" fmla="*/ 3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54" y="33"/>
                  </a:moveTo>
                  <a:cubicBezTo>
                    <a:pt x="54" y="45"/>
                    <a:pt x="45" y="54"/>
                    <a:pt x="34" y="54"/>
                  </a:cubicBezTo>
                  <a:lnTo>
                    <a:pt x="21" y="54"/>
                  </a:lnTo>
                  <a:cubicBezTo>
                    <a:pt x="9" y="54"/>
                    <a:pt x="0" y="45"/>
                    <a:pt x="0" y="33"/>
                  </a:cubicBezTo>
                  <a:lnTo>
                    <a:pt x="0" y="20"/>
                  </a:lnTo>
                  <a:cubicBezTo>
                    <a:pt x="0" y="9"/>
                    <a:pt x="9" y="0"/>
                    <a:pt x="21" y="0"/>
                  </a:cubicBezTo>
                  <a:lnTo>
                    <a:pt x="34" y="0"/>
                  </a:lnTo>
                  <a:cubicBezTo>
                    <a:pt x="45" y="0"/>
                    <a:pt x="54" y="9"/>
                    <a:pt x="54" y="20"/>
                  </a:cubicBezTo>
                  <a:lnTo>
                    <a:pt x="54" y="33"/>
                  </a:lnTo>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60" name="Freeform 45">
              <a:extLst>
                <a:ext uri="{FF2B5EF4-FFF2-40B4-BE49-F238E27FC236}">
                  <a16:creationId xmlns:a16="http://schemas.microsoft.com/office/drawing/2014/main" id="{FF21533A-3D3C-864B-8DF5-507C36FC5972}"/>
                </a:ext>
              </a:extLst>
            </p:cNvPr>
            <p:cNvSpPr>
              <a:spLocks noChangeArrowheads="1"/>
            </p:cNvSpPr>
            <p:nvPr/>
          </p:nvSpPr>
          <p:spPr bwMode="auto">
            <a:xfrm>
              <a:off x="4002872" y="3968629"/>
              <a:ext cx="31036" cy="31036"/>
            </a:xfrm>
            <a:custGeom>
              <a:avLst/>
              <a:gdLst>
                <a:gd name="T0" fmla="*/ 0 w 55"/>
                <a:gd name="T1" fmla="*/ 20 h 55"/>
                <a:gd name="T2" fmla="*/ 20 w 55"/>
                <a:gd name="T3" fmla="*/ 0 h 55"/>
                <a:gd name="T4" fmla="*/ 33 w 55"/>
                <a:gd name="T5" fmla="*/ 0 h 55"/>
                <a:gd name="T6" fmla="*/ 54 w 55"/>
                <a:gd name="T7" fmla="*/ 20 h 55"/>
                <a:gd name="T8" fmla="*/ 54 w 55"/>
                <a:gd name="T9" fmla="*/ 34 h 55"/>
                <a:gd name="T10" fmla="*/ 33 w 55"/>
                <a:gd name="T11" fmla="*/ 54 h 55"/>
                <a:gd name="T12" fmla="*/ 20 w 55"/>
                <a:gd name="T13" fmla="*/ 54 h 55"/>
                <a:gd name="T14" fmla="*/ 0 w 55"/>
                <a:gd name="T15" fmla="*/ 34 h 55"/>
                <a:gd name="T16" fmla="*/ 0 w 55"/>
                <a:gd name="T17"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0" y="20"/>
                  </a:moveTo>
                  <a:cubicBezTo>
                    <a:pt x="0" y="9"/>
                    <a:pt x="9" y="0"/>
                    <a:pt x="20" y="0"/>
                  </a:cubicBezTo>
                  <a:lnTo>
                    <a:pt x="33" y="0"/>
                  </a:lnTo>
                  <a:cubicBezTo>
                    <a:pt x="45" y="0"/>
                    <a:pt x="54" y="9"/>
                    <a:pt x="54" y="20"/>
                  </a:cubicBezTo>
                  <a:lnTo>
                    <a:pt x="54" y="34"/>
                  </a:lnTo>
                  <a:cubicBezTo>
                    <a:pt x="54" y="45"/>
                    <a:pt x="45" y="54"/>
                    <a:pt x="33" y="54"/>
                  </a:cubicBezTo>
                  <a:lnTo>
                    <a:pt x="20" y="54"/>
                  </a:lnTo>
                  <a:cubicBezTo>
                    <a:pt x="9" y="54"/>
                    <a:pt x="0" y="45"/>
                    <a:pt x="0" y="34"/>
                  </a:cubicBezTo>
                  <a:lnTo>
                    <a:pt x="0" y="20"/>
                  </a:lnTo>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61" name="Freeform 46">
              <a:extLst>
                <a:ext uri="{FF2B5EF4-FFF2-40B4-BE49-F238E27FC236}">
                  <a16:creationId xmlns:a16="http://schemas.microsoft.com/office/drawing/2014/main" id="{91E56574-4AF6-4144-89C5-B34E9DF633A0}"/>
                </a:ext>
              </a:extLst>
            </p:cNvPr>
            <p:cNvSpPr>
              <a:spLocks noChangeArrowheads="1"/>
            </p:cNvSpPr>
            <p:nvPr/>
          </p:nvSpPr>
          <p:spPr bwMode="auto">
            <a:xfrm>
              <a:off x="4002872" y="4033289"/>
              <a:ext cx="31036" cy="31036"/>
            </a:xfrm>
            <a:custGeom>
              <a:avLst/>
              <a:gdLst>
                <a:gd name="T0" fmla="*/ 0 w 55"/>
                <a:gd name="T1" fmla="*/ 21 h 55"/>
                <a:gd name="T2" fmla="*/ 20 w 55"/>
                <a:gd name="T3" fmla="*/ 0 h 55"/>
                <a:gd name="T4" fmla="*/ 33 w 55"/>
                <a:gd name="T5" fmla="*/ 0 h 55"/>
                <a:gd name="T6" fmla="*/ 54 w 55"/>
                <a:gd name="T7" fmla="*/ 21 h 55"/>
                <a:gd name="T8" fmla="*/ 54 w 55"/>
                <a:gd name="T9" fmla="*/ 34 h 55"/>
                <a:gd name="T10" fmla="*/ 33 w 55"/>
                <a:gd name="T11" fmla="*/ 54 h 55"/>
                <a:gd name="T12" fmla="*/ 20 w 55"/>
                <a:gd name="T13" fmla="*/ 54 h 55"/>
                <a:gd name="T14" fmla="*/ 0 w 55"/>
                <a:gd name="T15" fmla="*/ 34 h 55"/>
                <a:gd name="T16" fmla="*/ 0 w 55"/>
                <a:gd name="T17" fmla="*/ 2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0" y="21"/>
                  </a:moveTo>
                  <a:cubicBezTo>
                    <a:pt x="0" y="9"/>
                    <a:pt x="9" y="0"/>
                    <a:pt x="20" y="0"/>
                  </a:cubicBezTo>
                  <a:lnTo>
                    <a:pt x="33" y="0"/>
                  </a:lnTo>
                  <a:cubicBezTo>
                    <a:pt x="45" y="0"/>
                    <a:pt x="54" y="9"/>
                    <a:pt x="54" y="21"/>
                  </a:cubicBezTo>
                  <a:lnTo>
                    <a:pt x="54" y="34"/>
                  </a:lnTo>
                  <a:cubicBezTo>
                    <a:pt x="54" y="46"/>
                    <a:pt x="45" y="54"/>
                    <a:pt x="33" y="54"/>
                  </a:cubicBezTo>
                  <a:lnTo>
                    <a:pt x="20" y="54"/>
                  </a:lnTo>
                  <a:cubicBezTo>
                    <a:pt x="9" y="54"/>
                    <a:pt x="0" y="46"/>
                    <a:pt x="0" y="34"/>
                  </a:cubicBezTo>
                  <a:lnTo>
                    <a:pt x="0" y="21"/>
                  </a:lnTo>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62" name="Freeform 47">
              <a:extLst>
                <a:ext uri="{FF2B5EF4-FFF2-40B4-BE49-F238E27FC236}">
                  <a16:creationId xmlns:a16="http://schemas.microsoft.com/office/drawing/2014/main" id="{2967B7FF-ABE1-064C-A108-F62B505AF67A}"/>
                </a:ext>
              </a:extLst>
            </p:cNvPr>
            <p:cNvSpPr>
              <a:spLocks noChangeArrowheads="1"/>
            </p:cNvSpPr>
            <p:nvPr/>
          </p:nvSpPr>
          <p:spPr bwMode="auto">
            <a:xfrm>
              <a:off x="4002872" y="3903973"/>
              <a:ext cx="31036" cy="31036"/>
            </a:xfrm>
            <a:custGeom>
              <a:avLst/>
              <a:gdLst>
                <a:gd name="T0" fmla="*/ 0 w 55"/>
                <a:gd name="T1" fmla="*/ 20 h 55"/>
                <a:gd name="T2" fmla="*/ 20 w 55"/>
                <a:gd name="T3" fmla="*/ 0 h 55"/>
                <a:gd name="T4" fmla="*/ 33 w 55"/>
                <a:gd name="T5" fmla="*/ 0 h 55"/>
                <a:gd name="T6" fmla="*/ 54 w 55"/>
                <a:gd name="T7" fmla="*/ 20 h 55"/>
                <a:gd name="T8" fmla="*/ 54 w 55"/>
                <a:gd name="T9" fmla="*/ 33 h 55"/>
                <a:gd name="T10" fmla="*/ 33 w 55"/>
                <a:gd name="T11" fmla="*/ 54 h 55"/>
                <a:gd name="T12" fmla="*/ 20 w 55"/>
                <a:gd name="T13" fmla="*/ 54 h 55"/>
                <a:gd name="T14" fmla="*/ 0 w 55"/>
                <a:gd name="T15" fmla="*/ 33 h 55"/>
                <a:gd name="T16" fmla="*/ 0 w 55"/>
                <a:gd name="T17"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0" y="20"/>
                  </a:moveTo>
                  <a:cubicBezTo>
                    <a:pt x="0" y="9"/>
                    <a:pt x="9" y="0"/>
                    <a:pt x="20" y="0"/>
                  </a:cubicBezTo>
                  <a:lnTo>
                    <a:pt x="33" y="0"/>
                  </a:lnTo>
                  <a:cubicBezTo>
                    <a:pt x="45" y="0"/>
                    <a:pt x="54" y="9"/>
                    <a:pt x="54" y="20"/>
                  </a:cubicBezTo>
                  <a:lnTo>
                    <a:pt x="54" y="33"/>
                  </a:lnTo>
                  <a:cubicBezTo>
                    <a:pt x="54" y="45"/>
                    <a:pt x="45" y="54"/>
                    <a:pt x="33" y="54"/>
                  </a:cubicBezTo>
                  <a:lnTo>
                    <a:pt x="20" y="54"/>
                  </a:lnTo>
                  <a:cubicBezTo>
                    <a:pt x="9" y="54"/>
                    <a:pt x="0" y="45"/>
                    <a:pt x="0" y="33"/>
                  </a:cubicBezTo>
                  <a:lnTo>
                    <a:pt x="0" y="20"/>
                  </a:lnTo>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63" name="Freeform 48">
              <a:extLst>
                <a:ext uri="{FF2B5EF4-FFF2-40B4-BE49-F238E27FC236}">
                  <a16:creationId xmlns:a16="http://schemas.microsoft.com/office/drawing/2014/main" id="{067B57D6-A82D-884F-98C5-3EED6DDB2A3D}"/>
                </a:ext>
              </a:extLst>
            </p:cNvPr>
            <p:cNvSpPr>
              <a:spLocks noChangeArrowheads="1"/>
            </p:cNvSpPr>
            <p:nvPr/>
          </p:nvSpPr>
          <p:spPr bwMode="auto">
            <a:xfrm>
              <a:off x="3940800" y="3903973"/>
              <a:ext cx="31036" cy="31036"/>
            </a:xfrm>
            <a:custGeom>
              <a:avLst/>
              <a:gdLst>
                <a:gd name="T0" fmla="*/ 0 w 54"/>
                <a:gd name="T1" fmla="*/ 20 h 55"/>
                <a:gd name="T2" fmla="*/ 20 w 54"/>
                <a:gd name="T3" fmla="*/ 0 h 55"/>
                <a:gd name="T4" fmla="*/ 33 w 54"/>
                <a:gd name="T5" fmla="*/ 0 h 55"/>
                <a:gd name="T6" fmla="*/ 53 w 54"/>
                <a:gd name="T7" fmla="*/ 20 h 55"/>
                <a:gd name="T8" fmla="*/ 53 w 54"/>
                <a:gd name="T9" fmla="*/ 33 h 55"/>
                <a:gd name="T10" fmla="*/ 33 w 54"/>
                <a:gd name="T11" fmla="*/ 54 h 55"/>
                <a:gd name="T12" fmla="*/ 20 w 54"/>
                <a:gd name="T13" fmla="*/ 54 h 55"/>
                <a:gd name="T14" fmla="*/ 0 w 54"/>
                <a:gd name="T15" fmla="*/ 33 h 55"/>
                <a:gd name="T16" fmla="*/ 0 w 54"/>
                <a:gd name="T17"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5">
                  <a:moveTo>
                    <a:pt x="0" y="20"/>
                  </a:moveTo>
                  <a:cubicBezTo>
                    <a:pt x="0" y="9"/>
                    <a:pt x="8" y="0"/>
                    <a:pt x="20" y="0"/>
                  </a:cubicBezTo>
                  <a:lnTo>
                    <a:pt x="33" y="0"/>
                  </a:lnTo>
                  <a:cubicBezTo>
                    <a:pt x="45" y="0"/>
                    <a:pt x="53" y="9"/>
                    <a:pt x="53" y="20"/>
                  </a:cubicBezTo>
                  <a:lnTo>
                    <a:pt x="53" y="33"/>
                  </a:lnTo>
                  <a:cubicBezTo>
                    <a:pt x="53" y="45"/>
                    <a:pt x="45" y="54"/>
                    <a:pt x="33" y="54"/>
                  </a:cubicBezTo>
                  <a:lnTo>
                    <a:pt x="20" y="54"/>
                  </a:lnTo>
                  <a:cubicBezTo>
                    <a:pt x="8" y="54"/>
                    <a:pt x="0" y="45"/>
                    <a:pt x="0" y="33"/>
                  </a:cubicBezTo>
                  <a:lnTo>
                    <a:pt x="0" y="20"/>
                  </a:lnTo>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64" name="Freeform 49">
              <a:extLst>
                <a:ext uri="{FF2B5EF4-FFF2-40B4-BE49-F238E27FC236}">
                  <a16:creationId xmlns:a16="http://schemas.microsoft.com/office/drawing/2014/main" id="{E29FBE19-703E-7944-9478-ED37528964F6}"/>
                </a:ext>
              </a:extLst>
            </p:cNvPr>
            <p:cNvSpPr>
              <a:spLocks noChangeArrowheads="1"/>
            </p:cNvSpPr>
            <p:nvPr/>
          </p:nvSpPr>
          <p:spPr bwMode="auto">
            <a:xfrm>
              <a:off x="3876142" y="3903973"/>
              <a:ext cx="31036" cy="31036"/>
            </a:xfrm>
            <a:custGeom>
              <a:avLst/>
              <a:gdLst>
                <a:gd name="T0" fmla="*/ 0 w 55"/>
                <a:gd name="T1" fmla="*/ 20 h 55"/>
                <a:gd name="T2" fmla="*/ 21 w 55"/>
                <a:gd name="T3" fmla="*/ 0 h 55"/>
                <a:gd name="T4" fmla="*/ 34 w 55"/>
                <a:gd name="T5" fmla="*/ 0 h 55"/>
                <a:gd name="T6" fmla="*/ 54 w 55"/>
                <a:gd name="T7" fmla="*/ 20 h 55"/>
                <a:gd name="T8" fmla="*/ 54 w 55"/>
                <a:gd name="T9" fmla="*/ 33 h 55"/>
                <a:gd name="T10" fmla="*/ 34 w 55"/>
                <a:gd name="T11" fmla="*/ 54 h 55"/>
                <a:gd name="T12" fmla="*/ 21 w 55"/>
                <a:gd name="T13" fmla="*/ 54 h 55"/>
                <a:gd name="T14" fmla="*/ 0 w 55"/>
                <a:gd name="T15" fmla="*/ 33 h 55"/>
                <a:gd name="T16" fmla="*/ 0 w 55"/>
                <a:gd name="T17"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0" y="20"/>
                  </a:moveTo>
                  <a:cubicBezTo>
                    <a:pt x="0" y="9"/>
                    <a:pt x="9" y="0"/>
                    <a:pt x="21" y="0"/>
                  </a:cubicBezTo>
                  <a:lnTo>
                    <a:pt x="34" y="0"/>
                  </a:lnTo>
                  <a:cubicBezTo>
                    <a:pt x="45" y="0"/>
                    <a:pt x="54" y="9"/>
                    <a:pt x="54" y="20"/>
                  </a:cubicBezTo>
                  <a:lnTo>
                    <a:pt x="54" y="33"/>
                  </a:lnTo>
                  <a:cubicBezTo>
                    <a:pt x="54" y="45"/>
                    <a:pt x="45" y="54"/>
                    <a:pt x="34" y="54"/>
                  </a:cubicBezTo>
                  <a:lnTo>
                    <a:pt x="21" y="54"/>
                  </a:lnTo>
                  <a:cubicBezTo>
                    <a:pt x="9" y="54"/>
                    <a:pt x="0" y="45"/>
                    <a:pt x="0" y="33"/>
                  </a:cubicBezTo>
                  <a:lnTo>
                    <a:pt x="0" y="20"/>
                  </a:lnTo>
                </a:path>
              </a:pathLst>
            </a:custGeom>
            <a:solidFill>
              <a:srgbClr val="111B58"/>
            </a:solidFill>
            <a:ln>
              <a:noFill/>
            </a:ln>
            <a:effectLst/>
            <a:extLst>
              <a:ext uri="{91240B29-F687-4F45-9708-019B960494DF}">
                <a14:hiddenLine xmlns:a14="http://schemas.microsoft.com/office/drawing/2010/main" w="9525" cap="flat">
                  <a:solidFill>
                    <a:srgbClr val="010101"/>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grpSp>
      <p:grpSp>
        <p:nvGrpSpPr>
          <p:cNvPr id="6" name="Group 5">
            <a:extLst>
              <a:ext uri="{FF2B5EF4-FFF2-40B4-BE49-F238E27FC236}">
                <a16:creationId xmlns:a16="http://schemas.microsoft.com/office/drawing/2014/main" id="{14274357-C12F-6143-9FF4-130DB65C8A7D}"/>
              </a:ext>
            </a:extLst>
          </p:cNvPr>
          <p:cNvGrpSpPr/>
          <p:nvPr/>
        </p:nvGrpSpPr>
        <p:grpSpPr>
          <a:xfrm>
            <a:off x="5094812" y="3868984"/>
            <a:ext cx="2123171" cy="2589133"/>
            <a:chOff x="5085946" y="3649599"/>
            <a:chExt cx="2123862" cy="2589975"/>
          </a:xfrm>
        </p:grpSpPr>
        <p:sp>
          <p:nvSpPr>
            <p:cNvPr id="29" name="Rectangle 28">
              <a:extLst>
                <a:ext uri="{FF2B5EF4-FFF2-40B4-BE49-F238E27FC236}">
                  <a16:creationId xmlns:a16="http://schemas.microsoft.com/office/drawing/2014/main" id="{8CFE0693-DB93-0E41-917D-8DEA056F5BBF}"/>
                </a:ext>
              </a:extLst>
            </p:cNvPr>
            <p:cNvSpPr/>
            <p:nvPr/>
          </p:nvSpPr>
          <p:spPr>
            <a:xfrm>
              <a:off x="5085946" y="4162605"/>
              <a:ext cx="2123862" cy="168533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89965" tIns="449825" rIns="35987" rtlCol="0" anchor="t" anchorCtr="0"/>
            <a:lstStyle/>
            <a:p>
              <a:pPr algn="ctr" defTabSz="457017">
                <a:spcBef>
                  <a:spcPct val="0"/>
                </a:spcBef>
                <a:spcAft>
                  <a:spcPct val="0"/>
                </a:spcAft>
                <a:defRPr/>
              </a:pPr>
              <a:r>
                <a:rPr lang="en-US" sz="1050" b="1">
                  <a:solidFill>
                    <a:srgbClr val="000000"/>
                  </a:solidFill>
                  <a:latin typeface="Helvetica" pitchFamily="2" charset="0"/>
                </a:rPr>
                <a:t>UI Integration</a:t>
              </a:r>
            </a:p>
            <a:p>
              <a:pPr algn="ctr" defTabSz="457017">
                <a:spcBef>
                  <a:spcPct val="0"/>
                </a:spcBef>
                <a:spcAft>
                  <a:spcPct val="0"/>
                </a:spcAft>
                <a:defRPr/>
              </a:pPr>
              <a:endParaRPr lang="en-US" sz="800" b="1">
                <a:solidFill>
                  <a:srgbClr val="000000"/>
                </a:solidFill>
                <a:latin typeface="Helvetica" pitchFamily="2" charset="0"/>
              </a:endParaRPr>
            </a:p>
            <a:p>
              <a:pPr algn="ctr" defTabSz="457017">
                <a:spcBef>
                  <a:spcPct val="0"/>
                </a:spcBef>
                <a:spcAft>
                  <a:spcPct val="0"/>
                </a:spcAft>
                <a:defRPr/>
              </a:pPr>
              <a:r>
                <a:rPr lang="en-US" sz="800">
                  <a:solidFill>
                    <a:srgbClr val="000000"/>
                  </a:solidFill>
                  <a:latin typeface="Helvetica" pitchFamily="2" charset="0"/>
                </a:rPr>
                <a:t>User Interface integration allows users to interact directly with content and ECM capabilities from within the business application. It is crucial for user adoption to keep users working in the work context they are familiar with.</a:t>
              </a:r>
            </a:p>
          </p:txBody>
        </p:sp>
        <p:sp>
          <p:nvSpPr>
            <p:cNvPr id="36" name="Rectangle 35">
              <a:extLst>
                <a:ext uri="{FF2B5EF4-FFF2-40B4-BE49-F238E27FC236}">
                  <a16:creationId xmlns:a16="http://schemas.microsoft.com/office/drawing/2014/main" id="{0841A4B2-B22A-4E4F-A6B6-FABB2B82EE6E}"/>
                </a:ext>
              </a:extLst>
            </p:cNvPr>
            <p:cNvSpPr/>
            <p:nvPr/>
          </p:nvSpPr>
          <p:spPr>
            <a:xfrm>
              <a:off x="5085946" y="5847938"/>
              <a:ext cx="2123862" cy="391636"/>
            </a:xfrm>
            <a:prstGeom prst="rect">
              <a:avLst/>
            </a:prstGeom>
            <a:solidFill>
              <a:schemeClr val="accent5"/>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lIns="44982" tIns="71973" rIns="44982" bIns="71973" rtlCol="0" anchor="t" anchorCtr="0">
              <a:spAutoFit/>
            </a:bodyPr>
            <a:lstStyle/>
            <a:p>
              <a:pPr algn="ctr" defTabSz="457017">
                <a:spcBef>
                  <a:spcPct val="0"/>
                </a:spcBef>
                <a:spcAft>
                  <a:spcPct val="0"/>
                </a:spcAft>
                <a:defRPr/>
              </a:pPr>
              <a:r>
                <a:rPr lang="en-US" sz="1600">
                  <a:solidFill>
                    <a:srgbClr val="FFFFFF"/>
                  </a:solidFill>
                  <a:latin typeface="Helvetica" pitchFamily="2" charset="0"/>
                </a:rPr>
                <a:t>User Interface</a:t>
              </a:r>
            </a:p>
          </p:txBody>
        </p:sp>
        <p:sp>
          <p:nvSpPr>
            <p:cNvPr id="45" name="Oval 44">
              <a:extLst>
                <a:ext uri="{FF2B5EF4-FFF2-40B4-BE49-F238E27FC236}">
                  <a16:creationId xmlns:a16="http://schemas.microsoft.com/office/drawing/2014/main" id="{17C8EE49-4813-2547-A3ED-EDB434FCCFAA}"/>
                </a:ext>
              </a:extLst>
            </p:cNvPr>
            <p:cNvSpPr/>
            <p:nvPr/>
          </p:nvSpPr>
          <p:spPr>
            <a:xfrm>
              <a:off x="5728285" y="3649599"/>
              <a:ext cx="866889" cy="866889"/>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17">
                <a:spcBef>
                  <a:spcPct val="0"/>
                </a:spcBef>
                <a:spcAft>
                  <a:spcPct val="0"/>
                </a:spcAft>
                <a:defRPr/>
              </a:pPr>
              <a:endParaRPr lang="en-US" sz="1000">
                <a:solidFill>
                  <a:srgbClr val="FFFFFF"/>
                </a:solidFill>
                <a:latin typeface="Helvetica" pitchFamily="2" charset="0"/>
              </a:endParaRPr>
            </a:p>
          </p:txBody>
        </p:sp>
        <p:sp>
          <p:nvSpPr>
            <p:cNvPr id="65" name="Freeform 91">
              <a:extLst>
                <a:ext uri="{FF2B5EF4-FFF2-40B4-BE49-F238E27FC236}">
                  <a16:creationId xmlns:a16="http://schemas.microsoft.com/office/drawing/2014/main" id="{DF7406F1-92AD-3E43-A845-AC731194F748}"/>
                </a:ext>
              </a:extLst>
            </p:cNvPr>
            <p:cNvSpPr>
              <a:spLocks noChangeArrowheads="1"/>
            </p:cNvSpPr>
            <p:nvPr/>
          </p:nvSpPr>
          <p:spPr bwMode="auto">
            <a:xfrm>
              <a:off x="6106670" y="3899329"/>
              <a:ext cx="233163" cy="176368"/>
            </a:xfrm>
            <a:custGeom>
              <a:avLst/>
              <a:gdLst>
                <a:gd name="T0" fmla="*/ 86 w 342"/>
                <a:gd name="T1" fmla="*/ 114 h 258"/>
                <a:gd name="T2" fmla="*/ 72 w 342"/>
                <a:gd name="T3" fmla="*/ 119 h 258"/>
                <a:gd name="T4" fmla="*/ 48 w 342"/>
                <a:gd name="T5" fmla="*/ 113 h 258"/>
                <a:gd name="T6" fmla="*/ 47 w 342"/>
                <a:gd name="T7" fmla="*/ 111 h 258"/>
                <a:gd name="T8" fmla="*/ 9 w 342"/>
                <a:gd name="T9" fmla="*/ 107 h 258"/>
                <a:gd name="T10" fmla="*/ 0 w 342"/>
                <a:gd name="T11" fmla="*/ 133 h 258"/>
                <a:gd name="T12" fmla="*/ 18 w 342"/>
                <a:gd name="T13" fmla="*/ 171 h 258"/>
                <a:gd name="T14" fmla="*/ 50 w 342"/>
                <a:gd name="T15" fmla="*/ 158 h 258"/>
                <a:gd name="T16" fmla="*/ 67 w 342"/>
                <a:gd name="T17" fmla="*/ 152 h 258"/>
                <a:gd name="T18" fmla="*/ 96 w 342"/>
                <a:gd name="T19" fmla="*/ 172 h 258"/>
                <a:gd name="T20" fmla="*/ 96 w 342"/>
                <a:gd name="T21" fmla="*/ 257 h 258"/>
                <a:gd name="T22" fmla="*/ 178 w 342"/>
                <a:gd name="T23" fmla="*/ 257 h 258"/>
                <a:gd name="T24" fmla="*/ 181 w 342"/>
                <a:gd name="T25" fmla="*/ 257 h 258"/>
                <a:gd name="T26" fmla="*/ 178 w 342"/>
                <a:gd name="T27" fmla="*/ 247 h 258"/>
                <a:gd name="T28" fmla="*/ 166 w 342"/>
                <a:gd name="T29" fmla="*/ 183 h 258"/>
                <a:gd name="T30" fmla="*/ 217 w 342"/>
                <a:gd name="T31" fmla="*/ 156 h 258"/>
                <a:gd name="T32" fmla="*/ 268 w 342"/>
                <a:gd name="T33" fmla="*/ 183 h 258"/>
                <a:gd name="T34" fmla="*/ 254 w 342"/>
                <a:gd name="T35" fmla="*/ 248 h 258"/>
                <a:gd name="T36" fmla="*/ 251 w 342"/>
                <a:gd name="T37" fmla="*/ 253 h 258"/>
                <a:gd name="T38" fmla="*/ 254 w 342"/>
                <a:gd name="T39" fmla="*/ 256 h 258"/>
                <a:gd name="T40" fmla="*/ 335 w 342"/>
                <a:gd name="T41" fmla="*/ 256 h 258"/>
                <a:gd name="T42" fmla="*/ 341 w 342"/>
                <a:gd name="T43" fmla="*/ 250 h 258"/>
                <a:gd name="T44" fmla="*/ 341 w 342"/>
                <a:gd name="T45" fmla="*/ 5 h 258"/>
                <a:gd name="T46" fmla="*/ 335 w 342"/>
                <a:gd name="T47" fmla="*/ 0 h 258"/>
                <a:gd name="T48" fmla="*/ 104 w 342"/>
                <a:gd name="T49" fmla="*/ 0 h 258"/>
                <a:gd name="T50" fmla="*/ 95 w 342"/>
                <a:gd name="T51" fmla="*/ 6 h 258"/>
                <a:gd name="T52" fmla="*/ 95 w 342"/>
                <a:gd name="T53" fmla="*/ 104 h 258"/>
                <a:gd name="T54" fmla="*/ 86 w 342"/>
                <a:gd name="T55" fmla="*/ 114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2" h="258">
                  <a:moveTo>
                    <a:pt x="86" y="114"/>
                  </a:moveTo>
                  <a:cubicBezTo>
                    <a:pt x="82" y="117"/>
                    <a:pt x="77" y="119"/>
                    <a:pt x="72" y="119"/>
                  </a:cubicBezTo>
                  <a:cubicBezTo>
                    <a:pt x="60" y="119"/>
                    <a:pt x="50" y="113"/>
                    <a:pt x="48" y="113"/>
                  </a:cubicBezTo>
                  <a:lnTo>
                    <a:pt x="47" y="111"/>
                  </a:lnTo>
                  <a:cubicBezTo>
                    <a:pt x="34" y="100"/>
                    <a:pt x="18" y="98"/>
                    <a:pt x="9" y="107"/>
                  </a:cubicBezTo>
                  <a:cubicBezTo>
                    <a:pt x="3" y="113"/>
                    <a:pt x="0" y="121"/>
                    <a:pt x="0" y="133"/>
                  </a:cubicBezTo>
                  <a:cubicBezTo>
                    <a:pt x="0" y="158"/>
                    <a:pt x="6" y="171"/>
                    <a:pt x="18" y="171"/>
                  </a:cubicBezTo>
                  <a:cubicBezTo>
                    <a:pt x="29" y="171"/>
                    <a:pt x="42" y="162"/>
                    <a:pt x="50" y="158"/>
                  </a:cubicBezTo>
                  <a:cubicBezTo>
                    <a:pt x="54" y="154"/>
                    <a:pt x="60" y="152"/>
                    <a:pt x="67" y="152"/>
                  </a:cubicBezTo>
                  <a:cubicBezTo>
                    <a:pt x="80" y="152"/>
                    <a:pt x="96" y="161"/>
                    <a:pt x="96" y="172"/>
                  </a:cubicBezTo>
                  <a:lnTo>
                    <a:pt x="96" y="257"/>
                  </a:lnTo>
                  <a:lnTo>
                    <a:pt x="178" y="257"/>
                  </a:lnTo>
                  <a:lnTo>
                    <a:pt x="181" y="257"/>
                  </a:lnTo>
                  <a:cubicBezTo>
                    <a:pt x="181" y="256"/>
                    <a:pt x="181" y="251"/>
                    <a:pt x="178" y="247"/>
                  </a:cubicBezTo>
                  <a:cubicBezTo>
                    <a:pt x="161" y="221"/>
                    <a:pt x="158" y="199"/>
                    <a:pt x="166" y="183"/>
                  </a:cubicBezTo>
                  <a:cubicBezTo>
                    <a:pt x="178" y="162"/>
                    <a:pt x="204" y="156"/>
                    <a:pt x="217" y="156"/>
                  </a:cubicBezTo>
                  <a:cubicBezTo>
                    <a:pt x="251" y="156"/>
                    <a:pt x="264" y="171"/>
                    <a:pt x="268" y="183"/>
                  </a:cubicBezTo>
                  <a:cubicBezTo>
                    <a:pt x="279" y="206"/>
                    <a:pt x="264" y="238"/>
                    <a:pt x="254" y="248"/>
                  </a:cubicBezTo>
                  <a:cubicBezTo>
                    <a:pt x="252" y="250"/>
                    <a:pt x="251" y="251"/>
                    <a:pt x="251" y="253"/>
                  </a:cubicBezTo>
                  <a:cubicBezTo>
                    <a:pt x="251" y="254"/>
                    <a:pt x="252" y="256"/>
                    <a:pt x="254" y="256"/>
                  </a:cubicBezTo>
                  <a:lnTo>
                    <a:pt x="335" y="256"/>
                  </a:lnTo>
                  <a:cubicBezTo>
                    <a:pt x="341" y="256"/>
                    <a:pt x="341" y="251"/>
                    <a:pt x="341" y="250"/>
                  </a:cubicBezTo>
                  <a:lnTo>
                    <a:pt x="341" y="5"/>
                  </a:lnTo>
                  <a:cubicBezTo>
                    <a:pt x="341" y="0"/>
                    <a:pt x="335" y="0"/>
                    <a:pt x="335" y="0"/>
                  </a:cubicBezTo>
                  <a:lnTo>
                    <a:pt x="104" y="0"/>
                  </a:lnTo>
                  <a:cubicBezTo>
                    <a:pt x="98" y="0"/>
                    <a:pt x="95" y="5"/>
                    <a:pt x="95" y="6"/>
                  </a:cubicBezTo>
                  <a:lnTo>
                    <a:pt x="95" y="104"/>
                  </a:lnTo>
                  <a:cubicBezTo>
                    <a:pt x="93" y="108"/>
                    <a:pt x="91" y="111"/>
                    <a:pt x="86" y="114"/>
                  </a:cubicBez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66" name="Freeform 92">
              <a:extLst>
                <a:ext uri="{FF2B5EF4-FFF2-40B4-BE49-F238E27FC236}">
                  <a16:creationId xmlns:a16="http://schemas.microsoft.com/office/drawing/2014/main" id="{C146B56A-7246-7241-9406-CCFD1CD1D8DE}"/>
                </a:ext>
              </a:extLst>
            </p:cNvPr>
            <p:cNvSpPr>
              <a:spLocks noChangeArrowheads="1"/>
            </p:cNvSpPr>
            <p:nvPr/>
          </p:nvSpPr>
          <p:spPr bwMode="auto">
            <a:xfrm>
              <a:off x="5984111" y="4021890"/>
              <a:ext cx="176368" cy="233163"/>
            </a:xfrm>
            <a:custGeom>
              <a:avLst/>
              <a:gdLst>
                <a:gd name="T0" fmla="*/ 154 w 258"/>
                <a:gd name="T1" fmla="*/ 83 h 345"/>
                <a:gd name="T2" fmla="*/ 155 w 258"/>
                <a:gd name="T3" fmla="*/ 54 h 345"/>
                <a:gd name="T4" fmla="*/ 172 w 258"/>
                <a:gd name="T5" fmla="*/ 15 h 345"/>
                <a:gd name="T6" fmla="*/ 171 w 258"/>
                <a:gd name="T7" fmla="*/ 12 h 345"/>
                <a:gd name="T8" fmla="*/ 170 w 258"/>
                <a:gd name="T9" fmla="*/ 10 h 345"/>
                <a:gd name="T10" fmla="*/ 137 w 258"/>
                <a:gd name="T11" fmla="*/ 0 h 345"/>
                <a:gd name="T12" fmla="*/ 102 w 258"/>
                <a:gd name="T13" fmla="*/ 15 h 345"/>
                <a:gd name="T14" fmla="*/ 111 w 258"/>
                <a:gd name="T15" fmla="*/ 50 h 345"/>
                <a:gd name="T16" fmla="*/ 114 w 258"/>
                <a:gd name="T17" fmla="*/ 56 h 345"/>
                <a:gd name="T18" fmla="*/ 114 w 258"/>
                <a:gd name="T19" fmla="*/ 88 h 345"/>
                <a:gd name="T20" fmla="*/ 100 w 258"/>
                <a:gd name="T21" fmla="*/ 96 h 345"/>
                <a:gd name="T22" fmla="*/ 6 w 258"/>
                <a:gd name="T23" fmla="*/ 96 h 345"/>
                <a:gd name="T24" fmla="*/ 2 w 258"/>
                <a:gd name="T25" fmla="*/ 99 h 345"/>
                <a:gd name="T26" fmla="*/ 0 w 258"/>
                <a:gd name="T27" fmla="*/ 105 h 345"/>
                <a:gd name="T28" fmla="*/ 0 w 258"/>
                <a:gd name="T29" fmla="*/ 338 h 345"/>
                <a:gd name="T30" fmla="*/ 5 w 258"/>
                <a:gd name="T31" fmla="*/ 344 h 345"/>
                <a:gd name="T32" fmla="*/ 250 w 258"/>
                <a:gd name="T33" fmla="*/ 344 h 345"/>
                <a:gd name="T34" fmla="*/ 256 w 258"/>
                <a:gd name="T35" fmla="*/ 338 h 345"/>
                <a:gd name="T36" fmla="*/ 256 w 258"/>
                <a:gd name="T37" fmla="*/ 255 h 345"/>
                <a:gd name="T38" fmla="*/ 253 w 258"/>
                <a:gd name="T39" fmla="*/ 254 h 345"/>
                <a:gd name="T40" fmla="*/ 248 w 258"/>
                <a:gd name="T41" fmla="*/ 257 h 345"/>
                <a:gd name="T42" fmla="*/ 183 w 258"/>
                <a:gd name="T43" fmla="*/ 271 h 345"/>
                <a:gd name="T44" fmla="*/ 156 w 258"/>
                <a:gd name="T45" fmla="*/ 220 h 345"/>
                <a:gd name="T46" fmla="*/ 183 w 258"/>
                <a:gd name="T47" fmla="*/ 168 h 345"/>
                <a:gd name="T48" fmla="*/ 247 w 258"/>
                <a:gd name="T49" fmla="*/ 181 h 345"/>
                <a:gd name="T50" fmla="*/ 257 w 258"/>
                <a:gd name="T51" fmla="*/ 182 h 345"/>
                <a:gd name="T52" fmla="*/ 257 w 258"/>
                <a:gd name="T53" fmla="*/ 179 h 345"/>
                <a:gd name="T54" fmla="*/ 257 w 258"/>
                <a:gd name="T55" fmla="*/ 178 h 345"/>
                <a:gd name="T56" fmla="*/ 257 w 258"/>
                <a:gd name="T57" fmla="*/ 96 h 345"/>
                <a:gd name="T58" fmla="*/ 174 w 258"/>
                <a:gd name="T59" fmla="*/ 96 h 345"/>
                <a:gd name="T60" fmla="*/ 154 w 258"/>
                <a:gd name="T61" fmla="*/ 83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8" h="345">
                  <a:moveTo>
                    <a:pt x="154" y="83"/>
                  </a:moveTo>
                  <a:cubicBezTo>
                    <a:pt x="149" y="73"/>
                    <a:pt x="149" y="59"/>
                    <a:pt x="155" y="54"/>
                  </a:cubicBezTo>
                  <a:cubicBezTo>
                    <a:pt x="170" y="37"/>
                    <a:pt x="175" y="24"/>
                    <a:pt x="172" y="15"/>
                  </a:cubicBezTo>
                  <a:cubicBezTo>
                    <a:pt x="172" y="13"/>
                    <a:pt x="171" y="13"/>
                    <a:pt x="171" y="12"/>
                  </a:cubicBezTo>
                  <a:cubicBezTo>
                    <a:pt x="171" y="12"/>
                    <a:pt x="171" y="10"/>
                    <a:pt x="170" y="10"/>
                  </a:cubicBezTo>
                  <a:cubicBezTo>
                    <a:pt x="162" y="3"/>
                    <a:pt x="145" y="0"/>
                    <a:pt x="137" y="0"/>
                  </a:cubicBezTo>
                  <a:cubicBezTo>
                    <a:pt x="119" y="2"/>
                    <a:pt x="107" y="7"/>
                    <a:pt x="102" y="15"/>
                  </a:cubicBezTo>
                  <a:cubicBezTo>
                    <a:pt x="98" y="24"/>
                    <a:pt x="107" y="40"/>
                    <a:pt x="111" y="50"/>
                  </a:cubicBezTo>
                  <a:lnTo>
                    <a:pt x="114" y="56"/>
                  </a:lnTo>
                  <a:cubicBezTo>
                    <a:pt x="120" y="67"/>
                    <a:pt x="120" y="79"/>
                    <a:pt x="114" y="88"/>
                  </a:cubicBezTo>
                  <a:cubicBezTo>
                    <a:pt x="111" y="93"/>
                    <a:pt x="105" y="96"/>
                    <a:pt x="100" y="96"/>
                  </a:cubicBezTo>
                  <a:lnTo>
                    <a:pt x="6" y="96"/>
                  </a:lnTo>
                  <a:cubicBezTo>
                    <a:pt x="5" y="96"/>
                    <a:pt x="3" y="98"/>
                    <a:pt x="2" y="99"/>
                  </a:cubicBezTo>
                  <a:cubicBezTo>
                    <a:pt x="0" y="101"/>
                    <a:pt x="0" y="102"/>
                    <a:pt x="0" y="105"/>
                  </a:cubicBezTo>
                  <a:cubicBezTo>
                    <a:pt x="2" y="118"/>
                    <a:pt x="0" y="330"/>
                    <a:pt x="0" y="338"/>
                  </a:cubicBezTo>
                  <a:cubicBezTo>
                    <a:pt x="0" y="338"/>
                    <a:pt x="2" y="344"/>
                    <a:pt x="5" y="344"/>
                  </a:cubicBezTo>
                  <a:lnTo>
                    <a:pt x="250" y="344"/>
                  </a:lnTo>
                  <a:cubicBezTo>
                    <a:pt x="256" y="344"/>
                    <a:pt x="256" y="341"/>
                    <a:pt x="256" y="338"/>
                  </a:cubicBezTo>
                  <a:lnTo>
                    <a:pt x="256" y="255"/>
                  </a:lnTo>
                  <a:cubicBezTo>
                    <a:pt x="256" y="255"/>
                    <a:pt x="254" y="254"/>
                    <a:pt x="253" y="254"/>
                  </a:cubicBezTo>
                  <a:cubicBezTo>
                    <a:pt x="251" y="254"/>
                    <a:pt x="250" y="254"/>
                    <a:pt x="248" y="257"/>
                  </a:cubicBezTo>
                  <a:cubicBezTo>
                    <a:pt x="238" y="267"/>
                    <a:pt x="206" y="281"/>
                    <a:pt x="183" y="271"/>
                  </a:cubicBezTo>
                  <a:cubicBezTo>
                    <a:pt x="171" y="267"/>
                    <a:pt x="156" y="254"/>
                    <a:pt x="156" y="220"/>
                  </a:cubicBezTo>
                  <a:cubicBezTo>
                    <a:pt x="156" y="207"/>
                    <a:pt x="162" y="178"/>
                    <a:pt x="183" y="168"/>
                  </a:cubicBezTo>
                  <a:cubicBezTo>
                    <a:pt x="200" y="159"/>
                    <a:pt x="222" y="163"/>
                    <a:pt x="247" y="181"/>
                  </a:cubicBezTo>
                  <a:cubicBezTo>
                    <a:pt x="248" y="182"/>
                    <a:pt x="256" y="184"/>
                    <a:pt x="257" y="182"/>
                  </a:cubicBezTo>
                  <a:lnTo>
                    <a:pt x="257" y="179"/>
                  </a:lnTo>
                  <a:lnTo>
                    <a:pt x="257" y="178"/>
                  </a:lnTo>
                  <a:lnTo>
                    <a:pt x="257" y="96"/>
                  </a:lnTo>
                  <a:lnTo>
                    <a:pt x="174" y="96"/>
                  </a:lnTo>
                  <a:cubicBezTo>
                    <a:pt x="165" y="96"/>
                    <a:pt x="158" y="92"/>
                    <a:pt x="154" y="83"/>
                  </a:cubicBez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67" name="Freeform 93">
              <a:extLst>
                <a:ext uri="{FF2B5EF4-FFF2-40B4-BE49-F238E27FC236}">
                  <a16:creationId xmlns:a16="http://schemas.microsoft.com/office/drawing/2014/main" id="{73B83C9D-7E94-A543-87A9-4C90361E5A65}"/>
                </a:ext>
              </a:extLst>
            </p:cNvPr>
            <p:cNvSpPr>
              <a:spLocks noChangeArrowheads="1"/>
            </p:cNvSpPr>
            <p:nvPr/>
          </p:nvSpPr>
          <p:spPr bwMode="auto">
            <a:xfrm>
              <a:off x="6190370" y="4099610"/>
              <a:ext cx="236151" cy="233163"/>
            </a:xfrm>
            <a:custGeom>
              <a:avLst/>
              <a:gdLst>
                <a:gd name="T0" fmla="*/ 256 w 348"/>
                <a:gd name="T1" fmla="*/ 99 h 346"/>
                <a:gd name="T2" fmla="*/ 237 w 348"/>
                <a:gd name="T3" fmla="*/ 86 h 346"/>
                <a:gd name="T4" fmla="*/ 243 w 348"/>
                <a:gd name="T5" fmla="*/ 60 h 346"/>
                <a:gd name="T6" fmla="*/ 255 w 348"/>
                <a:gd name="T7" fmla="*/ 13 h 346"/>
                <a:gd name="T8" fmla="*/ 221 w 348"/>
                <a:gd name="T9" fmla="*/ 0 h 346"/>
                <a:gd name="T10" fmla="*/ 186 w 348"/>
                <a:gd name="T11" fmla="*/ 17 h 346"/>
                <a:gd name="T12" fmla="*/ 199 w 348"/>
                <a:gd name="T13" fmla="*/ 63 h 346"/>
                <a:gd name="T14" fmla="*/ 202 w 348"/>
                <a:gd name="T15" fmla="*/ 90 h 346"/>
                <a:gd name="T16" fmla="*/ 183 w 348"/>
                <a:gd name="T17" fmla="*/ 100 h 346"/>
                <a:gd name="T18" fmla="*/ 102 w 348"/>
                <a:gd name="T19" fmla="*/ 100 h 346"/>
                <a:gd name="T20" fmla="*/ 102 w 348"/>
                <a:gd name="T21" fmla="*/ 111 h 346"/>
                <a:gd name="T22" fmla="*/ 102 w 348"/>
                <a:gd name="T23" fmla="*/ 184 h 346"/>
                <a:gd name="T24" fmla="*/ 77 w 348"/>
                <a:gd name="T25" fmla="*/ 202 h 346"/>
                <a:gd name="T26" fmla="*/ 59 w 348"/>
                <a:gd name="T27" fmla="*/ 197 h 346"/>
                <a:gd name="T28" fmla="*/ 27 w 348"/>
                <a:gd name="T29" fmla="*/ 184 h 346"/>
                <a:gd name="T30" fmla="*/ 0 w 348"/>
                <a:gd name="T31" fmla="*/ 223 h 346"/>
                <a:gd name="T32" fmla="*/ 7 w 348"/>
                <a:gd name="T33" fmla="*/ 249 h 346"/>
                <a:gd name="T34" fmla="*/ 61 w 348"/>
                <a:gd name="T35" fmla="*/ 243 h 346"/>
                <a:gd name="T36" fmla="*/ 62 w 348"/>
                <a:gd name="T37" fmla="*/ 242 h 346"/>
                <a:gd name="T38" fmla="*/ 78 w 348"/>
                <a:gd name="T39" fmla="*/ 237 h 346"/>
                <a:gd name="T40" fmla="*/ 99 w 348"/>
                <a:gd name="T41" fmla="*/ 252 h 346"/>
                <a:gd name="T42" fmla="*/ 99 w 348"/>
                <a:gd name="T43" fmla="*/ 255 h 346"/>
                <a:gd name="T44" fmla="*/ 99 w 348"/>
                <a:gd name="T45" fmla="*/ 342 h 346"/>
                <a:gd name="T46" fmla="*/ 108 w 348"/>
                <a:gd name="T47" fmla="*/ 345 h 346"/>
                <a:gd name="T48" fmla="*/ 338 w 348"/>
                <a:gd name="T49" fmla="*/ 345 h 346"/>
                <a:gd name="T50" fmla="*/ 345 w 348"/>
                <a:gd name="T51" fmla="*/ 339 h 346"/>
                <a:gd name="T52" fmla="*/ 345 w 348"/>
                <a:gd name="T53" fmla="*/ 105 h 346"/>
                <a:gd name="T54" fmla="*/ 339 w 348"/>
                <a:gd name="T55" fmla="*/ 99 h 346"/>
                <a:gd name="T56" fmla="*/ 256 w 348"/>
                <a:gd name="T57" fmla="*/ 9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46">
                  <a:moveTo>
                    <a:pt x="256" y="99"/>
                  </a:moveTo>
                  <a:cubicBezTo>
                    <a:pt x="249" y="99"/>
                    <a:pt x="240" y="93"/>
                    <a:pt x="237" y="86"/>
                  </a:cubicBezTo>
                  <a:cubicBezTo>
                    <a:pt x="233" y="77"/>
                    <a:pt x="236" y="67"/>
                    <a:pt x="243" y="60"/>
                  </a:cubicBezTo>
                  <a:cubicBezTo>
                    <a:pt x="249" y="54"/>
                    <a:pt x="261" y="29"/>
                    <a:pt x="255" y="13"/>
                  </a:cubicBezTo>
                  <a:cubicBezTo>
                    <a:pt x="250" y="4"/>
                    <a:pt x="239" y="0"/>
                    <a:pt x="221" y="0"/>
                  </a:cubicBezTo>
                  <a:cubicBezTo>
                    <a:pt x="210" y="0"/>
                    <a:pt x="192" y="6"/>
                    <a:pt x="186" y="17"/>
                  </a:cubicBezTo>
                  <a:cubicBezTo>
                    <a:pt x="179" y="31"/>
                    <a:pt x="189" y="49"/>
                    <a:pt x="199" y="63"/>
                  </a:cubicBezTo>
                  <a:cubicBezTo>
                    <a:pt x="204" y="68"/>
                    <a:pt x="207" y="80"/>
                    <a:pt x="202" y="90"/>
                  </a:cubicBezTo>
                  <a:cubicBezTo>
                    <a:pt x="201" y="95"/>
                    <a:pt x="195" y="100"/>
                    <a:pt x="183" y="100"/>
                  </a:cubicBezTo>
                  <a:lnTo>
                    <a:pt x="102" y="100"/>
                  </a:lnTo>
                  <a:lnTo>
                    <a:pt x="102" y="111"/>
                  </a:lnTo>
                  <a:lnTo>
                    <a:pt x="102" y="184"/>
                  </a:lnTo>
                  <a:cubicBezTo>
                    <a:pt x="102" y="194"/>
                    <a:pt x="89" y="202"/>
                    <a:pt x="77" y="202"/>
                  </a:cubicBezTo>
                  <a:cubicBezTo>
                    <a:pt x="71" y="202"/>
                    <a:pt x="65" y="201"/>
                    <a:pt x="59" y="197"/>
                  </a:cubicBezTo>
                  <a:cubicBezTo>
                    <a:pt x="52" y="191"/>
                    <a:pt x="39" y="184"/>
                    <a:pt x="27" y="184"/>
                  </a:cubicBezTo>
                  <a:cubicBezTo>
                    <a:pt x="22" y="184"/>
                    <a:pt x="3" y="184"/>
                    <a:pt x="0" y="223"/>
                  </a:cubicBezTo>
                  <a:cubicBezTo>
                    <a:pt x="0" y="233"/>
                    <a:pt x="1" y="243"/>
                    <a:pt x="7" y="249"/>
                  </a:cubicBezTo>
                  <a:cubicBezTo>
                    <a:pt x="19" y="262"/>
                    <a:pt x="43" y="259"/>
                    <a:pt x="61" y="243"/>
                  </a:cubicBezTo>
                  <a:lnTo>
                    <a:pt x="62" y="242"/>
                  </a:lnTo>
                  <a:cubicBezTo>
                    <a:pt x="64" y="240"/>
                    <a:pt x="71" y="237"/>
                    <a:pt x="78" y="237"/>
                  </a:cubicBezTo>
                  <a:cubicBezTo>
                    <a:pt x="89" y="237"/>
                    <a:pt x="96" y="243"/>
                    <a:pt x="99" y="252"/>
                  </a:cubicBezTo>
                  <a:lnTo>
                    <a:pt x="99" y="255"/>
                  </a:lnTo>
                  <a:lnTo>
                    <a:pt x="99" y="342"/>
                  </a:lnTo>
                  <a:cubicBezTo>
                    <a:pt x="99" y="344"/>
                    <a:pt x="102" y="345"/>
                    <a:pt x="108" y="345"/>
                  </a:cubicBezTo>
                  <a:lnTo>
                    <a:pt x="338" y="345"/>
                  </a:lnTo>
                  <a:cubicBezTo>
                    <a:pt x="339" y="345"/>
                    <a:pt x="345" y="344"/>
                    <a:pt x="345" y="339"/>
                  </a:cubicBezTo>
                  <a:lnTo>
                    <a:pt x="345" y="105"/>
                  </a:lnTo>
                  <a:cubicBezTo>
                    <a:pt x="347" y="103"/>
                    <a:pt x="347" y="99"/>
                    <a:pt x="339" y="99"/>
                  </a:cubicBezTo>
                  <a:lnTo>
                    <a:pt x="256" y="99"/>
                  </a:ln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68" name="Freeform 94">
              <a:extLst>
                <a:ext uri="{FF2B5EF4-FFF2-40B4-BE49-F238E27FC236}">
                  <a16:creationId xmlns:a16="http://schemas.microsoft.com/office/drawing/2014/main" id="{B7BE11D6-A586-BD4A-AF54-BF92E4EE7B2B}"/>
                </a:ext>
              </a:extLst>
            </p:cNvPr>
            <p:cNvSpPr>
              <a:spLocks noChangeArrowheads="1"/>
            </p:cNvSpPr>
            <p:nvPr/>
          </p:nvSpPr>
          <p:spPr bwMode="auto">
            <a:xfrm>
              <a:off x="5987101" y="3899330"/>
              <a:ext cx="173378" cy="173378"/>
            </a:xfrm>
            <a:custGeom>
              <a:avLst/>
              <a:gdLst>
                <a:gd name="T0" fmla="*/ 256 w 257"/>
                <a:gd name="T1" fmla="*/ 96 h 257"/>
                <a:gd name="T2" fmla="*/ 256 w 257"/>
                <a:gd name="T3" fmla="*/ 4 h 257"/>
                <a:gd name="T4" fmla="*/ 249 w 257"/>
                <a:gd name="T5" fmla="*/ 0 h 257"/>
                <a:gd name="T6" fmla="*/ 3 w 257"/>
                <a:gd name="T7" fmla="*/ 0 h 257"/>
                <a:gd name="T8" fmla="*/ 0 w 257"/>
                <a:gd name="T9" fmla="*/ 4 h 257"/>
                <a:gd name="T10" fmla="*/ 0 w 257"/>
                <a:gd name="T11" fmla="*/ 249 h 257"/>
                <a:gd name="T12" fmla="*/ 7 w 257"/>
                <a:gd name="T13" fmla="*/ 256 h 257"/>
                <a:gd name="T14" fmla="*/ 98 w 257"/>
                <a:gd name="T15" fmla="*/ 256 h 257"/>
                <a:gd name="T16" fmla="*/ 96 w 257"/>
                <a:gd name="T17" fmla="*/ 243 h 257"/>
                <a:gd name="T18" fmla="*/ 93 w 257"/>
                <a:gd name="T19" fmla="*/ 239 h 257"/>
                <a:gd name="T20" fmla="*/ 83 w 257"/>
                <a:gd name="T21" fmla="*/ 185 h 257"/>
                <a:gd name="T22" fmla="*/ 134 w 257"/>
                <a:gd name="T23" fmla="*/ 160 h 257"/>
                <a:gd name="T24" fmla="*/ 165 w 257"/>
                <a:gd name="T25" fmla="*/ 166 h 257"/>
                <a:gd name="T26" fmla="*/ 159 w 257"/>
                <a:gd name="T27" fmla="*/ 133 h 257"/>
                <a:gd name="T28" fmla="*/ 173 w 257"/>
                <a:gd name="T29" fmla="*/ 92 h 257"/>
                <a:gd name="T30" fmla="*/ 238 w 257"/>
                <a:gd name="T31" fmla="*/ 93 h 257"/>
                <a:gd name="T32" fmla="*/ 256 w 257"/>
                <a:gd name="T33" fmla="*/ 9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7" h="257">
                  <a:moveTo>
                    <a:pt x="256" y="96"/>
                  </a:moveTo>
                  <a:lnTo>
                    <a:pt x="256" y="4"/>
                  </a:lnTo>
                  <a:cubicBezTo>
                    <a:pt x="256" y="3"/>
                    <a:pt x="256" y="0"/>
                    <a:pt x="249" y="0"/>
                  </a:cubicBezTo>
                  <a:lnTo>
                    <a:pt x="3" y="0"/>
                  </a:lnTo>
                  <a:cubicBezTo>
                    <a:pt x="0" y="0"/>
                    <a:pt x="0" y="3"/>
                    <a:pt x="0" y="4"/>
                  </a:cubicBezTo>
                  <a:lnTo>
                    <a:pt x="0" y="249"/>
                  </a:lnTo>
                  <a:cubicBezTo>
                    <a:pt x="0" y="251"/>
                    <a:pt x="0" y="255"/>
                    <a:pt x="7" y="256"/>
                  </a:cubicBezTo>
                  <a:lnTo>
                    <a:pt x="98" y="256"/>
                  </a:lnTo>
                  <a:cubicBezTo>
                    <a:pt x="99" y="255"/>
                    <a:pt x="100" y="249"/>
                    <a:pt x="96" y="243"/>
                  </a:cubicBezTo>
                  <a:lnTo>
                    <a:pt x="93" y="239"/>
                  </a:lnTo>
                  <a:cubicBezTo>
                    <a:pt x="86" y="226"/>
                    <a:pt x="74" y="204"/>
                    <a:pt x="83" y="185"/>
                  </a:cubicBezTo>
                  <a:cubicBezTo>
                    <a:pt x="90" y="172"/>
                    <a:pt x="106" y="163"/>
                    <a:pt x="134" y="160"/>
                  </a:cubicBezTo>
                  <a:cubicBezTo>
                    <a:pt x="137" y="160"/>
                    <a:pt x="152" y="162"/>
                    <a:pt x="165" y="166"/>
                  </a:cubicBezTo>
                  <a:cubicBezTo>
                    <a:pt x="162" y="157"/>
                    <a:pt x="159" y="147"/>
                    <a:pt x="159" y="133"/>
                  </a:cubicBezTo>
                  <a:cubicBezTo>
                    <a:pt x="159" y="115"/>
                    <a:pt x="163" y="102"/>
                    <a:pt x="173" y="92"/>
                  </a:cubicBezTo>
                  <a:cubicBezTo>
                    <a:pt x="191" y="76"/>
                    <a:pt x="216" y="76"/>
                    <a:pt x="238" y="93"/>
                  </a:cubicBezTo>
                  <a:cubicBezTo>
                    <a:pt x="242" y="95"/>
                    <a:pt x="254" y="98"/>
                    <a:pt x="256" y="96"/>
                  </a:cubicBez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sp>
          <p:nvSpPr>
            <p:cNvPr id="69" name="Freeform 95">
              <a:extLst>
                <a:ext uri="{FF2B5EF4-FFF2-40B4-BE49-F238E27FC236}">
                  <a16:creationId xmlns:a16="http://schemas.microsoft.com/office/drawing/2014/main" id="{3D548034-61CD-8B46-8573-57E91790AC92}"/>
                </a:ext>
              </a:extLst>
            </p:cNvPr>
            <p:cNvSpPr>
              <a:spLocks noChangeArrowheads="1"/>
            </p:cNvSpPr>
            <p:nvPr/>
          </p:nvSpPr>
          <p:spPr bwMode="auto">
            <a:xfrm>
              <a:off x="6100692" y="4015912"/>
              <a:ext cx="59785" cy="59785"/>
            </a:xfrm>
            <a:custGeom>
              <a:avLst/>
              <a:gdLst>
                <a:gd name="T0" fmla="*/ 29 w 88"/>
                <a:gd name="T1" fmla="*/ 20 h 89"/>
                <a:gd name="T2" fmla="*/ 20 w 88"/>
                <a:gd name="T3" fmla="*/ 19 h 89"/>
                <a:gd name="T4" fmla="*/ 0 w 88"/>
                <a:gd name="T5" fmla="*/ 75 h 89"/>
                <a:gd name="T6" fmla="*/ 1 w 88"/>
                <a:gd name="T7" fmla="*/ 87 h 89"/>
                <a:gd name="T8" fmla="*/ 4 w 88"/>
                <a:gd name="T9" fmla="*/ 88 h 89"/>
                <a:gd name="T10" fmla="*/ 87 w 88"/>
                <a:gd name="T11" fmla="*/ 88 h 89"/>
                <a:gd name="T12" fmla="*/ 87 w 88"/>
                <a:gd name="T13" fmla="*/ 5 h 89"/>
                <a:gd name="T14" fmla="*/ 73 w 88"/>
                <a:gd name="T15" fmla="*/ 2 h 89"/>
                <a:gd name="T16" fmla="*/ 29 w 88"/>
                <a:gd name="T17" fmla="*/ 2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89">
                  <a:moveTo>
                    <a:pt x="29" y="20"/>
                  </a:moveTo>
                  <a:cubicBezTo>
                    <a:pt x="26" y="20"/>
                    <a:pt x="23" y="20"/>
                    <a:pt x="20" y="19"/>
                  </a:cubicBezTo>
                  <a:cubicBezTo>
                    <a:pt x="26" y="33"/>
                    <a:pt x="19" y="52"/>
                    <a:pt x="0" y="75"/>
                  </a:cubicBezTo>
                  <a:cubicBezTo>
                    <a:pt x="0" y="78"/>
                    <a:pt x="0" y="84"/>
                    <a:pt x="1" y="87"/>
                  </a:cubicBezTo>
                  <a:cubicBezTo>
                    <a:pt x="1" y="87"/>
                    <a:pt x="1" y="88"/>
                    <a:pt x="4" y="88"/>
                  </a:cubicBezTo>
                  <a:lnTo>
                    <a:pt x="87" y="88"/>
                  </a:lnTo>
                  <a:lnTo>
                    <a:pt x="87" y="5"/>
                  </a:lnTo>
                  <a:cubicBezTo>
                    <a:pt x="85" y="2"/>
                    <a:pt x="77" y="0"/>
                    <a:pt x="73" y="2"/>
                  </a:cubicBezTo>
                  <a:cubicBezTo>
                    <a:pt x="69" y="5"/>
                    <a:pt x="50" y="20"/>
                    <a:pt x="29" y="20"/>
                  </a:cubicBez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017">
                <a:spcBef>
                  <a:spcPct val="0"/>
                </a:spcBef>
                <a:spcAft>
                  <a:spcPct val="0"/>
                </a:spcAft>
                <a:defRPr/>
              </a:pPr>
              <a:endParaRPr lang="en-US" sz="1000">
                <a:solidFill>
                  <a:srgbClr val="000000"/>
                </a:solidFill>
                <a:latin typeface="Helvetica" pitchFamily="2" charset="0"/>
              </a:endParaRPr>
            </a:p>
          </p:txBody>
        </p:sp>
      </p:grpSp>
      <p:grpSp>
        <p:nvGrpSpPr>
          <p:cNvPr id="8" name="Group 7">
            <a:extLst>
              <a:ext uri="{FF2B5EF4-FFF2-40B4-BE49-F238E27FC236}">
                <a16:creationId xmlns:a16="http://schemas.microsoft.com/office/drawing/2014/main" id="{DDA00012-7F71-7746-A9E9-158B740AFA97}"/>
              </a:ext>
            </a:extLst>
          </p:cNvPr>
          <p:cNvGrpSpPr/>
          <p:nvPr/>
        </p:nvGrpSpPr>
        <p:grpSpPr>
          <a:xfrm>
            <a:off x="9603832" y="3862924"/>
            <a:ext cx="2123171" cy="2595193"/>
            <a:chOff x="9596434" y="3643536"/>
            <a:chExt cx="2123862" cy="2596038"/>
          </a:xfrm>
        </p:grpSpPr>
        <p:sp>
          <p:nvSpPr>
            <p:cNvPr id="27" name="Rectangle 26">
              <a:extLst>
                <a:ext uri="{FF2B5EF4-FFF2-40B4-BE49-F238E27FC236}">
                  <a16:creationId xmlns:a16="http://schemas.microsoft.com/office/drawing/2014/main" id="{806FF5C3-99D0-CA40-A5D9-1AC04E57D8F1}"/>
                </a:ext>
              </a:extLst>
            </p:cNvPr>
            <p:cNvSpPr/>
            <p:nvPr/>
          </p:nvSpPr>
          <p:spPr>
            <a:xfrm>
              <a:off x="9596434" y="4162605"/>
              <a:ext cx="2123862" cy="168533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89965" tIns="449825" rIns="35987" rtlCol="0" anchor="t" anchorCtr="0"/>
            <a:lstStyle/>
            <a:p>
              <a:pPr algn="ctr" defTabSz="457017">
                <a:spcBef>
                  <a:spcPct val="0"/>
                </a:spcBef>
                <a:spcAft>
                  <a:spcPct val="0"/>
                </a:spcAft>
                <a:defRPr/>
              </a:pPr>
              <a:r>
                <a:rPr lang="en-US" sz="1050" b="1">
                  <a:solidFill>
                    <a:srgbClr val="000000"/>
                  </a:solidFill>
                  <a:latin typeface="Helvetica" pitchFamily="2" charset="0"/>
                </a:rPr>
                <a:t>Process Integration</a:t>
              </a:r>
            </a:p>
            <a:p>
              <a:pPr algn="ctr" defTabSz="457017">
                <a:spcBef>
                  <a:spcPct val="0"/>
                </a:spcBef>
                <a:spcAft>
                  <a:spcPct val="0"/>
                </a:spcAft>
                <a:defRPr/>
              </a:pPr>
              <a:endParaRPr lang="en-US" sz="800" b="1">
                <a:solidFill>
                  <a:srgbClr val="000000"/>
                </a:solidFill>
                <a:latin typeface="Helvetica" pitchFamily="2" charset="0"/>
              </a:endParaRPr>
            </a:p>
            <a:p>
              <a:pPr algn="ctr" defTabSz="457017">
                <a:spcBef>
                  <a:spcPct val="0"/>
                </a:spcBef>
                <a:spcAft>
                  <a:spcPct val="0"/>
                </a:spcAft>
                <a:defRPr/>
              </a:pPr>
              <a:r>
                <a:rPr lang="en-US" sz="800">
                  <a:solidFill>
                    <a:srgbClr val="000000"/>
                  </a:solidFill>
                  <a:latin typeface="Helvetica" pitchFamily="2" charset="0"/>
                </a:rPr>
                <a:t>Business applications accomplish the work by executing processes (transactions, workflows). SAP Extended ECM capabilities need to be accessible during the execution of these processes as ECM is an essential part of many processes. </a:t>
              </a:r>
            </a:p>
          </p:txBody>
        </p:sp>
        <p:sp>
          <p:nvSpPr>
            <p:cNvPr id="48" name="Rectangle 47">
              <a:extLst>
                <a:ext uri="{FF2B5EF4-FFF2-40B4-BE49-F238E27FC236}">
                  <a16:creationId xmlns:a16="http://schemas.microsoft.com/office/drawing/2014/main" id="{FACB41EA-9E02-214F-804E-13CBCF31A69B}"/>
                </a:ext>
              </a:extLst>
            </p:cNvPr>
            <p:cNvSpPr/>
            <p:nvPr/>
          </p:nvSpPr>
          <p:spPr>
            <a:xfrm>
              <a:off x="9596434" y="5847938"/>
              <a:ext cx="2123862" cy="391636"/>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71973" rIns="0" bIns="71973" rtlCol="0" anchor="t" anchorCtr="0">
              <a:spAutoFit/>
            </a:bodyPr>
            <a:lstStyle/>
            <a:p>
              <a:pPr algn="ctr" defTabSz="457017">
                <a:spcBef>
                  <a:spcPct val="0"/>
                </a:spcBef>
                <a:spcAft>
                  <a:spcPct val="0"/>
                </a:spcAft>
                <a:defRPr/>
              </a:pPr>
              <a:r>
                <a:rPr lang="en-US" sz="1600">
                  <a:solidFill>
                    <a:srgbClr val="FFFFFF"/>
                  </a:solidFill>
                  <a:latin typeface="Helvetica" pitchFamily="2" charset="0"/>
                </a:rPr>
                <a:t>Processes</a:t>
              </a:r>
            </a:p>
          </p:txBody>
        </p:sp>
        <p:sp>
          <p:nvSpPr>
            <p:cNvPr id="70" name="Oval 80">
              <a:extLst>
                <a:ext uri="{FF2B5EF4-FFF2-40B4-BE49-F238E27FC236}">
                  <a16:creationId xmlns:a16="http://schemas.microsoft.com/office/drawing/2014/main" id="{86B43AA7-1CD7-304B-B3BF-437DDA29C5B0}"/>
                </a:ext>
              </a:extLst>
            </p:cNvPr>
            <p:cNvSpPr/>
            <p:nvPr/>
          </p:nvSpPr>
          <p:spPr>
            <a:xfrm>
              <a:off x="10240793" y="3643536"/>
              <a:ext cx="866889" cy="86688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17">
                <a:spcBef>
                  <a:spcPct val="0"/>
                </a:spcBef>
                <a:spcAft>
                  <a:spcPct val="0"/>
                </a:spcAft>
                <a:defRPr/>
              </a:pPr>
              <a:endParaRPr lang="en-US" sz="1000">
                <a:solidFill>
                  <a:srgbClr val="FFFFFF"/>
                </a:solidFill>
                <a:latin typeface="Helvetica" pitchFamily="2" charset="0"/>
              </a:endParaRPr>
            </a:p>
          </p:txBody>
        </p:sp>
        <p:sp>
          <p:nvSpPr>
            <p:cNvPr id="71" name="Freeform: Shape 11">
              <a:extLst>
                <a:ext uri="{FF2B5EF4-FFF2-40B4-BE49-F238E27FC236}">
                  <a16:creationId xmlns:a16="http://schemas.microsoft.com/office/drawing/2014/main" id="{ECE71113-1939-7B46-B678-FCF257A580E3}"/>
                </a:ext>
              </a:extLst>
            </p:cNvPr>
            <p:cNvSpPr>
              <a:spLocks noChangeAspect="1"/>
            </p:cNvSpPr>
            <p:nvPr/>
          </p:nvSpPr>
          <p:spPr>
            <a:xfrm>
              <a:off x="10349417" y="3823580"/>
              <a:ext cx="649641" cy="543566"/>
            </a:xfrm>
            <a:custGeom>
              <a:avLst/>
              <a:gdLst/>
              <a:ahLst/>
              <a:cxnLst>
                <a:cxn ang="3cd4">
                  <a:pos x="hc" y="t"/>
                </a:cxn>
                <a:cxn ang="cd2">
                  <a:pos x="l" y="vc"/>
                </a:cxn>
                <a:cxn ang="cd4">
                  <a:pos x="hc" y="b"/>
                </a:cxn>
                <a:cxn ang="0">
                  <a:pos x="r" y="vc"/>
                </a:cxn>
              </a:cxnLst>
              <a:rect l="l" t="t" r="r" b="b"/>
              <a:pathLst>
                <a:path w="4582" h="3834">
                  <a:moveTo>
                    <a:pt x="223" y="2338"/>
                  </a:moveTo>
                  <a:cubicBezTo>
                    <a:pt x="175" y="2323"/>
                    <a:pt x="127" y="2338"/>
                    <a:pt x="95" y="2370"/>
                  </a:cubicBezTo>
                  <a:cubicBezTo>
                    <a:pt x="80" y="2386"/>
                    <a:pt x="63" y="2418"/>
                    <a:pt x="47" y="2434"/>
                  </a:cubicBezTo>
                  <a:lnTo>
                    <a:pt x="0" y="2609"/>
                  </a:lnTo>
                  <a:cubicBezTo>
                    <a:pt x="0" y="2641"/>
                    <a:pt x="0" y="2689"/>
                    <a:pt x="16" y="2720"/>
                  </a:cubicBezTo>
                  <a:cubicBezTo>
                    <a:pt x="32" y="2752"/>
                    <a:pt x="63" y="2768"/>
                    <a:pt x="111" y="2784"/>
                  </a:cubicBezTo>
                  <a:lnTo>
                    <a:pt x="207" y="2816"/>
                  </a:lnTo>
                  <a:cubicBezTo>
                    <a:pt x="207" y="2880"/>
                    <a:pt x="223" y="2927"/>
                    <a:pt x="238" y="2990"/>
                  </a:cubicBezTo>
                  <a:lnTo>
                    <a:pt x="143" y="3054"/>
                  </a:lnTo>
                  <a:cubicBezTo>
                    <a:pt x="127" y="3054"/>
                    <a:pt x="122" y="3065"/>
                    <a:pt x="111" y="3070"/>
                  </a:cubicBezTo>
                  <a:cubicBezTo>
                    <a:pt x="63" y="3118"/>
                    <a:pt x="47" y="3181"/>
                    <a:pt x="80" y="3245"/>
                  </a:cubicBezTo>
                  <a:lnTo>
                    <a:pt x="175" y="3389"/>
                  </a:lnTo>
                  <a:cubicBezTo>
                    <a:pt x="191" y="3436"/>
                    <a:pt x="223" y="3452"/>
                    <a:pt x="254" y="3468"/>
                  </a:cubicBezTo>
                  <a:cubicBezTo>
                    <a:pt x="302" y="3468"/>
                    <a:pt x="334" y="3468"/>
                    <a:pt x="366" y="3452"/>
                  </a:cubicBezTo>
                  <a:lnTo>
                    <a:pt x="461" y="3389"/>
                  </a:lnTo>
                  <a:cubicBezTo>
                    <a:pt x="509" y="3436"/>
                    <a:pt x="557" y="3484"/>
                    <a:pt x="604" y="3516"/>
                  </a:cubicBezTo>
                  <a:lnTo>
                    <a:pt x="572" y="3611"/>
                  </a:lnTo>
                  <a:cubicBezTo>
                    <a:pt x="557" y="3691"/>
                    <a:pt x="604" y="3770"/>
                    <a:pt x="684" y="3786"/>
                  </a:cubicBezTo>
                  <a:lnTo>
                    <a:pt x="859" y="3834"/>
                  </a:lnTo>
                  <a:lnTo>
                    <a:pt x="891" y="3834"/>
                  </a:lnTo>
                  <a:cubicBezTo>
                    <a:pt x="923" y="3834"/>
                    <a:pt x="954" y="3818"/>
                    <a:pt x="986" y="3802"/>
                  </a:cubicBezTo>
                  <a:cubicBezTo>
                    <a:pt x="1002" y="3786"/>
                    <a:pt x="1018" y="3754"/>
                    <a:pt x="1018" y="3738"/>
                  </a:cubicBezTo>
                  <a:lnTo>
                    <a:pt x="1050" y="3627"/>
                  </a:lnTo>
                  <a:cubicBezTo>
                    <a:pt x="1114" y="3627"/>
                    <a:pt x="1177" y="3627"/>
                    <a:pt x="1241" y="3611"/>
                  </a:cubicBezTo>
                  <a:lnTo>
                    <a:pt x="1289" y="3707"/>
                  </a:lnTo>
                  <a:cubicBezTo>
                    <a:pt x="1304" y="3738"/>
                    <a:pt x="1336" y="3754"/>
                    <a:pt x="1368" y="3770"/>
                  </a:cubicBezTo>
                  <a:cubicBezTo>
                    <a:pt x="1415" y="3770"/>
                    <a:pt x="1448" y="3770"/>
                    <a:pt x="1479" y="3754"/>
                  </a:cubicBezTo>
                  <a:lnTo>
                    <a:pt x="1638" y="3659"/>
                  </a:lnTo>
                  <a:cubicBezTo>
                    <a:pt x="1649" y="3654"/>
                    <a:pt x="1654" y="3643"/>
                    <a:pt x="1671" y="3643"/>
                  </a:cubicBezTo>
                  <a:cubicBezTo>
                    <a:pt x="1718" y="3595"/>
                    <a:pt x="1718" y="3532"/>
                    <a:pt x="1686" y="3468"/>
                  </a:cubicBezTo>
                  <a:lnTo>
                    <a:pt x="1638" y="3372"/>
                  </a:lnTo>
                  <a:cubicBezTo>
                    <a:pt x="1686" y="3341"/>
                    <a:pt x="1718" y="3277"/>
                    <a:pt x="1750" y="3229"/>
                  </a:cubicBezTo>
                  <a:lnTo>
                    <a:pt x="1861" y="3261"/>
                  </a:lnTo>
                  <a:cubicBezTo>
                    <a:pt x="1909" y="3277"/>
                    <a:pt x="1957" y="3261"/>
                    <a:pt x="1989" y="3229"/>
                  </a:cubicBezTo>
                  <a:cubicBezTo>
                    <a:pt x="2005" y="3213"/>
                    <a:pt x="2020" y="3181"/>
                    <a:pt x="2020" y="3166"/>
                  </a:cubicBezTo>
                  <a:lnTo>
                    <a:pt x="2068" y="2990"/>
                  </a:lnTo>
                  <a:cubicBezTo>
                    <a:pt x="2100" y="2911"/>
                    <a:pt x="2052" y="2832"/>
                    <a:pt x="1972" y="2816"/>
                  </a:cubicBezTo>
                  <a:lnTo>
                    <a:pt x="1877" y="2784"/>
                  </a:lnTo>
                  <a:cubicBezTo>
                    <a:pt x="1877" y="2720"/>
                    <a:pt x="1861" y="2657"/>
                    <a:pt x="1845" y="2609"/>
                  </a:cubicBezTo>
                  <a:lnTo>
                    <a:pt x="1941" y="2545"/>
                  </a:lnTo>
                  <a:cubicBezTo>
                    <a:pt x="1957" y="2545"/>
                    <a:pt x="1962" y="2535"/>
                    <a:pt x="1972" y="2529"/>
                  </a:cubicBezTo>
                  <a:cubicBezTo>
                    <a:pt x="2020" y="2481"/>
                    <a:pt x="2020" y="2418"/>
                    <a:pt x="1989" y="2354"/>
                  </a:cubicBezTo>
                  <a:lnTo>
                    <a:pt x="1909" y="2195"/>
                  </a:lnTo>
                  <a:cubicBezTo>
                    <a:pt x="1861" y="2132"/>
                    <a:pt x="1782" y="2116"/>
                    <a:pt x="1718" y="2147"/>
                  </a:cubicBezTo>
                  <a:lnTo>
                    <a:pt x="1623" y="2195"/>
                  </a:lnTo>
                  <a:cubicBezTo>
                    <a:pt x="1575" y="2163"/>
                    <a:pt x="1527" y="2116"/>
                    <a:pt x="1479" y="2084"/>
                  </a:cubicBezTo>
                  <a:lnTo>
                    <a:pt x="1495" y="1989"/>
                  </a:lnTo>
                  <a:cubicBezTo>
                    <a:pt x="1527" y="1909"/>
                    <a:pt x="1479" y="1829"/>
                    <a:pt x="1400" y="1813"/>
                  </a:cubicBezTo>
                  <a:lnTo>
                    <a:pt x="1225" y="1766"/>
                  </a:lnTo>
                  <a:cubicBezTo>
                    <a:pt x="1177" y="1750"/>
                    <a:pt x="1129" y="1766"/>
                    <a:pt x="1098" y="1798"/>
                  </a:cubicBezTo>
                  <a:cubicBezTo>
                    <a:pt x="1081" y="1813"/>
                    <a:pt x="1066" y="1845"/>
                    <a:pt x="1050" y="1861"/>
                  </a:cubicBezTo>
                  <a:lnTo>
                    <a:pt x="1034" y="1956"/>
                  </a:lnTo>
                  <a:cubicBezTo>
                    <a:pt x="970" y="1972"/>
                    <a:pt x="907" y="1972"/>
                    <a:pt x="843" y="1989"/>
                  </a:cubicBezTo>
                  <a:lnTo>
                    <a:pt x="795" y="1893"/>
                  </a:lnTo>
                  <a:cubicBezTo>
                    <a:pt x="747" y="1829"/>
                    <a:pt x="668" y="1798"/>
                    <a:pt x="604" y="1845"/>
                  </a:cubicBezTo>
                  <a:lnTo>
                    <a:pt x="445" y="1925"/>
                  </a:lnTo>
                  <a:lnTo>
                    <a:pt x="414" y="1956"/>
                  </a:lnTo>
                  <a:cubicBezTo>
                    <a:pt x="366" y="2004"/>
                    <a:pt x="366" y="2068"/>
                    <a:pt x="398" y="2116"/>
                  </a:cubicBezTo>
                  <a:lnTo>
                    <a:pt x="445" y="2211"/>
                  </a:lnTo>
                  <a:cubicBezTo>
                    <a:pt x="398" y="2259"/>
                    <a:pt x="366" y="2307"/>
                    <a:pt x="334" y="2370"/>
                  </a:cubicBezTo>
                  <a:close/>
                  <a:moveTo>
                    <a:pt x="445" y="2498"/>
                  </a:moveTo>
                  <a:cubicBezTo>
                    <a:pt x="477" y="2434"/>
                    <a:pt x="509" y="2370"/>
                    <a:pt x="557" y="2323"/>
                  </a:cubicBezTo>
                  <a:cubicBezTo>
                    <a:pt x="572" y="2307"/>
                    <a:pt x="589" y="2307"/>
                    <a:pt x="589" y="2290"/>
                  </a:cubicBezTo>
                  <a:cubicBezTo>
                    <a:pt x="620" y="2275"/>
                    <a:pt x="636" y="2227"/>
                    <a:pt x="620" y="2195"/>
                  </a:cubicBezTo>
                  <a:lnTo>
                    <a:pt x="541" y="2068"/>
                  </a:lnTo>
                  <a:lnTo>
                    <a:pt x="668" y="1989"/>
                  </a:lnTo>
                  <a:lnTo>
                    <a:pt x="732" y="2116"/>
                  </a:lnTo>
                  <a:cubicBezTo>
                    <a:pt x="763" y="2147"/>
                    <a:pt x="795" y="2163"/>
                    <a:pt x="827" y="2163"/>
                  </a:cubicBezTo>
                  <a:cubicBezTo>
                    <a:pt x="907" y="2132"/>
                    <a:pt x="1002" y="2116"/>
                    <a:pt x="1081" y="2132"/>
                  </a:cubicBezTo>
                  <a:cubicBezTo>
                    <a:pt x="1129" y="2132"/>
                    <a:pt x="1161" y="2100"/>
                    <a:pt x="1161" y="2068"/>
                  </a:cubicBezTo>
                  <a:lnTo>
                    <a:pt x="1209" y="1925"/>
                  </a:lnTo>
                  <a:lnTo>
                    <a:pt x="1352" y="1956"/>
                  </a:lnTo>
                  <a:lnTo>
                    <a:pt x="1304" y="2100"/>
                  </a:lnTo>
                  <a:cubicBezTo>
                    <a:pt x="1289" y="2147"/>
                    <a:pt x="1304" y="2179"/>
                    <a:pt x="1352" y="2195"/>
                  </a:cubicBezTo>
                  <a:cubicBezTo>
                    <a:pt x="1415" y="2227"/>
                    <a:pt x="1495" y="2290"/>
                    <a:pt x="1543" y="2354"/>
                  </a:cubicBezTo>
                  <a:cubicBezTo>
                    <a:pt x="1575" y="2386"/>
                    <a:pt x="1607" y="2386"/>
                    <a:pt x="1638" y="2370"/>
                  </a:cubicBezTo>
                  <a:lnTo>
                    <a:pt x="1782" y="2290"/>
                  </a:lnTo>
                  <a:lnTo>
                    <a:pt x="1845" y="2418"/>
                  </a:lnTo>
                  <a:lnTo>
                    <a:pt x="1718" y="2498"/>
                  </a:lnTo>
                  <a:cubicBezTo>
                    <a:pt x="1686" y="2513"/>
                    <a:pt x="1671" y="2545"/>
                    <a:pt x="1686" y="2593"/>
                  </a:cubicBezTo>
                  <a:cubicBezTo>
                    <a:pt x="1702" y="2672"/>
                    <a:pt x="1718" y="2752"/>
                    <a:pt x="1718" y="2847"/>
                  </a:cubicBezTo>
                  <a:cubicBezTo>
                    <a:pt x="1718" y="2880"/>
                    <a:pt x="1734" y="2911"/>
                    <a:pt x="1766" y="2927"/>
                  </a:cubicBezTo>
                  <a:lnTo>
                    <a:pt x="1925" y="2959"/>
                  </a:lnTo>
                  <a:lnTo>
                    <a:pt x="1877" y="3102"/>
                  </a:lnTo>
                  <a:lnTo>
                    <a:pt x="1734" y="3054"/>
                  </a:lnTo>
                  <a:cubicBezTo>
                    <a:pt x="1702" y="3054"/>
                    <a:pt x="1654" y="3070"/>
                    <a:pt x="1638" y="3102"/>
                  </a:cubicBezTo>
                  <a:cubicBezTo>
                    <a:pt x="1607" y="3166"/>
                    <a:pt x="1575" y="3229"/>
                    <a:pt x="1511" y="3277"/>
                  </a:cubicBezTo>
                  <a:lnTo>
                    <a:pt x="1479" y="3309"/>
                  </a:lnTo>
                  <a:cubicBezTo>
                    <a:pt x="1463" y="3325"/>
                    <a:pt x="1448" y="3372"/>
                    <a:pt x="1463" y="3404"/>
                  </a:cubicBezTo>
                  <a:lnTo>
                    <a:pt x="1543" y="3532"/>
                  </a:lnTo>
                  <a:lnTo>
                    <a:pt x="1415" y="3611"/>
                  </a:lnTo>
                  <a:lnTo>
                    <a:pt x="1352" y="3468"/>
                  </a:lnTo>
                  <a:cubicBezTo>
                    <a:pt x="1320" y="3436"/>
                    <a:pt x="1289" y="3420"/>
                    <a:pt x="1257" y="3436"/>
                  </a:cubicBezTo>
                  <a:cubicBezTo>
                    <a:pt x="1161" y="3468"/>
                    <a:pt x="1081" y="3468"/>
                    <a:pt x="1002" y="3468"/>
                  </a:cubicBezTo>
                  <a:cubicBezTo>
                    <a:pt x="954" y="3468"/>
                    <a:pt x="923" y="3500"/>
                    <a:pt x="923" y="3532"/>
                  </a:cubicBezTo>
                  <a:lnTo>
                    <a:pt x="875" y="3675"/>
                  </a:lnTo>
                  <a:lnTo>
                    <a:pt x="732" y="3643"/>
                  </a:lnTo>
                  <a:lnTo>
                    <a:pt x="780" y="3484"/>
                  </a:lnTo>
                  <a:cubicBezTo>
                    <a:pt x="780" y="3452"/>
                    <a:pt x="763" y="3420"/>
                    <a:pt x="732" y="3404"/>
                  </a:cubicBezTo>
                  <a:cubicBezTo>
                    <a:pt x="652" y="3357"/>
                    <a:pt x="589" y="3309"/>
                    <a:pt x="541" y="3245"/>
                  </a:cubicBezTo>
                  <a:cubicBezTo>
                    <a:pt x="509" y="3213"/>
                    <a:pt x="461" y="3213"/>
                    <a:pt x="429" y="3229"/>
                  </a:cubicBezTo>
                  <a:lnTo>
                    <a:pt x="302" y="3309"/>
                  </a:lnTo>
                  <a:lnTo>
                    <a:pt x="238" y="3181"/>
                  </a:lnTo>
                  <a:lnTo>
                    <a:pt x="366" y="3102"/>
                  </a:lnTo>
                  <a:cubicBezTo>
                    <a:pt x="398" y="3086"/>
                    <a:pt x="414" y="3038"/>
                    <a:pt x="398" y="3007"/>
                  </a:cubicBezTo>
                  <a:cubicBezTo>
                    <a:pt x="366" y="2927"/>
                    <a:pt x="366" y="2847"/>
                    <a:pt x="366" y="2752"/>
                  </a:cubicBezTo>
                  <a:cubicBezTo>
                    <a:pt x="366" y="2720"/>
                    <a:pt x="350" y="2689"/>
                    <a:pt x="302" y="2672"/>
                  </a:cubicBezTo>
                  <a:lnTo>
                    <a:pt x="159" y="2641"/>
                  </a:lnTo>
                  <a:lnTo>
                    <a:pt x="207" y="2498"/>
                  </a:lnTo>
                  <a:lnTo>
                    <a:pt x="350" y="2529"/>
                  </a:lnTo>
                  <a:cubicBezTo>
                    <a:pt x="381" y="2545"/>
                    <a:pt x="429" y="2529"/>
                    <a:pt x="445" y="2498"/>
                  </a:cubicBezTo>
                  <a:close/>
                  <a:moveTo>
                    <a:pt x="1829" y="1433"/>
                  </a:moveTo>
                  <a:cubicBezTo>
                    <a:pt x="1798" y="1448"/>
                    <a:pt x="1750" y="1464"/>
                    <a:pt x="1734" y="1512"/>
                  </a:cubicBezTo>
                  <a:cubicBezTo>
                    <a:pt x="1702" y="1544"/>
                    <a:pt x="1702" y="1591"/>
                    <a:pt x="1702" y="1623"/>
                  </a:cubicBezTo>
                  <a:lnTo>
                    <a:pt x="1766" y="1878"/>
                  </a:lnTo>
                  <a:cubicBezTo>
                    <a:pt x="1782" y="1926"/>
                    <a:pt x="1798" y="1957"/>
                    <a:pt x="1845" y="1990"/>
                  </a:cubicBezTo>
                  <a:cubicBezTo>
                    <a:pt x="1877" y="2005"/>
                    <a:pt x="1925" y="2021"/>
                    <a:pt x="1957" y="2005"/>
                  </a:cubicBezTo>
                  <a:lnTo>
                    <a:pt x="2132" y="1973"/>
                  </a:lnTo>
                  <a:cubicBezTo>
                    <a:pt x="2180" y="2053"/>
                    <a:pt x="2243" y="2133"/>
                    <a:pt x="2307" y="2212"/>
                  </a:cubicBezTo>
                  <a:lnTo>
                    <a:pt x="2211" y="2371"/>
                  </a:lnTo>
                  <a:cubicBezTo>
                    <a:pt x="2163" y="2435"/>
                    <a:pt x="2180" y="2546"/>
                    <a:pt x="2259" y="2594"/>
                  </a:cubicBezTo>
                  <a:lnTo>
                    <a:pt x="2482" y="2721"/>
                  </a:lnTo>
                  <a:cubicBezTo>
                    <a:pt x="2514" y="2753"/>
                    <a:pt x="2561" y="2753"/>
                    <a:pt x="2609" y="2753"/>
                  </a:cubicBezTo>
                  <a:cubicBezTo>
                    <a:pt x="2641" y="2737"/>
                    <a:pt x="2689" y="2721"/>
                    <a:pt x="2705" y="2673"/>
                  </a:cubicBezTo>
                  <a:lnTo>
                    <a:pt x="2800" y="2530"/>
                  </a:lnTo>
                  <a:cubicBezTo>
                    <a:pt x="2895" y="2562"/>
                    <a:pt x="2991" y="2578"/>
                    <a:pt x="3102" y="2578"/>
                  </a:cubicBezTo>
                  <a:lnTo>
                    <a:pt x="3134" y="2753"/>
                  </a:lnTo>
                  <a:cubicBezTo>
                    <a:pt x="3150" y="2801"/>
                    <a:pt x="3166" y="2833"/>
                    <a:pt x="3214" y="2848"/>
                  </a:cubicBezTo>
                  <a:cubicBezTo>
                    <a:pt x="3229" y="2881"/>
                    <a:pt x="3262" y="2881"/>
                    <a:pt x="3293" y="2881"/>
                  </a:cubicBezTo>
                  <a:lnTo>
                    <a:pt x="3341" y="2881"/>
                  </a:lnTo>
                  <a:lnTo>
                    <a:pt x="3579" y="2817"/>
                  </a:lnTo>
                  <a:cubicBezTo>
                    <a:pt x="3675" y="2801"/>
                    <a:pt x="3723" y="2721"/>
                    <a:pt x="3707" y="2626"/>
                  </a:cubicBezTo>
                  <a:lnTo>
                    <a:pt x="3675" y="2451"/>
                  </a:lnTo>
                  <a:cubicBezTo>
                    <a:pt x="3754" y="2403"/>
                    <a:pt x="3850" y="2355"/>
                    <a:pt x="3914" y="2276"/>
                  </a:cubicBezTo>
                  <a:lnTo>
                    <a:pt x="4073" y="2371"/>
                  </a:lnTo>
                  <a:cubicBezTo>
                    <a:pt x="4105" y="2403"/>
                    <a:pt x="4152" y="2403"/>
                    <a:pt x="4184" y="2403"/>
                  </a:cubicBezTo>
                  <a:cubicBezTo>
                    <a:pt x="4232" y="2387"/>
                    <a:pt x="4263" y="2355"/>
                    <a:pt x="4296" y="2324"/>
                  </a:cubicBezTo>
                  <a:lnTo>
                    <a:pt x="4423" y="2101"/>
                  </a:lnTo>
                  <a:cubicBezTo>
                    <a:pt x="4454" y="2069"/>
                    <a:pt x="4454" y="2021"/>
                    <a:pt x="4454" y="1990"/>
                  </a:cubicBezTo>
                  <a:cubicBezTo>
                    <a:pt x="4439" y="1942"/>
                    <a:pt x="4423" y="1910"/>
                    <a:pt x="4375" y="1878"/>
                  </a:cubicBezTo>
                  <a:lnTo>
                    <a:pt x="4232" y="1782"/>
                  </a:lnTo>
                  <a:cubicBezTo>
                    <a:pt x="4263" y="1687"/>
                    <a:pt x="4280" y="1591"/>
                    <a:pt x="4280" y="1496"/>
                  </a:cubicBezTo>
                  <a:lnTo>
                    <a:pt x="4454" y="1448"/>
                  </a:lnTo>
                  <a:cubicBezTo>
                    <a:pt x="4502" y="1448"/>
                    <a:pt x="4534" y="1417"/>
                    <a:pt x="4566" y="1385"/>
                  </a:cubicBezTo>
                  <a:cubicBezTo>
                    <a:pt x="4582" y="1337"/>
                    <a:pt x="4582" y="1290"/>
                    <a:pt x="4582" y="1257"/>
                  </a:cubicBezTo>
                  <a:lnTo>
                    <a:pt x="4518" y="1003"/>
                  </a:lnTo>
                  <a:cubicBezTo>
                    <a:pt x="4518" y="955"/>
                    <a:pt x="4486" y="923"/>
                    <a:pt x="4454" y="908"/>
                  </a:cubicBezTo>
                  <a:cubicBezTo>
                    <a:pt x="4423" y="876"/>
                    <a:pt x="4375" y="876"/>
                    <a:pt x="4327" y="876"/>
                  </a:cubicBezTo>
                  <a:lnTo>
                    <a:pt x="4152" y="923"/>
                  </a:lnTo>
                  <a:cubicBezTo>
                    <a:pt x="4105" y="828"/>
                    <a:pt x="4057" y="748"/>
                    <a:pt x="3977" y="669"/>
                  </a:cubicBezTo>
                  <a:lnTo>
                    <a:pt x="4073" y="526"/>
                  </a:lnTo>
                  <a:cubicBezTo>
                    <a:pt x="4120" y="446"/>
                    <a:pt x="4105" y="351"/>
                    <a:pt x="4025" y="287"/>
                  </a:cubicBezTo>
                  <a:lnTo>
                    <a:pt x="3818" y="160"/>
                  </a:lnTo>
                  <a:cubicBezTo>
                    <a:pt x="3771" y="128"/>
                    <a:pt x="3723" y="128"/>
                    <a:pt x="3691" y="144"/>
                  </a:cubicBezTo>
                  <a:cubicBezTo>
                    <a:pt x="3643" y="144"/>
                    <a:pt x="3611" y="176"/>
                    <a:pt x="3579" y="208"/>
                  </a:cubicBezTo>
                  <a:lnTo>
                    <a:pt x="3484" y="351"/>
                  </a:lnTo>
                  <a:cubicBezTo>
                    <a:pt x="3389" y="319"/>
                    <a:pt x="3293" y="303"/>
                    <a:pt x="3198" y="303"/>
                  </a:cubicBezTo>
                  <a:lnTo>
                    <a:pt x="3150" y="128"/>
                  </a:lnTo>
                  <a:cubicBezTo>
                    <a:pt x="3150" y="96"/>
                    <a:pt x="3118" y="48"/>
                    <a:pt x="3086" y="32"/>
                  </a:cubicBezTo>
                  <a:cubicBezTo>
                    <a:pt x="3039" y="0"/>
                    <a:pt x="3007" y="0"/>
                    <a:pt x="2959" y="0"/>
                  </a:cubicBezTo>
                  <a:lnTo>
                    <a:pt x="2705" y="64"/>
                  </a:lnTo>
                  <a:cubicBezTo>
                    <a:pt x="2625" y="80"/>
                    <a:pt x="2561" y="176"/>
                    <a:pt x="2577" y="255"/>
                  </a:cubicBezTo>
                  <a:lnTo>
                    <a:pt x="2625" y="430"/>
                  </a:lnTo>
                  <a:cubicBezTo>
                    <a:pt x="2529" y="478"/>
                    <a:pt x="2450" y="542"/>
                    <a:pt x="2371" y="605"/>
                  </a:cubicBezTo>
                  <a:lnTo>
                    <a:pt x="2227" y="510"/>
                  </a:lnTo>
                  <a:cubicBezTo>
                    <a:pt x="2180" y="494"/>
                    <a:pt x="2148" y="478"/>
                    <a:pt x="2100" y="494"/>
                  </a:cubicBezTo>
                  <a:cubicBezTo>
                    <a:pt x="2052" y="494"/>
                    <a:pt x="2020" y="526"/>
                    <a:pt x="2005" y="557"/>
                  </a:cubicBezTo>
                  <a:lnTo>
                    <a:pt x="1861" y="780"/>
                  </a:lnTo>
                  <a:cubicBezTo>
                    <a:pt x="1829" y="812"/>
                    <a:pt x="1829" y="860"/>
                    <a:pt x="1845" y="908"/>
                  </a:cubicBezTo>
                  <a:cubicBezTo>
                    <a:pt x="1845" y="939"/>
                    <a:pt x="1877" y="987"/>
                    <a:pt x="1909" y="1003"/>
                  </a:cubicBezTo>
                  <a:lnTo>
                    <a:pt x="2052" y="1099"/>
                  </a:lnTo>
                  <a:cubicBezTo>
                    <a:pt x="2020" y="1194"/>
                    <a:pt x="2005" y="1290"/>
                    <a:pt x="2005" y="1400"/>
                  </a:cubicBezTo>
                  <a:close/>
                  <a:moveTo>
                    <a:pt x="2195" y="1003"/>
                  </a:moveTo>
                  <a:lnTo>
                    <a:pt x="1989" y="876"/>
                  </a:lnTo>
                  <a:lnTo>
                    <a:pt x="1989" y="860"/>
                  </a:lnTo>
                  <a:lnTo>
                    <a:pt x="2132" y="637"/>
                  </a:lnTo>
                  <a:lnTo>
                    <a:pt x="2338" y="780"/>
                  </a:lnTo>
                  <a:cubicBezTo>
                    <a:pt x="2371" y="796"/>
                    <a:pt x="2418" y="780"/>
                    <a:pt x="2434" y="764"/>
                  </a:cubicBezTo>
                  <a:cubicBezTo>
                    <a:pt x="2529" y="669"/>
                    <a:pt x="2625" y="605"/>
                    <a:pt x="2736" y="542"/>
                  </a:cubicBezTo>
                  <a:cubicBezTo>
                    <a:pt x="2784" y="526"/>
                    <a:pt x="2800" y="494"/>
                    <a:pt x="2784" y="462"/>
                  </a:cubicBezTo>
                  <a:lnTo>
                    <a:pt x="2736" y="223"/>
                  </a:lnTo>
                  <a:lnTo>
                    <a:pt x="2991" y="160"/>
                  </a:lnTo>
                  <a:lnTo>
                    <a:pt x="3054" y="399"/>
                  </a:lnTo>
                  <a:cubicBezTo>
                    <a:pt x="3054" y="430"/>
                    <a:pt x="3102" y="462"/>
                    <a:pt x="3134" y="462"/>
                  </a:cubicBezTo>
                  <a:cubicBezTo>
                    <a:pt x="3245" y="462"/>
                    <a:pt x="3373" y="478"/>
                    <a:pt x="3500" y="526"/>
                  </a:cubicBezTo>
                  <a:cubicBezTo>
                    <a:pt x="3532" y="542"/>
                    <a:pt x="3563" y="526"/>
                    <a:pt x="3596" y="494"/>
                  </a:cubicBezTo>
                  <a:lnTo>
                    <a:pt x="3723" y="287"/>
                  </a:lnTo>
                  <a:lnTo>
                    <a:pt x="3945" y="430"/>
                  </a:lnTo>
                  <a:lnTo>
                    <a:pt x="3818" y="637"/>
                  </a:lnTo>
                  <a:cubicBezTo>
                    <a:pt x="3802" y="669"/>
                    <a:pt x="3802" y="717"/>
                    <a:pt x="3834" y="733"/>
                  </a:cubicBezTo>
                  <a:cubicBezTo>
                    <a:pt x="3914" y="828"/>
                    <a:pt x="3993" y="923"/>
                    <a:pt x="4041" y="1035"/>
                  </a:cubicBezTo>
                  <a:cubicBezTo>
                    <a:pt x="4057" y="1082"/>
                    <a:pt x="4089" y="1099"/>
                    <a:pt x="4136" y="1082"/>
                  </a:cubicBezTo>
                  <a:lnTo>
                    <a:pt x="4375" y="1035"/>
                  </a:lnTo>
                  <a:lnTo>
                    <a:pt x="4423" y="1290"/>
                  </a:lnTo>
                  <a:lnTo>
                    <a:pt x="4184" y="1353"/>
                  </a:lnTo>
                  <a:cubicBezTo>
                    <a:pt x="4152" y="1353"/>
                    <a:pt x="4120" y="1385"/>
                    <a:pt x="4120" y="1433"/>
                  </a:cubicBezTo>
                  <a:cubicBezTo>
                    <a:pt x="4120" y="1560"/>
                    <a:pt x="4105" y="1671"/>
                    <a:pt x="4057" y="1799"/>
                  </a:cubicBezTo>
                  <a:cubicBezTo>
                    <a:pt x="4041" y="1830"/>
                    <a:pt x="4057" y="1862"/>
                    <a:pt x="4089" y="1894"/>
                  </a:cubicBezTo>
                  <a:lnTo>
                    <a:pt x="4296" y="2021"/>
                  </a:lnTo>
                  <a:lnTo>
                    <a:pt x="4152" y="2244"/>
                  </a:lnTo>
                  <a:lnTo>
                    <a:pt x="3945" y="2117"/>
                  </a:lnTo>
                  <a:cubicBezTo>
                    <a:pt x="3914" y="2085"/>
                    <a:pt x="3882" y="2101"/>
                    <a:pt x="3850" y="2117"/>
                  </a:cubicBezTo>
                  <a:cubicBezTo>
                    <a:pt x="3771" y="2212"/>
                    <a:pt x="3659" y="2291"/>
                    <a:pt x="3548" y="2339"/>
                  </a:cubicBezTo>
                  <a:cubicBezTo>
                    <a:pt x="3516" y="2355"/>
                    <a:pt x="3500" y="2387"/>
                    <a:pt x="3500" y="2435"/>
                  </a:cubicBezTo>
                  <a:lnTo>
                    <a:pt x="3548" y="2673"/>
                  </a:lnTo>
                  <a:lnTo>
                    <a:pt x="3293" y="2721"/>
                  </a:lnTo>
                  <a:lnTo>
                    <a:pt x="3245" y="2482"/>
                  </a:lnTo>
                  <a:cubicBezTo>
                    <a:pt x="3229" y="2451"/>
                    <a:pt x="3198" y="2419"/>
                    <a:pt x="3166" y="2419"/>
                  </a:cubicBezTo>
                  <a:cubicBezTo>
                    <a:pt x="3039" y="2419"/>
                    <a:pt x="2911" y="2403"/>
                    <a:pt x="2800" y="2355"/>
                  </a:cubicBezTo>
                  <a:cubicBezTo>
                    <a:pt x="2768" y="2339"/>
                    <a:pt x="2720" y="2355"/>
                    <a:pt x="2705" y="2387"/>
                  </a:cubicBezTo>
                  <a:lnTo>
                    <a:pt x="2561" y="2594"/>
                  </a:lnTo>
                  <a:lnTo>
                    <a:pt x="2354" y="2451"/>
                  </a:lnTo>
                  <a:lnTo>
                    <a:pt x="2482" y="2244"/>
                  </a:lnTo>
                  <a:cubicBezTo>
                    <a:pt x="2498" y="2212"/>
                    <a:pt x="2498" y="2180"/>
                    <a:pt x="2466" y="2148"/>
                  </a:cubicBezTo>
                  <a:cubicBezTo>
                    <a:pt x="2371" y="2053"/>
                    <a:pt x="2307" y="1957"/>
                    <a:pt x="2243" y="1846"/>
                  </a:cubicBezTo>
                  <a:cubicBezTo>
                    <a:pt x="2227" y="1814"/>
                    <a:pt x="2195" y="1782"/>
                    <a:pt x="2163" y="1799"/>
                  </a:cubicBezTo>
                  <a:lnTo>
                    <a:pt x="1925" y="1846"/>
                  </a:lnTo>
                  <a:lnTo>
                    <a:pt x="1861" y="1591"/>
                  </a:lnTo>
                  <a:lnTo>
                    <a:pt x="2100" y="1544"/>
                  </a:lnTo>
                  <a:cubicBezTo>
                    <a:pt x="2132" y="1528"/>
                    <a:pt x="2163" y="1496"/>
                    <a:pt x="2163" y="1464"/>
                  </a:cubicBezTo>
                  <a:cubicBezTo>
                    <a:pt x="2163" y="1337"/>
                    <a:pt x="2180" y="1210"/>
                    <a:pt x="2227" y="1099"/>
                  </a:cubicBezTo>
                  <a:cubicBezTo>
                    <a:pt x="2243" y="1051"/>
                    <a:pt x="2227" y="1019"/>
                    <a:pt x="2195" y="1003"/>
                  </a:cubicBezTo>
                  <a:close/>
                </a:path>
              </a:pathLst>
            </a:custGeom>
            <a:solidFill>
              <a:schemeClr val="accent2"/>
            </a:solidFill>
            <a:ln cap="flat">
              <a:noFill/>
              <a:prstDash val="solid"/>
            </a:ln>
          </p:spPr>
          <p:txBody>
            <a:bodyPr vert="horz" wrap="none" lIns="44982" tIns="22492" rIns="44982" bIns="22492" anchor="ctr" anchorCtr="1" compatLnSpc="0"/>
            <a:lstStyle/>
            <a:p>
              <a:pPr defTabSz="457017" hangingPunct="0">
                <a:defRPr/>
              </a:pPr>
              <a:endParaRPr lang="en-CA" sz="1050">
                <a:solidFill>
                  <a:srgbClr val="000000"/>
                </a:solidFill>
                <a:latin typeface="Helvetica" pitchFamily="2" charset="0"/>
                <a:ea typeface="SimSun" pitchFamily="2"/>
                <a:cs typeface="Lucida Sans" pitchFamily="2"/>
              </a:endParaRPr>
            </a:p>
          </p:txBody>
        </p:sp>
      </p:grpSp>
      <p:sp>
        <p:nvSpPr>
          <p:cNvPr id="72" name="TextBox 71">
            <a:extLst>
              <a:ext uri="{FF2B5EF4-FFF2-40B4-BE49-F238E27FC236}">
                <a16:creationId xmlns:a16="http://schemas.microsoft.com/office/drawing/2014/main" id="{DD997E54-0B1D-4F44-89CA-CF8A90975843}"/>
              </a:ext>
            </a:extLst>
          </p:cNvPr>
          <p:cNvSpPr txBox="1"/>
          <p:nvPr/>
        </p:nvSpPr>
        <p:spPr>
          <a:xfrm>
            <a:off x="434258" y="3081186"/>
            <a:ext cx="11340560" cy="646163"/>
          </a:xfrm>
          <a:prstGeom prst="rect">
            <a:avLst/>
          </a:prstGeom>
          <a:noFill/>
        </p:spPr>
        <p:txBody>
          <a:bodyPr wrap="square">
            <a:spAutoFit/>
          </a:bodyPr>
          <a:lstStyle/>
          <a:p>
            <a:pPr algn="ctr"/>
            <a:r>
              <a:rPr lang="en-US" sz="1799" b="1">
                <a:latin typeface="Helvetica" pitchFamily="2" charset="0"/>
              </a:rPr>
              <a:t>Integrating ERP, PLM, Plant Maintenance, Finance, CRM and more - in one collaboration, workflow, and information management platform</a:t>
            </a:r>
          </a:p>
        </p:txBody>
      </p:sp>
    </p:spTree>
    <p:extLst>
      <p:ext uri="{BB962C8B-B14F-4D97-AF65-F5344CB8AC3E}">
        <p14:creationId xmlns:p14="http://schemas.microsoft.com/office/powerpoint/2010/main" val="126896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CB78E21-9FF7-3AC4-933C-5B253BE1EBBE}"/>
              </a:ext>
            </a:extLst>
          </p:cNvPr>
          <p:cNvSpPr>
            <a:spLocks noGrp="1"/>
          </p:cNvSpPr>
          <p:nvPr>
            <p:ph type="body" sz="quarter" idx="12"/>
          </p:nvPr>
        </p:nvSpPr>
        <p:spPr/>
        <p:txBody>
          <a:bodyPr/>
          <a:lstStyle/>
          <a:p>
            <a:r>
              <a:rPr lang="en-US" sz="3600" b="1"/>
              <a:t>Enterprise Content Assimilation</a:t>
            </a:r>
            <a:endParaRPr lang="en-US"/>
          </a:p>
        </p:txBody>
      </p:sp>
      <p:sp>
        <p:nvSpPr>
          <p:cNvPr id="100" name="Slide Number Placeholder 2">
            <a:extLst>
              <a:ext uri="{FF2B5EF4-FFF2-40B4-BE49-F238E27FC236}">
                <a16:creationId xmlns:a16="http://schemas.microsoft.com/office/drawing/2014/main" id="{CCB13FDE-6544-4B04-A314-045204941D08}"/>
              </a:ext>
            </a:extLst>
          </p:cNvPr>
          <p:cNvSpPr>
            <a:spLocks noGrp="1"/>
          </p:cNvSpPr>
          <p:nvPr>
            <p:ph type="sldNum" sz="quarter" idx="4294967295"/>
          </p:nvPr>
        </p:nvSpPr>
        <p:spPr>
          <a:xfrm>
            <a:off x="11807825" y="6573838"/>
            <a:ext cx="384175" cy="209550"/>
          </a:xfrm>
          <a:prstGeom prst="rect">
            <a:avLst/>
          </a:prstGeom>
        </p:spPr>
        <p:txBody>
          <a:bodyPr vert="horz" lIns="91416" tIns="45708" rIns="91416" bIns="45708" rtlCol="0" anchor="b"/>
          <a:lstStyle>
            <a:defPPr>
              <a:defRPr lang="en-US"/>
            </a:defPPr>
            <a:lvl1pPr marL="0" algn="ctr" defTabSz="914126" rtl="0" eaLnBrk="1" latinLnBrk="0" hangingPunct="1">
              <a:defRPr sz="850" kern="1200">
                <a:solidFill>
                  <a:schemeClr val="tx1">
                    <a:tint val="75000"/>
                  </a:schemeClr>
                </a:solidFill>
                <a:latin typeface="+mn-lt"/>
                <a:ea typeface="+mn-ea"/>
                <a:cs typeface="Segoe UI" panose="020B0502040204020203" pitchFamily="34" charset="0"/>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pPr algn="ctr"/>
            <a:fld id="{F67E0194-4D48-4029-9AA2-9D86058F238A}" type="slidenum">
              <a:rPr lang="en-US" smtClean="0">
                <a:latin typeface="Helvetica" pitchFamily="2" charset="0"/>
              </a:rPr>
              <a:pPr algn="ctr"/>
              <a:t>4</a:t>
            </a:fld>
            <a:endParaRPr lang="en-US" sz="100">
              <a:solidFill>
                <a:schemeClr val="tx1">
                  <a:lumMod val="50000"/>
                  <a:lumOff val="50000"/>
                </a:schemeClr>
              </a:solidFill>
              <a:latin typeface="Helvetica" pitchFamily="2" charset="0"/>
            </a:endParaRPr>
          </a:p>
        </p:txBody>
      </p:sp>
      <p:grpSp>
        <p:nvGrpSpPr>
          <p:cNvPr id="54" name="Group 53"/>
          <p:cNvGrpSpPr/>
          <p:nvPr/>
        </p:nvGrpSpPr>
        <p:grpSpPr>
          <a:xfrm>
            <a:off x="5214009" y="1462226"/>
            <a:ext cx="1295807" cy="994066"/>
            <a:chOff x="998465" y="3114534"/>
            <a:chExt cx="2880000" cy="2035624"/>
          </a:xfrm>
        </p:grpSpPr>
        <p:pic>
          <p:nvPicPr>
            <p:cNvPr id="5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98465" y="3114534"/>
              <a:ext cx="2880000" cy="1663184"/>
            </a:xfrm>
            <a:prstGeom prst="rect">
              <a:avLst/>
            </a:prstGeom>
            <a:noFill/>
            <a:ln w="9525">
              <a:noFill/>
              <a:miter lim="800000"/>
              <a:headEnd/>
              <a:tailEnd/>
            </a:ln>
          </p:spPr>
        </p:pic>
        <p:sp>
          <p:nvSpPr>
            <p:cNvPr id="56" name="TextBox 55"/>
            <p:cNvSpPr txBox="1"/>
            <p:nvPr/>
          </p:nvSpPr>
          <p:spPr>
            <a:xfrm>
              <a:off x="998465" y="4583074"/>
              <a:ext cx="2880000" cy="567084"/>
            </a:xfrm>
            <a:prstGeom prst="rect">
              <a:avLst/>
            </a:prstGeom>
            <a:solidFill>
              <a:schemeClr val="accent2"/>
            </a:solidFill>
          </p:spPr>
          <p:txBody>
            <a:bodyPr wrap="square" lIns="0" rIns="0" rtlCol="0">
              <a:spAutoFit/>
            </a:bodyPr>
            <a:lstStyle/>
            <a:p>
              <a:pPr algn="ctr"/>
              <a:r>
                <a:rPr lang="en-US" sz="1200" b="1">
                  <a:solidFill>
                    <a:prstClr val="white"/>
                  </a:solidFill>
                  <a:latin typeface="Helvetica" pitchFamily="2" charset="0"/>
                </a:rPr>
                <a:t>MS SharePoint </a:t>
              </a:r>
            </a:p>
          </p:txBody>
        </p:sp>
      </p:grpSp>
      <p:grpSp>
        <p:nvGrpSpPr>
          <p:cNvPr id="57" name="Group 56"/>
          <p:cNvGrpSpPr/>
          <p:nvPr/>
        </p:nvGrpSpPr>
        <p:grpSpPr>
          <a:xfrm>
            <a:off x="2644593" y="1736975"/>
            <a:ext cx="1295807" cy="994084"/>
            <a:chOff x="4667112" y="1265238"/>
            <a:chExt cx="2880000" cy="2035664"/>
          </a:xfrm>
          <a:solidFill>
            <a:srgbClr val="C92F36"/>
          </a:solidFill>
        </p:grpSpPr>
        <p:pic>
          <p:nvPicPr>
            <p:cNvPr id="58" name="Picture 2" descr="C:\Users\mdiefenb\AppData\Local\Temp\SNAGHTML17809576.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67112" y="1265238"/>
              <a:ext cx="2880000" cy="17127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 name="TextBox 58"/>
            <p:cNvSpPr txBox="1">
              <a:spLocks noChangeAspect="1"/>
            </p:cNvSpPr>
            <p:nvPr/>
          </p:nvSpPr>
          <p:spPr>
            <a:xfrm>
              <a:off x="4667112" y="2733817"/>
              <a:ext cx="2880000" cy="567085"/>
            </a:xfrm>
            <a:prstGeom prst="rect">
              <a:avLst/>
            </a:prstGeom>
            <a:solidFill>
              <a:schemeClr val="accent2"/>
            </a:solidFill>
          </p:spPr>
          <p:txBody>
            <a:bodyPr wrap="square" lIns="0" rIns="0" rtlCol="0">
              <a:spAutoFit/>
            </a:bodyPr>
            <a:lstStyle>
              <a:defPPr>
                <a:defRPr lang="de-DE"/>
              </a:defPPr>
              <a:lvl1pPr algn="ctr" fontAlgn="auto">
                <a:spcBef>
                  <a:spcPts val="0"/>
                </a:spcBef>
                <a:spcAft>
                  <a:spcPts val="0"/>
                </a:spcAft>
                <a:buClrTx/>
                <a:buFontTx/>
                <a:buNone/>
                <a:defRPr sz="1200" b="1">
                  <a:solidFill>
                    <a:schemeClr val="bg1"/>
                  </a:solidFill>
                </a:defRPr>
              </a:lvl1pPr>
            </a:lstStyle>
            <a:p>
              <a:r>
                <a:rPr lang="en-US">
                  <a:solidFill>
                    <a:prstClr val="white"/>
                  </a:solidFill>
                  <a:latin typeface="Helvetica" pitchFamily="2" charset="0"/>
                </a:rPr>
                <a:t>SAP S/4</a:t>
              </a:r>
            </a:p>
          </p:txBody>
        </p:sp>
      </p:grpSp>
      <p:grpSp>
        <p:nvGrpSpPr>
          <p:cNvPr id="60" name="Group 59"/>
          <p:cNvGrpSpPr/>
          <p:nvPr/>
        </p:nvGrpSpPr>
        <p:grpSpPr>
          <a:xfrm>
            <a:off x="2660220" y="5117976"/>
            <a:ext cx="1295807" cy="986093"/>
            <a:chOff x="8366462" y="3102658"/>
            <a:chExt cx="2880001" cy="2019296"/>
          </a:xfrm>
          <a:solidFill>
            <a:srgbClr val="C92F36"/>
          </a:solidFill>
        </p:grpSpPr>
        <p:pic>
          <p:nvPicPr>
            <p:cNvPr id="61"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366462" y="3102658"/>
              <a:ext cx="2880000" cy="1729210"/>
            </a:xfrm>
            <a:prstGeom prst="rect">
              <a:avLst/>
            </a:prstGeom>
            <a:grpFill/>
          </p:spPr>
        </p:pic>
        <p:sp>
          <p:nvSpPr>
            <p:cNvPr id="62" name="TextBox 61"/>
            <p:cNvSpPr txBox="1"/>
            <p:nvPr/>
          </p:nvSpPr>
          <p:spPr>
            <a:xfrm>
              <a:off x="8366462" y="4554870"/>
              <a:ext cx="2880001" cy="567084"/>
            </a:xfrm>
            <a:prstGeom prst="rect">
              <a:avLst/>
            </a:prstGeom>
            <a:solidFill>
              <a:schemeClr val="accent2"/>
            </a:solidFill>
          </p:spPr>
          <p:txBody>
            <a:bodyPr wrap="square" lIns="0" rIns="0" rtlCol="0">
              <a:spAutoFit/>
            </a:bodyPr>
            <a:lstStyle/>
            <a:p>
              <a:pPr algn="ctr"/>
              <a:r>
                <a:rPr lang="en-US" sz="1200" b="1">
                  <a:solidFill>
                    <a:prstClr val="white"/>
                  </a:solidFill>
                  <a:latin typeface="Helvetica" pitchFamily="2" charset="0"/>
                </a:rPr>
                <a:t> SAP Portal</a:t>
              </a:r>
            </a:p>
          </p:txBody>
        </p:sp>
      </p:grpSp>
      <p:grpSp>
        <p:nvGrpSpPr>
          <p:cNvPr id="74" name="Group 73"/>
          <p:cNvGrpSpPr/>
          <p:nvPr/>
        </p:nvGrpSpPr>
        <p:grpSpPr>
          <a:xfrm>
            <a:off x="5265198" y="5515044"/>
            <a:ext cx="1295807" cy="1052109"/>
            <a:chOff x="8366462" y="4877050"/>
            <a:chExt cx="2880000" cy="2154486"/>
          </a:xfrm>
          <a:solidFill>
            <a:srgbClr val="C92F36"/>
          </a:solidFill>
        </p:grpSpPr>
        <p:pic>
          <p:nvPicPr>
            <p:cNvPr id="75"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366463" y="4877050"/>
              <a:ext cx="2879999" cy="1763999"/>
            </a:xfrm>
            <a:prstGeom prst="rect">
              <a:avLst/>
            </a:prstGeom>
            <a:grp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75"/>
            <p:cNvSpPr txBox="1"/>
            <p:nvPr/>
          </p:nvSpPr>
          <p:spPr>
            <a:xfrm>
              <a:off x="8366462" y="6464451"/>
              <a:ext cx="2880000" cy="567085"/>
            </a:xfrm>
            <a:prstGeom prst="rect">
              <a:avLst/>
            </a:prstGeom>
            <a:solidFill>
              <a:schemeClr val="accent2"/>
            </a:solidFill>
          </p:spPr>
          <p:txBody>
            <a:bodyPr wrap="square" lIns="0" rIns="0" rtlCol="0">
              <a:spAutoFit/>
            </a:bodyPr>
            <a:lstStyle/>
            <a:p>
              <a:pPr algn="ctr"/>
              <a:r>
                <a:rPr lang="en-US" sz="1200" b="1">
                  <a:solidFill>
                    <a:prstClr val="white"/>
                  </a:solidFill>
                  <a:latin typeface="Helvetica" pitchFamily="2" charset="0"/>
                </a:rPr>
                <a:t> ECM Web</a:t>
              </a:r>
            </a:p>
          </p:txBody>
        </p:sp>
      </p:grpSp>
      <p:grpSp>
        <p:nvGrpSpPr>
          <p:cNvPr id="80" name="Group 79"/>
          <p:cNvGrpSpPr/>
          <p:nvPr/>
        </p:nvGrpSpPr>
        <p:grpSpPr>
          <a:xfrm>
            <a:off x="7774068" y="1736974"/>
            <a:ext cx="1295807" cy="1050672"/>
            <a:chOff x="1044936" y="4895978"/>
            <a:chExt cx="2880000" cy="2151543"/>
          </a:xfrm>
          <a:solidFill>
            <a:srgbClr val="C92F36"/>
          </a:solidFill>
        </p:grpSpPr>
        <p:sp>
          <p:nvSpPr>
            <p:cNvPr id="81" name="TextBox 80"/>
            <p:cNvSpPr txBox="1"/>
            <p:nvPr/>
          </p:nvSpPr>
          <p:spPr>
            <a:xfrm>
              <a:off x="1044936" y="6480436"/>
              <a:ext cx="2880000" cy="567085"/>
            </a:xfrm>
            <a:prstGeom prst="rect">
              <a:avLst/>
            </a:prstGeom>
            <a:solidFill>
              <a:schemeClr val="accent2"/>
            </a:solidFill>
          </p:spPr>
          <p:txBody>
            <a:bodyPr wrap="square" lIns="0" rIns="0" rtlCol="0">
              <a:spAutoFit/>
            </a:bodyPr>
            <a:lstStyle/>
            <a:p>
              <a:pPr algn="ctr"/>
              <a:r>
                <a:rPr lang="en-US" sz="1200" b="1">
                  <a:solidFill>
                    <a:prstClr val="white"/>
                  </a:solidFill>
                  <a:latin typeface="Helvetica" pitchFamily="2" charset="0"/>
                </a:rPr>
                <a:t>MS Windows</a:t>
              </a:r>
            </a:p>
          </p:txBody>
        </p:sp>
        <p:pic>
          <p:nvPicPr>
            <p:cNvPr id="82"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44936" y="4895978"/>
              <a:ext cx="2880000" cy="1567350"/>
            </a:xfrm>
            <a:prstGeom prst="rect">
              <a:avLst/>
            </a:prstGeom>
            <a:grp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3" name="Group 82"/>
          <p:cNvGrpSpPr/>
          <p:nvPr/>
        </p:nvGrpSpPr>
        <p:grpSpPr>
          <a:xfrm>
            <a:off x="8453452" y="3386136"/>
            <a:ext cx="1295807" cy="1238641"/>
            <a:chOff x="4796006" y="4889364"/>
            <a:chExt cx="2880000" cy="2536460"/>
          </a:xfrm>
          <a:solidFill>
            <a:srgbClr val="C92F36"/>
          </a:solidFill>
        </p:grpSpPr>
        <p:pic>
          <p:nvPicPr>
            <p:cNvPr id="93" name="Picture 6"/>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796006" y="4889364"/>
              <a:ext cx="2880000" cy="1868070"/>
            </a:xfrm>
            <a:prstGeom prst="rect">
              <a:avLst/>
            </a:prstGeom>
            <a:grp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 name="TextBox 93"/>
            <p:cNvSpPr txBox="1"/>
            <p:nvPr/>
          </p:nvSpPr>
          <p:spPr>
            <a:xfrm>
              <a:off x="4796006" y="6480437"/>
              <a:ext cx="2880000" cy="945387"/>
            </a:xfrm>
            <a:prstGeom prst="rect">
              <a:avLst/>
            </a:prstGeom>
            <a:solidFill>
              <a:schemeClr val="accent2"/>
            </a:solidFill>
          </p:spPr>
          <p:txBody>
            <a:bodyPr wrap="square" lIns="0" rIns="0" rtlCol="0">
              <a:spAutoFit/>
            </a:bodyPr>
            <a:lstStyle/>
            <a:p>
              <a:pPr algn="ctr"/>
              <a:r>
                <a:rPr lang="en-US" sz="1200" b="1">
                  <a:solidFill>
                    <a:prstClr val="white"/>
                  </a:solidFill>
                  <a:latin typeface="Helvetica" pitchFamily="2" charset="0"/>
                </a:rPr>
                <a:t>E-mail &amp; MS Office</a:t>
              </a:r>
            </a:p>
          </p:txBody>
        </p:sp>
      </p:grpSp>
      <p:grpSp>
        <p:nvGrpSpPr>
          <p:cNvPr id="95" name="Group 94"/>
          <p:cNvGrpSpPr/>
          <p:nvPr/>
        </p:nvGrpSpPr>
        <p:grpSpPr>
          <a:xfrm>
            <a:off x="7859932" y="5117976"/>
            <a:ext cx="1295807" cy="977383"/>
            <a:chOff x="981112" y="1285680"/>
            <a:chExt cx="2880000" cy="2001462"/>
          </a:xfrm>
          <a:solidFill>
            <a:srgbClr val="C92F36"/>
          </a:solidFill>
        </p:grpSpPr>
        <p:grpSp>
          <p:nvGrpSpPr>
            <p:cNvPr id="96" name="Group 95"/>
            <p:cNvGrpSpPr/>
            <p:nvPr/>
          </p:nvGrpSpPr>
          <p:grpSpPr>
            <a:xfrm>
              <a:off x="981112" y="1285680"/>
              <a:ext cx="2880000" cy="1435099"/>
              <a:chOff x="-1295363" y="0"/>
              <a:chExt cx="2880000" cy="1435099"/>
            </a:xfrm>
            <a:grpFill/>
          </p:grpSpPr>
          <p:pic>
            <p:nvPicPr>
              <p:cNvPr id="98" name="Picture 9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295363" y="1246188"/>
                <a:ext cx="2880000" cy="188911"/>
              </a:xfrm>
              <a:prstGeom prst="rect">
                <a:avLst/>
              </a:prstGeom>
              <a:grpFill/>
            </p:spPr>
          </p:pic>
          <p:pic>
            <p:nvPicPr>
              <p:cNvPr id="99" name="Picture 9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295363" y="0"/>
                <a:ext cx="2880000" cy="1269554"/>
              </a:xfrm>
              <a:prstGeom prst="rect">
                <a:avLst/>
              </a:prstGeom>
              <a:grpFill/>
            </p:spPr>
          </p:pic>
        </p:grpSp>
        <p:sp>
          <p:nvSpPr>
            <p:cNvPr id="97" name="TextBox 96"/>
            <p:cNvSpPr txBox="1"/>
            <p:nvPr/>
          </p:nvSpPr>
          <p:spPr>
            <a:xfrm>
              <a:off x="981112" y="2720058"/>
              <a:ext cx="2880000" cy="567084"/>
            </a:xfrm>
            <a:prstGeom prst="rect">
              <a:avLst/>
            </a:prstGeom>
            <a:solidFill>
              <a:schemeClr val="accent2"/>
            </a:solidFill>
          </p:spPr>
          <p:txBody>
            <a:bodyPr wrap="square" lIns="0" rIns="0" rtlCol="0">
              <a:spAutoFit/>
            </a:bodyPr>
            <a:lstStyle/>
            <a:p>
              <a:pPr algn="ctr"/>
              <a:r>
                <a:rPr lang="en-US" sz="1200" b="1">
                  <a:solidFill>
                    <a:prstClr val="white"/>
                  </a:solidFill>
                  <a:latin typeface="Helvetica" pitchFamily="2" charset="0"/>
                </a:rPr>
                <a:t>Mobile Devices </a:t>
              </a:r>
            </a:p>
          </p:txBody>
        </p:sp>
      </p:grpSp>
      <p:grpSp>
        <p:nvGrpSpPr>
          <p:cNvPr id="77" name="Group 76"/>
          <p:cNvGrpSpPr/>
          <p:nvPr/>
        </p:nvGrpSpPr>
        <p:grpSpPr>
          <a:xfrm>
            <a:off x="1902986" y="3386136"/>
            <a:ext cx="1287438" cy="1109964"/>
            <a:chOff x="8366463" y="1263421"/>
            <a:chExt cx="2880000" cy="1971739"/>
          </a:xfrm>
          <a:solidFill>
            <a:srgbClr val="C92F36"/>
          </a:solidFill>
        </p:grpSpPr>
        <p:pic>
          <p:nvPicPr>
            <p:cNvPr id="78" name="Picture 3"/>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8366463" y="1263421"/>
              <a:ext cx="2879999" cy="1762209"/>
            </a:xfrm>
            <a:prstGeom prst="rect">
              <a:avLst/>
            </a:prstGeom>
            <a:grp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TextBox 78"/>
            <p:cNvSpPr txBox="1"/>
            <p:nvPr/>
          </p:nvSpPr>
          <p:spPr>
            <a:xfrm>
              <a:off x="8366463" y="2743227"/>
              <a:ext cx="2880000" cy="491933"/>
            </a:xfrm>
            <a:prstGeom prst="rect">
              <a:avLst/>
            </a:prstGeom>
            <a:solidFill>
              <a:schemeClr val="accent2"/>
            </a:solidFill>
          </p:spPr>
          <p:txBody>
            <a:bodyPr wrap="square" lIns="0" rIns="0" rtlCol="0">
              <a:spAutoFit/>
            </a:bodyPr>
            <a:lstStyle/>
            <a:p>
              <a:pPr algn="ctr"/>
              <a:r>
                <a:rPr lang="en-US" sz="1200" b="1">
                  <a:solidFill>
                    <a:prstClr val="white"/>
                  </a:solidFill>
                  <a:latin typeface="Helvetica" pitchFamily="2" charset="0"/>
                </a:rPr>
                <a:t>SAP CRM / SRM </a:t>
              </a:r>
            </a:p>
          </p:txBody>
        </p:sp>
      </p:grpSp>
      <p:grpSp>
        <p:nvGrpSpPr>
          <p:cNvPr id="3" name="Group 2"/>
          <p:cNvGrpSpPr/>
          <p:nvPr/>
        </p:nvGrpSpPr>
        <p:grpSpPr>
          <a:xfrm>
            <a:off x="3494890" y="2500512"/>
            <a:ext cx="4667377" cy="3026803"/>
            <a:chOff x="2102784" y="2389575"/>
            <a:chExt cx="4960889" cy="3217145"/>
          </a:xfrm>
        </p:grpSpPr>
        <p:grpSp>
          <p:nvGrpSpPr>
            <p:cNvPr id="7" name="Group 43"/>
            <p:cNvGrpSpPr/>
            <p:nvPr/>
          </p:nvGrpSpPr>
          <p:grpSpPr>
            <a:xfrm>
              <a:off x="3244393" y="3890266"/>
              <a:ext cx="2712642" cy="428132"/>
              <a:chOff x="1451113" y="4545497"/>
              <a:chExt cx="2623929" cy="414131"/>
            </a:xfrm>
            <a:solidFill>
              <a:schemeClr val="bg1">
                <a:lumMod val="85000"/>
              </a:schemeClr>
            </a:solidFill>
          </p:grpSpPr>
          <p:sp>
            <p:nvSpPr>
              <p:cNvPr id="40" name="Chevron 39"/>
              <p:cNvSpPr/>
              <p:nvPr/>
            </p:nvSpPr>
            <p:spPr bwMode="gray">
              <a:xfrm>
                <a:off x="1451113" y="4552123"/>
                <a:ext cx="715617" cy="407504"/>
              </a:xfrm>
              <a:prstGeom prst="chevron">
                <a:avLst>
                  <a:gd name="adj" fmla="val 36667"/>
                </a:avLst>
              </a:prstGeom>
              <a:grpFill/>
              <a:ln w="6350" algn="ctr">
                <a:noFill/>
                <a:miter lim="800000"/>
                <a:headEnd/>
                <a:tailEnd/>
              </a:ln>
            </p:spPr>
            <p:txBody>
              <a:bodyPr lIns="89977" tIns="71981" rIns="89977" bIns="71981" rtlCol="0" anchor="ctr"/>
              <a:lstStyle/>
              <a:p>
                <a:pPr algn="ctr">
                  <a:spcBef>
                    <a:spcPct val="50000"/>
                  </a:spcBef>
                  <a:buClr>
                    <a:srgbClr val="F0AB00"/>
                  </a:buClr>
                  <a:buSzPct val="80000"/>
                </a:pPr>
                <a:endParaRPr lang="en-US" sz="1799" kern="0">
                  <a:solidFill>
                    <a:prstClr val="black"/>
                  </a:solidFill>
                  <a:latin typeface="Helvetica" pitchFamily="2" charset="0"/>
                  <a:ea typeface="Arial Unicode MS" pitchFamily="34" charset="-128"/>
                  <a:cs typeface="Arial Unicode MS" pitchFamily="34" charset="-128"/>
                </a:endParaRPr>
              </a:p>
            </p:txBody>
          </p:sp>
          <p:sp>
            <p:nvSpPr>
              <p:cNvPr id="41" name="Chevron 40"/>
              <p:cNvSpPr/>
              <p:nvPr/>
            </p:nvSpPr>
            <p:spPr bwMode="gray">
              <a:xfrm>
                <a:off x="2087217" y="4545497"/>
                <a:ext cx="715617" cy="407504"/>
              </a:xfrm>
              <a:prstGeom prst="chevron">
                <a:avLst>
                  <a:gd name="adj" fmla="val 36667"/>
                </a:avLst>
              </a:prstGeom>
              <a:grpFill/>
              <a:ln w="6350" algn="ctr">
                <a:noFill/>
                <a:miter lim="800000"/>
                <a:headEnd/>
                <a:tailEnd/>
              </a:ln>
            </p:spPr>
            <p:txBody>
              <a:bodyPr lIns="89977" tIns="71981" rIns="89977" bIns="71981" rtlCol="0" anchor="ctr"/>
              <a:lstStyle/>
              <a:p>
                <a:pPr algn="ctr">
                  <a:spcBef>
                    <a:spcPct val="50000"/>
                  </a:spcBef>
                  <a:buClr>
                    <a:srgbClr val="F0AB00"/>
                  </a:buClr>
                  <a:buSzPct val="80000"/>
                </a:pPr>
                <a:endParaRPr lang="en-US" sz="1799" kern="0">
                  <a:solidFill>
                    <a:prstClr val="black"/>
                  </a:solidFill>
                  <a:latin typeface="Helvetica" pitchFamily="2" charset="0"/>
                  <a:ea typeface="Arial Unicode MS" pitchFamily="34" charset="-128"/>
                  <a:cs typeface="Arial Unicode MS" pitchFamily="34" charset="-128"/>
                </a:endParaRPr>
              </a:p>
            </p:txBody>
          </p:sp>
          <p:sp>
            <p:nvSpPr>
              <p:cNvPr id="42" name="Chevron 41"/>
              <p:cNvSpPr/>
              <p:nvPr/>
            </p:nvSpPr>
            <p:spPr bwMode="gray">
              <a:xfrm>
                <a:off x="2723321" y="4548810"/>
                <a:ext cx="715617" cy="407504"/>
              </a:xfrm>
              <a:prstGeom prst="chevron">
                <a:avLst>
                  <a:gd name="adj" fmla="val 36667"/>
                </a:avLst>
              </a:prstGeom>
              <a:grpFill/>
              <a:ln w="6350" algn="ctr">
                <a:noFill/>
                <a:miter lim="800000"/>
                <a:headEnd/>
                <a:tailEnd/>
              </a:ln>
            </p:spPr>
            <p:txBody>
              <a:bodyPr lIns="89977" tIns="71981" rIns="89977" bIns="71981" rtlCol="0" anchor="ctr"/>
              <a:lstStyle/>
              <a:p>
                <a:pPr algn="ctr">
                  <a:spcBef>
                    <a:spcPct val="50000"/>
                  </a:spcBef>
                  <a:buClr>
                    <a:srgbClr val="F0AB00"/>
                  </a:buClr>
                  <a:buSzPct val="80000"/>
                </a:pPr>
                <a:endParaRPr lang="en-US" sz="1799" kern="0">
                  <a:solidFill>
                    <a:prstClr val="black"/>
                  </a:solidFill>
                  <a:latin typeface="Helvetica" pitchFamily="2" charset="0"/>
                  <a:ea typeface="Arial Unicode MS" pitchFamily="34" charset="-128"/>
                  <a:cs typeface="Arial Unicode MS" pitchFamily="34" charset="-128"/>
                </a:endParaRPr>
              </a:p>
            </p:txBody>
          </p:sp>
          <p:sp>
            <p:nvSpPr>
              <p:cNvPr id="43" name="Chevron 42"/>
              <p:cNvSpPr/>
              <p:nvPr/>
            </p:nvSpPr>
            <p:spPr bwMode="gray">
              <a:xfrm>
                <a:off x="3359425" y="4552124"/>
                <a:ext cx="715617" cy="407504"/>
              </a:xfrm>
              <a:prstGeom prst="chevron">
                <a:avLst>
                  <a:gd name="adj" fmla="val 36667"/>
                </a:avLst>
              </a:prstGeom>
              <a:grpFill/>
              <a:ln w="6350" algn="ctr">
                <a:noFill/>
                <a:miter lim="800000"/>
                <a:headEnd/>
                <a:tailEnd/>
              </a:ln>
            </p:spPr>
            <p:txBody>
              <a:bodyPr lIns="89977" tIns="71981" rIns="89977" bIns="71981" rtlCol="0" anchor="ctr"/>
              <a:lstStyle/>
              <a:p>
                <a:pPr algn="ctr">
                  <a:spcBef>
                    <a:spcPct val="50000"/>
                  </a:spcBef>
                  <a:buClr>
                    <a:srgbClr val="F0AB00"/>
                  </a:buClr>
                  <a:buSzPct val="80000"/>
                </a:pPr>
                <a:endParaRPr lang="en-US" sz="1799" kern="0">
                  <a:solidFill>
                    <a:prstClr val="black"/>
                  </a:solidFill>
                  <a:latin typeface="Helvetica" pitchFamily="2" charset="0"/>
                  <a:ea typeface="Arial Unicode MS" pitchFamily="34" charset="-128"/>
                  <a:cs typeface="Arial Unicode MS" pitchFamily="34" charset="-128"/>
                </a:endParaRPr>
              </a:p>
            </p:txBody>
          </p:sp>
        </p:grpSp>
        <p:sp>
          <p:nvSpPr>
            <p:cNvPr id="51" name="Rectangle 50"/>
            <p:cNvSpPr/>
            <p:nvPr/>
          </p:nvSpPr>
          <p:spPr bwMode="gray">
            <a:xfrm>
              <a:off x="2465407" y="3151987"/>
              <a:ext cx="4263384" cy="2146590"/>
            </a:xfrm>
            <a:prstGeom prst="rect">
              <a:avLst/>
            </a:prstGeom>
            <a:noFill/>
            <a:ln w="6350" algn="ctr">
              <a:noFill/>
              <a:miter lim="800000"/>
              <a:headEnd/>
              <a:tailEnd/>
            </a:ln>
          </p:spPr>
          <p:txBody>
            <a:bodyPr spcFirstLastPara="1" lIns="89977" tIns="71981" rIns="89977" bIns="71981" numCol="1" rtlCol="0" anchor="ctr">
              <a:prstTxWarp prst="textArchDown">
                <a:avLst/>
              </a:prstTxWarp>
            </a:bodyPr>
            <a:lstStyle/>
            <a:p>
              <a:pPr algn="ctr">
                <a:spcBef>
                  <a:spcPct val="50000"/>
                </a:spcBef>
                <a:buClr>
                  <a:srgbClr val="F0AB00"/>
                </a:buClr>
                <a:buSzPct val="80000"/>
              </a:pPr>
              <a:r>
                <a:rPr lang="en-US" sz="1200" kern="0">
                  <a:solidFill>
                    <a:prstClr val="black"/>
                  </a:solidFill>
                  <a:latin typeface="Helvetica" pitchFamily="2" charset="0"/>
                  <a:ea typeface="Arial Unicode MS" pitchFamily="34" charset="-128"/>
                  <a:cs typeface="Arial Unicode MS" pitchFamily="34" charset="-128"/>
                </a:rPr>
                <a:t>Process Centric Collaboration</a:t>
              </a:r>
            </a:p>
          </p:txBody>
        </p:sp>
        <p:grpSp>
          <p:nvGrpSpPr>
            <p:cNvPr id="12" name="Group 11"/>
            <p:cNvGrpSpPr/>
            <p:nvPr/>
          </p:nvGrpSpPr>
          <p:grpSpPr>
            <a:xfrm>
              <a:off x="2102784" y="2389575"/>
              <a:ext cx="4960889" cy="3027590"/>
              <a:chOff x="2102784" y="2119936"/>
              <a:chExt cx="4960889" cy="3027590"/>
            </a:xfrm>
          </p:grpSpPr>
          <p:sp>
            <p:nvSpPr>
              <p:cNvPr id="50" name="Donut 49"/>
              <p:cNvSpPr/>
              <p:nvPr/>
            </p:nvSpPr>
            <p:spPr bwMode="gray">
              <a:xfrm>
                <a:off x="2311647" y="2518854"/>
                <a:ext cx="4578132" cy="2628672"/>
              </a:xfrm>
              <a:prstGeom prst="donut">
                <a:avLst>
                  <a:gd name="adj" fmla="val 7020"/>
                </a:avLst>
              </a:prstGeom>
              <a:solidFill>
                <a:srgbClr val="CBCBCB"/>
              </a:solidFill>
              <a:ln w="6350" algn="ctr">
                <a:noFill/>
                <a:miter lim="800000"/>
                <a:headEnd/>
                <a:tailEnd/>
              </a:ln>
            </p:spPr>
            <p:txBody>
              <a:bodyPr lIns="89977" tIns="71981" rIns="89977" bIns="71981" rtlCol="0" anchor="ctr"/>
              <a:lstStyle/>
              <a:p>
                <a:pPr algn="ctr">
                  <a:spcBef>
                    <a:spcPct val="50000"/>
                  </a:spcBef>
                  <a:buClr>
                    <a:srgbClr val="F0AB00"/>
                  </a:buClr>
                  <a:buSzPct val="80000"/>
                </a:pPr>
                <a:endParaRPr lang="en-US" sz="1799" kern="0">
                  <a:solidFill>
                    <a:prstClr val="black"/>
                  </a:solidFill>
                  <a:latin typeface="Helvetica" pitchFamily="2" charset="0"/>
                  <a:ea typeface="Arial Unicode MS" pitchFamily="34" charset="-128"/>
                  <a:cs typeface="Arial Unicode MS" pitchFamily="34" charset="-128"/>
                </a:endParaRPr>
              </a:p>
            </p:txBody>
          </p:sp>
          <p:pic>
            <p:nvPicPr>
              <p:cNvPr id="4" name="Picture 4" descr="\\psf\Host\Users\eric\Graphic Tank\People v2_Generic Person copy 3.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406886" y="2119936"/>
                <a:ext cx="400030" cy="552546"/>
              </a:xfrm>
              <a:prstGeom prst="rect">
                <a:avLst/>
              </a:prstGeom>
              <a:noFill/>
            </p:spPr>
          </p:pic>
          <p:pic>
            <p:nvPicPr>
              <p:cNvPr id="5" name="Picture 5" descr="\\psf\Host\Users\eric\Graphic Tank\People v2_Generic Person.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810297" y="2400785"/>
                <a:ext cx="400030" cy="552546"/>
              </a:xfrm>
              <a:prstGeom prst="rect">
                <a:avLst/>
              </a:prstGeom>
              <a:noFill/>
            </p:spPr>
          </p:pic>
          <p:pic>
            <p:nvPicPr>
              <p:cNvPr id="6" name="Picture 7" descr="\\psf\Host\Users\eric\Graphic Tank\People v2_Generic Person copy 2.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943839" y="2430602"/>
                <a:ext cx="400030" cy="552546"/>
              </a:xfrm>
              <a:prstGeom prst="rect">
                <a:avLst/>
              </a:prstGeom>
              <a:noFill/>
            </p:spPr>
          </p:pic>
          <p:pic>
            <p:nvPicPr>
              <p:cNvPr id="63" name="Picture 4" descr="\\psf\Host\Users\eric\Graphic Tank\People v2_Generic Person copy 3.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102784" y="3465028"/>
                <a:ext cx="400030" cy="552546"/>
              </a:xfrm>
              <a:prstGeom prst="rect">
                <a:avLst/>
              </a:prstGeom>
              <a:noFill/>
            </p:spPr>
          </p:pic>
          <p:pic>
            <p:nvPicPr>
              <p:cNvPr id="66" name="Picture 7" descr="\\psf\Host\Users\eric\Graphic Tank\People v2_Generic Person copy 2.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663643" y="3456526"/>
                <a:ext cx="400030" cy="552546"/>
              </a:xfrm>
              <a:prstGeom prst="rect">
                <a:avLst/>
              </a:prstGeom>
              <a:noFill/>
            </p:spPr>
          </p:pic>
          <p:pic>
            <p:nvPicPr>
              <p:cNvPr id="69" name="Picture 5" descr="\\psf\Host\Users\eric\Graphic Tank\People v2_Generic Person.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611724" y="4391655"/>
                <a:ext cx="400030" cy="552546"/>
              </a:xfrm>
              <a:prstGeom prst="rect">
                <a:avLst/>
              </a:prstGeom>
              <a:noFill/>
            </p:spPr>
          </p:pic>
          <p:pic>
            <p:nvPicPr>
              <p:cNvPr id="72" name="Picture 5" descr="\\psf\Host\Users\eric\Graphic Tank\People v2_Generic Person.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174378" y="4504247"/>
                <a:ext cx="400030" cy="552546"/>
              </a:xfrm>
              <a:prstGeom prst="rect">
                <a:avLst/>
              </a:prstGeom>
              <a:noFill/>
            </p:spPr>
          </p:pic>
        </p:grpSp>
        <p:grpSp>
          <p:nvGrpSpPr>
            <p:cNvPr id="19" name="Group 18"/>
            <p:cNvGrpSpPr/>
            <p:nvPr/>
          </p:nvGrpSpPr>
          <p:grpSpPr>
            <a:xfrm>
              <a:off x="2614051" y="2990946"/>
              <a:ext cx="3979694" cy="1476152"/>
              <a:chOff x="2614051" y="2721307"/>
              <a:chExt cx="3979694" cy="1476152"/>
            </a:xfrm>
          </p:grpSpPr>
          <p:grpSp>
            <p:nvGrpSpPr>
              <p:cNvPr id="2" name="Group 59"/>
              <p:cNvGrpSpPr/>
              <p:nvPr/>
            </p:nvGrpSpPr>
            <p:grpSpPr>
              <a:xfrm>
                <a:off x="4359114" y="2721307"/>
                <a:ext cx="506050" cy="289243"/>
                <a:chOff x="3941671" y="1449099"/>
                <a:chExt cx="506050" cy="289243"/>
              </a:xfrm>
            </p:grpSpPr>
            <p:pic>
              <p:nvPicPr>
                <p:cNvPr id="25" name="Picture 19" descr="\\psf\Host\Users\eric\Graphic Tank\Office Icons_Word copy 2.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216796" y="1453856"/>
                  <a:ext cx="230925" cy="284486"/>
                </a:xfrm>
                <a:prstGeom prst="rect">
                  <a:avLst/>
                </a:prstGeom>
                <a:noFill/>
              </p:spPr>
            </p:pic>
            <p:pic>
              <p:nvPicPr>
                <p:cNvPr id="30" name="Picture 24" descr="\\psf\Host\Users\eric\Graphic Tank\Office Icons_PDF copy 2.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941671" y="1449099"/>
                  <a:ext cx="234147" cy="284486"/>
                </a:xfrm>
                <a:prstGeom prst="rect">
                  <a:avLst/>
                </a:prstGeom>
                <a:noFill/>
              </p:spPr>
            </p:pic>
          </p:grpSp>
          <p:grpSp>
            <p:nvGrpSpPr>
              <p:cNvPr id="18" name="Group 17"/>
              <p:cNvGrpSpPr/>
              <p:nvPr/>
            </p:nvGrpSpPr>
            <p:grpSpPr>
              <a:xfrm>
                <a:off x="2614051" y="3653960"/>
                <a:ext cx="3979694" cy="543499"/>
                <a:chOff x="2614051" y="3653960"/>
                <a:chExt cx="3979694" cy="543499"/>
              </a:xfrm>
            </p:grpSpPr>
            <p:grpSp>
              <p:nvGrpSpPr>
                <p:cNvPr id="9" name="Group 73"/>
                <p:cNvGrpSpPr/>
                <p:nvPr/>
              </p:nvGrpSpPr>
              <p:grpSpPr>
                <a:xfrm>
                  <a:off x="2614051" y="3653960"/>
                  <a:ext cx="324055" cy="425068"/>
                  <a:chOff x="1868617" y="3574449"/>
                  <a:chExt cx="324055" cy="425068"/>
                </a:xfrm>
              </p:grpSpPr>
              <p:pic>
                <p:nvPicPr>
                  <p:cNvPr id="64" name="Picture 7" descr="\\psf\Host\Users\eric\Graphic Tank\Office Icons_XLS copy 3.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971259" y="3574449"/>
                    <a:ext cx="221413" cy="287431"/>
                  </a:xfrm>
                  <a:prstGeom prst="rect">
                    <a:avLst/>
                  </a:prstGeom>
                  <a:noFill/>
                </p:spPr>
              </p:pic>
              <p:pic>
                <p:nvPicPr>
                  <p:cNvPr id="65" name="Picture 19" descr="\\psf\Host\Users\eric\Graphic Tank\Office Icons_Word copy 2.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868617" y="3715031"/>
                    <a:ext cx="230925" cy="284486"/>
                  </a:xfrm>
                  <a:prstGeom prst="rect">
                    <a:avLst/>
                  </a:prstGeom>
                  <a:noFill/>
                </p:spPr>
              </p:pic>
            </p:grpSp>
            <p:grpSp>
              <p:nvGrpSpPr>
                <p:cNvPr id="10" name="Group 76"/>
                <p:cNvGrpSpPr/>
                <p:nvPr/>
              </p:nvGrpSpPr>
              <p:grpSpPr>
                <a:xfrm>
                  <a:off x="6250972" y="3778142"/>
                  <a:ext cx="342773" cy="419317"/>
                  <a:chOff x="7046102" y="3599238"/>
                  <a:chExt cx="342773" cy="419317"/>
                </a:xfrm>
              </p:grpSpPr>
              <p:pic>
                <p:nvPicPr>
                  <p:cNvPr id="67" name="Picture 7" descr="\\psf\Host\Users\eric\Graphic Tank\Office Icons_XLS copy 3.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046102" y="3599238"/>
                    <a:ext cx="227679" cy="295566"/>
                  </a:xfrm>
                  <a:prstGeom prst="rect">
                    <a:avLst/>
                  </a:prstGeom>
                  <a:noFill/>
                </p:spPr>
              </p:pic>
              <p:pic>
                <p:nvPicPr>
                  <p:cNvPr id="68" name="Picture 10" descr="\\psf\Host\Users\eric\Graphic Tank\Office Icons_Word copy 3.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164330" y="3726123"/>
                    <a:ext cx="224545" cy="292432"/>
                  </a:xfrm>
                  <a:prstGeom prst="rect">
                    <a:avLst/>
                  </a:prstGeom>
                  <a:noFill/>
                </p:spPr>
              </p:pic>
            </p:grpSp>
          </p:grpSp>
        </p:grpSp>
        <p:grpSp>
          <p:nvGrpSpPr>
            <p:cNvPr id="15" name="Group 14"/>
            <p:cNvGrpSpPr/>
            <p:nvPr/>
          </p:nvGrpSpPr>
          <p:grpSpPr>
            <a:xfrm>
              <a:off x="2910940" y="3159975"/>
              <a:ext cx="3658824" cy="2446745"/>
              <a:chOff x="2910940" y="2890336"/>
              <a:chExt cx="3658824" cy="2446745"/>
            </a:xfrm>
          </p:grpSpPr>
          <p:pic>
            <p:nvPicPr>
              <p:cNvPr id="46" name="Picture 10" descr="\\psf\Host\Users\eric\Graphic Tank\Office Icons_Word copy 3.pn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103536" y="3878915"/>
                <a:ext cx="199883" cy="260315"/>
              </a:xfrm>
              <a:prstGeom prst="rect">
                <a:avLst/>
              </a:prstGeom>
              <a:noFill/>
            </p:spPr>
          </p:pic>
          <p:grpSp>
            <p:nvGrpSpPr>
              <p:cNvPr id="8" name="Group 58"/>
              <p:cNvGrpSpPr/>
              <p:nvPr/>
            </p:nvGrpSpPr>
            <p:grpSpPr>
              <a:xfrm>
                <a:off x="5482202" y="2890336"/>
                <a:ext cx="575160" cy="500959"/>
                <a:chOff x="6058671" y="1647945"/>
                <a:chExt cx="575160" cy="500959"/>
              </a:xfrm>
            </p:grpSpPr>
            <p:pic>
              <p:nvPicPr>
                <p:cNvPr id="38" name="Picture 10" descr="\\psf\Host\Users\eric\Graphic Tank\Office Icons_Word copy 3.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058671" y="1647945"/>
                  <a:ext cx="225553" cy="293744"/>
                </a:xfrm>
                <a:prstGeom prst="rect">
                  <a:avLst/>
                </a:prstGeom>
                <a:noFill/>
              </p:spPr>
            </p:pic>
            <p:pic>
              <p:nvPicPr>
                <p:cNvPr id="11" name="Picture 6" descr="\\psf\Host\Users\eric\Graphic Tank\Office Icons_XLS copy 4.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6232957" y="1745219"/>
                  <a:ext cx="228701" cy="296892"/>
                </a:xfrm>
                <a:prstGeom prst="rect">
                  <a:avLst/>
                </a:prstGeom>
                <a:noFill/>
              </p:spPr>
            </p:pic>
            <p:pic>
              <p:nvPicPr>
                <p:cNvPr id="39" name="Picture 24" descr="\\psf\Host\Users\eric\Graphic Tank\Office Icons_PDF copy 2.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6405130" y="1859475"/>
                  <a:ext cx="228701" cy="289429"/>
                </a:xfrm>
                <a:prstGeom prst="rect">
                  <a:avLst/>
                </a:prstGeom>
                <a:noFill/>
              </p:spPr>
            </p:pic>
          </p:grpSp>
          <p:sp>
            <p:nvSpPr>
              <p:cNvPr id="86" name="Arc 85"/>
              <p:cNvSpPr/>
              <p:nvPr/>
            </p:nvSpPr>
            <p:spPr>
              <a:xfrm rot="5400000">
                <a:off x="2910940" y="3368267"/>
                <a:ext cx="1250978" cy="1250978"/>
              </a:xfrm>
              <a:prstGeom prst="arc">
                <a:avLst>
                  <a:gd name="adj1" fmla="val 17082964"/>
                  <a:gd name="adj2" fmla="val 20777304"/>
                </a:avLst>
              </a:prstGeom>
              <a:ln w="190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prstClr val="black"/>
                  </a:solidFill>
                  <a:latin typeface="Helvetica" pitchFamily="2" charset="0"/>
                </a:endParaRPr>
              </a:p>
            </p:txBody>
          </p:sp>
          <p:sp>
            <p:nvSpPr>
              <p:cNvPr id="87" name="Arc 86"/>
              <p:cNvSpPr/>
              <p:nvPr/>
            </p:nvSpPr>
            <p:spPr>
              <a:xfrm rot="16200000">
                <a:off x="4254089" y="3021406"/>
                <a:ext cx="2315675" cy="2315675"/>
              </a:xfrm>
              <a:prstGeom prst="arc">
                <a:avLst>
                  <a:gd name="adj1" fmla="val 17082964"/>
                  <a:gd name="adj2" fmla="val 62521"/>
                </a:avLst>
              </a:prstGeom>
              <a:ln w="190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prstClr val="black"/>
                  </a:solidFill>
                  <a:latin typeface="Helvetica" pitchFamily="2" charset="0"/>
                </a:endParaRPr>
              </a:p>
            </p:txBody>
          </p:sp>
        </p:grpSp>
        <p:grpSp>
          <p:nvGrpSpPr>
            <p:cNvPr id="17" name="Group 16"/>
            <p:cNvGrpSpPr/>
            <p:nvPr/>
          </p:nvGrpSpPr>
          <p:grpSpPr>
            <a:xfrm>
              <a:off x="5526393" y="3568891"/>
              <a:ext cx="1171958" cy="1437138"/>
              <a:chOff x="5526393" y="3299252"/>
              <a:chExt cx="1171958" cy="1437138"/>
            </a:xfrm>
          </p:grpSpPr>
          <p:pic>
            <p:nvPicPr>
              <p:cNvPr id="47" name="Picture 24" descr="\\psf\Host\Users\eric\Graphic Tank\Office Icons_PDF copy 2.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5526393" y="3834016"/>
                <a:ext cx="202676" cy="256492"/>
              </a:xfrm>
              <a:prstGeom prst="rect">
                <a:avLst/>
              </a:prstGeom>
              <a:noFill/>
            </p:spPr>
          </p:pic>
          <p:pic>
            <p:nvPicPr>
              <p:cNvPr id="73" name="Picture 6" descr="\\psf\Host\Users\eric\Graphic Tank\Office Icons_XLS copy 4.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756052" y="4366587"/>
                <a:ext cx="228701" cy="296892"/>
              </a:xfrm>
              <a:prstGeom prst="rect">
                <a:avLst/>
              </a:prstGeom>
              <a:noFill/>
            </p:spPr>
          </p:pic>
          <p:pic>
            <p:nvPicPr>
              <p:cNvPr id="88" name="Picture 24" descr="\\psf\Host\Users\eric\Graphic Tank\Office Icons_PDF copy 2.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5613313" y="4446961"/>
                <a:ext cx="228701" cy="289429"/>
              </a:xfrm>
              <a:prstGeom prst="rect">
                <a:avLst/>
              </a:prstGeom>
              <a:noFill/>
            </p:spPr>
          </p:pic>
          <p:sp>
            <p:nvSpPr>
              <p:cNvPr id="89" name="Arc 88"/>
              <p:cNvSpPr/>
              <p:nvPr/>
            </p:nvSpPr>
            <p:spPr>
              <a:xfrm rot="15183669">
                <a:off x="5586498" y="3299252"/>
                <a:ext cx="1111853" cy="1111853"/>
              </a:xfrm>
              <a:prstGeom prst="arc">
                <a:avLst>
                  <a:gd name="adj1" fmla="val 17452769"/>
                  <a:gd name="adj2" fmla="val 20490926"/>
                </a:avLst>
              </a:prstGeom>
              <a:ln w="190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prstClr val="black"/>
                  </a:solidFill>
                  <a:latin typeface="Helvetica" pitchFamily="2" charset="0"/>
                </a:endParaRPr>
              </a:p>
            </p:txBody>
          </p:sp>
          <p:sp>
            <p:nvSpPr>
              <p:cNvPr id="90" name="Arc 89"/>
              <p:cNvSpPr/>
              <p:nvPr/>
            </p:nvSpPr>
            <p:spPr>
              <a:xfrm rot="11065946">
                <a:off x="5586498" y="3461647"/>
                <a:ext cx="1111853" cy="1111853"/>
              </a:xfrm>
              <a:prstGeom prst="arc">
                <a:avLst>
                  <a:gd name="adj1" fmla="val 18810044"/>
                  <a:gd name="adj2" fmla="val 20777304"/>
                </a:avLst>
              </a:prstGeom>
              <a:ln w="190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prstClr val="black"/>
                  </a:solidFill>
                  <a:latin typeface="Helvetica" pitchFamily="2" charset="0"/>
                </a:endParaRPr>
              </a:p>
            </p:txBody>
          </p:sp>
        </p:grpSp>
        <p:grpSp>
          <p:nvGrpSpPr>
            <p:cNvPr id="13" name="Group 12"/>
            <p:cNvGrpSpPr/>
            <p:nvPr/>
          </p:nvGrpSpPr>
          <p:grpSpPr>
            <a:xfrm>
              <a:off x="2528764" y="3218248"/>
              <a:ext cx="1347498" cy="1830993"/>
              <a:chOff x="2528764" y="2948609"/>
              <a:chExt cx="1347498" cy="1830993"/>
            </a:xfrm>
          </p:grpSpPr>
          <p:pic>
            <p:nvPicPr>
              <p:cNvPr id="70" name="Picture 6" descr="\\psf\Host\Users\eric\Graphic Tank\Office Icons_XLS copy 4.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3272789" y="4413750"/>
                <a:ext cx="228701" cy="296892"/>
              </a:xfrm>
              <a:prstGeom prst="rect">
                <a:avLst/>
              </a:prstGeom>
              <a:noFill/>
            </p:spPr>
          </p:pic>
          <p:sp>
            <p:nvSpPr>
              <p:cNvPr id="84" name="Arc 83"/>
              <p:cNvSpPr/>
              <p:nvPr/>
            </p:nvSpPr>
            <p:spPr>
              <a:xfrm rot="443975">
                <a:off x="2658955" y="2991139"/>
                <a:ext cx="1111853" cy="1111853"/>
              </a:xfrm>
              <a:prstGeom prst="arc">
                <a:avLst>
                  <a:gd name="adj1" fmla="val 18314559"/>
                  <a:gd name="adj2" fmla="val 20777304"/>
                </a:avLst>
              </a:prstGeom>
              <a:ln w="190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prstClr val="black"/>
                  </a:solidFill>
                  <a:latin typeface="Helvetica" pitchFamily="2" charset="0"/>
                </a:endParaRPr>
              </a:p>
            </p:txBody>
          </p:sp>
          <p:sp>
            <p:nvSpPr>
              <p:cNvPr id="85" name="Arc 84"/>
              <p:cNvSpPr/>
              <p:nvPr/>
            </p:nvSpPr>
            <p:spPr>
              <a:xfrm rot="4246719">
                <a:off x="2528764" y="3239058"/>
                <a:ext cx="1250978" cy="1250978"/>
              </a:xfrm>
              <a:prstGeom prst="arc">
                <a:avLst>
                  <a:gd name="adj1" fmla="val 17082964"/>
                  <a:gd name="adj2" fmla="val 20777304"/>
                </a:avLst>
              </a:prstGeom>
              <a:ln w="19050">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prstClr val="black"/>
                  </a:solidFill>
                  <a:latin typeface="Helvetica" pitchFamily="2" charset="0"/>
                </a:endParaRPr>
              </a:p>
            </p:txBody>
          </p:sp>
          <p:pic>
            <p:nvPicPr>
              <p:cNvPr id="71" name="Picture 10" descr="\\psf\Host\Users\eric\Graphic Tank\Office Icons_Word copy 3.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434142" y="4485858"/>
                <a:ext cx="225553" cy="293744"/>
              </a:xfrm>
              <a:prstGeom prst="rect">
                <a:avLst/>
              </a:prstGeom>
              <a:noFill/>
            </p:spPr>
          </p:pic>
          <p:pic>
            <p:nvPicPr>
              <p:cNvPr id="91" name="Picture 6" descr="\\psf\Host\Users\eric\Graphic Tank\Office Icons_XLS copy 4.pn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3687418" y="3521562"/>
                <a:ext cx="188844" cy="245151"/>
              </a:xfrm>
              <a:prstGeom prst="rect">
                <a:avLst/>
              </a:prstGeom>
              <a:noFill/>
            </p:spPr>
          </p:pic>
          <p:pic>
            <p:nvPicPr>
              <p:cNvPr id="92" name="Picture 6" descr="\\psf\Host\Users\eric\Graphic Tank\Office Icons_XLS copy 4.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3352302" y="2948609"/>
                <a:ext cx="228701" cy="296892"/>
              </a:xfrm>
              <a:prstGeom prst="rect">
                <a:avLst/>
              </a:prstGeom>
              <a:noFill/>
            </p:spPr>
          </p:pic>
          <p:pic>
            <p:nvPicPr>
              <p:cNvPr id="16" name="Picture 10" descr="\\psf\Host\Users\eric\Graphic Tank\Office Icons_Word copy 3.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196071" y="3030325"/>
                <a:ext cx="224545" cy="292432"/>
              </a:xfrm>
              <a:prstGeom prst="rect">
                <a:avLst/>
              </a:prstGeom>
              <a:noFill/>
            </p:spPr>
          </p:pic>
        </p:grpSp>
        <p:sp>
          <p:nvSpPr>
            <p:cNvPr id="101" name="Rectangle 100"/>
            <p:cNvSpPr/>
            <p:nvPr/>
          </p:nvSpPr>
          <p:spPr bwMode="gray">
            <a:xfrm>
              <a:off x="2465407" y="3154618"/>
              <a:ext cx="4263384" cy="2146590"/>
            </a:xfrm>
            <a:prstGeom prst="rect">
              <a:avLst/>
            </a:prstGeom>
            <a:noFill/>
            <a:ln w="6350" algn="ctr">
              <a:noFill/>
              <a:miter lim="800000"/>
              <a:headEnd/>
              <a:tailEnd/>
            </a:ln>
          </p:spPr>
          <p:txBody>
            <a:bodyPr spcFirstLastPara="1" lIns="89962" tIns="71968" rIns="89962" bIns="71968" numCol="1" rtlCol="0" anchor="ctr">
              <a:prstTxWarp prst="textArchDown">
                <a:avLst/>
              </a:prstTxWarp>
            </a:bodyPr>
            <a:lstStyle/>
            <a:p>
              <a:pPr algn="ctr">
                <a:spcBef>
                  <a:spcPct val="50000"/>
                </a:spcBef>
                <a:buClr>
                  <a:srgbClr val="F0AB00"/>
                </a:buClr>
                <a:buSzPct val="80000"/>
              </a:pPr>
              <a:r>
                <a:rPr lang="en-US" sz="1200" kern="0">
                  <a:solidFill>
                    <a:prstClr val="black"/>
                  </a:solidFill>
                  <a:latin typeface="Helvetica" pitchFamily="2" charset="0"/>
                  <a:ea typeface="Arial Unicode MS" pitchFamily="34" charset="-128"/>
                  <a:cs typeface="Arial Unicode MS" pitchFamily="34" charset="-128"/>
                </a:rPr>
                <a:t>Auritas ECM Solutions</a:t>
              </a:r>
            </a:p>
          </p:txBody>
        </p:sp>
      </p:grpSp>
      <p:sp>
        <p:nvSpPr>
          <p:cNvPr id="20" name="Oval 19"/>
          <p:cNvSpPr/>
          <p:nvPr/>
        </p:nvSpPr>
        <p:spPr>
          <a:xfrm>
            <a:off x="3882109" y="3060422"/>
            <a:ext cx="3914653" cy="2077192"/>
          </a:xfrm>
          <a:prstGeom prst="ellipse">
            <a:avLst/>
          </a:prstGeom>
          <a:solidFill>
            <a:schemeClr val="accent2"/>
          </a:solidFill>
          <a:ln w="57150">
            <a:solidFill>
              <a:srgbClr val="0D4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a:latin typeface="Helvetica" pitchFamily="2" charset="0"/>
              </a:rPr>
              <a:t>The Siloed</a:t>
            </a:r>
          </a:p>
          <a:p>
            <a:pPr algn="ctr"/>
            <a:r>
              <a:rPr lang="en-US" sz="2399">
                <a:latin typeface="Helvetica" pitchFamily="2" charset="0"/>
              </a:rPr>
              <a:t>Enterprise</a:t>
            </a:r>
          </a:p>
        </p:txBody>
      </p:sp>
    </p:spTree>
    <p:extLst>
      <p:ext uri="{BB962C8B-B14F-4D97-AF65-F5344CB8AC3E}">
        <p14:creationId xmlns:p14="http://schemas.microsoft.com/office/powerpoint/2010/main" val="2964570876"/>
      </p:ext>
    </p:extLst>
  </p:cSld>
  <p:clrMapOvr>
    <a:masterClrMapping/>
  </p:clrMapOvr>
  <mc:AlternateContent xmlns:mc="http://schemas.openxmlformats.org/markup-compatibility/2006" xmlns:p14="http://schemas.microsoft.com/office/powerpoint/2010/main">
    <mc:Choice Requires="p14">
      <p:transition spd="slow" p14:dur="1500" advTm="146073">
        <p:split orient="vert"/>
      </p:transition>
    </mc:Choice>
    <mc:Fallback xmlns="">
      <p:transition spd="slow" advTm="14607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80FDCFA-303F-1E43-091A-87F058D6E295}"/>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4981AFED-0D4D-50F6-092A-83186334F353}"/>
              </a:ext>
            </a:extLst>
          </p:cNvPr>
          <p:cNvSpPr>
            <a:spLocks noGrp="1"/>
          </p:cNvSpPr>
          <p:nvPr>
            <p:ph type="body" sz="quarter" idx="11"/>
          </p:nvPr>
        </p:nvSpPr>
        <p:spPr/>
        <p:txBody>
          <a:bodyPr>
            <a:normAutofit lnSpcReduction="10000"/>
          </a:bodyPr>
          <a:lstStyle/>
          <a:p>
            <a:r>
              <a:rPr lang="en-US" b="1"/>
              <a:t>David Boeckle</a:t>
            </a:r>
            <a:br>
              <a:rPr lang="en-US"/>
            </a:br>
            <a:r>
              <a:rPr lang="en-US" sz="1400"/>
              <a:t>CSO</a:t>
            </a:r>
            <a:br>
              <a:rPr lang="en-US" sz="1400"/>
            </a:br>
            <a:br>
              <a:rPr lang="en-US" sz="1400"/>
            </a:br>
            <a:r>
              <a:rPr lang="en-US" sz="1400"/>
              <a:t>Office:	+1.407.834.8324 x284</a:t>
            </a:r>
            <a:br>
              <a:rPr lang="en-US" sz="1400"/>
            </a:br>
            <a:r>
              <a:rPr lang="en-US" sz="1400"/>
              <a:t>Mobile:	+1.813.545.2381</a:t>
            </a:r>
            <a:br>
              <a:rPr lang="en-US" sz="1400"/>
            </a:br>
            <a:r>
              <a:rPr lang="en-US" sz="1400"/>
              <a:t>Email:	</a:t>
            </a:r>
            <a:r>
              <a:rPr lang="en-US" sz="1400" err="1"/>
              <a:t>DBoeckle@Auritas.com</a:t>
            </a:r>
            <a:endParaRPr lang="en-US" sz="1400"/>
          </a:p>
          <a:p>
            <a:endParaRPr lang="en-US"/>
          </a:p>
        </p:txBody>
      </p:sp>
      <p:pic>
        <p:nvPicPr>
          <p:cNvPr id="1026" name="Picture 2" descr="Profile photo of David Boeckle">
            <a:extLst>
              <a:ext uri="{FF2B5EF4-FFF2-40B4-BE49-F238E27FC236}">
                <a16:creationId xmlns:a16="http://schemas.microsoft.com/office/drawing/2014/main" id="{E309994E-A9CE-8635-8CA9-D3FC3DE36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307" y="3772298"/>
            <a:ext cx="1985826" cy="198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201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35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A2084-E0FB-BED9-A783-828674C019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704803-87EE-155A-4389-619E60033699}"/>
              </a:ext>
            </a:extLst>
          </p:cNvPr>
          <p:cNvSpPr>
            <a:spLocks noGrp="1"/>
          </p:cNvSpPr>
          <p:nvPr>
            <p:ph type="body" sz="quarter" idx="12"/>
          </p:nvPr>
        </p:nvSpPr>
        <p:spPr/>
        <p:txBody>
          <a:bodyPr/>
          <a:lstStyle/>
          <a:p>
            <a:r>
              <a:rPr lang="en-US"/>
              <a:t>Extended ECM Value</a:t>
            </a:r>
          </a:p>
        </p:txBody>
      </p:sp>
      <p:sp>
        <p:nvSpPr>
          <p:cNvPr id="15" name="TextBox 14">
            <a:extLst>
              <a:ext uri="{FF2B5EF4-FFF2-40B4-BE49-F238E27FC236}">
                <a16:creationId xmlns:a16="http://schemas.microsoft.com/office/drawing/2014/main" id="{D32C59AA-38AD-26CC-7580-B49655EA0314}"/>
              </a:ext>
            </a:extLst>
          </p:cNvPr>
          <p:cNvSpPr txBox="1"/>
          <p:nvPr/>
        </p:nvSpPr>
        <p:spPr>
          <a:xfrm>
            <a:off x="-3024029" y="909541"/>
            <a:ext cx="247120" cy="420327"/>
          </a:xfrm>
          <a:prstGeom prst="rect">
            <a:avLst/>
          </a:prstGeom>
          <a:noFill/>
        </p:spPr>
        <p:txBody>
          <a:bodyPr wrap="none" rtlCol="0">
            <a:spAutoFit/>
          </a:bodyPr>
          <a:lstStyle/>
          <a:p>
            <a:r>
              <a:rPr lang="en-US" sz="2132">
                <a:solidFill>
                  <a:prstClr val="black"/>
                </a:solidFill>
              </a:rPr>
              <a:t> </a:t>
            </a:r>
          </a:p>
        </p:txBody>
      </p:sp>
      <p:grpSp>
        <p:nvGrpSpPr>
          <p:cNvPr id="21" name="Group 20">
            <a:extLst>
              <a:ext uri="{FF2B5EF4-FFF2-40B4-BE49-F238E27FC236}">
                <a16:creationId xmlns:a16="http://schemas.microsoft.com/office/drawing/2014/main" id="{5AD3144A-73F4-CA10-DC6E-DF2BF4CB43CD}"/>
              </a:ext>
            </a:extLst>
          </p:cNvPr>
          <p:cNvGrpSpPr/>
          <p:nvPr/>
        </p:nvGrpSpPr>
        <p:grpSpPr>
          <a:xfrm>
            <a:off x="1141070" y="1857737"/>
            <a:ext cx="3361048" cy="4051139"/>
            <a:chOff x="1141070" y="1857737"/>
            <a:chExt cx="3361048" cy="4051139"/>
          </a:xfrm>
        </p:grpSpPr>
        <p:sp>
          <p:nvSpPr>
            <p:cNvPr id="3" name="Round Same Side Corner Rectangle 2">
              <a:extLst>
                <a:ext uri="{FF2B5EF4-FFF2-40B4-BE49-F238E27FC236}">
                  <a16:creationId xmlns:a16="http://schemas.microsoft.com/office/drawing/2014/main" id="{A6008D68-6734-0F93-9C41-3262CADE3146}"/>
                </a:ext>
              </a:extLst>
            </p:cNvPr>
            <p:cNvSpPr/>
            <p:nvPr/>
          </p:nvSpPr>
          <p:spPr>
            <a:xfrm rot="16200000">
              <a:off x="672297" y="2326512"/>
              <a:ext cx="4051139" cy="3113590"/>
            </a:xfrm>
            <a:prstGeom prst="round2SameRect">
              <a:avLst>
                <a:gd name="adj1" fmla="val 6630"/>
                <a:gd name="adj2" fmla="val 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AF6D757E-5831-C3FF-91B0-92A52E30146C}"/>
                </a:ext>
              </a:extLst>
            </p:cNvPr>
            <p:cNvSpPr/>
            <p:nvPr/>
          </p:nvSpPr>
          <p:spPr>
            <a:xfrm rot="5400000">
              <a:off x="3979063" y="3704598"/>
              <a:ext cx="798653" cy="247457"/>
            </a:xfrm>
            <a:prstGeom prst="triangl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B0E1495-61C3-F28D-7D3A-3592503E6B65}"/>
                </a:ext>
              </a:extLst>
            </p:cNvPr>
            <p:cNvSpPr txBox="1"/>
            <p:nvPr/>
          </p:nvSpPr>
          <p:spPr>
            <a:xfrm>
              <a:off x="1141070" y="2109432"/>
              <a:ext cx="3113591" cy="369332"/>
            </a:xfrm>
            <a:prstGeom prst="rect">
              <a:avLst/>
            </a:prstGeom>
            <a:noFill/>
          </p:spPr>
          <p:txBody>
            <a:bodyPr wrap="square">
              <a:spAutoFit/>
            </a:bodyPr>
            <a:lstStyle/>
            <a:p>
              <a:pPr algn="ctr" defTabSz="457063" fontAlgn="base">
                <a:spcBef>
                  <a:spcPct val="0"/>
                </a:spcBef>
                <a:spcAft>
                  <a:spcPct val="0"/>
                </a:spcAft>
                <a:defRPr/>
              </a:pPr>
              <a:r>
                <a:rPr lang="en-US" sz="1800" b="1" kern="0">
                  <a:solidFill>
                    <a:prstClr val="white"/>
                  </a:solidFill>
                  <a:latin typeface="Helvetica" pitchFamily="2" charset="0"/>
                  <a:ea typeface="Avenir Book" charset="0"/>
                  <a:cs typeface="Avenir Book" charset="0"/>
                </a:rPr>
                <a:t>Content</a:t>
              </a:r>
              <a:endParaRPr lang="en-US" sz="9600" b="1" kern="0">
                <a:solidFill>
                  <a:prstClr val="white"/>
                </a:solidFill>
                <a:latin typeface="Helvetica" pitchFamily="2" charset="0"/>
                <a:ea typeface="Avenir Book" charset="0"/>
                <a:cs typeface="Avenir Book" charset="0"/>
              </a:endParaRPr>
            </a:p>
          </p:txBody>
        </p:sp>
        <p:sp>
          <p:nvSpPr>
            <p:cNvPr id="14" name="TextBox 13">
              <a:extLst>
                <a:ext uri="{FF2B5EF4-FFF2-40B4-BE49-F238E27FC236}">
                  <a16:creationId xmlns:a16="http://schemas.microsoft.com/office/drawing/2014/main" id="{D580431B-DA9F-D7CA-5D41-702335B09B5C}"/>
                </a:ext>
              </a:extLst>
            </p:cNvPr>
            <p:cNvSpPr txBox="1"/>
            <p:nvPr/>
          </p:nvSpPr>
          <p:spPr>
            <a:xfrm>
              <a:off x="1388525" y="2787025"/>
              <a:ext cx="2544504" cy="2323200"/>
            </a:xfrm>
            <a:prstGeom prst="rect">
              <a:avLst/>
            </a:prstGeom>
            <a:noFill/>
          </p:spPr>
          <p:txBody>
            <a:bodyPr wrap="square">
              <a:spAutoFit/>
            </a:bodyPr>
            <a:lstStyle/>
            <a:p>
              <a:pPr defTabSz="457063" fontAlgn="base">
                <a:lnSpc>
                  <a:spcPct val="150000"/>
                </a:lnSpc>
                <a:spcBef>
                  <a:spcPct val="0"/>
                </a:spcBef>
                <a:spcAft>
                  <a:spcPct val="0"/>
                </a:spcAft>
                <a:defRPr/>
              </a:pPr>
              <a:r>
                <a:rPr lang="en-US" sz="1400" kern="0">
                  <a:solidFill>
                    <a:prstClr val="white"/>
                  </a:solidFill>
                  <a:latin typeface="Helvetica" pitchFamily="2" charset="0"/>
                  <a:ea typeface="Avenir Book" charset="0"/>
                  <a:cs typeface="Avenir Book" charset="0"/>
                </a:rPr>
                <a:t>Documents</a:t>
              </a:r>
            </a:p>
            <a:p>
              <a:pPr marL="285750" indent="-285750" defTabSz="457063" fontAlgn="base">
                <a:lnSpc>
                  <a:spcPct val="15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Financial documents</a:t>
              </a:r>
            </a:p>
            <a:p>
              <a:pPr marL="285750" indent="-285750" defTabSz="457063" fontAlgn="base">
                <a:lnSpc>
                  <a:spcPct val="15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Quotations, Contracts</a:t>
              </a:r>
            </a:p>
            <a:p>
              <a:pPr marL="285750" indent="-285750" defTabSz="457063" fontAlgn="base">
                <a:lnSpc>
                  <a:spcPct val="15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Invoices, etc.</a:t>
              </a:r>
            </a:p>
            <a:p>
              <a:pPr defTabSz="457063" fontAlgn="base">
                <a:lnSpc>
                  <a:spcPct val="150000"/>
                </a:lnSpc>
                <a:spcBef>
                  <a:spcPct val="0"/>
                </a:spcBef>
                <a:spcAft>
                  <a:spcPct val="0"/>
                </a:spcAft>
                <a:defRPr/>
              </a:pPr>
              <a:r>
                <a:rPr lang="en-US" sz="1400" kern="0">
                  <a:solidFill>
                    <a:prstClr val="white"/>
                  </a:solidFill>
                  <a:latin typeface="Helvetica" pitchFamily="2" charset="0"/>
                  <a:ea typeface="Avenir Book" charset="0"/>
                  <a:cs typeface="Avenir Book" charset="0"/>
                </a:rPr>
                <a:t>Digital Media</a:t>
              </a:r>
            </a:p>
            <a:p>
              <a:pPr marL="285750" indent="-285750" defTabSz="457063" fontAlgn="base">
                <a:lnSpc>
                  <a:spcPct val="15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Product Collaterals</a:t>
              </a:r>
            </a:p>
            <a:p>
              <a:pPr marL="285750" indent="-285750" defTabSz="457063" fontAlgn="base">
                <a:lnSpc>
                  <a:spcPct val="15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How to use videos…</a:t>
              </a:r>
            </a:p>
          </p:txBody>
        </p:sp>
      </p:grpSp>
      <p:grpSp>
        <p:nvGrpSpPr>
          <p:cNvPr id="29" name="Group 28">
            <a:extLst>
              <a:ext uri="{FF2B5EF4-FFF2-40B4-BE49-F238E27FC236}">
                <a16:creationId xmlns:a16="http://schemas.microsoft.com/office/drawing/2014/main" id="{FD970879-848C-F099-2445-C7E88190F6F2}"/>
              </a:ext>
            </a:extLst>
          </p:cNvPr>
          <p:cNvGrpSpPr/>
          <p:nvPr/>
        </p:nvGrpSpPr>
        <p:grpSpPr>
          <a:xfrm>
            <a:off x="4143333" y="1857737"/>
            <a:ext cx="3472375" cy="4051139"/>
            <a:chOff x="4143333" y="1857737"/>
            <a:chExt cx="3472375" cy="4051139"/>
          </a:xfrm>
        </p:grpSpPr>
        <p:grpSp>
          <p:nvGrpSpPr>
            <p:cNvPr id="22" name="Group 21">
              <a:extLst>
                <a:ext uri="{FF2B5EF4-FFF2-40B4-BE49-F238E27FC236}">
                  <a16:creationId xmlns:a16="http://schemas.microsoft.com/office/drawing/2014/main" id="{33B151D2-DB9D-D6A9-6251-1AE05A23DCA4}"/>
                </a:ext>
              </a:extLst>
            </p:cNvPr>
            <p:cNvGrpSpPr/>
            <p:nvPr/>
          </p:nvGrpSpPr>
          <p:grpSpPr>
            <a:xfrm>
              <a:off x="4254660" y="1857737"/>
              <a:ext cx="3361048" cy="4051139"/>
              <a:chOff x="4254660" y="1857737"/>
              <a:chExt cx="3361048" cy="4051139"/>
            </a:xfrm>
          </p:grpSpPr>
          <p:sp>
            <p:nvSpPr>
              <p:cNvPr id="5" name="Round Same Side Corner Rectangle 4">
                <a:extLst>
                  <a:ext uri="{FF2B5EF4-FFF2-40B4-BE49-F238E27FC236}">
                    <a16:creationId xmlns:a16="http://schemas.microsoft.com/office/drawing/2014/main" id="{B9E99B7E-1A57-BB52-3E06-413FCB16C5D0}"/>
                  </a:ext>
                </a:extLst>
              </p:cNvPr>
              <p:cNvSpPr/>
              <p:nvPr/>
            </p:nvSpPr>
            <p:spPr>
              <a:xfrm rot="16200000">
                <a:off x="3785888" y="2326512"/>
                <a:ext cx="4051139" cy="3113590"/>
              </a:xfrm>
              <a:prstGeom prst="round2SameRect">
                <a:avLst>
                  <a:gd name="adj1" fmla="val 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0CBD713-EBFB-EE49-23C2-DBBA2935BE2C}"/>
                  </a:ext>
                </a:extLst>
              </p:cNvPr>
              <p:cNvSpPr/>
              <p:nvPr/>
            </p:nvSpPr>
            <p:spPr>
              <a:xfrm rot="5400000">
                <a:off x="7092653" y="3759578"/>
                <a:ext cx="798653" cy="247457"/>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DF0548B-CB7A-D8EB-C7B6-44BB55BB4309}"/>
                  </a:ext>
                </a:extLst>
              </p:cNvPr>
              <p:cNvSpPr txBox="1"/>
              <p:nvPr/>
            </p:nvSpPr>
            <p:spPr>
              <a:xfrm>
                <a:off x="4254660" y="2109432"/>
                <a:ext cx="3113591" cy="369332"/>
              </a:xfrm>
              <a:prstGeom prst="rect">
                <a:avLst/>
              </a:prstGeom>
              <a:noFill/>
            </p:spPr>
            <p:txBody>
              <a:bodyPr wrap="square">
                <a:spAutoFit/>
              </a:bodyPr>
              <a:lstStyle/>
              <a:p>
                <a:pPr algn="ctr" defTabSz="457063" fontAlgn="base">
                  <a:spcBef>
                    <a:spcPct val="0"/>
                  </a:spcBef>
                  <a:spcAft>
                    <a:spcPct val="0"/>
                  </a:spcAft>
                  <a:defRPr/>
                </a:pPr>
                <a:r>
                  <a:rPr lang="en-US" sz="1800" b="1" kern="0">
                    <a:solidFill>
                      <a:prstClr val="white"/>
                    </a:solidFill>
                    <a:latin typeface="Helvetica" pitchFamily="2" charset="0"/>
                    <a:ea typeface="Avenir Book" charset="0"/>
                    <a:cs typeface="Avenir Book" charset="0"/>
                  </a:rPr>
                  <a:t>Context</a:t>
                </a:r>
                <a:endParaRPr lang="en-US" sz="9600" b="1" kern="0">
                  <a:solidFill>
                    <a:prstClr val="white"/>
                  </a:solidFill>
                  <a:latin typeface="Helvetica" pitchFamily="2" charset="0"/>
                  <a:ea typeface="Avenir Book" charset="0"/>
                  <a:cs typeface="Avenir Book" charset="0"/>
                </a:endParaRPr>
              </a:p>
            </p:txBody>
          </p:sp>
          <p:sp>
            <p:nvSpPr>
              <p:cNvPr id="18" name="TextBox 17">
                <a:extLst>
                  <a:ext uri="{FF2B5EF4-FFF2-40B4-BE49-F238E27FC236}">
                    <a16:creationId xmlns:a16="http://schemas.microsoft.com/office/drawing/2014/main" id="{A1EF8787-086C-32BB-21C2-C8BB332C8FA1}"/>
                  </a:ext>
                </a:extLst>
              </p:cNvPr>
              <p:cNvSpPr txBox="1"/>
              <p:nvPr/>
            </p:nvSpPr>
            <p:spPr>
              <a:xfrm>
                <a:off x="4427448" y="2787025"/>
                <a:ext cx="2814314" cy="2323200"/>
              </a:xfrm>
              <a:prstGeom prst="rect">
                <a:avLst/>
              </a:prstGeom>
              <a:noFill/>
            </p:spPr>
            <p:txBody>
              <a:bodyPr wrap="square">
                <a:spAutoFit/>
              </a:bodyPr>
              <a:lstStyle/>
              <a:p>
                <a:pPr defTabSz="457063" fontAlgn="base">
                  <a:lnSpc>
                    <a:spcPct val="150000"/>
                  </a:lnSpc>
                  <a:spcBef>
                    <a:spcPct val="0"/>
                  </a:spcBef>
                  <a:spcAft>
                    <a:spcPct val="0"/>
                  </a:spcAft>
                  <a:defRPr/>
                </a:pPr>
                <a:r>
                  <a:rPr lang="en-US" sz="1400" kern="0">
                    <a:solidFill>
                      <a:prstClr val="white"/>
                    </a:solidFill>
                    <a:latin typeface="Helvetica" pitchFamily="2" charset="0"/>
                    <a:ea typeface="Avenir Book" charset="0"/>
                    <a:cs typeface="Avenir Book" charset="0"/>
                  </a:rPr>
                  <a:t>Business Data</a:t>
                </a:r>
              </a:p>
              <a:p>
                <a:pPr marL="285750" indent="-285750" defTabSz="457063" fontAlgn="base">
                  <a:lnSpc>
                    <a:spcPct val="15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CRM (Sales, Marketing, </a:t>
                </a:r>
                <a:r>
                  <a:rPr lang="en-US" sz="1400" kern="0" err="1">
                    <a:solidFill>
                      <a:prstClr val="white"/>
                    </a:solidFill>
                    <a:latin typeface="Helvetica" pitchFamily="2" charset="0"/>
                    <a:ea typeface="Avenir Book" charset="0"/>
                    <a:cs typeface="Avenir Book" charset="0"/>
                  </a:rPr>
                  <a:t>Srv</a:t>
                </a:r>
                <a:r>
                  <a:rPr lang="en-US" sz="1400" kern="0">
                    <a:solidFill>
                      <a:prstClr val="white"/>
                    </a:solidFill>
                    <a:latin typeface="Helvetica" pitchFamily="2" charset="0"/>
                    <a:ea typeface="Avenir Book" charset="0"/>
                    <a:cs typeface="Avenir Book" charset="0"/>
                  </a:rPr>
                  <a:t>.)</a:t>
                </a:r>
              </a:p>
              <a:p>
                <a:pPr marL="285750" indent="-285750" defTabSz="457063" fontAlgn="base">
                  <a:lnSpc>
                    <a:spcPct val="15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ERP (Logistics, Finance)</a:t>
                </a:r>
              </a:p>
              <a:p>
                <a:pPr marL="285750" indent="-285750" defTabSz="457063" fontAlgn="base">
                  <a:lnSpc>
                    <a:spcPct val="15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Supply Chain (Procurement)</a:t>
                </a:r>
              </a:p>
              <a:p>
                <a:pPr defTabSz="457063" fontAlgn="base">
                  <a:lnSpc>
                    <a:spcPct val="150000"/>
                  </a:lnSpc>
                  <a:spcBef>
                    <a:spcPct val="0"/>
                  </a:spcBef>
                  <a:spcAft>
                    <a:spcPct val="0"/>
                  </a:spcAft>
                  <a:defRPr/>
                </a:pPr>
                <a:r>
                  <a:rPr lang="en-US" sz="1400" kern="0">
                    <a:solidFill>
                      <a:prstClr val="white"/>
                    </a:solidFill>
                    <a:latin typeface="Helvetica" pitchFamily="2" charset="0"/>
                    <a:ea typeface="Avenir Book" charset="0"/>
                    <a:cs typeface="Avenir Book" charset="0"/>
                  </a:rPr>
                  <a:t>Business Relationships</a:t>
                </a:r>
              </a:p>
              <a:p>
                <a:pPr marL="285750" indent="-285750" defTabSz="457063" fontAlgn="base">
                  <a:lnSpc>
                    <a:spcPct val="15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Related Documents</a:t>
                </a:r>
              </a:p>
              <a:p>
                <a:pPr marL="285750" indent="-285750" defTabSz="457063" fontAlgn="base">
                  <a:lnSpc>
                    <a:spcPct val="15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Related Business Objects</a:t>
                </a:r>
              </a:p>
            </p:txBody>
          </p:sp>
        </p:grpSp>
        <p:sp>
          <p:nvSpPr>
            <p:cNvPr id="26" name="TextBox 25">
              <a:extLst>
                <a:ext uri="{FF2B5EF4-FFF2-40B4-BE49-F238E27FC236}">
                  <a16:creationId xmlns:a16="http://schemas.microsoft.com/office/drawing/2014/main" id="{B67DACCA-9533-919D-F0FA-AB07DFD8BCA5}"/>
                </a:ext>
              </a:extLst>
            </p:cNvPr>
            <p:cNvSpPr txBox="1"/>
            <p:nvPr/>
          </p:nvSpPr>
          <p:spPr>
            <a:xfrm>
              <a:off x="4143333" y="2067952"/>
              <a:ext cx="680416" cy="369332"/>
            </a:xfrm>
            <a:prstGeom prst="rect">
              <a:avLst/>
            </a:prstGeom>
            <a:noFill/>
          </p:spPr>
          <p:txBody>
            <a:bodyPr wrap="square">
              <a:spAutoFit/>
            </a:bodyPr>
            <a:lstStyle/>
            <a:p>
              <a:pPr algn="ctr" defTabSz="457063" fontAlgn="base">
                <a:spcBef>
                  <a:spcPct val="0"/>
                </a:spcBef>
                <a:spcAft>
                  <a:spcPct val="0"/>
                </a:spcAft>
                <a:defRPr/>
              </a:pPr>
              <a:r>
                <a:rPr lang="en-US" sz="1800" b="1" kern="0">
                  <a:solidFill>
                    <a:prstClr val="white"/>
                  </a:solidFill>
                  <a:latin typeface="Helvetica" pitchFamily="2" charset="0"/>
                  <a:ea typeface="Avenir Book" charset="0"/>
                  <a:cs typeface="Avenir Book" charset="0"/>
                </a:rPr>
                <a:t>+</a:t>
              </a:r>
              <a:endParaRPr lang="en-US" sz="9600" b="1" kern="0">
                <a:solidFill>
                  <a:prstClr val="white"/>
                </a:solidFill>
                <a:latin typeface="Helvetica" pitchFamily="2" charset="0"/>
                <a:ea typeface="Avenir Book" charset="0"/>
                <a:cs typeface="Avenir Book" charset="0"/>
              </a:endParaRPr>
            </a:p>
          </p:txBody>
        </p:sp>
      </p:grpSp>
      <p:grpSp>
        <p:nvGrpSpPr>
          <p:cNvPr id="28" name="Group 27">
            <a:extLst>
              <a:ext uri="{FF2B5EF4-FFF2-40B4-BE49-F238E27FC236}">
                <a16:creationId xmlns:a16="http://schemas.microsoft.com/office/drawing/2014/main" id="{AA0AB8C5-8457-F94B-2441-3A0FD93188C3}"/>
              </a:ext>
            </a:extLst>
          </p:cNvPr>
          <p:cNvGrpSpPr/>
          <p:nvPr/>
        </p:nvGrpSpPr>
        <p:grpSpPr>
          <a:xfrm>
            <a:off x="7280072" y="1857738"/>
            <a:ext cx="3201771" cy="4051139"/>
            <a:chOff x="7280072" y="1857738"/>
            <a:chExt cx="3201771" cy="4051139"/>
          </a:xfrm>
        </p:grpSpPr>
        <p:grpSp>
          <p:nvGrpSpPr>
            <p:cNvPr id="23" name="Group 22">
              <a:extLst>
                <a:ext uri="{FF2B5EF4-FFF2-40B4-BE49-F238E27FC236}">
                  <a16:creationId xmlns:a16="http://schemas.microsoft.com/office/drawing/2014/main" id="{5D4223CA-37E1-04EE-FAC1-E7CCF7AE336B}"/>
                </a:ext>
              </a:extLst>
            </p:cNvPr>
            <p:cNvGrpSpPr/>
            <p:nvPr/>
          </p:nvGrpSpPr>
          <p:grpSpPr>
            <a:xfrm>
              <a:off x="7368249" y="1857738"/>
              <a:ext cx="3113594" cy="4051139"/>
              <a:chOff x="7368249" y="1857738"/>
              <a:chExt cx="3113594" cy="4051139"/>
            </a:xfrm>
          </p:grpSpPr>
          <p:sp>
            <p:nvSpPr>
              <p:cNvPr id="4" name="Round Same Side Corner Rectangle 3">
                <a:extLst>
                  <a:ext uri="{FF2B5EF4-FFF2-40B4-BE49-F238E27FC236}">
                    <a16:creationId xmlns:a16="http://schemas.microsoft.com/office/drawing/2014/main" id="{DC66CAC7-0A73-9BF7-02A4-CC2CE6D3E027}"/>
                  </a:ext>
                </a:extLst>
              </p:cNvPr>
              <p:cNvSpPr/>
              <p:nvPr/>
            </p:nvSpPr>
            <p:spPr>
              <a:xfrm rot="5400000">
                <a:off x="6899478" y="2326513"/>
                <a:ext cx="4051139" cy="3113590"/>
              </a:xfrm>
              <a:prstGeom prst="round2SameRect">
                <a:avLst>
                  <a:gd name="adj1" fmla="val 6630"/>
                  <a:gd name="adj2" fmla="val 0"/>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9D09861-25B3-633D-2683-49EFB879E092}"/>
                  </a:ext>
                </a:extLst>
              </p:cNvPr>
              <p:cNvSpPr txBox="1"/>
              <p:nvPr/>
            </p:nvSpPr>
            <p:spPr>
              <a:xfrm>
                <a:off x="7368249" y="2109432"/>
                <a:ext cx="3113591" cy="369332"/>
              </a:xfrm>
              <a:prstGeom prst="rect">
                <a:avLst/>
              </a:prstGeom>
              <a:noFill/>
            </p:spPr>
            <p:txBody>
              <a:bodyPr wrap="square">
                <a:spAutoFit/>
              </a:bodyPr>
              <a:lstStyle/>
              <a:p>
                <a:pPr algn="ctr" defTabSz="457063" fontAlgn="base">
                  <a:spcBef>
                    <a:spcPct val="0"/>
                  </a:spcBef>
                  <a:spcAft>
                    <a:spcPct val="0"/>
                  </a:spcAft>
                  <a:defRPr/>
                </a:pPr>
                <a:r>
                  <a:rPr lang="en-US" sz="1800" b="1" kern="0">
                    <a:solidFill>
                      <a:prstClr val="white"/>
                    </a:solidFill>
                    <a:latin typeface="Helvetica" pitchFamily="2" charset="0"/>
                    <a:ea typeface="Avenir Book" charset="0"/>
                    <a:cs typeface="Avenir Book" charset="0"/>
                  </a:rPr>
                  <a:t>Value</a:t>
                </a:r>
                <a:endParaRPr lang="en-US" sz="9600" b="1" kern="0">
                  <a:solidFill>
                    <a:prstClr val="white"/>
                  </a:solidFill>
                  <a:latin typeface="Helvetica" pitchFamily="2" charset="0"/>
                  <a:ea typeface="Avenir Book" charset="0"/>
                  <a:cs typeface="Avenir Book" charset="0"/>
                </a:endParaRPr>
              </a:p>
            </p:txBody>
          </p:sp>
          <p:sp>
            <p:nvSpPr>
              <p:cNvPr id="19" name="TextBox 18">
                <a:extLst>
                  <a:ext uri="{FF2B5EF4-FFF2-40B4-BE49-F238E27FC236}">
                    <a16:creationId xmlns:a16="http://schemas.microsoft.com/office/drawing/2014/main" id="{02A342F5-0C86-6565-E805-9E421C0A9A0E}"/>
                  </a:ext>
                </a:extLst>
              </p:cNvPr>
              <p:cNvSpPr txBox="1"/>
              <p:nvPr/>
            </p:nvSpPr>
            <p:spPr>
              <a:xfrm>
                <a:off x="7615708" y="2787025"/>
                <a:ext cx="2814314" cy="2619435"/>
              </a:xfrm>
              <a:prstGeom prst="rect">
                <a:avLst/>
              </a:prstGeom>
              <a:noFill/>
            </p:spPr>
            <p:txBody>
              <a:bodyPr wrap="square">
                <a:spAutoFit/>
              </a:bodyPr>
              <a:lstStyle/>
              <a:p>
                <a:pPr defTabSz="457063" fontAlgn="base">
                  <a:lnSpc>
                    <a:spcPct val="200000"/>
                  </a:lnSpc>
                  <a:spcBef>
                    <a:spcPct val="0"/>
                  </a:spcBef>
                  <a:spcAft>
                    <a:spcPct val="0"/>
                  </a:spcAft>
                  <a:defRPr/>
                </a:pPr>
                <a:endParaRPr lang="en-US" sz="1400" kern="0">
                  <a:solidFill>
                    <a:prstClr val="white"/>
                  </a:solidFill>
                  <a:latin typeface="Helvetica" pitchFamily="2" charset="0"/>
                  <a:ea typeface="Avenir Book" charset="0"/>
                  <a:cs typeface="Avenir Book" charset="0"/>
                </a:endParaRPr>
              </a:p>
              <a:p>
                <a:pPr marL="285750" indent="-285750" defTabSz="457063" fontAlgn="base">
                  <a:lnSpc>
                    <a:spcPct val="20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Increased Productivity</a:t>
                </a:r>
              </a:p>
              <a:p>
                <a:pPr marL="285750" indent="-285750" defTabSz="457063" fontAlgn="base">
                  <a:lnSpc>
                    <a:spcPct val="20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Improved Customer Service</a:t>
                </a:r>
              </a:p>
              <a:p>
                <a:pPr marL="285750" indent="-285750" defTabSz="457063" fontAlgn="base">
                  <a:lnSpc>
                    <a:spcPct val="20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Better / Faster Decisions</a:t>
                </a:r>
              </a:p>
              <a:p>
                <a:pPr marL="285750" indent="-285750" defTabSz="457063" fontAlgn="base">
                  <a:lnSpc>
                    <a:spcPct val="200000"/>
                  </a:lnSpc>
                  <a:spcBef>
                    <a:spcPct val="0"/>
                  </a:spcBef>
                  <a:spcAft>
                    <a:spcPct val="0"/>
                  </a:spcAft>
                  <a:buFont typeface="Arial" panose="020B0604020202020204" pitchFamily="34" charset="0"/>
                  <a:buChar char="•"/>
                  <a:defRPr/>
                </a:pPr>
                <a:r>
                  <a:rPr lang="en-US" sz="1400" kern="0">
                    <a:solidFill>
                      <a:prstClr val="white"/>
                    </a:solidFill>
                    <a:latin typeface="Helvetica" pitchFamily="2" charset="0"/>
                    <a:ea typeface="Avenir Book" charset="0"/>
                    <a:cs typeface="Avenir Book" charset="0"/>
                  </a:rPr>
                  <a:t>Compliance</a:t>
                </a:r>
              </a:p>
              <a:p>
                <a:pPr marL="285750" indent="-285750" defTabSz="457063" fontAlgn="base">
                  <a:lnSpc>
                    <a:spcPct val="200000"/>
                  </a:lnSpc>
                  <a:spcBef>
                    <a:spcPct val="0"/>
                  </a:spcBef>
                  <a:spcAft>
                    <a:spcPct val="0"/>
                  </a:spcAft>
                  <a:buFont typeface="Arial" panose="020B0604020202020204" pitchFamily="34" charset="0"/>
                  <a:buChar char="•"/>
                  <a:defRPr/>
                </a:pPr>
                <a:endParaRPr lang="en-US" sz="1400" kern="0">
                  <a:solidFill>
                    <a:prstClr val="white"/>
                  </a:solidFill>
                  <a:latin typeface="Helvetica" pitchFamily="2" charset="0"/>
                  <a:ea typeface="Avenir Book" charset="0"/>
                  <a:cs typeface="Avenir Book" charset="0"/>
                </a:endParaRPr>
              </a:p>
            </p:txBody>
          </p:sp>
        </p:grpSp>
        <p:sp>
          <p:nvSpPr>
            <p:cNvPr id="27" name="TextBox 26">
              <a:extLst>
                <a:ext uri="{FF2B5EF4-FFF2-40B4-BE49-F238E27FC236}">
                  <a16:creationId xmlns:a16="http://schemas.microsoft.com/office/drawing/2014/main" id="{AE4F789F-F35A-F8BC-09EA-A76EA10ED8F8}"/>
                </a:ext>
              </a:extLst>
            </p:cNvPr>
            <p:cNvSpPr txBox="1"/>
            <p:nvPr/>
          </p:nvSpPr>
          <p:spPr>
            <a:xfrm>
              <a:off x="7280072" y="2067952"/>
              <a:ext cx="680416" cy="369332"/>
            </a:xfrm>
            <a:prstGeom prst="rect">
              <a:avLst/>
            </a:prstGeom>
            <a:noFill/>
          </p:spPr>
          <p:txBody>
            <a:bodyPr wrap="square">
              <a:spAutoFit/>
            </a:bodyPr>
            <a:lstStyle/>
            <a:p>
              <a:pPr algn="ctr" defTabSz="457063" fontAlgn="base">
                <a:spcBef>
                  <a:spcPct val="0"/>
                </a:spcBef>
                <a:spcAft>
                  <a:spcPct val="0"/>
                </a:spcAft>
                <a:defRPr/>
              </a:pPr>
              <a:r>
                <a:rPr lang="en-US" b="1" kern="0">
                  <a:solidFill>
                    <a:prstClr val="white"/>
                  </a:solidFill>
                  <a:latin typeface="Helvetica" pitchFamily="2" charset="0"/>
                  <a:ea typeface="Avenir Book" charset="0"/>
                  <a:cs typeface="Avenir Book" charset="0"/>
                </a:rPr>
                <a:t>=</a:t>
              </a:r>
              <a:endParaRPr lang="en-US" sz="9600" b="1" kern="0">
                <a:solidFill>
                  <a:prstClr val="white"/>
                </a:solidFill>
                <a:latin typeface="Helvetica" pitchFamily="2" charset="0"/>
                <a:ea typeface="Avenir Book" charset="0"/>
                <a:cs typeface="Avenir Book" charset="0"/>
              </a:endParaRPr>
            </a:p>
          </p:txBody>
        </p:sp>
      </p:grpSp>
      <p:grpSp>
        <p:nvGrpSpPr>
          <p:cNvPr id="24" name="Group 23">
            <a:extLst>
              <a:ext uri="{FF2B5EF4-FFF2-40B4-BE49-F238E27FC236}">
                <a16:creationId xmlns:a16="http://schemas.microsoft.com/office/drawing/2014/main" id="{E924C40F-F6EF-E190-1DCC-BBCB16086601}"/>
              </a:ext>
            </a:extLst>
          </p:cNvPr>
          <p:cNvGrpSpPr/>
          <p:nvPr/>
        </p:nvGrpSpPr>
        <p:grpSpPr>
          <a:xfrm>
            <a:off x="1141071" y="5644632"/>
            <a:ext cx="9340773" cy="651995"/>
            <a:chOff x="1141071" y="5644632"/>
            <a:chExt cx="9340773" cy="651995"/>
          </a:xfrm>
        </p:grpSpPr>
        <p:sp>
          <p:nvSpPr>
            <p:cNvPr id="9" name="Round Same Side Corner Rectangle 8">
              <a:extLst>
                <a:ext uri="{FF2B5EF4-FFF2-40B4-BE49-F238E27FC236}">
                  <a16:creationId xmlns:a16="http://schemas.microsoft.com/office/drawing/2014/main" id="{D44BA3C4-0408-35BC-12F7-A818C6B58C33}"/>
                </a:ext>
              </a:extLst>
            </p:cNvPr>
            <p:cNvSpPr/>
            <p:nvPr/>
          </p:nvSpPr>
          <p:spPr>
            <a:xfrm rot="16200000">
              <a:off x="5485460" y="1300244"/>
              <a:ext cx="651995" cy="9340772"/>
            </a:xfrm>
            <a:prstGeom prst="round2SameRect">
              <a:avLst>
                <a:gd name="adj1" fmla="val 13731"/>
                <a:gd name="adj2" fmla="val 1065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632FFEF-5B7C-F109-0F1B-8C8280CF8148}"/>
                </a:ext>
              </a:extLst>
            </p:cNvPr>
            <p:cNvSpPr txBox="1"/>
            <p:nvPr/>
          </p:nvSpPr>
          <p:spPr>
            <a:xfrm>
              <a:off x="1141071" y="5783830"/>
              <a:ext cx="9340770" cy="400110"/>
            </a:xfrm>
            <a:prstGeom prst="rect">
              <a:avLst/>
            </a:prstGeom>
            <a:noFill/>
            <a:ln>
              <a:noFill/>
            </a:ln>
          </p:spPr>
          <p:txBody>
            <a:bodyPr wrap="square" rtlCol="0">
              <a:spAutoFit/>
            </a:bodyPr>
            <a:lstStyle/>
            <a:p>
              <a:pPr algn="ctr" defTabSz="457063" fontAlgn="base">
                <a:spcBef>
                  <a:spcPct val="0"/>
                </a:spcBef>
                <a:spcAft>
                  <a:spcPct val="0"/>
                </a:spcAft>
                <a:defRPr/>
              </a:pPr>
              <a:r>
                <a:rPr lang="en-US" sz="2000" b="1" kern="0">
                  <a:solidFill>
                    <a:prstClr val="white"/>
                  </a:solidFill>
                  <a:latin typeface="Helvetica" pitchFamily="2" charset="0"/>
                  <a:ea typeface="ＭＳ Ｐゴシック" charset="0"/>
                  <a:cs typeface="Avenir Light" charset="0"/>
                </a:rPr>
                <a:t>Consistent – Relevant – Personal – Connected </a:t>
              </a:r>
              <a:endParaRPr lang="en-US" sz="6600" b="1" kern="0">
                <a:solidFill>
                  <a:prstClr val="white"/>
                </a:solidFill>
                <a:latin typeface="Helvetica" pitchFamily="2" charset="0"/>
                <a:ea typeface="ＭＳ Ｐゴシック" charset="0"/>
                <a:cs typeface="Avenir Light" charset="0"/>
              </a:endParaRPr>
            </a:p>
          </p:txBody>
        </p:sp>
      </p:grpSp>
    </p:spTree>
    <p:custDataLst>
      <p:tags r:id="rId1"/>
    </p:custDataLst>
    <p:extLst>
      <p:ext uri="{BB962C8B-B14F-4D97-AF65-F5344CB8AC3E}">
        <p14:creationId xmlns:p14="http://schemas.microsoft.com/office/powerpoint/2010/main" val="22132197"/>
      </p:ext>
    </p:extLst>
  </p:cSld>
  <p:clrMapOvr>
    <a:masterClrMapping/>
  </p:clrMapOvr>
  <mc:AlternateContent xmlns:mc="http://schemas.openxmlformats.org/markup-compatibility/2006" xmlns:p14="http://schemas.microsoft.com/office/powerpoint/2010/main">
    <mc:Choice Requires="p14">
      <p:transition spd="slow" p14:dur="2000" advTm="114490"/>
    </mc:Choice>
    <mc:Fallback xmlns="">
      <p:transition spd="slow" advTm="1144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haking hands with a group of people&#10;&#10;AI-generated content may be incorrect.">
            <a:extLst>
              <a:ext uri="{FF2B5EF4-FFF2-40B4-BE49-F238E27FC236}">
                <a16:creationId xmlns:a16="http://schemas.microsoft.com/office/drawing/2014/main" id="{7728310B-DD36-1A0F-B1E2-17E8C212B102}"/>
              </a:ext>
            </a:extLst>
          </p:cNvPr>
          <p:cNvPicPr>
            <a:picLocks noGrp="1" noChangeAspect="1"/>
          </p:cNvPicPr>
          <p:nvPr>
            <p:ph type="pic" sz="quarter" idx="10"/>
          </p:nvPr>
        </p:nvPicPr>
        <p:blipFill>
          <a:blip r:embed="rId2"/>
          <a:srcRect t="30236" b="30236"/>
          <a:stretch/>
        </p:blipFill>
        <p:spPr/>
      </p:pic>
      <p:sp>
        <p:nvSpPr>
          <p:cNvPr id="3" name="Text Placeholder 2">
            <a:extLst>
              <a:ext uri="{FF2B5EF4-FFF2-40B4-BE49-F238E27FC236}">
                <a16:creationId xmlns:a16="http://schemas.microsoft.com/office/drawing/2014/main" id="{D06EE3C0-988E-BD9F-4973-B30D8EB3F834}"/>
              </a:ext>
            </a:extLst>
          </p:cNvPr>
          <p:cNvSpPr>
            <a:spLocks noGrp="1"/>
          </p:cNvSpPr>
          <p:nvPr>
            <p:ph type="body" sz="quarter" idx="12"/>
          </p:nvPr>
        </p:nvSpPr>
        <p:spPr/>
        <p:txBody>
          <a:bodyPr>
            <a:normAutofit/>
          </a:bodyPr>
          <a:lstStyle/>
          <a:p>
            <a:r>
              <a:rPr lang="en-US"/>
              <a:t>Ideal customer profile</a:t>
            </a:r>
          </a:p>
        </p:txBody>
      </p:sp>
    </p:spTree>
    <p:extLst>
      <p:ext uri="{BB962C8B-B14F-4D97-AF65-F5344CB8AC3E}">
        <p14:creationId xmlns:p14="http://schemas.microsoft.com/office/powerpoint/2010/main" val="1689338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FFC80D3-2C69-4222-B644-061C84D93CC9}"/>
              </a:ext>
            </a:extLst>
          </p:cNvPr>
          <p:cNvSpPr/>
          <p:nvPr/>
        </p:nvSpPr>
        <p:spPr>
          <a:xfrm>
            <a:off x="3173" y="2003388"/>
            <a:ext cx="12188827" cy="2995671"/>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Helvetica" pitchFamily="2" charset="0"/>
            </a:endParaRPr>
          </a:p>
        </p:txBody>
      </p:sp>
      <p:sp>
        <p:nvSpPr>
          <p:cNvPr id="146" name="Text Placeholder 145">
            <a:extLst>
              <a:ext uri="{FF2B5EF4-FFF2-40B4-BE49-F238E27FC236}">
                <a16:creationId xmlns:a16="http://schemas.microsoft.com/office/drawing/2014/main" id="{A82962BF-5E2A-4ECE-92EB-F9BDA0897A6F}"/>
              </a:ext>
            </a:extLst>
          </p:cNvPr>
          <p:cNvSpPr>
            <a:spLocks noGrp="1"/>
          </p:cNvSpPr>
          <p:nvPr>
            <p:ph type="body" sz="quarter" idx="12"/>
          </p:nvPr>
        </p:nvSpPr>
        <p:spPr/>
        <p:txBody>
          <a:bodyPr>
            <a:normAutofit/>
          </a:bodyPr>
          <a:lstStyle/>
          <a:p>
            <a:r>
              <a:rPr lang="en-US" sz="3599" b="1"/>
              <a:t>The Journey Starts </a:t>
            </a:r>
            <a:r>
              <a:rPr lang="en-US" sz="3599" b="1">
                <a:solidFill>
                  <a:schemeClr val="accent2"/>
                </a:solidFill>
              </a:rPr>
              <a:t>Here.</a:t>
            </a:r>
          </a:p>
        </p:txBody>
      </p:sp>
      <p:sp>
        <p:nvSpPr>
          <p:cNvPr id="22" name="Freeform: Shape 21">
            <a:extLst>
              <a:ext uri="{FF2B5EF4-FFF2-40B4-BE49-F238E27FC236}">
                <a16:creationId xmlns:a16="http://schemas.microsoft.com/office/drawing/2014/main" id="{D589C2FD-94D1-4C8D-A5B6-4B6ADC828B1B}"/>
              </a:ext>
            </a:extLst>
          </p:cNvPr>
          <p:cNvSpPr/>
          <p:nvPr/>
        </p:nvSpPr>
        <p:spPr>
          <a:xfrm>
            <a:off x="314052" y="1258626"/>
            <a:ext cx="6384505" cy="2145550"/>
          </a:xfrm>
          <a:custGeom>
            <a:avLst/>
            <a:gdLst>
              <a:gd name="connsiteX0" fmla="*/ 5865473 w 6347653"/>
              <a:gd name="connsiteY0" fmla="*/ 0 h 2002396"/>
              <a:gd name="connsiteX1" fmla="*/ 5814673 w 6347653"/>
              <a:gd name="connsiteY1" fmla="*/ 410633 h 2002396"/>
              <a:gd name="connsiteX2" fmla="*/ 451040 w 6347653"/>
              <a:gd name="connsiteY2" fmla="*/ 321733 h 2002396"/>
              <a:gd name="connsiteX3" fmla="*/ 285940 w 6347653"/>
              <a:gd name="connsiteY3" fmla="*/ 1845733 h 2002396"/>
              <a:gd name="connsiteX4" fmla="*/ 311340 w 6347653"/>
              <a:gd name="connsiteY4" fmla="*/ 1875367 h 2002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653" h="2002396">
                <a:moveTo>
                  <a:pt x="5865473" y="0"/>
                </a:moveTo>
                <a:cubicBezTo>
                  <a:pt x="6291275" y="178505"/>
                  <a:pt x="6717078" y="357011"/>
                  <a:pt x="5814673" y="410633"/>
                </a:cubicBezTo>
                <a:cubicBezTo>
                  <a:pt x="4912268" y="464255"/>
                  <a:pt x="1372495" y="82550"/>
                  <a:pt x="451040" y="321733"/>
                </a:cubicBezTo>
                <a:cubicBezTo>
                  <a:pt x="-470415" y="560916"/>
                  <a:pt x="309223" y="1586794"/>
                  <a:pt x="285940" y="1845733"/>
                </a:cubicBezTo>
                <a:cubicBezTo>
                  <a:pt x="262657" y="2104672"/>
                  <a:pt x="286998" y="1990019"/>
                  <a:pt x="311340" y="1875367"/>
                </a:cubicBezTo>
              </a:path>
            </a:pathLst>
          </a:custGeom>
          <a:noFill/>
          <a:ln>
            <a:solidFill>
              <a:srgbClr val="0C4DA2">
                <a:alpha val="50000"/>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Helvetica" pitchFamily="2" charset="0"/>
            </a:endParaRPr>
          </a:p>
        </p:txBody>
      </p:sp>
      <p:cxnSp>
        <p:nvCxnSpPr>
          <p:cNvPr id="135" name="Straight Connector 134">
            <a:extLst>
              <a:ext uri="{FF2B5EF4-FFF2-40B4-BE49-F238E27FC236}">
                <a16:creationId xmlns:a16="http://schemas.microsoft.com/office/drawing/2014/main" id="{49E59374-AB9B-441B-84E2-DDFA59BA6899}"/>
              </a:ext>
            </a:extLst>
          </p:cNvPr>
          <p:cNvCxnSpPr>
            <a:cxnSpLocks/>
          </p:cNvCxnSpPr>
          <p:nvPr/>
        </p:nvCxnSpPr>
        <p:spPr>
          <a:xfrm>
            <a:off x="4781829" y="2821459"/>
            <a:ext cx="0" cy="71421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3DCB4259-D46E-4E58-B6D1-034F5C24647C}"/>
              </a:ext>
            </a:extLst>
          </p:cNvPr>
          <p:cNvCxnSpPr>
            <a:cxnSpLocks/>
          </p:cNvCxnSpPr>
          <p:nvPr/>
        </p:nvCxnSpPr>
        <p:spPr>
          <a:xfrm flipV="1">
            <a:off x="2864158" y="3503046"/>
            <a:ext cx="0" cy="701498"/>
          </a:xfrm>
          <a:prstGeom prst="line">
            <a:avLst/>
          </a:prstGeom>
          <a:ln w="57150">
            <a:solidFill>
              <a:schemeClr val="tx1"/>
            </a:solidFill>
            <a:prstDash val="sysDot"/>
          </a:ln>
        </p:spPr>
        <p:style>
          <a:lnRef idx="1">
            <a:schemeClr val="dk1"/>
          </a:lnRef>
          <a:fillRef idx="0">
            <a:schemeClr val="dk1"/>
          </a:fillRef>
          <a:effectRef idx="0">
            <a:schemeClr val="dk1"/>
          </a:effectRef>
          <a:fontRef idx="minor">
            <a:schemeClr val="tx1"/>
          </a:fontRef>
        </p:style>
      </p:cxnSp>
      <p:sp>
        <p:nvSpPr>
          <p:cNvPr id="80" name="object 8">
            <a:extLst>
              <a:ext uri="{FF2B5EF4-FFF2-40B4-BE49-F238E27FC236}">
                <a16:creationId xmlns:a16="http://schemas.microsoft.com/office/drawing/2014/main" id="{13D08245-41E1-4755-B32B-03E42592FE18}"/>
              </a:ext>
            </a:extLst>
          </p:cNvPr>
          <p:cNvSpPr txBox="1"/>
          <p:nvPr/>
        </p:nvSpPr>
        <p:spPr>
          <a:xfrm>
            <a:off x="10693274" y="3107678"/>
            <a:ext cx="1261579" cy="320518"/>
          </a:xfrm>
          <a:prstGeom prst="rect">
            <a:avLst/>
          </a:prstGeom>
        </p:spPr>
        <p:txBody>
          <a:bodyPr vert="horz" wrap="square" lIns="0" tIns="12697" rIns="0" bIns="0" rtlCol="0">
            <a:spAutoFit/>
          </a:bodyPr>
          <a:lstStyle/>
          <a:p>
            <a:pPr marL="12696" defTabSz="914126">
              <a:spcBef>
                <a:spcPts val="100"/>
              </a:spcBef>
              <a:defRPr/>
            </a:pPr>
            <a:r>
              <a:rPr lang="en-US" sz="1999" b="1" spc="5">
                <a:solidFill>
                  <a:srgbClr val="F0AB00"/>
                </a:solidFill>
                <a:latin typeface="Helvetica" pitchFamily="2" charset="0"/>
                <a:cs typeface="Arial"/>
              </a:rPr>
              <a:t>Jan. </a:t>
            </a:r>
            <a:r>
              <a:rPr sz="1999" b="1" spc="5">
                <a:solidFill>
                  <a:srgbClr val="F0AB00"/>
                </a:solidFill>
                <a:latin typeface="Helvetica" pitchFamily="2" charset="0"/>
                <a:cs typeface="Arial"/>
              </a:rPr>
              <a:t>202</a:t>
            </a:r>
            <a:r>
              <a:rPr lang="en-US" sz="1999" b="1" spc="5">
                <a:solidFill>
                  <a:srgbClr val="F0AB00"/>
                </a:solidFill>
                <a:latin typeface="Helvetica" pitchFamily="2" charset="0"/>
                <a:cs typeface="Arial"/>
              </a:rPr>
              <a:t>7</a:t>
            </a:r>
            <a:endParaRPr sz="1999">
              <a:solidFill>
                <a:srgbClr val="F0AB00"/>
              </a:solidFill>
              <a:latin typeface="Helvetica" pitchFamily="2" charset="0"/>
              <a:cs typeface="Arial"/>
            </a:endParaRPr>
          </a:p>
        </p:txBody>
      </p:sp>
      <p:sp>
        <p:nvSpPr>
          <p:cNvPr id="77" name="object 5">
            <a:extLst>
              <a:ext uri="{FF2B5EF4-FFF2-40B4-BE49-F238E27FC236}">
                <a16:creationId xmlns:a16="http://schemas.microsoft.com/office/drawing/2014/main" id="{23D34A72-CF23-4B65-938F-5370F2A39917}"/>
              </a:ext>
            </a:extLst>
          </p:cNvPr>
          <p:cNvSpPr/>
          <p:nvPr/>
        </p:nvSpPr>
        <p:spPr>
          <a:xfrm>
            <a:off x="1048938" y="3509901"/>
            <a:ext cx="856297" cy="318053"/>
          </a:xfrm>
          <a:custGeom>
            <a:avLst/>
            <a:gdLst/>
            <a:ahLst/>
            <a:cxnLst/>
            <a:rect l="l" t="t" r="r" b="b"/>
            <a:pathLst>
              <a:path w="9984740">
                <a:moveTo>
                  <a:pt x="0" y="0"/>
                </a:moveTo>
                <a:lnTo>
                  <a:pt x="9984232" y="0"/>
                </a:lnTo>
              </a:path>
            </a:pathLst>
          </a:custGeom>
          <a:ln w="57150">
            <a:solidFill>
              <a:srgbClr val="000000"/>
            </a:solidFill>
          </a:ln>
        </p:spPr>
        <p:txBody>
          <a:bodyPr wrap="square" lIns="0" tIns="0" rIns="0" bIns="0" rtlCol="0"/>
          <a:lstStyle/>
          <a:p>
            <a:pPr defTabSz="914126">
              <a:defRPr/>
            </a:pPr>
            <a:endParaRPr sz="1799">
              <a:solidFill>
                <a:prstClr val="black"/>
              </a:solidFill>
              <a:latin typeface="Helvetica" pitchFamily="2" charset="0"/>
            </a:endParaRPr>
          </a:p>
        </p:txBody>
      </p:sp>
      <p:grpSp>
        <p:nvGrpSpPr>
          <p:cNvPr id="83" name="Group 82">
            <a:extLst>
              <a:ext uri="{FF2B5EF4-FFF2-40B4-BE49-F238E27FC236}">
                <a16:creationId xmlns:a16="http://schemas.microsoft.com/office/drawing/2014/main" id="{F99DAF01-33B9-4064-83C8-66DFDAA1BDC9}"/>
              </a:ext>
            </a:extLst>
          </p:cNvPr>
          <p:cNvGrpSpPr/>
          <p:nvPr/>
        </p:nvGrpSpPr>
        <p:grpSpPr>
          <a:xfrm>
            <a:off x="810063" y="2141411"/>
            <a:ext cx="1362226" cy="555406"/>
            <a:chOff x="1103799" y="995102"/>
            <a:chExt cx="1213356" cy="1078722"/>
          </a:xfrm>
        </p:grpSpPr>
        <p:sp>
          <p:nvSpPr>
            <p:cNvPr id="136" name="object 12">
              <a:extLst>
                <a:ext uri="{FF2B5EF4-FFF2-40B4-BE49-F238E27FC236}">
                  <a16:creationId xmlns:a16="http://schemas.microsoft.com/office/drawing/2014/main" id="{21769996-96C2-4D44-8778-5D2FA4A4A71D}"/>
                </a:ext>
              </a:extLst>
            </p:cNvPr>
            <p:cNvSpPr txBox="1"/>
            <p:nvPr/>
          </p:nvSpPr>
          <p:spPr>
            <a:xfrm>
              <a:off x="1543764" y="1157309"/>
              <a:ext cx="773391" cy="768183"/>
            </a:xfrm>
            <a:prstGeom prst="rect">
              <a:avLst/>
            </a:prstGeom>
          </p:spPr>
          <p:txBody>
            <a:bodyPr vert="horz" wrap="square" lIns="0" tIns="13332" rIns="0" bIns="0" rtlCol="0">
              <a:spAutoFit/>
            </a:bodyPr>
            <a:lstStyle/>
            <a:p>
              <a:pPr marL="12696" algn="r" defTabSz="914126">
                <a:spcBef>
                  <a:spcPts val="105"/>
                </a:spcBef>
                <a:defRPr/>
              </a:pPr>
              <a:r>
                <a:rPr sz="1200" b="1">
                  <a:solidFill>
                    <a:prstClr val="black"/>
                  </a:solidFill>
                  <a:latin typeface="Helvetica" pitchFamily="2" charset="0"/>
                  <a:cs typeface="Arial"/>
                </a:rPr>
                <a:t>Keep</a:t>
              </a:r>
              <a:r>
                <a:rPr sz="1200" b="1" spc="-130">
                  <a:solidFill>
                    <a:prstClr val="black"/>
                  </a:solidFill>
                  <a:latin typeface="Helvetica" pitchFamily="2" charset="0"/>
                  <a:cs typeface="Arial"/>
                </a:rPr>
                <a:t> </a:t>
              </a:r>
              <a:r>
                <a:rPr lang="en-US" sz="1200" b="1" spc="5">
                  <a:solidFill>
                    <a:prstClr val="black"/>
                  </a:solidFill>
                  <a:latin typeface="Helvetica" pitchFamily="2" charset="0"/>
                  <a:cs typeface="Arial"/>
                </a:rPr>
                <a:t>C</a:t>
              </a:r>
              <a:r>
                <a:rPr sz="1200" b="1" spc="5">
                  <a:solidFill>
                    <a:prstClr val="black"/>
                  </a:solidFill>
                  <a:latin typeface="Helvetica" pitchFamily="2" charset="0"/>
                  <a:cs typeface="Arial"/>
                </a:rPr>
                <a:t>ore</a:t>
              </a:r>
              <a:endParaRPr lang="en-US" sz="1200" b="1" spc="5">
                <a:solidFill>
                  <a:prstClr val="black"/>
                </a:solidFill>
                <a:latin typeface="Helvetica" pitchFamily="2" charset="0"/>
                <a:cs typeface="Arial"/>
              </a:endParaRPr>
            </a:p>
            <a:p>
              <a:pPr marL="12696" algn="r" defTabSz="914126">
                <a:spcBef>
                  <a:spcPts val="105"/>
                </a:spcBef>
                <a:defRPr/>
              </a:pPr>
              <a:r>
                <a:rPr lang="en-US" sz="1200" b="1" spc="5">
                  <a:solidFill>
                    <a:prstClr val="black"/>
                  </a:solidFill>
                  <a:latin typeface="Helvetica" pitchFamily="2" charset="0"/>
                  <a:cs typeface="Arial"/>
                </a:rPr>
                <a:t>Cl</a:t>
              </a:r>
              <a:r>
                <a:rPr sz="1200" b="1" spc="5">
                  <a:solidFill>
                    <a:prstClr val="black"/>
                  </a:solidFill>
                  <a:latin typeface="Helvetica" pitchFamily="2" charset="0"/>
                  <a:cs typeface="Arial"/>
                </a:rPr>
                <a:t>ea</a:t>
              </a:r>
              <a:r>
                <a:rPr sz="1200" b="1">
                  <a:solidFill>
                    <a:prstClr val="black"/>
                  </a:solidFill>
                  <a:latin typeface="Helvetica" pitchFamily="2" charset="0"/>
                  <a:cs typeface="Arial"/>
                </a:rPr>
                <a:t>n</a:t>
              </a:r>
            </a:p>
          </p:txBody>
        </p:sp>
        <p:sp>
          <p:nvSpPr>
            <p:cNvPr id="138" name="object 14">
              <a:extLst>
                <a:ext uri="{FF2B5EF4-FFF2-40B4-BE49-F238E27FC236}">
                  <a16:creationId xmlns:a16="http://schemas.microsoft.com/office/drawing/2014/main" id="{55D64B0B-F78C-4450-A836-84DA03812344}"/>
                </a:ext>
              </a:extLst>
            </p:cNvPr>
            <p:cNvSpPr/>
            <p:nvPr/>
          </p:nvSpPr>
          <p:spPr>
            <a:xfrm>
              <a:off x="1103799" y="995102"/>
              <a:ext cx="500668" cy="1078722"/>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defTabSz="914126">
                <a:defRPr/>
              </a:pPr>
              <a:endParaRPr sz="1799" b="1">
                <a:solidFill>
                  <a:prstClr val="black"/>
                </a:solidFill>
                <a:latin typeface="Helvetica" pitchFamily="2" charset="0"/>
              </a:endParaRPr>
            </a:p>
          </p:txBody>
        </p:sp>
      </p:grpSp>
      <p:grpSp>
        <p:nvGrpSpPr>
          <p:cNvPr id="85" name="Group 84">
            <a:extLst>
              <a:ext uri="{FF2B5EF4-FFF2-40B4-BE49-F238E27FC236}">
                <a16:creationId xmlns:a16="http://schemas.microsoft.com/office/drawing/2014/main" id="{8DA98672-5663-43E2-834D-031AFD724CE1}"/>
              </a:ext>
            </a:extLst>
          </p:cNvPr>
          <p:cNvGrpSpPr/>
          <p:nvPr/>
        </p:nvGrpSpPr>
        <p:grpSpPr>
          <a:xfrm>
            <a:off x="3348600" y="2191999"/>
            <a:ext cx="2047278" cy="538267"/>
            <a:chOff x="5581338" y="1162406"/>
            <a:chExt cx="2315022" cy="1009585"/>
          </a:xfrm>
        </p:grpSpPr>
        <p:sp>
          <p:nvSpPr>
            <p:cNvPr id="132" name="object 18">
              <a:extLst>
                <a:ext uri="{FF2B5EF4-FFF2-40B4-BE49-F238E27FC236}">
                  <a16:creationId xmlns:a16="http://schemas.microsoft.com/office/drawing/2014/main" id="{BFAEFCF7-34E1-4128-AAA4-1E50428B651C}"/>
                </a:ext>
              </a:extLst>
            </p:cNvPr>
            <p:cNvSpPr txBox="1"/>
            <p:nvPr/>
          </p:nvSpPr>
          <p:spPr>
            <a:xfrm>
              <a:off x="6315210" y="1261872"/>
              <a:ext cx="1581150" cy="717795"/>
            </a:xfrm>
            <a:prstGeom prst="rect">
              <a:avLst/>
            </a:prstGeom>
          </p:spPr>
          <p:txBody>
            <a:bodyPr vert="horz" wrap="square" lIns="0" tIns="13332" rIns="0" bIns="0" rtlCol="0">
              <a:spAutoFit/>
            </a:bodyPr>
            <a:lstStyle/>
            <a:p>
              <a:pPr marL="12696" defTabSz="914126">
                <a:spcBef>
                  <a:spcPts val="105"/>
                </a:spcBef>
                <a:defRPr/>
              </a:pPr>
              <a:r>
                <a:rPr lang="en-US" sz="1200" b="1">
                  <a:solidFill>
                    <a:prstClr val="black"/>
                  </a:solidFill>
                  <a:latin typeface="Helvetica" pitchFamily="2" charset="0"/>
                  <a:cs typeface="Arial"/>
                </a:rPr>
                <a:t>Process</a:t>
              </a:r>
              <a:br>
                <a:rPr lang="en-US" sz="1200" b="1">
                  <a:solidFill>
                    <a:prstClr val="black"/>
                  </a:solidFill>
                  <a:latin typeface="Helvetica" pitchFamily="2" charset="0"/>
                  <a:cs typeface="Arial"/>
                </a:rPr>
              </a:br>
              <a:r>
                <a:rPr lang="en-US" sz="1200" b="1">
                  <a:solidFill>
                    <a:prstClr val="black"/>
                  </a:solidFill>
                  <a:latin typeface="Helvetica" pitchFamily="2" charset="0"/>
                  <a:cs typeface="Arial"/>
                </a:rPr>
                <a:t>Excellence</a:t>
              </a:r>
              <a:endParaRPr sz="1200" b="1">
                <a:solidFill>
                  <a:prstClr val="black"/>
                </a:solidFill>
                <a:latin typeface="Helvetica" pitchFamily="2" charset="0"/>
                <a:cs typeface="Arial"/>
              </a:endParaRPr>
            </a:p>
          </p:txBody>
        </p:sp>
        <p:sp>
          <p:nvSpPr>
            <p:cNvPr id="133" name="object 19">
              <a:extLst>
                <a:ext uri="{FF2B5EF4-FFF2-40B4-BE49-F238E27FC236}">
                  <a16:creationId xmlns:a16="http://schemas.microsoft.com/office/drawing/2014/main" id="{3B92C849-5AEC-46FD-8FE1-4D005C5DFBA6}"/>
                </a:ext>
              </a:extLst>
            </p:cNvPr>
            <p:cNvSpPr/>
            <p:nvPr/>
          </p:nvSpPr>
          <p:spPr>
            <a:xfrm flipH="1">
              <a:off x="5581338" y="1162406"/>
              <a:ext cx="720136" cy="1009585"/>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defTabSz="914126">
                <a:defRPr/>
              </a:pPr>
              <a:endParaRPr sz="1799" b="1">
                <a:solidFill>
                  <a:prstClr val="black"/>
                </a:solidFill>
                <a:latin typeface="Helvetica" pitchFamily="2" charset="0"/>
              </a:endParaRPr>
            </a:p>
          </p:txBody>
        </p:sp>
      </p:grpSp>
      <p:grpSp>
        <p:nvGrpSpPr>
          <p:cNvPr id="87" name="Group 86">
            <a:extLst>
              <a:ext uri="{FF2B5EF4-FFF2-40B4-BE49-F238E27FC236}">
                <a16:creationId xmlns:a16="http://schemas.microsoft.com/office/drawing/2014/main" id="{E1F28DED-C2C4-4985-8FDC-372E640072D6}"/>
              </a:ext>
            </a:extLst>
          </p:cNvPr>
          <p:cNvGrpSpPr/>
          <p:nvPr/>
        </p:nvGrpSpPr>
        <p:grpSpPr>
          <a:xfrm>
            <a:off x="5546272" y="1981622"/>
            <a:ext cx="2324584" cy="1012574"/>
            <a:chOff x="6096467" y="1421890"/>
            <a:chExt cx="1869666" cy="929057"/>
          </a:xfrm>
        </p:grpSpPr>
        <p:sp>
          <p:nvSpPr>
            <p:cNvPr id="128" name="object 21">
              <a:extLst>
                <a:ext uri="{FF2B5EF4-FFF2-40B4-BE49-F238E27FC236}">
                  <a16:creationId xmlns:a16="http://schemas.microsoft.com/office/drawing/2014/main" id="{EE701A87-08CC-485E-A029-7A24851DDE0F}"/>
                </a:ext>
              </a:extLst>
            </p:cNvPr>
            <p:cNvSpPr/>
            <p:nvPr/>
          </p:nvSpPr>
          <p:spPr>
            <a:xfrm>
              <a:off x="6096467" y="1651573"/>
              <a:ext cx="442785" cy="446064"/>
            </a:xfrm>
            <a:prstGeom prst="rect">
              <a:avLst/>
            </a:prstGeom>
            <a:blipFill>
              <a:blip r:embed="rId5" cstate="email">
                <a:extLst>
                  <a:ext uri="{28A0092B-C50C-407E-A947-70E740481C1C}">
                    <a14:useLocalDpi xmlns:a14="http://schemas.microsoft.com/office/drawing/2010/main"/>
                  </a:ext>
                </a:extLst>
              </a:blip>
              <a:stretch>
                <a:fillRect/>
              </a:stretch>
            </a:blipFill>
            <a:ln>
              <a:noFill/>
            </a:ln>
          </p:spPr>
          <p:txBody>
            <a:bodyPr wrap="square" lIns="0" tIns="0" rIns="0" bIns="0" rtlCol="0"/>
            <a:lstStyle/>
            <a:p>
              <a:pPr defTabSz="914126">
                <a:defRPr/>
              </a:pPr>
              <a:endParaRPr sz="1799">
                <a:solidFill>
                  <a:prstClr val="black"/>
                </a:solidFill>
                <a:latin typeface="Helvetica" pitchFamily="2" charset="0"/>
              </a:endParaRPr>
            </a:p>
          </p:txBody>
        </p:sp>
        <p:sp>
          <p:nvSpPr>
            <p:cNvPr id="129" name="object 22">
              <a:extLst>
                <a:ext uri="{FF2B5EF4-FFF2-40B4-BE49-F238E27FC236}">
                  <a16:creationId xmlns:a16="http://schemas.microsoft.com/office/drawing/2014/main" id="{7CEAF973-D709-45C3-ACBA-2240D8B6722E}"/>
                </a:ext>
              </a:extLst>
            </p:cNvPr>
            <p:cNvSpPr/>
            <p:nvPr/>
          </p:nvSpPr>
          <p:spPr>
            <a:xfrm>
              <a:off x="6411655" y="1421890"/>
              <a:ext cx="1554478" cy="929057"/>
            </a:xfrm>
            <a:prstGeom prst="rect">
              <a:avLst/>
            </a:prstGeom>
            <a:blipFill>
              <a:blip r:embed="rId6" cstate="email">
                <a:extLst>
                  <a:ext uri="{28A0092B-C50C-407E-A947-70E740481C1C}">
                    <a14:useLocalDpi xmlns:a14="http://schemas.microsoft.com/office/drawing/2010/main"/>
                  </a:ext>
                </a:extLst>
              </a:blip>
              <a:stretch>
                <a:fillRect/>
              </a:stretch>
            </a:blipFill>
            <a:ln>
              <a:noFill/>
            </a:ln>
          </p:spPr>
          <p:txBody>
            <a:bodyPr wrap="square" lIns="0" tIns="0" rIns="0" bIns="0" rtlCol="0"/>
            <a:lstStyle/>
            <a:p>
              <a:pPr defTabSz="914126">
                <a:defRPr/>
              </a:pPr>
              <a:endParaRPr sz="1799">
                <a:solidFill>
                  <a:prstClr val="black"/>
                </a:solidFill>
                <a:latin typeface="Helvetica" pitchFamily="2" charset="0"/>
              </a:endParaRPr>
            </a:p>
          </p:txBody>
        </p:sp>
      </p:grpSp>
      <p:grpSp>
        <p:nvGrpSpPr>
          <p:cNvPr id="3" name="Group 2">
            <a:extLst>
              <a:ext uri="{FF2B5EF4-FFF2-40B4-BE49-F238E27FC236}">
                <a16:creationId xmlns:a16="http://schemas.microsoft.com/office/drawing/2014/main" id="{D90B75E0-C435-4F54-B984-29AE1D7C317A}"/>
              </a:ext>
            </a:extLst>
          </p:cNvPr>
          <p:cNvGrpSpPr/>
          <p:nvPr/>
        </p:nvGrpSpPr>
        <p:grpSpPr>
          <a:xfrm>
            <a:off x="8604172" y="4273586"/>
            <a:ext cx="1668707" cy="514902"/>
            <a:chOff x="8603239" y="3765046"/>
            <a:chExt cx="1669142" cy="515036"/>
          </a:xfrm>
        </p:grpSpPr>
        <p:sp>
          <p:nvSpPr>
            <p:cNvPr id="90" name="object 29">
              <a:extLst>
                <a:ext uri="{FF2B5EF4-FFF2-40B4-BE49-F238E27FC236}">
                  <a16:creationId xmlns:a16="http://schemas.microsoft.com/office/drawing/2014/main" id="{9584491E-029D-4506-BB3F-34A3E957E21B}"/>
                </a:ext>
              </a:extLst>
            </p:cNvPr>
            <p:cNvSpPr txBox="1"/>
            <p:nvPr/>
          </p:nvSpPr>
          <p:spPr>
            <a:xfrm>
              <a:off x="9138586" y="3788727"/>
              <a:ext cx="1133795" cy="395621"/>
            </a:xfrm>
            <a:prstGeom prst="rect">
              <a:avLst/>
            </a:prstGeom>
          </p:spPr>
          <p:txBody>
            <a:bodyPr vert="horz" wrap="square" lIns="0" tIns="13332" rIns="0" bIns="0" rtlCol="0">
              <a:spAutoFit/>
            </a:bodyPr>
            <a:lstStyle/>
            <a:p>
              <a:pPr marL="12696" defTabSz="914126">
                <a:spcBef>
                  <a:spcPts val="105"/>
                </a:spcBef>
                <a:defRPr/>
              </a:pPr>
              <a:r>
                <a:rPr sz="1200" b="1">
                  <a:solidFill>
                    <a:prstClr val="black"/>
                  </a:solidFill>
                  <a:latin typeface="Helvetica" pitchFamily="2" charset="0"/>
                  <a:cs typeface="Arial"/>
                </a:rPr>
                <a:t>Landscape</a:t>
              </a:r>
            </a:p>
            <a:p>
              <a:pPr marL="12696" defTabSz="914126">
                <a:spcBef>
                  <a:spcPts val="105"/>
                </a:spcBef>
                <a:defRPr/>
              </a:pPr>
              <a:r>
                <a:rPr sz="1200" b="1">
                  <a:solidFill>
                    <a:prstClr val="black"/>
                  </a:solidFill>
                  <a:latin typeface="Helvetica" pitchFamily="2" charset="0"/>
                  <a:cs typeface="Arial"/>
                </a:rPr>
                <a:t>Management</a:t>
              </a:r>
            </a:p>
          </p:txBody>
        </p:sp>
        <p:sp>
          <p:nvSpPr>
            <p:cNvPr id="92" name="object 31">
              <a:extLst>
                <a:ext uri="{FF2B5EF4-FFF2-40B4-BE49-F238E27FC236}">
                  <a16:creationId xmlns:a16="http://schemas.microsoft.com/office/drawing/2014/main" id="{1FD54F52-28DB-4454-991E-1BBE56725AA8}"/>
                </a:ext>
              </a:extLst>
            </p:cNvPr>
            <p:cNvSpPr/>
            <p:nvPr/>
          </p:nvSpPr>
          <p:spPr>
            <a:xfrm>
              <a:off x="8603239" y="3765046"/>
              <a:ext cx="511249" cy="515036"/>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pPr defTabSz="914126">
                <a:defRPr/>
              </a:pPr>
              <a:endParaRPr sz="1799">
                <a:solidFill>
                  <a:prstClr val="black"/>
                </a:solidFill>
                <a:latin typeface="Helvetica" pitchFamily="2" charset="0"/>
              </a:endParaRPr>
            </a:p>
          </p:txBody>
        </p:sp>
      </p:grpSp>
      <p:grpSp>
        <p:nvGrpSpPr>
          <p:cNvPr id="94" name="Group 93">
            <a:extLst>
              <a:ext uri="{FF2B5EF4-FFF2-40B4-BE49-F238E27FC236}">
                <a16:creationId xmlns:a16="http://schemas.microsoft.com/office/drawing/2014/main" id="{80B2C52B-D54D-40ED-88F9-709565166AAF}"/>
              </a:ext>
            </a:extLst>
          </p:cNvPr>
          <p:cNvGrpSpPr/>
          <p:nvPr/>
        </p:nvGrpSpPr>
        <p:grpSpPr>
          <a:xfrm>
            <a:off x="8627680" y="2201900"/>
            <a:ext cx="1645202" cy="470467"/>
            <a:chOff x="8431980" y="1605513"/>
            <a:chExt cx="1990020" cy="752430"/>
          </a:xfrm>
        </p:grpSpPr>
        <p:sp>
          <p:nvSpPr>
            <p:cNvPr id="123" name="object 35">
              <a:extLst>
                <a:ext uri="{FF2B5EF4-FFF2-40B4-BE49-F238E27FC236}">
                  <a16:creationId xmlns:a16="http://schemas.microsoft.com/office/drawing/2014/main" id="{A4EF49AD-65A1-45E8-96CA-0C97AFEDC4BF}"/>
                </a:ext>
              </a:extLst>
            </p:cNvPr>
            <p:cNvSpPr txBox="1"/>
            <p:nvPr/>
          </p:nvSpPr>
          <p:spPr>
            <a:xfrm>
              <a:off x="9105646" y="1676146"/>
              <a:ext cx="1316354" cy="612057"/>
            </a:xfrm>
            <a:prstGeom prst="rect">
              <a:avLst/>
            </a:prstGeom>
          </p:spPr>
          <p:txBody>
            <a:bodyPr vert="horz" wrap="square" lIns="0" tIns="13332" rIns="0" bIns="0" rtlCol="0">
              <a:spAutoFit/>
            </a:bodyPr>
            <a:lstStyle/>
            <a:p>
              <a:pPr marL="12696" defTabSz="914126">
                <a:spcBef>
                  <a:spcPts val="105"/>
                </a:spcBef>
                <a:defRPr/>
              </a:pPr>
              <a:r>
                <a:rPr sz="1200" b="1" spc="-5">
                  <a:solidFill>
                    <a:prstClr val="black"/>
                  </a:solidFill>
                  <a:latin typeface="Helvetica" pitchFamily="2" charset="0"/>
                  <a:cs typeface="Arial"/>
                </a:rPr>
                <a:t>Drive</a:t>
              </a:r>
              <a:r>
                <a:rPr sz="1200" b="1" spc="-60">
                  <a:solidFill>
                    <a:prstClr val="black"/>
                  </a:solidFill>
                  <a:latin typeface="Helvetica" pitchFamily="2" charset="0"/>
                  <a:cs typeface="Arial"/>
                </a:rPr>
                <a:t> </a:t>
              </a:r>
              <a:r>
                <a:rPr sz="1200" b="1">
                  <a:solidFill>
                    <a:prstClr val="black"/>
                  </a:solidFill>
                  <a:latin typeface="Helvetica" pitchFamily="2" charset="0"/>
                  <a:cs typeface="Arial"/>
                </a:rPr>
                <a:t>Innovation</a:t>
              </a:r>
            </a:p>
          </p:txBody>
        </p:sp>
        <p:sp>
          <p:nvSpPr>
            <p:cNvPr id="125" name="object 37">
              <a:extLst>
                <a:ext uri="{FF2B5EF4-FFF2-40B4-BE49-F238E27FC236}">
                  <a16:creationId xmlns:a16="http://schemas.microsoft.com/office/drawing/2014/main" id="{65A488EE-621A-4C0A-B0EC-68313D9552A8}"/>
                </a:ext>
              </a:extLst>
            </p:cNvPr>
            <p:cNvSpPr/>
            <p:nvPr/>
          </p:nvSpPr>
          <p:spPr>
            <a:xfrm>
              <a:off x="8431980" y="1605513"/>
              <a:ext cx="698243" cy="752430"/>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pPr defTabSz="914126">
                <a:defRPr/>
              </a:pPr>
              <a:endParaRPr sz="1799" b="1">
                <a:solidFill>
                  <a:prstClr val="black"/>
                </a:solidFill>
                <a:latin typeface="Helvetica" pitchFamily="2" charset="0"/>
              </a:endParaRPr>
            </a:p>
          </p:txBody>
        </p:sp>
      </p:grpSp>
      <p:grpSp>
        <p:nvGrpSpPr>
          <p:cNvPr id="2" name="Group 1">
            <a:extLst>
              <a:ext uri="{FF2B5EF4-FFF2-40B4-BE49-F238E27FC236}">
                <a16:creationId xmlns:a16="http://schemas.microsoft.com/office/drawing/2014/main" id="{D68AE2DB-04D1-4CBF-895D-49E522BE84B1}"/>
              </a:ext>
            </a:extLst>
          </p:cNvPr>
          <p:cNvGrpSpPr/>
          <p:nvPr/>
        </p:nvGrpSpPr>
        <p:grpSpPr>
          <a:xfrm>
            <a:off x="3865447" y="4277926"/>
            <a:ext cx="1801474" cy="548690"/>
            <a:chOff x="3863278" y="3731677"/>
            <a:chExt cx="1801943" cy="548833"/>
          </a:xfrm>
        </p:grpSpPr>
        <p:sp>
          <p:nvSpPr>
            <p:cNvPr id="101" name="object 49">
              <a:extLst>
                <a:ext uri="{FF2B5EF4-FFF2-40B4-BE49-F238E27FC236}">
                  <a16:creationId xmlns:a16="http://schemas.microsoft.com/office/drawing/2014/main" id="{45F6B801-1B69-4776-B10E-D794C81B863B}"/>
                </a:ext>
              </a:extLst>
            </p:cNvPr>
            <p:cNvSpPr txBox="1"/>
            <p:nvPr/>
          </p:nvSpPr>
          <p:spPr>
            <a:xfrm>
              <a:off x="4416176" y="3783201"/>
              <a:ext cx="1249045" cy="382156"/>
            </a:xfrm>
            <a:prstGeom prst="rect">
              <a:avLst/>
            </a:prstGeom>
          </p:spPr>
          <p:txBody>
            <a:bodyPr vert="horz" wrap="square" lIns="0" tIns="12697" rIns="0" bIns="0" rtlCol="0">
              <a:spAutoFit/>
            </a:bodyPr>
            <a:lstStyle/>
            <a:p>
              <a:pPr marL="12696" defTabSz="914126">
                <a:spcBef>
                  <a:spcPts val="105"/>
                </a:spcBef>
                <a:defRPr/>
              </a:pPr>
              <a:r>
                <a:rPr sz="1200" b="1">
                  <a:solidFill>
                    <a:prstClr val="black"/>
                  </a:solidFill>
                  <a:latin typeface="Helvetica" pitchFamily="2" charset="0"/>
                  <a:cs typeface="Arial"/>
                </a:rPr>
                <a:t>Data &amp; Content</a:t>
              </a:r>
              <a:br>
                <a:rPr lang="en-US" sz="1200" b="1">
                  <a:solidFill>
                    <a:prstClr val="black"/>
                  </a:solidFill>
                  <a:latin typeface="Helvetica" pitchFamily="2" charset="0"/>
                  <a:cs typeface="Arial"/>
                </a:rPr>
              </a:br>
              <a:r>
                <a:rPr sz="1200" b="1">
                  <a:solidFill>
                    <a:prstClr val="black"/>
                  </a:solidFill>
                  <a:latin typeface="Helvetica" pitchFamily="2" charset="0"/>
                  <a:cs typeface="Arial"/>
                </a:rPr>
                <a:t>Management</a:t>
              </a:r>
            </a:p>
          </p:txBody>
        </p:sp>
        <p:sp>
          <p:nvSpPr>
            <p:cNvPr id="103" name="object 51">
              <a:extLst>
                <a:ext uri="{FF2B5EF4-FFF2-40B4-BE49-F238E27FC236}">
                  <a16:creationId xmlns:a16="http://schemas.microsoft.com/office/drawing/2014/main" id="{C65A89E2-E817-4FFD-85DF-910B0B973A54}"/>
                </a:ext>
              </a:extLst>
            </p:cNvPr>
            <p:cNvSpPr/>
            <p:nvPr/>
          </p:nvSpPr>
          <p:spPr>
            <a:xfrm>
              <a:off x="3863278" y="3731677"/>
              <a:ext cx="552898" cy="548833"/>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pPr defTabSz="914126">
                <a:defRPr/>
              </a:pPr>
              <a:endParaRPr sz="1799">
                <a:solidFill>
                  <a:prstClr val="black"/>
                </a:solidFill>
                <a:latin typeface="Helvetica" pitchFamily="2" charset="0"/>
              </a:endParaRPr>
            </a:p>
          </p:txBody>
        </p:sp>
      </p:grpSp>
      <p:grpSp>
        <p:nvGrpSpPr>
          <p:cNvPr id="4" name="Group 3">
            <a:extLst>
              <a:ext uri="{FF2B5EF4-FFF2-40B4-BE49-F238E27FC236}">
                <a16:creationId xmlns:a16="http://schemas.microsoft.com/office/drawing/2014/main" id="{4DEE51C0-1864-4BFE-918C-22A5FC07C170}"/>
              </a:ext>
            </a:extLst>
          </p:cNvPr>
          <p:cNvGrpSpPr/>
          <p:nvPr/>
        </p:nvGrpSpPr>
        <p:grpSpPr>
          <a:xfrm>
            <a:off x="1745339" y="4288861"/>
            <a:ext cx="1844519" cy="476940"/>
            <a:chOff x="1742618" y="3780325"/>
            <a:chExt cx="1844999" cy="477064"/>
          </a:xfrm>
        </p:grpSpPr>
        <p:sp>
          <p:nvSpPr>
            <p:cNvPr id="96" name="object 41">
              <a:extLst>
                <a:ext uri="{FF2B5EF4-FFF2-40B4-BE49-F238E27FC236}">
                  <a16:creationId xmlns:a16="http://schemas.microsoft.com/office/drawing/2014/main" id="{B1E840FB-3C2C-4D76-A6E4-32C0C1187EE5}"/>
                </a:ext>
              </a:extLst>
            </p:cNvPr>
            <p:cNvSpPr txBox="1"/>
            <p:nvPr/>
          </p:nvSpPr>
          <p:spPr>
            <a:xfrm>
              <a:off x="2278164" y="3850207"/>
              <a:ext cx="1309453" cy="391774"/>
            </a:xfrm>
            <a:prstGeom prst="rect">
              <a:avLst/>
            </a:prstGeom>
          </p:spPr>
          <p:txBody>
            <a:bodyPr vert="horz" wrap="square" lIns="0" tIns="22219" rIns="0" bIns="0" rtlCol="0">
              <a:spAutoFit/>
            </a:bodyPr>
            <a:lstStyle/>
            <a:p>
              <a:pPr marL="163146" marR="5078" indent="-151085" defTabSz="914126">
                <a:spcBef>
                  <a:spcPts val="175"/>
                </a:spcBef>
                <a:defRPr/>
              </a:pPr>
              <a:r>
                <a:rPr sz="1200" b="1">
                  <a:solidFill>
                    <a:prstClr val="black"/>
                  </a:solidFill>
                  <a:latin typeface="Helvetica" pitchFamily="2" charset="0"/>
                  <a:cs typeface="Arial"/>
                </a:rPr>
                <a:t>Data Quality</a:t>
              </a:r>
              <a:r>
                <a:rPr sz="1200" b="1" spc="-170">
                  <a:solidFill>
                    <a:prstClr val="black"/>
                  </a:solidFill>
                  <a:latin typeface="Helvetica" pitchFamily="2" charset="0"/>
                  <a:cs typeface="Arial"/>
                </a:rPr>
                <a:t> </a:t>
              </a:r>
              <a:r>
                <a:rPr lang="en-US" sz="1200" b="1" spc="-170">
                  <a:solidFill>
                    <a:prstClr val="black"/>
                  </a:solidFill>
                  <a:latin typeface="Helvetica" pitchFamily="2" charset="0"/>
                  <a:cs typeface="Arial"/>
                </a:rPr>
                <a:t> </a:t>
              </a:r>
              <a:r>
                <a:rPr sz="1200" b="1">
                  <a:solidFill>
                    <a:prstClr val="black"/>
                  </a:solidFill>
                  <a:latin typeface="Helvetica" pitchFamily="2" charset="0"/>
                  <a:cs typeface="Arial"/>
                </a:rPr>
                <a:t>&amp;</a:t>
              </a:r>
              <a:r>
                <a:rPr lang="en-US" sz="1200" b="1">
                  <a:solidFill>
                    <a:prstClr val="black"/>
                  </a:solidFill>
                  <a:latin typeface="Helvetica" pitchFamily="2" charset="0"/>
                  <a:cs typeface="Arial"/>
                </a:rPr>
                <a:t>  </a:t>
              </a:r>
              <a:r>
                <a:rPr sz="1200" b="1">
                  <a:solidFill>
                    <a:prstClr val="black"/>
                  </a:solidFill>
                  <a:latin typeface="Helvetica" pitchFamily="2" charset="0"/>
                  <a:cs typeface="Arial"/>
                </a:rPr>
                <a:t>St</a:t>
              </a:r>
              <a:r>
                <a:rPr sz="1200" b="1" spc="5">
                  <a:solidFill>
                    <a:prstClr val="black"/>
                  </a:solidFill>
                  <a:latin typeface="Helvetica" pitchFamily="2" charset="0"/>
                  <a:cs typeface="Arial"/>
                </a:rPr>
                <a:t>e</a:t>
              </a:r>
              <a:r>
                <a:rPr sz="1200" b="1" spc="25">
                  <a:solidFill>
                    <a:prstClr val="black"/>
                  </a:solidFill>
                  <a:latin typeface="Helvetica" pitchFamily="2" charset="0"/>
                  <a:cs typeface="Arial"/>
                </a:rPr>
                <a:t>w</a:t>
              </a:r>
              <a:r>
                <a:rPr sz="1200" b="1" spc="5">
                  <a:solidFill>
                    <a:prstClr val="black"/>
                  </a:solidFill>
                  <a:latin typeface="Helvetica" pitchFamily="2" charset="0"/>
                  <a:cs typeface="Arial"/>
                </a:rPr>
                <a:t>a</a:t>
              </a:r>
              <a:r>
                <a:rPr sz="1200" b="1">
                  <a:solidFill>
                    <a:prstClr val="black"/>
                  </a:solidFill>
                  <a:latin typeface="Helvetica" pitchFamily="2" charset="0"/>
                  <a:cs typeface="Arial"/>
                </a:rPr>
                <a:t>r</a:t>
              </a:r>
              <a:r>
                <a:rPr sz="1200" b="1" spc="5">
                  <a:solidFill>
                    <a:prstClr val="black"/>
                  </a:solidFill>
                  <a:latin typeface="Helvetica" pitchFamily="2" charset="0"/>
                  <a:cs typeface="Arial"/>
                </a:rPr>
                <a:t>d</a:t>
              </a:r>
              <a:r>
                <a:rPr sz="1200" b="1" spc="-20">
                  <a:solidFill>
                    <a:prstClr val="black"/>
                  </a:solidFill>
                  <a:latin typeface="Helvetica" pitchFamily="2" charset="0"/>
                  <a:cs typeface="Arial"/>
                </a:rPr>
                <a:t>s</a:t>
              </a:r>
              <a:r>
                <a:rPr sz="1200" b="1" spc="5">
                  <a:solidFill>
                    <a:prstClr val="black"/>
                  </a:solidFill>
                  <a:latin typeface="Helvetica" pitchFamily="2" charset="0"/>
                  <a:cs typeface="Arial"/>
                </a:rPr>
                <a:t>h</a:t>
              </a:r>
              <a:r>
                <a:rPr sz="1200" b="1" spc="10">
                  <a:solidFill>
                    <a:prstClr val="black"/>
                  </a:solidFill>
                  <a:latin typeface="Helvetica" pitchFamily="2" charset="0"/>
                  <a:cs typeface="Arial"/>
                </a:rPr>
                <a:t>i</a:t>
              </a:r>
              <a:r>
                <a:rPr sz="1200" b="1">
                  <a:solidFill>
                    <a:prstClr val="black"/>
                  </a:solidFill>
                  <a:latin typeface="Helvetica" pitchFamily="2" charset="0"/>
                  <a:cs typeface="Arial"/>
                </a:rPr>
                <a:t>p</a:t>
              </a:r>
            </a:p>
          </p:txBody>
        </p:sp>
        <p:sp>
          <p:nvSpPr>
            <p:cNvPr id="98" name="object 43">
              <a:extLst>
                <a:ext uri="{FF2B5EF4-FFF2-40B4-BE49-F238E27FC236}">
                  <a16:creationId xmlns:a16="http://schemas.microsoft.com/office/drawing/2014/main" id="{96EEC537-E7EC-4837-80E8-0EFB45CE15DD}"/>
                </a:ext>
              </a:extLst>
            </p:cNvPr>
            <p:cNvSpPr/>
            <p:nvPr/>
          </p:nvSpPr>
          <p:spPr>
            <a:xfrm>
              <a:off x="1742618" y="3780325"/>
              <a:ext cx="506567" cy="477064"/>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pPr defTabSz="914126">
                <a:defRPr/>
              </a:pPr>
              <a:endParaRPr sz="1799">
                <a:solidFill>
                  <a:prstClr val="black"/>
                </a:solidFill>
                <a:latin typeface="Helvetica" pitchFamily="2" charset="0"/>
              </a:endParaRPr>
            </a:p>
          </p:txBody>
        </p:sp>
      </p:grpSp>
      <p:sp>
        <p:nvSpPr>
          <p:cNvPr id="107" name="object 56">
            <a:extLst>
              <a:ext uri="{FF2B5EF4-FFF2-40B4-BE49-F238E27FC236}">
                <a16:creationId xmlns:a16="http://schemas.microsoft.com/office/drawing/2014/main" id="{5CB7A645-A698-4C52-9942-5435B7234B3C}"/>
              </a:ext>
            </a:extLst>
          </p:cNvPr>
          <p:cNvSpPr txBox="1"/>
          <p:nvPr/>
        </p:nvSpPr>
        <p:spPr>
          <a:xfrm>
            <a:off x="10562676" y="4295594"/>
            <a:ext cx="1343620" cy="381416"/>
          </a:xfrm>
          <a:prstGeom prst="rect">
            <a:avLst/>
          </a:prstGeom>
        </p:spPr>
        <p:txBody>
          <a:bodyPr vert="horz" wrap="square" lIns="0" tIns="12062" rIns="0" bIns="0" rtlCol="0">
            <a:spAutoFit/>
          </a:bodyPr>
          <a:lstStyle/>
          <a:p>
            <a:pPr marL="12696" marR="5078" indent="347241" algn="r" defTabSz="914126">
              <a:spcBef>
                <a:spcPts val="105"/>
              </a:spcBef>
              <a:defRPr/>
            </a:pPr>
            <a:r>
              <a:rPr sz="1200" b="1">
                <a:solidFill>
                  <a:prstClr val="black"/>
                </a:solidFill>
                <a:latin typeface="Helvetica" pitchFamily="2" charset="0"/>
                <a:cs typeface="Arial"/>
              </a:rPr>
              <a:t>Ongoing  </a:t>
            </a:r>
            <a:br>
              <a:rPr lang="en-US" sz="1200" b="1">
                <a:solidFill>
                  <a:prstClr val="black"/>
                </a:solidFill>
                <a:latin typeface="Helvetica" pitchFamily="2" charset="0"/>
                <a:cs typeface="Arial"/>
              </a:rPr>
            </a:br>
            <a:r>
              <a:rPr sz="1200" b="1">
                <a:solidFill>
                  <a:prstClr val="black"/>
                </a:solidFill>
                <a:latin typeface="Helvetica" pitchFamily="2" charset="0"/>
                <a:cs typeface="Arial"/>
              </a:rPr>
              <a:t>Post S4 Go live</a:t>
            </a:r>
          </a:p>
        </p:txBody>
      </p:sp>
      <p:grpSp>
        <p:nvGrpSpPr>
          <p:cNvPr id="24" name="Group 23">
            <a:extLst>
              <a:ext uri="{FF2B5EF4-FFF2-40B4-BE49-F238E27FC236}">
                <a16:creationId xmlns:a16="http://schemas.microsoft.com/office/drawing/2014/main" id="{F27D627E-52C7-4AAA-8690-E74797834952}"/>
              </a:ext>
            </a:extLst>
          </p:cNvPr>
          <p:cNvGrpSpPr/>
          <p:nvPr/>
        </p:nvGrpSpPr>
        <p:grpSpPr>
          <a:xfrm>
            <a:off x="6263407" y="4262993"/>
            <a:ext cx="1823872" cy="614435"/>
            <a:chOff x="6386589" y="3716740"/>
            <a:chExt cx="1824347" cy="614595"/>
          </a:xfrm>
        </p:grpSpPr>
        <p:sp>
          <p:nvSpPr>
            <p:cNvPr id="112" name="object 67">
              <a:extLst>
                <a:ext uri="{FF2B5EF4-FFF2-40B4-BE49-F238E27FC236}">
                  <a16:creationId xmlns:a16="http://schemas.microsoft.com/office/drawing/2014/main" id="{AAEBF166-10AC-4884-848F-856CB38575A5}"/>
                </a:ext>
              </a:extLst>
            </p:cNvPr>
            <p:cNvSpPr txBox="1"/>
            <p:nvPr/>
          </p:nvSpPr>
          <p:spPr>
            <a:xfrm>
              <a:off x="7001183" y="3835138"/>
              <a:ext cx="1209753" cy="394980"/>
            </a:xfrm>
            <a:prstGeom prst="rect">
              <a:avLst/>
            </a:prstGeom>
          </p:spPr>
          <p:txBody>
            <a:bodyPr vert="horz" wrap="square" lIns="0" tIns="12697" rIns="0" bIns="0" rtlCol="0">
              <a:spAutoFit/>
            </a:bodyPr>
            <a:lstStyle/>
            <a:p>
              <a:pPr marL="12696" defTabSz="914126">
                <a:spcBef>
                  <a:spcPts val="100"/>
                </a:spcBef>
                <a:defRPr/>
              </a:pPr>
              <a:r>
                <a:rPr sz="1200" b="1">
                  <a:solidFill>
                    <a:prstClr val="black"/>
                  </a:solidFill>
                  <a:latin typeface="Helvetica" pitchFamily="2" charset="0"/>
                  <a:cs typeface="Arial"/>
                </a:rPr>
                <a:t>Modern Data</a:t>
              </a:r>
              <a:endParaRPr lang="en-US" sz="1200" b="1">
                <a:solidFill>
                  <a:prstClr val="black"/>
                </a:solidFill>
                <a:latin typeface="Helvetica" pitchFamily="2" charset="0"/>
                <a:cs typeface="Arial"/>
              </a:endParaRPr>
            </a:p>
            <a:p>
              <a:pPr marL="12696" defTabSz="914126">
                <a:spcBef>
                  <a:spcPts val="100"/>
                </a:spcBef>
                <a:defRPr/>
              </a:pPr>
              <a:r>
                <a:rPr lang="en-US" sz="1200" b="1">
                  <a:solidFill>
                    <a:prstClr val="black"/>
                  </a:solidFill>
                  <a:latin typeface="Helvetica" pitchFamily="2" charset="0"/>
                  <a:cs typeface="Arial"/>
                </a:rPr>
                <a:t>Platform</a:t>
              </a:r>
              <a:endParaRPr sz="1200" b="1">
                <a:solidFill>
                  <a:prstClr val="black"/>
                </a:solidFill>
                <a:latin typeface="Helvetica" pitchFamily="2" charset="0"/>
                <a:cs typeface="Arial"/>
              </a:endParaRPr>
            </a:p>
          </p:txBody>
        </p:sp>
        <p:sp>
          <p:nvSpPr>
            <p:cNvPr id="110" name="object 65">
              <a:extLst>
                <a:ext uri="{FF2B5EF4-FFF2-40B4-BE49-F238E27FC236}">
                  <a16:creationId xmlns:a16="http://schemas.microsoft.com/office/drawing/2014/main" id="{11DA2405-3AF6-4536-84EC-0D5DDEE8C07D}"/>
                </a:ext>
              </a:extLst>
            </p:cNvPr>
            <p:cNvSpPr/>
            <p:nvPr/>
          </p:nvSpPr>
          <p:spPr>
            <a:xfrm>
              <a:off x="6386589" y="3716740"/>
              <a:ext cx="614595" cy="614595"/>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pPr defTabSz="914126">
                <a:defRPr/>
              </a:pPr>
              <a:endParaRPr sz="1799">
                <a:solidFill>
                  <a:prstClr val="black"/>
                </a:solidFill>
                <a:latin typeface="Helvetica" pitchFamily="2" charset="0"/>
              </a:endParaRPr>
            </a:p>
          </p:txBody>
        </p:sp>
      </p:grpSp>
      <p:grpSp>
        <p:nvGrpSpPr>
          <p:cNvPr id="223" name="Group 222">
            <a:extLst>
              <a:ext uri="{FF2B5EF4-FFF2-40B4-BE49-F238E27FC236}">
                <a16:creationId xmlns:a16="http://schemas.microsoft.com/office/drawing/2014/main" id="{0067C10D-EB8D-4B29-BFEC-269F38E7503C}"/>
              </a:ext>
            </a:extLst>
          </p:cNvPr>
          <p:cNvGrpSpPr/>
          <p:nvPr/>
        </p:nvGrpSpPr>
        <p:grpSpPr>
          <a:xfrm>
            <a:off x="240316" y="3269594"/>
            <a:ext cx="822746" cy="452637"/>
            <a:chOff x="1260527" y="2605773"/>
            <a:chExt cx="822960" cy="452755"/>
          </a:xfrm>
          <a:solidFill>
            <a:schemeClr val="accent2"/>
          </a:solidFill>
        </p:grpSpPr>
        <p:sp>
          <p:nvSpPr>
            <p:cNvPr id="114" name="object 72">
              <a:extLst>
                <a:ext uri="{FF2B5EF4-FFF2-40B4-BE49-F238E27FC236}">
                  <a16:creationId xmlns:a16="http://schemas.microsoft.com/office/drawing/2014/main" id="{71F27E8B-7F60-4C45-8138-DA83A8F24C80}"/>
                </a:ext>
              </a:extLst>
            </p:cNvPr>
            <p:cNvSpPr/>
            <p:nvPr/>
          </p:nvSpPr>
          <p:spPr>
            <a:xfrm>
              <a:off x="1260527" y="2605773"/>
              <a:ext cx="822960" cy="452755"/>
            </a:xfrm>
            <a:custGeom>
              <a:avLst/>
              <a:gdLst/>
              <a:ahLst/>
              <a:cxnLst/>
              <a:rect l="l" t="t" r="r" b="b"/>
              <a:pathLst>
                <a:path w="822960" h="452754">
                  <a:moveTo>
                    <a:pt x="0" y="226314"/>
                  </a:moveTo>
                  <a:lnTo>
                    <a:pt x="113157" y="0"/>
                  </a:lnTo>
                  <a:lnTo>
                    <a:pt x="709802" y="0"/>
                  </a:lnTo>
                  <a:lnTo>
                    <a:pt x="822960" y="226314"/>
                  </a:lnTo>
                  <a:lnTo>
                    <a:pt x="709802" y="452628"/>
                  </a:lnTo>
                  <a:lnTo>
                    <a:pt x="113157" y="452628"/>
                  </a:lnTo>
                  <a:lnTo>
                    <a:pt x="0" y="226314"/>
                  </a:lnTo>
                  <a:close/>
                </a:path>
              </a:pathLst>
            </a:custGeom>
            <a:grpFill/>
            <a:ln w="27432">
              <a:solidFill>
                <a:schemeClr val="accent2"/>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115" name="object 79">
              <a:extLst>
                <a:ext uri="{FF2B5EF4-FFF2-40B4-BE49-F238E27FC236}">
                  <a16:creationId xmlns:a16="http://schemas.microsoft.com/office/drawing/2014/main" id="{5025FABD-546E-4D39-A700-DEE8268E3DD6}"/>
                </a:ext>
              </a:extLst>
            </p:cNvPr>
            <p:cNvSpPr txBox="1"/>
            <p:nvPr/>
          </p:nvSpPr>
          <p:spPr>
            <a:xfrm>
              <a:off x="1353778" y="2694620"/>
              <a:ext cx="609638" cy="230190"/>
            </a:xfrm>
            <a:prstGeom prst="rect">
              <a:avLst/>
            </a:prstGeom>
            <a:grpFill/>
            <a:ln>
              <a:solidFill>
                <a:schemeClr val="accent2"/>
              </a:solidFill>
            </a:ln>
          </p:spPr>
          <p:txBody>
            <a:bodyPr vert="horz" wrap="square" lIns="0" tIns="14600" rIns="0" bIns="0" rtlCol="0">
              <a:spAutoFit/>
            </a:bodyPr>
            <a:lstStyle/>
            <a:p>
              <a:pPr marL="12696" algn="ctr" defTabSz="914126">
                <a:spcBef>
                  <a:spcPts val="114"/>
                </a:spcBef>
                <a:defRPr/>
              </a:pPr>
              <a:r>
                <a:rPr sz="1400" b="1" spc="-45">
                  <a:solidFill>
                    <a:srgbClr val="FFFFFF"/>
                  </a:solidFill>
                  <a:latin typeface="Helvetica" pitchFamily="2" charset="0"/>
                  <a:cs typeface="Arial"/>
                </a:rPr>
                <a:t>A</a:t>
              </a:r>
              <a:r>
                <a:rPr sz="1400" b="1" spc="-5">
                  <a:solidFill>
                    <a:srgbClr val="FFFFFF"/>
                  </a:solidFill>
                  <a:latin typeface="Helvetica" pitchFamily="2" charset="0"/>
                  <a:cs typeface="Arial"/>
                </a:rPr>
                <a:t>D</a:t>
              </a:r>
              <a:r>
                <a:rPr sz="1400" b="1" spc="-25">
                  <a:solidFill>
                    <a:srgbClr val="FFFFFF"/>
                  </a:solidFill>
                  <a:latin typeface="Helvetica" pitchFamily="2" charset="0"/>
                  <a:cs typeface="Arial"/>
                </a:rPr>
                <a:t>M</a:t>
              </a:r>
              <a:r>
                <a:rPr sz="1400" b="1" spc="10">
                  <a:solidFill>
                    <a:srgbClr val="FFFFFF"/>
                  </a:solidFill>
                  <a:latin typeface="Helvetica" pitchFamily="2" charset="0"/>
                  <a:cs typeface="Arial"/>
                </a:rPr>
                <a:t>A</a:t>
              </a:r>
              <a:endParaRPr lang="en-US" sz="1100">
                <a:solidFill>
                  <a:prstClr val="black"/>
                </a:solidFill>
                <a:latin typeface="Helvetica" pitchFamily="2" charset="0"/>
                <a:cs typeface="Arial"/>
              </a:endParaRPr>
            </a:p>
          </p:txBody>
        </p:sp>
      </p:grpSp>
      <p:sp>
        <p:nvSpPr>
          <p:cNvPr id="139" name="object 70">
            <a:extLst>
              <a:ext uri="{FF2B5EF4-FFF2-40B4-BE49-F238E27FC236}">
                <a16:creationId xmlns:a16="http://schemas.microsoft.com/office/drawing/2014/main" id="{AC0DAF47-E1F7-41D4-84D5-5BB5999736AA}"/>
              </a:ext>
            </a:extLst>
          </p:cNvPr>
          <p:cNvSpPr/>
          <p:nvPr/>
        </p:nvSpPr>
        <p:spPr>
          <a:xfrm>
            <a:off x="441917" y="5363239"/>
            <a:ext cx="1777613" cy="890947"/>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pPr defTabSz="914126">
              <a:defRPr/>
            </a:pPr>
            <a:endParaRPr sz="1799">
              <a:solidFill>
                <a:prstClr val="black"/>
              </a:solidFill>
              <a:latin typeface="Helvetica" pitchFamily="2" charset="0"/>
            </a:endParaRPr>
          </a:p>
        </p:txBody>
      </p:sp>
      <p:sp>
        <p:nvSpPr>
          <p:cNvPr id="222" name="object 9">
            <a:extLst>
              <a:ext uri="{FF2B5EF4-FFF2-40B4-BE49-F238E27FC236}">
                <a16:creationId xmlns:a16="http://schemas.microsoft.com/office/drawing/2014/main" id="{EEBF257D-A785-47DF-A0E3-0F49A9846567}"/>
              </a:ext>
            </a:extLst>
          </p:cNvPr>
          <p:cNvSpPr txBox="1"/>
          <p:nvPr/>
        </p:nvSpPr>
        <p:spPr>
          <a:xfrm>
            <a:off x="288877" y="3802858"/>
            <a:ext cx="758226" cy="289748"/>
          </a:xfrm>
          <a:prstGeom prst="rect">
            <a:avLst/>
          </a:prstGeom>
        </p:spPr>
        <p:txBody>
          <a:bodyPr vert="horz" wrap="square" lIns="0" tIns="12697" rIns="0" bIns="0" rtlCol="0" anchor="t">
            <a:spAutoFit/>
          </a:bodyPr>
          <a:lstStyle/>
          <a:p>
            <a:pPr marL="12696" defTabSz="914126">
              <a:spcBef>
                <a:spcPts val="100"/>
              </a:spcBef>
              <a:defRPr/>
            </a:pPr>
            <a:r>
              <a:rPr lang="en-US" sz="1799" b="1" spc="5">
                <a:solidFill>
                  <a:prstClr val="black"/>
                </a:solidFill>
                <a:latin typeface="Helvetica" pitchFamily="2" charset="0"/>
                <a:cs typeface="Arial"/>
              </a:rPr>
              <a:t>Today</a:t>
            </a:r>
          </a:p>
        </p:txBody>
      </p:sp>
      <p:cxnSp>
        <p:nvCxnSpPr>
          <p:cNvPr id="10" name="Straight Connector 9">
            <a:extLst>
              <a:ext uri="{FF2B5EF4-FFF2-40B4-BE49-F238E27FC236}">
                <a16:creationId xmlns:a16="http://schemas.microsoft.com/office/drawing/2014/main" id="{899DC5BE-65BD-4927-BFBE-633D9B6A070E}"/>
              </a:ext>
            </a:extLst>
          </p:cNvPr>
          <p:cNvCxnSpPr>
            <a:cxnSpLocks/>
          </p:cNvCxnSpPr>
          <p:nvPr/>
        </p:nvCxnSpPr>
        <p:spPr>
          <a:xfrm>
            <a:off x="1934134" y="2821459"/>
            <a:ext cx="0" cy="71421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C598F7D-9467-401F-896B-429AA7926F6B}"/>
              </a:ext>
            </a:extLst>
          </p:cNvPr>
          <p:cNvCxnSpPr>
            <a:cxnSpLocks/>
          </p:cNvCxnSpPr>
          <p:nvPr/>
        </p:nvCxnSpPr>
        <p:spPr>
          <a:xfrm flipV="1">
            <a:off x="4781829" y="3503046"/>
            <a:ext cx="0" cy="701498"/>
          </a:xfrm>
          <a:prstGeom prst="line">
            <a:avLst/>
          </a:prstGeom>
          <a:ln w="57150">
            <a:solidFill>
              <a:schemeClr val="tx1"/>
            </a:solidFill>
            <a:prstDash val="sysDot"/>
          </a:ln>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9BFC32E0-94F4-462B-AF04-A26D2E910DF6}"/>
              </a:ext>
            </a:extLst>
          </p:cNvPr>
          <p:cNvCxnSpPr>
            <a:cxnSpLocks/>
          </p:cNvCxnSpPr>
          <p:nvPr/>
        </p:nvCxnSpPr>
        <p:spPr>
          <a:xfrm>
            <a:off x="7090171" y="2821459"/>
            <a:ext cx="0" cy="71421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81CC727-E98F-4B2F-8C37-03278A4BD06A}"/>
              </a:ext>
            </a:extLst>
          </p:cNvPr>
          <p:cNvCxnSpPr>
            <a:cxnSpLocks/>
          </p:cNvCxnSpPr>
          <p:nvPr/>
        </p:nvCxnSpPr>
        <p:spPr>
          <a:xfrm flipV="1">
            <a:off x="7090171" y="3503046"/>
            <a:ext cx="0" cy="701498"/>
          </a:xfrm>
          <a:prstGeom prst="line">
            <a:avLst/>
          </a:prstGeom>
          <a:ln w="57150">
            <a:solidFill>
              <a:schemeClr val="tx1"/>
            </a:solidFill>
            <a:prstDash val="sysDot"/>
          </a:ln>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3290F6C7-B6FB-4846-8A55-D61D941779EA}"/>
              </a:ext>
            </a:extLst>
          </p:cNvPr>
          <p:cNvCxnSpPr>
            <a:cxnSpLocks/>
          </p:cNvCxnSpPr>
          <p:nvPr/>
        </p:nvCxnSpPr>
        <p:spPr>
          <a:xfrm>
            <a:off x="9455732" y="2821459"/>
            <a:ext cx="0" cy="71421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C0541036-58D6-4CB4-9F60-D7EC4728C00E}"/>
              </a:ext>
            </a:extLst>
          </p:cNvPr>
          <p:cNvCxnSpPr>
            <a:cxnSpLocks/>
          </p:cNvCxnSpPr>
          <p:nvPr/>
        </p:nvCxnSpPr>
        <p:spPr>
          <a:xfrm flipV="1">
            <a:off x="9450281" y="3503046"/>
            <a:ext cx="0" cy="701498"/>
          </a:xfrm>
          <a:prstGeom prst="line">
            <a:avLst/>
          </a:prstGeom>
          <a:ln w="57150">
            <a:solidFill>
              <a:schemeClr val="tx1"/>
            </a:solidFill>
            <a:prstDash val="sysDot"/>
          </a:ln>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B9959DBB-497E-4D9C-94A9-A1D58CCE3D53}"/>
              </a:ext>
            </a:extLst>
          </p:cNvPr>
          <p:cNvCxnSpPr>
            <a:cxnSpLocks/>
          </p:cNvCxnSpPr>
          <p:nvPr/>
        </p:nvCxnSpPr>
        <p:spPr>
          <a:xfrm flipV="1">
            <a:off x="11097180" y="3503045"/>
            <a:ext cx="0" cy="938240"/>
          </a:xfrm>
          <a:prstGeom prst="line">
            <a:avLst/>
          </a:prstGeom>
          <a:ln w="57150">
            <a:solidFill>
              <a:schemeClr val="tx1"/>
            </a:solidFill>
            <a:prstDash val="sysDot"/>
          </a:ln>
        </p:spPr>
        <p:style>
          <a:lnRef idx="1">
            <a:schemeClr val="dk1"/>
          </a:lnRef>
          <a:fillRef idx="0">
            <a:schemeClr val="dk1"/>
          </a:fillRef>
          <a:effectRef idx="0">
            <a:schemeClr val="dk1"/>
          </a:effectRef>
          <a:fontRef idx="minor">
            <a:schemeClr val="tx1"/>
          </a:fontRef>
        </p:style>
      </p:cxnSp>
      <p:grpSp>
        <p:nvGrpSpPr>
          <p:cNvPr id="23" name="Group 22">
            <a:extLst>
              <a:ext uri="{FF2B5EF4-FFF2-40B4-BE49-F238E27FC236}">
                <a16:creationId xmlns:a16="http://schemas.microsoft.com/office/drawing/2014/main" id="{DCF6B931-6A8C-45F5-8310-234B8D619281}"/>
              </a:ext>
            </a:extLst>
          </p:cNvPr>
          <p:cNvGrpSpPr/>
          <p:nvPr/>
        </p:nvGrpSpPr>
        <p:grpSpPr>
          <a:xfrm>
            <a:off x="3220980" y="5569752"/>
            <a:ext cx="3819711" cy="477919"/>
            <a:chOff x="4680497" y="5536277"/>
            <a:chExt cx="3820706" cy="478043"/>
          </a:xfrm>
        </p:grpSpPr>
        <p:sp>
          <p:nvSpPr>
            <p:cNvPr id="145" name="object 80">
              <a:extLst>
                <a:ext uri="{FF2B5EF4-FFF2-40B4-BE49-F238E27FC236}">
                  <a16:creationId xmlns:a16="http://schemas.microsoft.com/office/drawing/2014/main" id="{573DC2C5-2774-4482-B75C-E0E03E121233}"/>
                </a:ext>
              </a:extLst>
            </p:cNvPr>
            <p:cNvSpPr txBox="1"/>
            <p:nvPr/>
          </p:nvSpPr>
          <p:spPr>
            <a:xfrm>
              <a:off x="5596708" y="5536277"/>
              <a:ext cx="2904495" cy="458459"/>
            </a:xfrm>
            <a:prstGeom prst="rect">
              <a:avLst/>
            </a:prstGeom>
          </p:spPr>
          <p:txBody>
            <a:bodyPr vert="horz" wrap="square" lIns="0" tIns="22219" rIns="0" bIns="0" rtlCol="0">
              <a:spAutoFit/>
            </a:bodyPr>
            <a:lstStyle/>
            <a:p>
              <a:pPr marL="12696" marR="5078" defTabSz="914126">
                <a:lnSpc>
                  <a:spcPts val="1660"/>
                </a:lnSpc>
                <a:spcBef>
                  <a:spcPts val="175"/>
                </a:spcBef>
                <a:defRPr/>
              </a:pPr>
              <a:r>
                <a:rPr sz="1400">
                  <a:solidFill>
                    <a:prstClr val="black"/>
                  </a:solidFill>
                  <a:latin typeface="Helvetica" pitchFamily="2" charset="0"/>
                  <a:cs typeface="Arial"/>
                </a:rPr>
                <a:t>Auritas Data</a:t>
              </a:r>
              <a:br>
                <a:rPr lang="en-US" sz="1400">
                  <a:solidFill>
                    <a:prstClr val="black"/>
                  </a:solidFill>
                  <a:latin typeface="Helvetica" pitchFamily="2" charset="0"/>
                  <a:cs typeface="Arial"/>
                </a:rPr>
              </a:br>
              <a:r>
                <a:rPr sz="1400" spc="5">
                  <a:solidFill>
                    <a:prstClr val="black"/>
                  </a:solidFill>
                  <a:latin typeface="Helvetica" pitchFamily="2" charset="0"/>
                  <a:cs typeface="Arial"/>
                </a:rPr>
                <a:t>M</a:t>
              </a:r>
              <a:r>
                <a:rPr lang="en-US" sz="1400" spc="5">
                  <a:solidFill>
                    <a:prstClr val="black"/>
                  </a:solidFill>
                  <a:latin typeface="Helvetica" pitchFamily="2" charset="0"/>
                  <a:cs typeface="Arial"/>
                </a:rPr>
                <a:t>anagement </a:t>
              </a:r>
              <a:r>
                <a:rPr sz="1400" spc="-5">
                  <a:solidFill>
                    <a:prstClr val="black"/>
                  </a:solidFill>
                  <a:latin typeface="Helvetica" pitchFamily="2" charset="0"/>
                  <a:cs typeface="Arial"/>
                </a:rPr>
                <a:t>Assessment</a:t>
              </a:r>
              <a:endParaRPr sz="1400">
                <a:solidFill>
                  <a:prstClr val="black"/>
                </a:solidFill>
                <a:latin typeface="Helvetica" pitchFamily="2" charset="0"/>
                <a:cs typeface="Arial"/>
              </a:endParaRPr>
            </a:p>
          </p:txBody>
        </p:sp>
        <p:grpSp>
          <p:nvGrpSpPr>
            <p:cNvPr id="154" name="Group 153">
              <a:extLst>
                <a:ext uri="{FF2B5EF4-FFF2-40B4-BE49-F238E27FC236}">
                  <a16:creationId xmlns:a16="http://schemas.microsoft.com/office/drawing/2014/main" id="{BDE18423-AB4F-4F16-A687-4B4217C887A6}"/>
                </a:ext>
              </a:extLst>
            </p:cNvPr>
            <p:cNvGrpSpPr/>
            <p:nvPr/>
          </p:nvGrpSpPr>
          <p:grpSpPr>
            <a:xfrm>
              <a:off x="4680497" y="5561565"/>
              <a:ext cx="822960" cy="452755"/>
              <a:chOff x="1260527" y="2605773"/>
              <a:chExt cx="822960" cy="452755"/>
            </a:xfrm>
            <a:solidFill>
              <a:srgbClr val="0C4DA2"/>
            </a:solidFill>
          </p:grpSpPr>
          <p:sp>
            <p:nvSpPr>
              <p:cNvPr id="155" name="object 72">
                <a:extLst>
                  <a:ext uri="{FF2B5EF4-FFF2-40B4-BE49-F238E27FC236}">
                    <a16:creationId xmlns:a16="http://schemas.microsoft.com/office/drawing/2014/main" id="{D2A3E21F-8FBD-454C-8AF6-63F43C8E2726}"/>
                  </a:ext>
                </a:extLst>
              </p:cNvPr>
              <p:cNvSpPr/>
              <p:nvPr/>
            </p:nvSpPr>
            <p:spPr>
              <a:xfrm>
                <a:off x="1260527" y="2605773"/>
                <a:ext cx="822960" cy="452755"/>
              </a:xfrm>
              <a:custGeom>
                <a:avLst/>
                <a:gdLst/>
                <a:ahLst/>
                <a:cxnLst/>
                <a:rect l="l" t="t" r="r" b="b"/>
                <a:pathLst>
                  <a:path w="822960" h="452754">
                    <a:moveTo>
                      <a:pt x="0" y="226314"/>
                    </a:moveTo>
                    <a:lnTo>
                      <a:pt x="113157" y="0"/>
                    </a:lnTo>
                    <a:lnTo>
                      <a:pt x="709802" y="0"/>
                    </a:lnTo>
                    <a:lnTo>
                      <a:pt x="822960" y="226314"/>
                    </a:lnTo>
                    <a:lnTo>
                      <a:pt x="709802" y="452628"/>
                    </a:lnTo>
                    <a:lnTo>
                      <a:pt x="113157" y="452628"/>
                    </a:lnTo>
                    <a:lnTo>
                      <a:pt x="0" y="226314"/>
                    </a:lnTo>
                    <a:close/>
                  </a:path>
                </a:pathLst>
              </a:custGeom>
              <a:grpFill/>
              <a:ln w="27432">
                <a:solidFill>
                  <a:srgbClr val="0C4DA2"/>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156" name="object 79">
                <a:extLst>
                  <a:ext uri="{FF2B5EF4-FFF2-40B4-BE49-F238E27FC236}">
                    <a16:creationId xmlns:a16="http://schemas.microsoft.com/office/drawing/2014/main" id="{3C492212-DDEC-45E3-8E92-406F305D31D5}"/>
                  </a:ext>
                </a:extLst>
              </p:cNvPr>
              <p:cNvSpPr txBox="1"/>
              <p:nvPr/>
            </p:nvSpPr>
            <p:spPr>
              <a:xfrm>
                <a:off x="1353778" y="2694620"/>
                <a:ext cx="609638" cy="230190"/>
              </a:xfrm>
              <a:prstGeom prst="rect">
                <a:avLst/>
              </a:prstGeom>
              <a:grpFill/>
              <a:ln>
                <a:solidFill>
                  <a:srgbClr val="0C4DA2"/>
                </a:solidFill>
              </a:ln>
            </p:spPr>
            <p:txBody>
              <a:bodyPr vert="horz" wrap="square" lIns="0" tIns="14600" rIns="0" bIns="0" rtlCol="0">
                <a:spAutoFit/>
              </a:bodyPr>
              <a:lstStyle/>
              <a:p>
                <a:pPr marL="12696" algn="ctr" defTabSz="914126">
                  <a:spcBef>
                    <a:spcPts val="114"/>
                  </a:spcBef>
                  <a:defRPr/>
                </a:pPr>
                <a:r>
                  <a:rPr sz="1400" b="1" spc="-45">
                    <a:solidFill>
                      <a:srgbClr val="FFFFFF"/>
                    </a:solidFill>
                    <a:latin typeface="Helvetica" pitchFamily="2" charset="0"/>
                    <a:cs typeface="Arial"/>
                  </a:rPr>
                  <a:t>A</a:t>
                </a:r>
                <a:r>
                  <a:rPr sz="1400" b="1" spc="-5">
                    <a:solidFill>
                      <a:srgbClr val="FFFFFF"/>
                    </a:solidFill>
                    <a:latin typeface="Helvetica" pitchFamily="2" charset="0"/>
                    <a:cs typeface="Arial"/>
                  </a:rPr>
                  <a:t>D</a:t>
                </a:r>
                <a:r>
                  <a:rPr sz="1400" b="1" spc="-25">
                    <a:solidFill>
                      <a:srgbClr val="FFFFFF"/>
                    </a:solidFill>
                    <a:latin typeface="Helvetica" pitchFamily="2" charset="0"/>
                    <a:cs typeface="Arial"/>
                  </a:rPr>
                  <a:t>M</a:t>
                </a:r>
                <a:r>
                  <a:rPr sz="1400" b="1" spc="10">
                    <a:solidFill>
                      <a:srgbClr val="FFFFFF"/>
                    </a:solidFill>
                    <a:latin typeface="Helvetica" pitchFamily="2" charset="0"/>
                    <a:cs typeface="Arial"/>
                  </a:rPr>
                  <a:t>A</a:t>
                </a:r>
                <a:endParaRPr lang="en-US" sz="1100">
                  <a:solidFill>
                    <a:prstClr val="black"/>
                  </a:solidFill>
                  <a:latin typeface="Helvetica" pitchFamily="2" charset="0"/>
                  <a:cs typeface="Arial"/>
                </a:endParaRPr>
              </a:p>
            </p:txBody>
          </p:sp>
        </p:grpSp>
      </p:grpSp>
      <p:sp>
        <p:nvSpPr>
          <p:cNvPr id="58" name="object 5">
            <a:extLst>
              <a:ext uri="{FF2B5EF4-FFF2-40B4-BE49-F238E27FC236}">
                <a16:creationId xmlns:a16="http://schemas.microsoft.com/office/drawing/2014/main" id="{6CDCFE03-B2DE-4628-837A-9F344D7EFF7B}"/>
              </a:ext>
            </a:extLst>
          </p:cNvPr>
          <p:cNvSpPr/>
          <p:nvPr/>
        </p:nvSpPr>
        <p:spPr>
          <a:xfrm>
            <a:off x="1966397" y="3509909"/>
            <a:ext cx="864965" cy="318053"/>
          </a:xfrm>
          <a:custGeom>
            <a:avLst/>
            <a:gdLst/>
            <a:ahLst/>
            <a:cxnLst/>
            <a:rect l="l" t="t" r="r" b="b"/>
            <a:pathLst>
              <a:path w="9984740">
                <a:moveTo>
                  <a:pt x="0" y="0"/>
                </a:moveTo>
                <a:lnTo>
                  <a:pt x="9984232" y="0"/>
                </a:lnTo>
              </a:path>
            </a:pathLst>
          </a:custGeom>
          <a:ln w="57150">
            <a:solidFill>
              <a:srgbClr val="000000"/>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60" name="object 5">
            <a:extLst>
              <a:ext uri="{FF2B5EF4-FFF2-40B4-BE49-F238E27FC236}">
                <a16:creationId xmlns:a16="http://schemas.microsoft.com/office/drawing/2014/main" id="{0BDC373C-1E4A-4E46-BCEE-560F45F0D2FB}"/>
              </a:ext>
            </a:extLst>
          </p:cNvPr>
          <p:cNvSpPr/>
          <p:nvPr/>
        </p:nvSpPr>
        <p:spPr>
          <a:xfrm>
            <a:off x="2888474" y="3509909"/>
            <a:ext cx="1858928" cy="318053"/>
          </a:xfrm>
          <a:custGeom>
            <a:avLst/>
            <a:gdLst/>
            <a:ahLst/>
            <a:cxnLst/>
            <a:rect l="l" t="t" r="r" b="b"/>
            <a:pathLst>
              <a:path w="9984740">
                <a:moveTo>
                  <a:pt x="0" y="0"/>
                </a:moveTo>
                <a:lnTo>
                  <a:pt x="9984232" y="0"/>
                </a:lnTo>
              </a:path>
            </a:pathLst>
          </a:custGeom>
          <a:ln w="57150">
            <a:solidFill>
              <a:srgbClr val="000000"/>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61" name="object 5">
            <a:extLst>
              <a:ext uri="{FF2B5EF4-FFF2-40B4-BE49-F238E27FC236}">
                <a16:creationId xmlns:a16="http://schemas.microsoft.com/office/drawing/2014/main" id="{C8996105-C3D7-4BD3-B826-144FCCCFD40D}"/>
              </a:ext>
            </a:extLst>
          </p:cNvPr>
          <p:cNvSpPr/>
          <p:nvPr/>
        </p:nvSpPr>
        <p:spPr>
          <a:xfrm>
            <a:off x="4810729" y="3510718"/>
            <a:ext cx="2239972" cy="318053"/>
          </a:xfrm>
          <a:custGeom>
            <a:avLst/>
            <a:gdLst/>
            <a:ahLst/>
            <a:cxnLst/>
            <a:rect l="l" t="t" r="r" b="b"/>
            <a:pathLst>
              <a:path w="9984740">
                <a:moveTo>
                  <a:pt x="0" y="0"/>
                </a:moveTo>
                <a:lnTo>
                  <a:pt x="9984232" y="0"/>
                </a:lnTo>
              </a:path>
            </a:pathLst>
          </a:custGeom>
          <a:ln w="57150">
            <a:solidFill>
              <a:srgbClr val="000000"/>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62" name="object 5">
            <a:extLst>
              <a:ext uri="{FF2B5EF4-FFF2-40B4-BE49-F238E27FC236}">
                <a16:creationId xmlns:a16="http://schemas.microsoft.com/office/drawing/2014/main" id="{51DDE1DF-006C-45E0-9293-569B6C1FC06F}"/>
              </a:ext>
            </a:extLst>
          </p:cNvPr>
          <p:cNvSpPr/>
          <p:nvPr/>
        </p:nvSpPr>
        <p:spPr>
          <a:xfrm>
            <a:off x="7119071" y="3509901"/>
            <a:ext cx="2298950" cy="318053"/>
          </a:xfrm>
          <a:custGeom>
            <a:avLst/>
            <a:gdLst/>
            <a:ahLst/>
            <a:cxnLst/>
            <a:rect l="l" t="t" r="r" b="b"/>
            <a:pathLst>
              <a:path w="9984740">
                <a:moveTo>
                  <a:pt x="0" y="0"/>
                </a:moveTo>
                <a:lnTo>
                  <a:pt x="9984232" y="0"/>
                </a:lnTo>
              </a:path>
            </a:pathLst>
          </a:custGeom>
          <a:ln w="57150">
            <a:solidFill>
              <a:srgbClr val="000000"/>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63" name="object 5">
            <a:extLst>
              <a:ext uri="{FF2B5EF4-FFF2-40B4-BE49-F238E27FC236}">
                <a16:creationId xmlns:a16="http://schemas.microsoft.com/office/drawing/2014/main" id="{0B9418D2-420A-4F29-B73E-0ADD314201EA}"/>
              </a:ext>
            </a:extLst>
          </p:cNvPr>
          <p:cNvSpPr/>
          <p:nvPr/>
        </p:nvSpPr>
        <p:spPr>
          <a:xfrm>
            <a:off x="9479256" y="3509608"/>
            <a:ext cx="1582639" cy="318053"/>
          </a:xfrm>
          <a:custGeom>
            <a:avLst/>
            <a:gdLst/>
            <a:ahLst/>
            <a:cxnLst/>
            <a:rect l="l" t="t" r="r" b="b"/>
            <a:pathLst>
              <a:path w="9984740">
                <a:moveTo>
                  <a:pt x="0" y="0"/>
                </a:moveTo>
                <a:lnTo>
                  <a:pt x="9984232" y="0"/>
                </a:lnTo>
              </a:path>
            </a:pathLst>
          </a:custGeom>
          <a:ln w="57150">
            <a:solidFill>
              <a:srgbClr val="000000"/>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66" name="object 5">
            <a:extLst>
              <a:ext uri="{FF2B5EF4-FFF2-40B4-BE49-F238E27FC236}">
                <a16:creationId xmlns:a16="http://schemas.microsoft.com/office/drawing/2014/main" id="{FDA7C811-9B21-4984-B093-F7821B5FA759}"/>
              </a:ext>
            </a:extLst>
          </p:cNvPr>
          <p:cNvSpPr/>
          <p:nvPr/>
        </p:nvSpPr>
        <p:spPr>
          <a:xfrm>
            <a:off x="11134534" y="3509609"/>
            <a:ext cx="771764" cy="318052"/>
          </a:xfrm>
          <a:custGeom>
            <a:avLst/>
            <a:gdLst/>
            <a:ahLst/>
            <a:cxnLst/>
            <a:rect l="l" t="t" r="r" b="b"/>
            <a:pathLst>
              <a:path w="9984740">
                <a:moveTo>
                  <a:pt x="0" y="0"/>
                </a:moveTo>
                <a:lnTo>
                  <a:pt x="9984232" y="0"/>
                </a:lnTo>
              </a:path>
            </a:pathLst>
          </a:custGeom>
          <a:ln w="57150">
            <a:solidFill>
              <a:srgbClr val="000000"/>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169" name="object 5">
            <a:extLst>
              <a:ext uri="{FF2B5EF4-FFF2-40B4-BE49-F238E27FC236}">
                <a16:creationId xmlns:a16="http://schemas.microsoft.com/office/drawing/2014/main" id="{C084F3A5-3F43-4421-B7A2-7346028E2914}"/>
              </a:ext>
            </a:extLst>
          </p:cNvPr>
          <p:cNvSpPr/>
          <p:nvPr/>
        </p:nvSpPr>
        <p:spPr>
          <a:xfrm>
            <a:off x="1898874" y="3509886"/>
            <a:ext cx="68851" cy="318053"/>
          </a:xfrm>
          <a:custGeom>
            <a:avLst/>
            <a:gdLst/>
            <a:ahLst/>
            <a:cxnLst/>
            <a:rect l="l" t="t" r="r" b="b"/>
            <a:pathLst>
              <a:path w="9984740">
                <a:moveTo>
                  <a:pt x="0" y="0"/>
                </a:moveTo>
                <a:lnTo>
                  <a:pt x="9984232" y="0"/>
                </a:lnTo>
              </a:path>
            </a:pathLst>
          </a:custGeom>
          <a:ln w="57150">
            <a:solidFill>
              <a:srgbClr val="FFC000"/>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170" name="object 5">
            <a:extLst>
              <a:ext uri="{FF2B5EF4-FFF2-40B4-BE49-F238E27FC236}">
                <a16:creationId xmlns:a16="http://schemas.microsoft.com/office/drawing/2014/main" id="{D4CA4FBE-2856-4526-8458-F0B3F2149A37}"/>
              </a:ext>
            </a:extLst>
          </p:cNvPr>
          <p:cNvSpPr/>
          <p:nvPr/>
        </p:nvSpPr>
        <p:spPr>
          <a:xfrm>
            <a:off x="2828457" y="3509886"/>
            <a:ext cx="68851" cy="318053"/>
          </a:xfrm>
          <a:custGeom>
            <a:avLst/>
            <a:gdLst/>
            <a:ahLst/>
            <a:cxnLst/>
            <a:rect l="l" t="t" r="r" b="b"/>
            <a:pathLst>
              <a:path w="9984740">
                <a:moveTo>
                  <a:pt x="0" y="0"/>
                </a:moveTo>
                <a:lnTo>
                  <a:pt x="9984232" y="0"/>
                </a:lnTo>
              </a:path>
            </a:pathLst>
          </a:custGeom>
          <a:ln w="57150">
            <a:solidFill>
              <a:srgbClr val="FFC000"/>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171" name="object 5">
            <a:extLst>
              <a:ext uri="{FF2B5EF4-FFF2-40B4-BE49-F238E27FC236}">
                <a16:creationId xmlns:a16="http://schemas.microsoft.com/office/drawing/2014/main" id="{0AAB5039-687B-4DB6-A775-5EE5FDB8B693}"/>
              </a:ext>
            </a:extLst>
          </p:cNvPr>
          <p:cNvSpPr/>
          <p:nvPr/>
        </p:nvSpPr>
        <p:spPr>
          <a:xfrm>
            <a:off x="4747404" y="3509886"/>
            <a:ext cx="68851" cy="318053"/>
          </a:xfrm>
          <a:custGeom>
            <a:avLst/>
            <a:gdLst/>
            <a:ahLst/>
            <a:cxnLst/>
            <a:rect l="l" t="t" r="r" b="b"/>
            <a:pathLst>
              <a:path w="9984740">
                <a:moveTo>
                  <a:pt x="0" y="0"/>
                </a:moveTo>
                <a:lnTo>
                  <a:pt x="9984232" y="0"/>
                </a:lnTo>
              </a:path>
            </a:pathLst>
          </a:custGeom>
          <a:ln w="57150">
            <a:solidFill>
              <a:srgbClr val="FFC000"/>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172" name="object 5">
            <a:extLst>
              <a:ext uri="{FF2B5EF4-FFF2-40B4-BE49-F238E27FC236}">
                <a16:creationId xmlns:a16="http://schemas.microsoft.com/office/drawing/2014/main" id="{96E656E6-4344-4BF1-966B-75C67F250A1A}"/>
              </a:ext>
            </a:extLst>
          </p:cNvPr>
          <p:cNvSpPr/>
          <p:nvPr/>
        </p:nvSpPr>
        <p:spPr>
          <a:xfrm>
            <a:off x="7050295" y="3511335"/>
            <a:ext cx="68851" cy="318053"/>
          </a:xfrm>
          <a:custGeom>
            <a:avLst/>
            <a:gdLst/>
            <a:ahLst/>
            <a:cxnLst/>
            <a:rect l="l" t="t" r="r" b="b"/>
            <a:pathLst>
              <a:path w="9984740">
                <a:moveTo>
                  <a:pt x="0" y="0"/>
                </a:moveTo>
                <a:lnTo>
                  <a:pt x="9984232" y="0"/>
                </a:lnTo>
              </a:path>
            </a:pathLst>
          </a:custGeom>
          <a:ln w="57150">
            <a:solidFill>
              <a:srgbClr val="FFC000"/>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173" name="object 5">
            <a:extLst>
              <a:ext uri="{FF2B5EF4-FFF2-40B4-BE49-F238E27FC236}">
                <a16:creationId xmlns:a16="http://schemas.microsoft.com/office/drawing/2014/main" id="{73FBBE42-F0BC-4842-9F21-9EA63BAC081B}"/>
              </a:ext>
            </a:extLst>
          </p:cNvPr>
          <p:cNvSpPr/>
          <p:nvPr/>
        </p:nvSpPr>
        <p:spPr>
          <a:xfrm>
            <a:off x="9415856" y="3509886"/>
            <a:ext cx="68851" cy="318053"/>
          </a:xfrm>
          <a:custGeom>
            <a:avLst/>
            <a:gdLst/>
            <a:ahLst/>
            <a:cxnLst/>
            <a:rect l="l" t="t" r="r" b="b"/>
            <a:pathLst>
              <a:path w="9984740">
                <a:moveTo>
                  <a:pt x="0" y="0"/>
                </a:moveTo>
                <a:lnTo>
                  <a:pt x="9984232" y="0"/>
                </a:lnTo>
              </a:path>
            </a:pathLst>
          </a:custGeom>
          <a:ln w="57150">
            <a:solidFill>
              <a:srgbClr val="FFC000"/>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174" name="object 5">
            <a:extLst>
              <a:ext uri="{FF2B5EF4-FFF2-40B4-BE49-F238E27FC236}">
                <a16:creationId xmlns:a16="http://schemas.microsoft.com/office/drawing/2014/main" id="{0C3774FC-567D-42F3-A56E-D7CF26BC1E4D}"/>
              </a:ext>
            </a:extLst>
          </p:cNvPr>
          <p:cNvSpPr/>
          <p:nvPr/>
        </p:nvSpPr>
        <p:spPr>
          <a:xfrm>
            <a:off x="11063345" y="3509886"/>
            <a:ext cx="68851" cy="318053"/>
          </a:xfrm>
          <a:custGeom>
            <a:avLst/>
            <a:gdLst/>
            <a:ahLst/>
            <a:cxnLst/>
            <a:rect l="l" t="t" r="r" b="b"/>
            <a:pathLst>
              <a:path w="9984740">
                <a:moveTo>
                  <a:pt x="0" y="0"/>
                </a:moveTo>
                <a:lnTo>
                  <a:pt x="9984232" y="0"/>
                </a:lnTo>
              </a:path>
            </a:pathLst>
          </a:custGeom>
          <a:ln w="57150">
            <a:solidFill>
              <a:srgbClr val="FFC000"/>
            </a:solidFill>
          </a:ln>
        </p:spPr>
        <p:txBody>
          <a:bodyPr wrap="square" lIns="0" tIns="0" rIns="0" bIns="0" rtlCol="0"/>
          <a:lstStyle/>
          <a:p>
            <a:pPr defTabSz="914126">
              <a:defRPr/>
            </a:pPr>
            <a:endParaRPr sz="1799">
              <a:solidFill>
                <a:prstClr val="black"/>
              </a:solidFill>
              <a:latin typeface="Helvetica" pitchFamily="2" charset="0"/>
            </a:endParaRPr>
          </a:p>
        </p:txBody>
      </p:sp>
      <p:sp>
        <p:nvSpPr>
          <p:cNvPr id="68" name="TextBox 67">
            <a:extLst>
              <a:ext uri="{FF2B5EF4-FFF2-40B4-BE49-F238E27FC236}">
                <a16:creationId xmlns:a16="http://schemas.microsoft.com/office/drawing/2014/main" id="{0E9EBAB4-C763-48F3-8D05-17FFA541174D}"/>
              </a:ext>
            </a:extLst>
          </p:cNvPr>
          <p:cNvSpPr txBox="1"/>
          <p:nvPr/>
        </p:nvSpPr>
        <p:spPr>
          <a:xfrm>
            <a:off x="7222278" y="843372"/>
            <a:ext cx="4596313" cy="584623"/>
          </a:xfrm>
          <a:prstGeom prst="rect">
            <a:avLst/>
          </a:prstGeom>
          <a:noFill/>
        </p:spPr>
        <p:txBody>
          <a:bodyPr wrap="square">
            <a:spAutoFit/>
          </a:bodyPr>
          <a:lstStyle/>
          <a:p>
            <a:pPr algn="ctr" defTabSz="914126">
              <a:defRPr/>
            </a:pPr>
            <a:r>
              <a:rPr lang="en-US" sz="1600" spc="-10">
                <a:solidFill>
                  <a:prstClr val="black"/>
                </a:solidFill>
                <a:latin typeface="Helvetica" pitchFamily="2" charset="0"/>
                <a:cs typeface="Arial"/>
              </a:rPr>
              <a:t>All Transformations Should Start With an Auritas Data Management Assessment (</a:t>
            </a:r>
            <a:r>
              <a:rPr lang="en-US" sz="1600" b="1" spc="-10">
                <a:solidFill>
                  <a:prstClr val="black"/>
                </a:solidFill>
                <a:latin typeface="Helvetica" pitchFamily="2" charset="0"/>
                <a:cs typeface="Arial"/>
              </a:rPr>
              <a:t>ADMA)</a:t>
            </a:r>
            <a:endParaRPr lang="en-US" sz="1600" b="1">
              <a:solidFill>
                <a:prstClr val="black"/>
              </a:solidFill>
              <a:latin typeface="Helvetica" pitchFamily="2" charset="0"/>
            </a:endParaRPr>
          </a:p>
        </p:txBody>
      </p:sp>
      <p:cxnSp>
        <p:nvCxnSpPr>
          <p:cNvPr id="7" name="Straight Connector 6">
            <a:extLst>
              <a:ext uri="{FF2B5EF4-FFF2-40B4-BE49-F238E27FC236}">
                <a16:creationId xmlns:a16="http://schemas.microsoft.com/office/drawing/2014/main" id="{12C19DD9-FB2A-4EE4-B3DF-F4CB7425AC8B}"/>
              </a:ext>
            </a:extLst>
          </p:cNvPr>
          <p:cNvCxnSpPr>
            <a:cxnSpLocks/>
          </p:cNvCxnSpPr>
          <p:nvPr/>
        </p:nvCxnSpPr>
        <p:spPr>
          <a:xfrm>
            <a:off x="7277842" y="1538215"/>
            <a:ext cx="454149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9" name="object 15">
            <a:extLst>
              <a:ext uri="{FF2B5EF4-FFF2-40B4-BE49-F238E27FC236}">
                <a16:creationId xmlns:a16="http://schemas.microsoft.com/office/drawing/2014/main" id="{7893C9C9-801B-4C2A-87EC-1CDD525EC10F}"/>
              </a:ext>
            </a:extLst>
          </p:cNvPr>
          <p:cNvSpPr txBox="1"/>
          <p:nvPr/>
        </p:nvSpPr>
        <p:spPr>
          <a:xfrm>
            <a:off x="3387542" y="2687887"/>
            <a:ext cx="1529491" cy="589751"/>
          </a:xfrm>
          <a:prstGeom prst="rect">
            <a:avLst/>
          </a:prstGeom>
        </p:spPr>
        <p:txBody>
          <a:bodyPr vert="horz" wrap="square" lIns="0" tIns="96495" rIns="0" bIns="0" rtlCol="0">
            <a:spAutoFit/>
          </a:bodyPr>
          <a:lstStyle/>
          <a:p>
            <a:pPr marL="339623" indent="-171399" defTabSz="914126">
              <a:buClr>
                <a:srgbClr val="0C4DA2"/>
              </a:buClr>
              <a:buSzPct val="77272"/>
              <a:buFont typeface="Arial" panose="020B0604020202020204" pitchFamily="34" charset="0"/>
              <a:buChar char="•"/>
              <a:tabLst>
                <a:tab pos="300265" algn="l"/>
                <a:tab pos="301535" algn="l"/>
              </a:tabLst>
              <a:defRPr/>
            </a:pPr>
            <a:r>
              <a:rPr lang="en-US" sz="800" spc="15">
                <a:solidFill>
                  <a:prstClr val="black"/>
                </a:solidFill>
                <a:latin typeface="Helvetica" pitchFamily="2" charset="0"/>
                <a:cs typeface="Arial"/>
              </a:rPr>
              <a:t>Process Mining</a:t>
            </a:r>
          </a:p>
          <a:p>
            <a:pPr marL="339623" indent="-171399" defTabSz="914126">
              <a:buClr>
                <a:srgbClr val="0C4DA2"/>
              </a:buClr>
              <a:buSzPct val="77272"/>
              <a:buFont typeface="Arial" panose="020B0604020202020204" pitchFamily="34" charset="0"/>
              <a:buChar char="•"/>
              <a:tabLst>
                <a:tab pos="300265" algn="l"/>
                <a:tab pos="301535" algn="l"/>
              </a:tabLst>
              <a:defRPr/>
            </a:pPr>
            <a:r>
              <a:rPr lang="en-US" sz="800" spc="15">
                <a:solidFill>
                  <a:prstClr val="black"/>
                </a:solidFill>
                <a:latin typeface="Helvetica" pitchFamily="2" charset="0"/>
                <a:cs typeface="Arial"/>
              </a:rPr>
              <a:t>Process Intelligence</a:t>
            </a:r>
          </a:p>
          <a:p>
            <a:pPr marL="339623" marR="30471" indent="-171399" defTabSz="914126">
              <a:buClr>
                <a:srgbClr val="0C4DA2"/>
              </a:buClr>
              <a:buSzPct val="77272"/>
              <a:buFont typeface="Arial" panose="020B0604020202020204" pitchFamily="34" charset="0"/>
              <a:buChar char="•"/>
              <a:tabLst>
                <a:tab pos="300265" algn="l"/>
                <a:tab pos="301535" algn="l"/>
              </a:tabLst>
              <a:defRPr/>
            </a:pPr>
            <a:r>
              <a:rPr lang="en-US" sz="800" spc="15">
                <a:solidFill>
                  <a:prstClr val="black"/>
                </a:solidFill>
                <a:latin typeface="Helvetica" pitchFamily="2" charset="0"/>
                <a:cs typeface="Arial"/>
              </a:rPr>
              <a:t>Enterprise Architect  Designer</a:t>
            </a:r>
          </a:p>
        </p:txBody>
      </p:sp>
      <p:sp>
        <p:nvSpPr>
          <p:cNvPr id="70" name="object 38">
            <a:extLst>
              <a:ext uri="{FF2B5EF4-FFF2-40B4-BE49-F238E27FC236}">
                <a16:creationId xmlns:a16="http://schemas.microsoft.com/office/drawing/2014/main" id="{371B7A04-7CA5-4D87-BB79-B660F790E846}"/>
              </a:ext>
            </a:extLst>
          </p:cNvPr>
          <p:cNvSpPr txBox="1"/>
          <p:nvPr/>
        </p:nvSpPr>
        <p:spPr>
          <a:xfrm>
            <a:off x="9546251" y="2679651"/>
            <a:ext cx="1847898" cy="510263"/>
          </a:xfrm>
          <a:prstGeom prst="rect">
            <a:avLst/>
          </a:prstGeom>
        </p:spPr>
        <p:txBody>
          <a:bodyPr vert="horz" wrap="square" lIns="0" tIns="96495" rIns="0" bIns="0" rtlCol="0">
            <a:spAutoFit/>
          </a:bodyPr>
          <a:lstStyle/>
          <a:p>
            <a:pPr marL="91413" indent="-91413" defTabSz="914126">
              <a:buClr>
                <a:srgbClr val="0C4DA2"/>
              </a:buClr>
              <a:buSzPct val="77272"/>
              <a:buFont typeface="Arial" panose="020B0604020202020204" pitchFamily="34" charset="0"/>
              <a:buChar char="•"/>
              <a:tabLst>
                <a:tab pos="300265" algn="l"/>
                <a:tab pos="301535" algn="l"/>
              </a:tabLst>
              <a:defRPr/>
            </a:pPr>
            <a:r>
              <a:rPr sz="800" spc="15" err="1">
                <a:solidFill>
                  <a:prstClr val="black"/>
                </a:solidFill>
                <a:latin typeface="Helvetica" pitchFamily="2" charset="0"/>
                <a:cs typeface="Arial"/>
              </a:rPr>
              <a:t>Conversational</a:t>
            </a:r>
            <a:r>
              <a:rPr sz="800" spc="15">
                <a:solidFill>
                  <a:prstClr val="black"/>
                </a:solidFill>
                <a:latin typeface="Helvetica" pitchFamily="2" charset="0"/>
                <a:cs typeface="Arial"/>
              </a:rPr>
              <a:t> AI</a:t>
            </a:r>
          </a:p>
          <a:p>
            <a:pPr marL="91413" marR="5078" indent="-91413" defTabSz="914126">
              <a:lnSpc>
                <a:spcPts val="1300"/>
              </a:lnSpc>
              <a:buClr>
                <a:srgbClr val="0C4DA2"/>
              </a:buClr>
              <a:buSzPct val="77272"/>
              <a:buFont typeface="Arial" panose="020B0604020202020204" pitchFamily="34" charset="0"/>
              <a:buChar char="•"/>
              <a:tabLst>
                <a:tab pos="300265" algn="l"/>
                <a:tab pos="301535" algn="l"/>
              </a:tabLst>
              <a:defRPr/>
            </a:pPr>
            <a:r>
              <a:rPr sz="800" spc="15" err="1">
                <a:solidFill>
                  <a:prstClr val="black"/>
                </a:solidFill>
                <a:latin typeface="Helvetica" pitchFamily="2" charset="0"/>
                <a:cs typeface="Arial"/>
              </a:rPr>
              <a:t>Robotic</a:t>
            </a:r>
            <a:r>
              <a:rPr sz="800" spc="15">
                <a:solidFill>
                  <a:prstClr val="black"/>
                </a:solidFill>
                <a:latin typeface="Helvetica" pitchFamily="2" charset="0"/>
                <a:cs typeface="Arial"/>
              </a:rPr>
              <a:t> Processing</a:t>
            </a:r>
            <a:r>
              <a:rPr lang="en-US" sz="800" spc="15">
                <a:solidFill>
                  <a:prstClr val="black"/>
                </a:solidFill>
                <a:latin typeface="Helvetica" pitchFamily="2" charset="0"/>
                <a:cs typeface="Arial"/>
              </a:rPr>
              <a:t> </a:t>
            </a:r>
            <a:r>
              <a:rPr sz="800" spc="15">
                <a:solidFill>
                  <a:prstClr val="black"/>
                </a:solidFill>
                <a:latin typeface="Helvetica" pitchFamily="2" charset="0"/>
                <a:cs typeface="Arial"/>
              </a:rPr>
              <a:t>Automation</a:t>
            </a:r>
          </a:p>
          <a:p>
            <a:pPr marL="91413" indent="-91413"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SAC </a:t>
            </a:r>
            <a:r>
              <a:rPr sz="800" spc="15" err="1">
                <a:solidFill>
                  <a:prstClr val="black"/>
                </a:solidFill>
                <a:latin typeface="Helvetica" pitchFamily="2" charset="0"/>
                <a:cs typeface="Arial"/>
              </a:rPr>
              <a:t>Predictive</a:t>
            </a:r>
            <a:endParaRPr sz="800" spc="15">
              <a:solidFill>
                <a:prstClr val="black"/>
              </a:solidFill>
              <a:latin typeface="Helvetica" pitchFamily="2" charset="0"/>
              <a:cs typeface="Arial"/>
            </a:endParaRPr>
          </a:p>
        </p:txBody>
      </p:sp>
      <p:sp>
        <p:nvSpPr>
          <p:cNvPr id="71" name="object 69">
            <a:extLst>
              <a:ext uri="{FF2B5EF4-FFF2-40B4-BE49-F238E27FC236}">
                <a16:creationId xmlns:a16="http://schemas.microsoft.com/office/drawing/2014/main" id="{51E17921-5BF7-4C71-A8E4-7C4EF2F4CCB0}"/>
              </a:ext>
            </a:extLst>
          </p:cNvPr>
          <p:cNvSpPr txBox="1"/>
          <p:nvPr/>
        </p:nvSpPr>
        <p:spPr>
          <a:xfrm>
            <a:off x="5666919" y="2651376"/>
            <a:ext cx="1376527" cy="712830"/>
          </a:xfrm>
          <a:prstGeom prst="rect">
            <a:avLst/>
          </a:prstGeom>
        </p:spPr>
        <p:txBody>
          <a:bodyPr vert="horz" wrap="square" lIns="0" tIns="96495" rIns="0" bIns="0" rtlCol="0">
            <a:spAutoFit/>
          </a:bodyPr>
          <a:lstStyle/>
          <a:p>
            <a:pPr marL="91413" indent="-91413" defTabSz="914126">
              <a:buClr>
                <a:srgbClr val="0C4DA2"/>
              </a:buClr>
              <a:buSzPct val="77272"/>
              <a:buFont typeface="Arial" panose="020B0604020202020204" pitchFamily="34" charset="0"/>
              <a:buChar char="•"/>
              <a:tabLst>
                <a:tab pos="300265" algn="l"/>
                <a:tab pos="301535" algn="l"/>
              </a:tabLst>
              <a:defRPr/>
            </a:pPr>
            <a:r>
              <a:rPr lang="en-US" sz="800" spc="15">
                <a:solidFill>
                  <a:prstClr val="black"/>
                </a:solidFill>
                <a:latin typeface="Helvetica" pitchFamily="2" charset="0"/>
                <a:cs typeface="Arial"/>
              </a:rPr>
              <a:t>S/4 HANA</a:t>
            </a:r>
          </a:p>
          <a:p>
            <a:pPr marL="91413" indent="-91413"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Advanced Data Migration</a:t>
            </a:r>
          </a:p>
          <a:p>
            <a:pPr marL="91413" indent="-91413"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Data Services</a:t>
            </a:r>
          </a:p>
          <a:p>
            <a:pPr marL="91413" indent="-91413" defTabSz="914126">
              <a:buClr>
                <a:srgbClr val="0C4DA2"/>
              </a:buClr>
              <a:buSzPct val="77272"/>
              <a:buFont typeface="Arial" panose="020B0604020202020204" pitchFamily="34" charset="0"/>
              <a:buChar char="•"/>
              <a:tabLst>
                <a:tab pos="300265" algn="l"/>
                <a:tab pos="301535" algn="l"/>
              </a:tabLst>
              <a:defRPr/>
            </a:pPr>
            <a:r>
              <a:rPr sz="800" spc="15" err="1">
                <a:solidFill>
                  <a:prstClr val="black"/>
                </a:solidFill>
                <a:latin typeface="Helvetica" pitchFamily="2" charset="0"/>
                <a:cs typeface="Arial"/>
              </a:rPr>
              <a:t>LaMa</a:t>
            </a:r>
            <a:r>
              <a:rPr sz="800" spc="15">
                <a:solidFill>
                  <a:prstClr val="black"/>
                </a:solidFill>
                <a:latin typeface="Helvetica" pitchFamily="2" charset="0"/>
                <a:cs typeface="Arial"/>
              </a:rPr>
              <a:t> (Landscape</a:t>
            </a:r>
          </a:p>
          <a:p>
            <a:pPr marL="91413" marR="411357" indent="-91413"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Management)</a:t>
            </a:r>
          </a:p>
        </p:txBody>
      </p:sp>
      <p:sp>
        <p:nvSpPr>
          <p:cNvPr id="72" name="object 75">
            <a:extLst>
              <a:ext uri="{FF2B5EF4-FFF2-40B4-BE49-F238E27FC236}">
                <a16:creationId xmlns:a16="http://schemas.microsoft.com/office/drawing/2014/main" id="{C5F0E388-6325-429B-A15D-01FDE4074D39}"/>
              </a:ext>
            </a:extLst>
          </p:cNvPr>
          <p:cNvSpPr txBox="1"/>
          <p:nvPr/>
        </p:nvSpPr>
        <p:spPr>
          <a:xfrm>
            <a:off x="567912" y="2623104"/>
            <a:ext cx="1556840" cy="589751"/>
          </a:xfrm>
          <a:prstGeom prst="rect">
            <a:avLst/>
          </a:prstGeom>
        </p:spPr>
        <p:txBody>
          <a:bodyPr vert="horz" wrap="square" lIns="0" tIns="96495" rIns="0" bIns="0" rtlCol="0" anchor="t">
            <a:spAutoFit/>
          </a:bodyPr>
          <a:lstStyle/>
          <a:p>
            <a:pPr marL="339623" indent="-171399" defTabSz="914126">
              <a:buClr>
                <a:srgbClr val="0C4DA2"/>
              </a:buClr>
              <a:buSzPct val="77272"/>
              <a:buFont typeface="Arial" panose="020B0604020202020204" pitchFamily="34" charset="0"/>
              <a:buChar char="•"/>
              <a:tabLst>
                <a:tab pos="300265" algn="l"/>
                <a:tab pos="301535" algn="l"/>
              </a:tabLst>
              <a:defRPr/>
            </a:pPr>
            <a:r>
              <a:rPr sz="800" spc="-10">
                <a:solidFill>
                  <a:prstClr val="black"/>
                </a:solidFill>
                <a:latin typeface="Helvetica" pitchFamily="2" charset="0"/>
                <a:cs typeface="Arial"/>
              </a:rPr>
              <a:t>Cloud</a:t>
            </a:r>
            <a:r>
              <a:rPr sz="800" spc="30">
                <a:solidFill>
                  <a:prstClr val="black"/>
                </a:solidFill>
                <a:latin typeface="Helvetica" pitchFamily="2" charset="0"/>
                <a:cs typeface="Arial"/>
              </a:rPr>
              <a:t> </a:t>
            </a:r>
            <a:r>
              <a:rPr sz="800" spc="-10">
                <a:solidFill>
                  <a:prstClr val="black"/>
                </a:solidFill>
                <a:latin typeface="Helvetica" pitchFamily="2" charset="0"/>
                <a:cs typeface="Arial"/>
              </a:rPr>
              <a:t>Integration</a:t>
            </a:r>
            <a:endParaRPr sz="800">
              <a:solidFill>
                <a:prstClr val="black"/>
              </a:solidFill>
              <a:latin typeface="Helvetica" pitchFamily="2" charset="0"/>
              <a:cs typeface="Arial"/>
            </a:endParaRPr>
          </a:p>
          <a:p>
            <a:pPr marL="339623" indent="-171399"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ABAP </a:t>
            </a:r>
            <a:r>
              <a:rPr sz="800">
                <a:solidFill>
                  <a:prstClr val="black"/>
                </a:solidFill>
                <a:latin typeface="Helvetica" pitchFamily="2" charset="0"/>
                <a:cs typeface="Arial"/>
              </a:rPr>
              <a:t>/</a:t>
            </a:r>
            <a:r>
              <a:rPr sz="800" spc="-114">
                <a:solidFill>
                  <a:prstClr val="black"/>
                </a:solidFill>
                <a:latin typeface="Helvetica" pitchFamily="2" charset="0"/>
                <a:cs typeface="Arial"/>
              </a:rPr>
              <a:t> </a:t>
            </a:r>
            <a:r>
              <a:rPr sz="800" spc="-5">
                <a:solidFill>
                  <a:prstClr val="black"/>
                </a:solidFill>
                <a:latin typeface="Helvetica" pitchFamily="2" charset="0"/>
                <a:cs typeface="Arial"/>
              </a:rPr>
              <a:t>Fiori</a:t>
            </a:r>
            <a:endParaRPr sz="800">
              <a:solidFill>
                <a:prstClr val="black"/>
              </a:solidFill>
              <a:latin typeface="Helvetica" pitchFamily="2" charset="0"/>
              <a:cs typeface="Arial"/>
            </a:endParaRPr>
          </a:p>
          <a:p>
            <a:pPr marL="339623" indent="-171399" defTabSz="914126">
              <a:buClr>
                <a:srgbClr val="0C4DA2"/>
              </a:buClr>
              <a:buSzPct val="77272"/>
              <a:buFont typeface="Arial" panose="020B0604020202020204" pitchFamily="34" charset="0"/>
              <a:buChar char="•"/>
              <a:tabLst>
                <a:tab pos="300265" algn="l"/>
                <a:tab pos="301535" algn="l"/>
              </a:tabLst>
              <a:defRPr/>
            </a:pPr>
            <a:r>
              <a:rPr sz="800">
                <a:solidFill>
                  <a:prstClr val="black"/>
                </a:solidFill>
                <a:latin typeface="Helvetica" pitchFamily="2" charset="0"/>
                <a:cs typeface="Arial"/>
              </a:rPr>
              <a:t>Workflow </a:t>
            </a:r>
            <a:r>
              <a:rPr sz="800" spc="5">
                <a:solidFill>
                  <a:prstClr val="black"/>
                </a:solidFill>
                <a:latin typeface="Helvetica" pitchFamily="2" charset="0"/>
                <a:cs typeface="Arial"/>
              </a:rPr>
              <a:t>/</a:t>
            </a:r>
            <a:r>
              <a:rPr sz="800" spc="-85">
                <a:solidFill>
                  <a:prstClr val="black"/>
                </a:solidFill>
                <a:latin typeface="Helvetica" pitchFamily="2" charset="0"/>
                <a:cs typeface="Arial"/>
              </a:rPr>
              <a:t> </a:t>
            </a:r>
            <a:r>
              <a:rPr sz="800" spc="-10">
                <a:solidFill>
                  <a:prstClr val="black"/>
                </a:solidFill>
                <a:latin typeface="Helvetica" pitchFamily="2" charset="0"/>
                <a:cs typeface="Arial"/>
              </a:rPr>
              <a:t>Business</a:t>
            </a:r>
            <a:br>
              <a:rPr lang="en-US" sz="800">
                <a:solidFill>
                  <a:prstClr val="black"/>
                </a:solidFill>
                <a:latin typeface="Helvetica" pitchFamily="2" charset="0"/>
                <a:cs typeface="Arial"/>
              </a:rPr>
            </a:br>
            <a:r>
              <a:rPr sz="800" spc="-10">
                <a:solidFill>
                  <a:prstClr val="black"/>
                </a:solidFill>
                <a:latin typeface="Helvetica" pitchFamily="2" charset="0"/>
                <a:cs typeface="Arial"/>
              </a:rPr>
              <a:t>Rules</a:t>
            </a:r>
            <a:r>
              <a:rPr sz="800" spc="15">
                <a:solidFill>
                  <a:prstClr val="black"/>
                </a:solidFill>
                <a:latin typeface="Helvetica" pitchFamily="2" charset="0"/>
                <a:cs typeface="Arial"/>
              </a:rPr>
              <a:t> </a:t>
            </a:r>
            <a:r>
              <a:rPr lang="en-US" sz="800" spc="-15">
                <a:solidFill>
                  <a:prstClr val="black"/>
                </a:solidFill>
                <a:latin typeface="Helvetica" pitchFamily="2" charset="0"/>
                <a:cs typeface="Arial"/>
              </a:rPr>
              <a:t>Management</a:t>
            </a:r>
            <a:endParaRPr lang="en-US" sz="800" b="1" spc="-15">
              <a:solidFill>
                <a:srgbClr val="FFFFFF"/>
              </a:solidFill>
              <a:latin typeface="Helvetica" pitchFamily="2" charset="0"/>
              <a:cs typeface="Arial"/>
            </a:endParaRPr>
          </a:p>
        </p:txBody>
      </p:sp>
      <p:sp>
        <p:nvSpPr>
          <p:cNvPr id="73" name="object 32">
            <a:extLst>
              <a:ext uri="{FF2B5EF4-FFF2-40B4-BE49-F238E27FC236}">
                <a16:creationId xmlns:a16="http://schemas.microsoft.com/office/drawing/2014/main" id="{56324971-245D-44E6-B8B4-673980C70BE3}"/>
              </a:ext>
            </a:extLst>
          </p:cNvPr>
          <p:cNvSpPr txBox="1"/>
          <p:nvPr/>
        </p:nvSpPr>
        <p:spPr>
          <a:xfrm>
            <a:off x="9520435" y="3576963"/>
            <a:ext cx="1576745" cy="630136"/>
          </a:xfrm>
          <a:prstGeom prst="rect">
            <a:avLst/>
          </a:prstGeom>
        </p:spPr>
        <p:txBody>
          <a:bodyPr vert="horz" wrap="square" lIns="0" tIns="14600" rIns="0" bIns="0" rtlCol="0">
            <a:spAutoFit/>
          </a:bodyPr>
          <a:lstStyle/>
          <a:p>
            <a:pPr marL="91413" indent="-91413"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Information Lifecycle</a:t>
            </a:r>
            <a:r>
              <a:rPr lang="en-US" sz="800" spc="15">
                <a:solidFill>
                  <a:prstClr val="black"/>
                </a:solidFill>
                <a:latin typeface="Helvetica" pitchFamily="2" charset="0"/>
                <a:cs typeface="Arial"/>
              </a:rPr>
              <a:t> </a:t>
            </a:r>
            <a:r>
              <a:rPr sz="800" spc="15">
                <a:solidFill>
                  <a:prstClr val="black"/>
                </a:solidFill>
                <a:latin typeface="Helvetica" pitchFamily="2" charset="0"/>
                <a:cs typeface="Arial"/>
              </a:rPr>
              <a:t>Management</a:t>
            </a:r>
          </a:p>
          <a:p>
            <a:pPr marL="91413" marR="172033" indent="-91413" defTabSz="914126">
              <a:buClr>
                <a:srgbClr val="0C4DA2"/>
              </a:buClr>
              <a:buSzPct val="77272"/>
              <a:buFont typeface="Arial" panose="020B0604020202020204" pitchFamily="34" charset="0"/>
              <a:buChar char="•"/>
              <a:tabLst>
                <a:tab pos="300265" algn="l"/>
                <a:tab pos="301535" algn="l"/>
              </a:tabLst>
              <a:defRPr/>
            </a:pPr>
            <a:r>
              <a:rPr sz="800" spc="15" err="1">
                <a:solidFill>
                  <a:prstClr val="black"/>
                </a:solidFill>
                <a:latin typeface="Helvetica" pitchFamily="2" charset="0"/>
                <a:cs typeface="Arial"/>
              </a:rPr>
              <a:t>LaMa</a:t>
            </a:r>
            <a:r>
              <a:rPr sz="800" spc="15">
                <a:solidFill>
                  <a:prstClr val="black"/>
                </a:solidFill>
                <a:latin typeface="Helvetica" pitchFamily="2" charset="0"/>
                <a:cs typeface="Arial"/>
              </a:rPr>
              <a:t> (Landscape  Management)</a:t>
            </a:r>
          </a:p>
          <a:p>
            <a:pPr marL="91413" marR="123788" indent="-91413"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Active/Active Read  Enabled</a:t>
            </a:r>
          </a:p>
        </p:txBody>
      </p:sp>
      <p:sp>
        <p:nvSpPr>
          <p:cNvPr id="74" name="object 45">
            <a:extLst>
              <a:ext uri="{FF2B5EF4-FFF2-40B4-BE49-F238E27FC236}">
                <a16:creationId xmlns:a16="http://schemas.microsoft.com/office/drawing/2014/main" id="{3E0C6AD7-B32F-4438-954E-BAD6B0F292FA}"/>
              </a:ext>
            </a:extLst>
          </p:cNvPr>
          <p:cNvSpPr txBox="1"/>
          <p:nvPr/>
        </p:nvSpPr>
        <p:spPr>
          <a:xfrm>
            <a:off x="2967177" y="3657378"/>
            <a:ext cx="1830228" cy="588470"/>
          </a:xfrm>
          <a:prstGeom prst="rect">
            <a:avLst/>
          </a:prstGeom>
        </p:spPr>
        <p:txBody>
          <a:bodyPr vert="horz" wrap="square" lIns="0" tIns="95225" rIns="0" bIns="0" rtlCol="0">
            <a:spAutoFit/>
          </a:bodyPr>
          <a:lstStyle/>
          <a:p>
            <a:pPr marL="91413" indent="-91413" defTabSz="914126">
              <a:buClr>
                <a:srgbClr val="0C4DA2"/>
              </a:buClr>
              <a:buSzPct val="77272"/>
              <a:buFont typeface="Arial" panose="020B0604020202020204" pitchFamily="34" charset="0"/>
              <a:buChar char="•"/>
              <a:tabLst>
                <a:tab pos="300265" algn="l"/>
                <a:tab pos="301535" algn="l"/>
              </a:tabLst>
              <a:defRPr/>
            </a:pPr>
            <a:r>
              <a:rPr lang="en-US" sz="800" spc="15">
                <a:solidFill>
                  <a:prstClr val="black"/>
                </a:solidFill>
                <a:latin typeface="Helvetica" pitchFamily="2" charset="0"/>
                <a:cs typeface="Arial"/>
              </a:rPr>
              <a:t>MDG</a:t>
            </a:r>
          </a:p>
          <a:p>
            <a:pPr marL="91413" indent="-91413" defTabSz="914126">
              <a:buClr>
                <a:srgbClr val="0C4DA2"/>
              </a:buClr>
              <a:buSzPct val="77272"/>
              <a:buFont typeface="Arial" panose="020B0604020202020204" pitchFamily="34" charset="0"/>
              <a:buChar char="•"/>
              <a:tabLst>
                <a:tab pos="300265" algn="l"/>
                <a:tab pos="301535" algn="l"/>
              </a:tabLst>
              <a:defRPr/>
            </a:pPr>
            <a:r>
              <a:rPr lang="en-US" sz="800" spc="15">
                <a:solidFill>
                  <a:prstClr val="black"/>
                </a:solidFill>
                <a:latin typeface="Helvetica" pitchFamily="2" charset="0"/>
                <a:cs typeface="Arial"/>
              </a:rPr>
              <a:t>D</a:t>
            </a:r>
            <a:r>
              <a:rPr sz="800" spc="15">
                <a:solidFill>
                  <a:prstClr val="black"/>
                </a:solidFill>
                <a:latin typeface="Helvetica" pitchFamily="2" charset="0"/>
                <a:cs typeface="Arial"/>
              </a:rPr>
              <a:t>ata Services</a:t>
            </a:r>
          </a:p>
          <a:p>
            <a:pPr marL="91413" indent="-91413"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Information Steward (IS)</a:t>
            </a:r>
          </a:p>
          <a:p>
            <a:pPr marL="91413" indent="-91413"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IS Accelerator</a:t>
            </a:r>
          </a:p>
        </p:txBody>
      </p:sp>
      <p:sp>
        <p:nvSpPr>
          <p:cNvPr id="75" name="object 52">
            <a:extLst>
              <a:ext uri="{FF2B5EF4-FFF2-40B4-BE49-F238E27FC236}">
                <a16:creationId xmlns:a16="http://schemas.microsoft.com/office/drawing/2014/main" id="{39A74A6E-D9E2-480E-B9AA-7671C49CF4D4}"/>
              </a:ext>
            </a:extLst>
          </p:cNvPr>
          <p:cNvSpPr txBox="1"/>
          <p:nvPr/>
        </p:nvSpPr>
        <p:spPr>
          <a:xfrm>
            <a:off x="4865498" y="3700043"/>
            <a:ext cx="2025669" cy="583981"/>
          </a:xfrm>
          <a:prstGeom prst="rect">
            <a:avLst/>
          </a:prstGeom>
        </p:spPr>
        <p:txBody>
          <a:bodyPr vert="horz" wrap="square" lIns="0" tIns="14600" rIns="0" bIns="0" rtlCol="0">
            <a:spAutoFit/>
          </a:bodyPr>
          <a:lstStyle/>
          <a:p>
            <a:pPr marL="91413" indent="-91413"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Information Lifecycle</a:t>
            </a:r>
            <a:r>
              <a:rPr lang="en-US" sz="800" spc="15">
                <a:solidFill>
                  <a:prstClr val="black"/>
                </a:solidFill>
                <a:latin typeface="Helvetica" pitchFamily="2" charset="0"/>
                <a:cs typeface="Arial"/>
              </a:rPr>
              <a:t> </a:t>
            </a:r>
            <a:r>
              <a:rPr sz="800" spc="15">
                <a:solidFill>
                  <a:prstClr val="black"/>
                </a:solidFill>
                <a:latin typeface="Helvetica" pitchFamily="2" charset="0"/>
                <a:cs typeface="Arial"/>
              </a:rPr>
              <a:t>Management</a:t>
            </a:r>
          </a:p>
          <a:p>
            <a:pPr marL="91413" indent="-91413" defTabSz="914126">
              <a:buClr>
                <a:srgbClr val="0C4DA2"/>
              </a:buClr>
              <a:buSzPct val="77272"/>
              <a:buFont typeface="Arial" panose="020B0604020202020204" pitchFamily="34" charset="0"/>
              <a:buChar char="•"/>
              <a:tabLst>
                <a:tab pos="300265" algn="l"/>
                <a:tab pos="301535" algn="l"/>
              </a:tabLst>
              <a:defRPr/>
            </a:pPr>
            <a:r>
              <a:rPr sz="800" spc="15" err="1">
                <a:solidFill>
                  <a:prstClr val="black"/>
                </a:solidFill>
                <a:latin typeface="Helvetica" pitchFamily="2" charset="0"/>
                <a:cs typeface="Arial"/>
              </a:rPr>
              <a:t>Document</a:t>
            </a:r>
            <a:r>
              <a:rPr sz="800" spc="15">
                <a:solidFill>
                  <a:prstClr val="black"/>
                </a:solidFill>
                <a:latin typeface="Helvetica" pitchFamily="2" charset="0"/>
                <a:cs typeface="Arial"/>
              </a:rPr>
              <a:t> Access</a:t>
            </a:r>
            <a:endParaRPr lang="de-DE" sz="800" spc="15">
              <a:solidFill>
                <a:prstClr val="black"/>
              </a:solidFill>
              <a:highlight>
                <a:srgbClr val="FF0000"/>
              </a:highlight>
              <a:latin typeface="Helvetica" pitchFamily="2" charset="0"/>
              <a:cs typeface="Arial"/>
            </a:endParaRPr>
          </a:p>
          <a:p>
            <a:pPr marL="91413" indent="-91413" defTabSz="914126">
              <a:buClr>
                <a:srgbClr val="0C4DA2"/>
              </a:buClr>
              <a:buSzPct val="77272"/>
              <a:buFont typeface="Arial" panose="020B0604020202020204" pitchFamily="34" charset="0"/>
              <a:buChar char="•"/>
              <a:tabLst>
                <a:tab pos="300265" algn="l"/>
                <a:tab pos="301535" algn="l"/>
              </a:tabLst>
              <a:defRPr/>
            </a:pPr>
            <a:r>
              <a:rPr sz="1050" spc="15">
                <a:solidFill>
                  <a:prstClr val="black"/>
                </a:solidFill>
                <a:highlight>
                  <a:srgbClr val="FFFF00"/>
                </a:highlight>
                <a:latin typeface="Helvetica" pitchFamily="2" charset="0"/>
                <a:cs typeface="Arial"/>
              </a:rPr>
              <a:t>Extended Content</a:t>
            </a:r>
            <a:r>
              <a:rPr lang="en-US" sz="1050" spc="15">
                <a:solidFill>
                  <a:prstClr val="black"/>
                </a:solidFill>
                <a:highlight>
                  <a:srgbClr val="FFFF00"/>
                </a:highlight>
                <a:latin typeface="Helvetica" pitchFamily="2" charset="0"/>
                <a:cs typeface="Arial"/>
              </a:rPr>
              <a:t> </a:t>
            </a:r>
            <a:r>
              <a:rPr sz="1050" spc="15">
                <a:solidFill>
                  <a:prstClr val="black"/>
                </a:solidFill>
                <a:highlight>
                  <a:srgbClr val="FFFF00"/>
                </a:highlight>
                <a:latin typeface="Helvetica" pitchFamily="2" charset="0"/>
                <a:cs typeface="Arial"/>
              </a:rPr>
              <a:t>Management</a:t>
            </a:r>
          </a:p>
        </p:txBody>
      </p:sp>
      <p:sp>
        <p:nvSpPr>
          <p:cNvPr id="76" name="object 64">
            <a:extLst>
              <a:ext uri="{FF2B5EF4-FFF2-40B4-BE49-F238E27FC236}">
                <a16:creationId xmlns:a16="http://schemas.microsoft.com/office/drawing/2014/main" id="{6012D12D-2C35-49EC-918A-501EEE70D6AA}"/>
              </a:ext>
            </a:extLst>
          </p:cNvPr>
          <p:cNvSpPr txBox="1"/>
          <p:nvPr/>
        </p:nvSpPr>
        <p:spPr>
          <a:xfrm>
            <a:off x="7189299" y="3576963"/>
            <a:ext cx="2090825" cy="630136"/>
          </a:xfrm>
          <a:prstGeom prst="rect">
            <a:avLst/>
          </a:prstGeom>
        </p:spPr>
        <p:txBody>
          <a:bodyPr vert="horz" wrap="square" lIns="0" tIns="14600" rIns="0" bIns="0" rtlCol="0">
            <a:spAutoFit/>
          </a:bodyPr>
          <a:lstStyle/>
          <a:p>
            <a:pPr marL="91413" indent="-91413"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BW4/HANA – Mixed</a:t>
            </a:r>
            <a:r>
              <a:rPr lang="en-US" sz="800" spc="15">
                <a:solidFill>
                  <a:prstClr val="black"/>
                </a:solidFill>
                <a:latin typeface="Helvetica" pitchFamily="2" charset="0"/>
                <a:cs typeface="Arial"/>
              </a:rPr>
              <a:t> </a:t>
            </a:r>
            <a:r>
              <a:rPr sz="800" spc="15">
                <a:solidFill>
                  <a:prstClr val="black"/>
                </a:solidFill>
                <a:latin typeface="Helvetica" pitchFamily="2" charset="0"/>
                <a:cs typeface="Arial"/>
              </a:rPr>
              <a:t>Mode</a:t>
            </a:r>
          </a:p>
          <a:p>
            <a:pPr marL="91413" indent="-91413" defTabSz="914126">
              <a:buClr>
                <a:srgbClr val="0C4DA2"/>
              </a:buClr>
              <a:buSzPct val="77272"/>
              <a:buFont typeface="Arial" panose="020B0604020202020204" pitchFamily="34" charset="0"/>
              <a:buChar char="•"/>
              <a:tabLst>
                <a:tab pos="300265" algn="l"/>
                <a:tab pos="301535" algn="l"/>
              </a:tabLst>
              <a:defRPr/>
            </a:pPr>
            <a:r>
              <a:rPr sz="800" spc="15" err="1">
                <a:solidFill>
                  <a:prstClr val="black"/>
                </a:solidFill>
                <a:latin typeface="Helvetica" pitchFamily="2" charset="0"/>
                <a:cs typeface="Arial"/>
              </a:rPr>
              <a:t>HaaS</a:t>
            </a:r>
            <a:endParaRPr sz="800" spc="15">
              <a:solidFill>
                <a:prstClr val="black"/>
              </a:solidFill>
              <a:latin typeface="Helvetica" pitchFamily="2" charset="0"/>
              <a:cs typeface="Arial"/>
            </a:endParaRPr>
          </a:p>
          <a:p>
            <a:pPr marL="91413" indent="-91413"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Cloud Datawarehouse</a:t>
            </a:r>
          </a:p>
          <a:p>
            <a:pPr marL="91413" indent="-91413"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HANA Cloud Services</a:t>
            </a:r>
          </a:p>
          <a:p>
            <a:pPr marL="91413" indent="-91413" defTabSz="914126">
              <a:buClr>
                <a:srgbClr val="0C4DA2"/>
              </a:buClr>
              <a:buSzPct val="77272"/>
              <a:buFont typeface="Arial" panose="020B0604020202020204" pitchFamily="34" charset="0"/>
              <a:buChar char="•"/>
              <a:tabLst>
                <a:tab pos="300265" algn="l"/>
                <a:tab pos="301535" algn="l"/>
              </a:tabLst>
              <a:defRPr/>
            </a:pPr>
            <a:r>
              <a:rPr sz="800" spc="15">
                <a:solidFill>
                  <a:prstClr val="black"/>
                </a:solidFill>
                <a:latin typeface="Helvetica" pitchFamily="2" charset="0"/>
                <a:cs typeface="Arial"/>
              </a:rPr>
              <a:t>Enterprise Information</a:t>
            </a:r>
            <a:r>
              <a:rPr lang="en-US" sz="800" spc="15">
                <a:solidFill>
                  <a:prstClr val="black"/>
                </a:solidFill>
                <a:latin typeface="Helvetica" pitchFamily="2" charset="0"/>
                <a:cs typeface="Arial"/>
              </a:rPr>
              <a:t> </a:t>
            </a:r>
            <a:r>
              <a:rPr sz="800" spc="15">
                <a:solidFill>
                  <a:prstClr val="black"/>
                </a:solidFill>
                <a:latin typeface="Helvetica" pitchFamily="2" charset="0"/>
                <a:cs typeface="Arial"/>
              </a:rPr>
              <a:t>Management</a:t>
            </a:r>
          </a:p>
        </p:txBody>
      </p:sp>
      <p:pic>
        <p:nvPicPr>
          <p:cNvPr id="78" name="Picture 77">
            <a:extLst>
              <a:ext uri="{FF2B5EF4-FFF2-40B4-BE49-F238E27FC236}">
                <a16:creationId xmlns:a16="http://schemas.microsoft.com/office/drawing/2014/main" id="{F8CDBDEB-FF3B-45D6-916D-E5CF566B9B47}"/>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0913339" y="6118832"/>
            <a:ext cx="958447" cy="553519"/>
          </a:xfrm>
          <a:prstGeom prst="rect">
            <a:avLst/>
          </a:prstGeom>
        </p:spPr>
      </p:pic>
    </p:spTree>
    <p:extLst>
      <p:ext uri="{BB962C8B-B14F-4D97-AF65-F5344CB8AC3E}">
        <p14:creationId xmlns:p14="http://schemas.microsoft.com/office/powerpoint/2010/main" val="196091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1000"/>
                                        <p:tgtEl>
                                          <p:spTgt spid="77"/>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left)">
                                      <p:cBhvr>
                                        <p:cTn id="22" dur="1000"/>
                                        <p:tgtEl>
                                          <p:spTgt spid="58"/>
                                        </p:tgtEl>
                                      </p:cBhvr>
                                    </p:animEffect>
                                  </p:childTnLst>
                                </p:cTn>
                              </p:par>
                            </p:childTnLst>
                          </p:cTn>
                        </p:par>
                        <p:par>
                          <p:cTn id="23" fill="hold">
                            <p:stCondLst>
                              <p:cond delay="3500"/>
                            </p:stCondLst>
                            <p:childTnLst>
                              <p:par>
                                <p:cTn id="24" presetID="22" presetClass="entr" presetSubtype="1" fill="hold" nodeType="afterEffect">
                                  <p:stCondLst>
                                    <p:cond delay="0"/>
                                  </p:stCondLst>
                                  <p:childTnLst>
                                    <p:set>
                                      <p:cBhvr>
                                        <p:cTn id="25" dur="1" fill="hold">
                                          <p:stCondLst>
                                            <p:cond delay="0"/>
                                          </p:stCondLst>
                                        </p:cTn>
                                        <p:tgtEl>
                                          <p:spTgt spid="240"/>
                                        </p:tgtEl>
                                        <p:attrNameLst>
                                          <p:attrName>style.visibility</p:attrName>
                                        </p:attrNameLst>
                                      </p:cBhvr>
                                      <p:to>
                                        <p:strVal val="visible"/>
                                      </p:to>
                                    </p:set>
                                    <p:animEffect transition="in" filter="wipe(up)">
                                      <p:cBhvr>
                                        <p:cTn id="26" dur="500"/>
                                        <p:tgtEl>
                                          <p:spTgt spid="240"/>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500"/>
                                        <p:tgtEl>
                                          <p:spTgt spid="74"/>
                                        </p:tgtEl>
                                      </p:cBhvr>
                                    </p:animEffect>
                                  </p:childTnLst>
                                </p:cTn>
                              </p:par>
                            </p:childTnLst>
                          </p:cTn>
                        </p:par>
                        <p:par>
                          <p:cTn id="34" fill="hold">
                            <p:stCondLst>
                              <p:cond delay="4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1000"/>
                                        <p:tgtEl>
                                          <p:spTgt spid="60"/>
                                        </p:tgtEl>
                                      </p:cBhvr>
                                    </p:animEffect>
                                  </p:childTnLst>
                                </p:cTn>
                              </p:par>
                            </p:childTnLst>
                          </p:cTn>
                        </p:par>
                        <p:par>
                          <p:cTn id="38" fill="hold">
                            <p:stCondLst>
                              <p:cond delay="5500"/>
                            </p:stCondLst>
                            <p:childTnLst>
                              <p:par>
                                <p:cTn id="39" presetID="22" presetClass="entr" presetSubtype="4" fill="hold" nodeType="afterEffect">
                                  <p:stCondLst>
                                    <p:cond delay="0"/>
                                  </p:stCondLst>
                                  <p:childTnLst>
                                    <p:set>
                                      <p:cBhvr>
                                        <p:cTn id="40" dur="1" fill="hold">
                                          <p:stCondLst>
                                            <p:cond delay="0"/>
                                          </p:stCondLst>
                                        </p:cTn>
                                        <p:tgtEl>
                                          <p:spTgt spid="135"/>
                                        </p:tgtEl>
                                        <p:attrNameLst>
                                          <p:attrName>style.visibility</p:attrName>
                                        </p:attrNameLst>
                                      </p:cBhvr>
                                      <p:to>
                                        <p:strVal val="visible"/>
                                      </p:to>
                                    </p:set>
                                    <p:animEffect transition="in" filter="wipe(down)">
                                      <p:cBhvr>
                                        <p:cTn id="41" dur="500"/>
                                        <p:tgtEl>
                                          <p:spTgt spid="135"/>
                                        </p:tgtEl>
                                      </p:cBhvr>
                                    </p:animEffect>
                                  </p:childTnLst>
                                </p:cTn>
                              </p:par>
                              <p:par>
                                <p:cTn id="42" presetID="22" presetClass="entr" presetSubtype="1" fill="hold" nodeType="withEffect">
                                  <p:stCondLst>
                                    <p:cond delay="0"/>
                                  </p:stCondLst>
                                  <p:childTnLst>
                                    <p:set>
                                      <p:cBhvr>
                                        <p:cTn id="43" dur="1" fill="hold">
                                          <p:stCondLst>
                                            <p:cond delay="0"/>
                                          </p:stCondLst>
                                        </p:cTn>
                                        <p:tgtEl>
                                          <p:spTgt spid="120"/>
                                        </p:tgtEl>
                                        <p:attrNameLst>
                                          <p:attrName>style.visibility</p:attrName>
                                        </p:attrNameLst>
                                      </p:cBhvr>
                                      <p:to>
                                        <p:strVal val="visible"/>
                                      </p:to>
                                    </p:set>
                                    <p:animEffect transition="in" filter="wipe(up)">
                                      <p:cBhvr>
                                        <p:cTn id="44" dur="500"/>
                                        <p:tgtEl>
                                          <p:spTgt spid="120"/>
                                        </p:tgtEl>
                                      </p:cBhvr>
                                    </p:animEffect>
                                  </p:childTnLst>
                                </p:cTn>
                              </p:par>
                            </p:childTnLst>
                          </p:cTn>
                        </p:par>
                        <p:par>
                          <p:cTn id="45" fill="hold">
                            <p:stCondLst>
                              <p:cond delay="6000"/>
                            </p:stCondLst>
                            <p:childTnLst>
                              <p:par>
                                <p:cTn id="46" presetID="10" presetClass="entr" presetSubtype="0" fill="hold" nodeType="after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500"/>
                                        <p:tgtEl>
                                          <p:spTgt spid="69"/>
                                        </p:tgtEl>
                                      </p:cBhvr>
                                    </p:animEffect>
                                  </p:childTnLst>
                                </p:cTn>
                              </p:par>
                            </p:childTnLst>
                          </p:cTn>
                        </p:par>
                        <p:par>
                          <p:cTn id="52" fill="hold">
                            <p:stCondLst>
                              <p:cond delay="6500"/>
                            </p:stCondLst>
                            <p:childTnLst>
                              <p:par>
                                <p:cTn id="53" presetID="10" presetClass="entr" presetSubtype="0" fill="hold" nodeType="afterEffect">
                                  <p:stCondLst>
                                    <p:cond delay="25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par>
                                <p:cTn id="56" presetID="10" presetClass="entr" presetSubtype="0" fill="hold" grpId="0" nodeType="withEffect">
                                  <p:stCondLst>
                                    <p:cond delay="25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childTnLst>
                          </p:cTn>
                        </p:par>
                        <p:par>
                          <p:cTn id="59" fill="hold">
                            <p:stCondLst>
                              <p:cond delay="7250"/>
                            </p:stCondLst>
                            <p:childTnLst>
                              <p:par>
                                <p:cTn id="60" presetID="22" presetClass="entr" presetSubtype="8" fill="hold" grpId="0"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1000"/>
                                        <p:tgtEl>
                                          <p:spTgt spid="61"/>
                                        </p:tgtEl>
                                      </p:cBhvr>
                                    </p:animEffect>
                                  </p:childTnLst>
                                </p:cTn>
                              </p:par>
                            </p:childTnLst>
                          </p:cTn>
                        </p:par>
                        <p:par>
                          <p:cTn id="63" fill="hold">
                            <p:stCondLst>
                              <p:cond delay="8250"/>
                            </p:stCondLst>
                            <p:childTnLst>
                              <p:par>
                                <p:cTn id="64" presetID="22" presetClass="entr" presetSubtype="4" fill="hold" nodeType="afterEffect">
                                  <p:stCondLst>
                                    <p:cond delay="0"/>
                                  </p:stCondLst>
                                  <p:childTnLst>
                                    <p:set>
                                      <p:cBhvr>
                                        <p:cTn id="65" dur="1" fill="hold">
                                          <p:stCondLst>
                                            <p:cond delay="0"/>
                                          </p:stCondLst>
                                        </p:cTn>
                                        <p:tgtEl>
                                          <p:spTgt spid="137"/>
                                        </p:tgtEl>
                                        <p:attrNameLst>
                                          <p:attrName>style.visibility</p:attrName>
                                        </p:attrNameLst>
                                      </p:cBhvr>
                                      <p:to>
                                        <p:strVal val="visible"/>
                                      </p:to>
                                    </p:set>
                                    <p:animEffect transition="in" filter="wipe(down)">
                                      <p:cBhvr>
                                        <p:cTn id="66" dur="500"/>
                                        <p:tgtEl>
                                          <p:spTgt spid="137"/>
                                        </p:tgtEl>
                                      </p:cBhvr>
                                    </p:animEffect>
                                  </p:childTnLst>
                                </p:cTn>
                              </p:par>
                              <p:par>
                                <p:cTn id="67" presetID="22" presetClass="entr" presetSubtype="1"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Effect transition="in" filter="wipe(up)">
                                      <p:cBhvr>
                                        <p:cTn id="69" dur="500"/>
                                        <p:tgtEl>
                                          <p:spTgt spid="147"/>
                                        </p:tgtEl>
                                      </p:cBhvr>
                                    </p:animEffect>
                                  </p:childTnLst>
                                </p:cTn>
                              </p:par>
                            </p:childTnLst>
                          </p:cTn>
                        </p:par>
                        <p:par>
                          <p:cTn id="70" fill="hold">
                            <p:stCondLst>
                              <p:cond delay="8750"/>
                            </p:stCondLst>
                            <p:childTnLst>
                              <p:par>
                                <p:cTn id="71" presetID="10" presetClass="entr" presetSubtype="0" fill="hold" nodeType="afterEffect">
                                  <p:stCondLst>
                                    <p:cond delay="0"/>
                                  </p:stCondLst>
                                  <p:childTnLst>
                                    <p:set>
                                      <p:cBhvr>
                                        <p:cTn id="72" dur="1" fill="hold">
                                          <p:stCondLst>
                                            <p:cond delay="0"/>
                                          </p:stCondLst>
                                        </p:cTn>
                                        <p:tgtEl>
                                          <p:spTgt spid="87"/>
                                        </p:tgtEl>
                                        <p:attrNameLst>
                                          <p:attrName>style.visibility</p:attrName>
                                        </p:attrNameLst>
                                      </p:cBhvr>
                                      <p:to>
                                        <p:strVal val="visible"/>
                                      </p:to>
                                    </p:set>
                                    <p:animEffect transition="in" filter="fade">
                                      <p:cBhvr>
                                        <p:cTn id="73" dur="500"/>
                                        <p:tgtEl>
                                          <p:spTgt spid="8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fade">
                                      <p:cBhvr>
                                        <p:cTn id="76" dur="500"/>
                                        <p:tgtEl>
                                          <p:spTgt spid="71"/>
                                        </p:tgtEl>
                                      </p:cBhvr>
                                    </p:animEffect>
                                  </p:childTnLst>
                                </p:cTn>
                              </p:par>
                            </p:childTnLst>
                          </p:cTn>
                        </p:par>
                        <p:par>
                          <p:cTn id="77" fill="hold">
                            <p:stCondLst>
                              <p:cond delay="9250"/>
                            </p:stCondLst>
                            <p:childTnLst>
                              <p:par>
                                <p:cTn id="78" presetID="10" presetClass="entr" presetSubtype="0" fill="hold" grpId="0" nodeType="afterEffect">
                                  <p:stCondLst>
                                    <p:cond delay="250"/>
                                  </p:stCondLst>
                                  <p:childTnLst>
                                    <p:set>
                                      <p:cBhvr>
                                        <p:cTn id="79" dur="1" fill="hold">
                                          <p:stCondLst>
                                            <p:cond delay="0"/>
                                          </p:stCondLst>
                                        </p:cTn>
                                        <p:tgtEl>
                                          <p:spTgt spid="76"/>
                                        </p:tgtEl>
                                        <p:attrNameLst>
                                          <p:attrName>style.visibility</p:attrName>
                                        </p:attrNameLst>
                                      </p:cBhvr>
                                      <p:to>
                                        <p:strVal val="visible"/>
                                      </p:to>
                                    </p:set>
                                    <p:animEffect transition="in" filter="fade">
                                      <p:cBhvr>
                                        <p:cTn id="80" dur="500"/>
                                        <p:tgtEl>
                                          <p:spTgt spid="76"/>
                                        </p:tgtEl>
                                      </p:cBhvr>
                                    </p:animEffect>
                                  </p:childTnLst>
                                </p:cTn>
                              </p:par>
                              <p:par>
                                <p:cTn id="81" presetID="10" presetClass="entr" presetSubtype="0" fill="hold" nodeType="withEffect">
                                  <p:stCondLst>
                                    <p:cond delay="25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wipe(left)">
                                      <p:cBhvr>
                                        <p:cTn id="87" dur="1000"/>
                                        <p:tgtEl>
                                          <p:spTgt spid="62"/>
                                        </p:tgtEl>
                                      </p:cBhvr>
                                    </p:animEffect>
                                  </p:childTnLst>
                                </p:cTn>
                              </p:par>
                            </p:childTnLst>
                          </p:cTn>
                        </p:par>
                        <p:par>
                          <p:cTn id="88" fill="hold">
                            <p:stCondLst>
                              <p:cond delay="11000"/>
                            </p:stCondLst>
                            <p:childTnLst>
                              <p:par>
                                <p:cTn id="89" presetID="22" presetClass="entr" presetSubtype="4" fill="hold" nodeType="afterEffect">
                                  <p:stCondLst>
                                    <p:cond delay="0"/>
                                  </p:stCondLst>
                                  <p:childTnLst>
                                    <p:set>
                                      <p:cBhvr>
                                        <p:cTn id="90" dur="1" fill="hold">
                                          <p:stCondLst>
                                            <p:cond delay="0"/>
                                          </p:stCondLst>
                                        </p:cTn>
                                        <p:tgtEl>
                                          <p:spTgt spid="148"/>
                                        </p:tgtEl>
                                        <p:attrNameLst>
                                          <p:attrName>style.visibility</p:attrName>
                                        </p:attrNameLst>
                                      </p:cBhvr>
                                      <p:to>
                                        <p:strVal val="visible"/>
                                      </p:to>
                                    </p:set>
                                    <p:animEffect transition="in" filter="wipe(down)">
                                      <p:cBhvr>
                                        <p:cTn id="91" dur="500"/>
                                        <p:tgtEl>
                                          <p:spTgt spid="148"/>
                                        </p:tgtEl>
                                      </p:cBhvr>
                                    </p:animEffect>
                                  </p:childTnLst>
                                </p:cTn>
                              </p:par>
                              <p:par>
                                <p:cTn id="92" presetID="22" presetClass="entr" presetSubtype="1" fill="hold" nodeType="withEffect">
                                  <p:stCondLst>
                                    <p:cond delay="0"/>
                                  </p:stCondLst>
                                  <p:childTnLst>
                                    <p:set>
                                      <p:cBhvr>
                                        <p:cTn id="93" dur="1" fill="hold">
                                          <p:stCondLst>
                                            <p:cond delay="0"/>
                                          </p:stCondLst>
                                        </p:cTn>
                                        <p:tgtEl>
                                          <p:spTgt spid="149"/>
                                        </p:tgtEl>
                                        <p:attrNameLst>
                                          <p:attrName>style.visibility</p:attrName>
                                        </p:attrNameLst>
                                      </p:cBhvr>
                                      <p:to>
                                        <p:strVal val="visible"/>
                                      </p:to>
                                    </p:set>
                                    <p:animEffect transition="in" filter="wipe(up)">
                                      <p:cBhvr>
                                        <p:cTn id="94" dur="500"/>
                                        <p:tgtEl>
                                          <p:spTgt spid="149"/>
                                        </p:tgtEl>
                                      </p:cBhvr>
                                    </p:animEffect>
                                  </p:childTnLst>
                                </p:cTn>
                              </p:par>
                            </p:childTnLst>
                          </p:cTn>
                        </p:par>
                        <p:par>
                          <p:cTn id="95" fill="hold">
                            <p:stCondLst>
                              <p:cond delay="11500"/>
                            </p:stCondLst>
                            <p:childTnLst>
                              <p:par>
                                <p:cTn id="96" presetID="10" presetClass="entr" presetSubtype="0" fill="hold" nodeType="afterEffect">
                                  <p:stCondLst>
                                    <p:cond delay="0"/>
                                  </p:stCondLst>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fade">
                                      <p:cBhvr>
                                        <p:cTn id="101" dur="500"/>
                                        <p:tgtEl>
                                          <p:spTgt spid="73"/>
                                        </p:tgtEl>
                                      </p:cBhvr>
                                    </p:animEffect>
                                  </p:childTnLst>
                                </p:cTn>
                              </p:par>
                            </p:childTnLst>
                          </p:cTn>
                        </p:par>
                        <p:par>
                          <p:cTn id="102" fill="hold">
                            <p:stCondLst>
                              <p:cond delay="12000"/>
                            </p:stCondLst>
                            <p:childTnLst>
                              <p:par>
                                <p:cTn id="103" presetID="10" presetClass="entr" presetSubtype="0" fill="hold" nodeType="afterEffect">
                                  <p:stCondLst>
                                    <p:cond delay="500"/>
                                  </p:stCondLst>
                                  <p:childTnLst>
                                    <p:set>
                                      <p:cBhvr>
                                        <p:cTn id="104" dur="1" fill="hold">
                                          <p:stCondLst>
                                            <p:cond delay="0"/>
                                          </p:stCondLst>
                                        </p:cTn>
                                        <p:tgtEl>
                                          <p:spTgt spid="94"/>
                                        </p:tgtEl>
                                        <p:attrNameLst>
                                          <p:attrName>style.visibility</p:attrName>
                                        </p:attrNameLst>
                                      </p:cBhvr>
                                      <p:to>
                                        <p:strVal val="visible"/>
                                      </p:to>
                                    </p:set>
                                    <p:animEffect transition="in" filter="fade">
                                      <p:cBhvr>
                                        <p:cTn id="105" dur="500"/>
                                        <p:tgtEl>
                                          <p:spTgt spid="94"/>
                                        </p:tgtEl>
                                      </p:cBhvr>
                                    </p:animEffect>
                                  </p:childTnLst>
                                </p:cTn>
                              </p:par>
                              <p:par>
                                <p:cTn id="106" presetID="10" presetClass="entr" presetSubtype="0" fill="hold" grpId="0" nodeType="withEffect">
                                  <p:stCondLst>
                                    <p:cond delay="500"/>
                                  </p:stCondLst>
                                  <p:childTnLst>
                                    <p:set>
                                      <p:cBhvr>
                                        <p:cTn id="107" dur="1" fill="hold">
                                          <p:stCondLst>
                                            <p:cond delay="0"/>
                                          </p:stCondLst>
                                        </p:cTn>
                                        <p:tgtEl>
                                          <p:spTgt spid="70"/>
                                        </p:tgtEl>
                                        <p:attrNameLst>
                                          <p:attrName>style.visibility</p:attrName>
                                        </p:attrNameLst>
                                      </p:cBhvr>
                                      <p:to>
                                        <p:strVal val="visible"/>
                                      </p:to>
                                    </p:set>
                                    <p:animEffect transition="in" filter="fade">
                                      <p:cBhvr>
                                        <p:cTn id="108" dur="500"/>
                                        <p:tgtEl>
                                          <p:spTgt spid="70"/>
                                        </p:tgtEl>
                                      </p:cBhvr>
                                    </p:animEffect>
                                  </p:childTnLst>
                                </p:cTn>
                              </p:par>
                            </p:childTnLst>
                          </p:cTn>
                        </p:par>
                        <p:par>
                          <p:cTn id="109" fill="hold">
                            <p:stCondLst>
                              <p:cond delay="13000"/>
                            </p:stCondLst>
                            <p:childTnLst>
                              <p:par>
                                <p:cTn id="110" presetID="22" presetClass="entr" presetSubtype="8" fill="hold" grpId="0" nodeType="after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wipe(left)">
                                      <p:cBhvr>
                                        <p:cTn id="112" dur="1000"/>
                                        <p:tgtEl>
                                          <p:spTgt spid="63"/>
                                        </p:tgtEl>
                                      </p:cBhvr>
                                    </p:animEffect>
                                  </p:childTnLst>
                                </p:cTn>
                              </p:par>
                            </p:childTnLst>
                          </p:cTn>
                        </p:par>
                        <p:par>
                          <p:cTn id="113" fill="hold">
                            <p:stCondLst>
                              <p:cond delay="14000"/>
                            </p:stCondLst>
                            <p:childTnLst>
                              <p:par>
                                <p:cTn id="114" presetID="22" presetClass="entr" presetSubtype="8" fill="hold" grpId="0" nodeType="after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wipe(left)">
                                      <p:cBhvr>
                                        <p:cTn id="116" dur="500"/>
                                        <p:tgtEl>
                                          <p:spTgt spid="80"/>
                                        </p:tgtEl>
                                      </p:cBhvr>
                                    </p:animEffect>
                                  </p:childTnLst>
                                </p:cTn>
                              </p:par>
                            </p:childTnLst>
                          </p:cTn>
                        </p:par>
                        <p:par>
                          <p:cTn id="117" fill="hold">
                            <p:stCondLst>
                              <p:cond delay="14500"/>
                            </p:stCondLst>
                            <p:childTnLst>
                              <p:par>
                                <p:cTn id="118" presetID="22" presetClass="entr" presetSubtype="1" fill="hold" nodeType="afterEffect">
                                  <p:stCondLst>
                                    <p:cond delay="0"/>
                                  </p:stCondLst>
                                  <p:childTnLst>
                                    <p:set>
                                      <p:cBhvr>
                                        <p:cTn id="119" dur="1" fill="hold">
                                          <p:stCondLst>
                                            <p:cond delay="0"/>
                                          </p:stCondLst>
                                        </p:cTn>
                                        <p:tgtEl>
                                          <p:spTgt spid="150"/>
                                        </p:tgtEl>
                                        <p:attrNameLst>
                                          <p:attrName>style.visibility</p:attrName>
                                        </p:attrNameLst>
                                      </p:cBhvr>
                                      <p:to>
                                        <p:strVal val="visible"/>
                                      </p:to>
                                    </p:set>
                                    <p:animEffect transition="in" filter="wipe(up)">
                                      <p:cBhvr>
                                        <p:cTn id="120" dur="500"/>
                                        <p:tgtEl>
                                          <p:spTgt spid="150"/>
                                        </p:tgtEl>
                                      </p:cBhvr>
                                    </p:animEffect>
                                  </p:childTnLst>
                                </p:cTn>
                              </p:par>
                            </p:childTnLst>
                          </p:cTn>
                        </p:par>
                        <p:par>
                          <p:cTn id="121" fill="hold">
                            <p:stCondLst>
                              <p:cond delay="15000"/>
                            </p:stCondLst>
                            <p:childTnLst>
                              <p:par>
                                <p:cTn id="122" presetID="10" presetClass="entr" presetSubtype="0" fill="hold" grpId="0" nodeType="afterEffect">
                                  <p:stCondLst>
                                    <p:cond delay="250"/>
                                  </p:stCondLst>
                                  <p:childTnLst>
                                    <p:set>
                                      <p:cBhvr>
                                        <p:cTn id="123" dur="1" fill="hold">
                                          <p:stCondLst>
                                            <p:cond delay="0"/>
                                          </p:stCondLst>
                                        </p:cTn>
                                        <p:tgtEl>
                                          <p:spTgt spid="107"/>
                                        </p:tgtEl>
                                        <p:attrNameLst>
                                          <p:attrName>style.visibility</p:attrName>
                                        </p:attrNameLst>
                                      </p:cBhvr>
                                      <p:to>
                                        <p:strVal val="visible"/>
                                      </p:to>
                                    </p:set>
                                    <p:animEffect transition="in" filter="fade">
                                      <p:cBhvr>
                                        <p:cTn id="124" dur="500"/>
                                        <p:tgtEl>
                                          <p:spTgt spid="107"/>
                                        </p:tgtEl>
                                      </p:cBhvr>
                                    </p:animEffect>
                                  </p:childTnLst>
                                </p:cTn>
                              </p:par>
                            </p:childTnLst>
                          </p:cTn>
                        </p:par>
                        <p:par>
                          <p:cTn id="125" fill="hold">
                            <p:stCondLst>
                              <p:cond delay="15750"/>
                            </p:stCondLst>
                            <p:childTnLst>
                              <p:par>
                                <p:cTn id="126" presetID="22" presetClass="entr" presetSubtype="8" fill="hold" grpId="0" nodeType="afterEffect">
                                  <p:stCondLst>
                                    <p:cond delay="0"/>
                                  </p:stCondLst>
                                  <p:childTnLst>
                                    <p:set>
                                      <p:cBhvr>
                                        <p:cTn id="127" dur="1" fill="hold">
                                          <p:stCondLst>
                                            <p:cond delay="0"/>
                                          </p:stCondLst>
                                        </p:cTn>
                                        <p:tgtEl>
                                          <p:spTgt spid="66"/>
                                        </p:tgtEl>
                                        <p:attrNameLst>
                                          <p:attrName>style.visibility</p:attrName>
                                        </p:attrNameLst>
                                      </p:cBhvr>
                                      <p:to>
                                        <p:strVal val="visible"/>
                                      </p:to>
                                    </p:set>
                                    <p:animEffect transition="in" filter="wipe(left)">
                                      <p:cBhvr>
                                        <p:cTn id="128"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77" grpId="0" animBg="1"/>
      <p:bldP spid="107" grpId="0"/>
      <p:bldP spid="58" grpId="0" animBg="1"/>
      <p:bldP spid="60" grpId="0" animBg="1"/>
      <p:bldP spid="61" grpId="0" animBg="1"/>
      <p:bldP spid="62" grpId="0" animBg="1"/>
      <p:bldP spid="63" grpId="0" animBg="1"/>
      <p:bldP spid="66" grpId="0" animBg="1"/>
      <p:bldP spid="69" grpId="0"/>
      <p:bldP spid="70" grpId="0"/>
      <p:bldP spid="71" grpId="0"/>
      <p:bldP spid="72" grpId="0"/>
      <p:bldP spid="73" grpId="0"/>
      <p:bldP spid="74" grpId="0"/>
      <p:bldP spid="75" grpId="0"/>
      <p:bldP spid="7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D08B2B-461B-D38F-5914-9600AAB95783}"/>
              </a:ext>
            </a:extLst>
          </p:cNvPr>
          <p:cNvSpPr>
            <a:spLocks noGrp="1"/>
          </p:cNvSpPr>
          <p:nvPr>
            <p:ph type="body" sz="quarter" idx="12"/>
          </p:nvPr>
        </p:nvSpPr>
        <p:spPr>
          <a:xfrm>
            <a:off x="901187" y="601884"/>
            <a:ext cx="8965588" cy="976090"/>
          </a:xfrm>
        </p:spPr>
        <p:txBody>
          <a:bodyPr>
            <a:normAutofit fontScale="92500" lnSpcReduction="20000"/>
          </a:bodyPr>
          <a:lstStyle/>
          <a:p>
            <a:r>
              <a:rPr lang="en-US"/>
              <a:t>The</a:t>
            </a:r>
            <a:r>
              <a:rPr lang="en-US">
                <a:solidFill>
                  <a:schemeClr val="accent2"/>
                </a:solidFill>
              </a:rPr>
              <a:t> S/4HANA Journey </a:t>
            </a:r>
            <a:br>
              <a:rPr lang="en-US"/>
            </a:br>
            <a:r>
              <a:rPr lang="en-US"/>
              <a:t>with RISE – Customer Objectives</a:t>
            </a:r>
          </a:p>
        </p:txBody>
      </p:sp>
      <p:sp>
        <p:nvSpPr>
          <p:cNvPr id="3" name="Rectangle 2">
            <a:extLst>
              <a:ext uri="{FF2B5EF4-FFF2-40B4-BE49-F238E27FC236}">
                <a16:creationId xmlns:a16="http://schemas.microsoft.com/office/drawing/2014/main" id="{492973D1-16A7-8311-FFFE-73D405C87AD1}"/>
              </a:ext>
            </a:extLst>
          </p:cNvPr>
          <p:cNvSpPr/>
          <p:nvPr/>
        </p:nvSpPr>
        <p:spPr>
          <a:xfrm>
            <a:off x="0" y="1823012"/>
            <a:ext cx="12188826" cy="5034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Helvetica" pitchFamily="2" charset="0"/>
            </a:endParaRPr>
          </a:p>
        </p:txBody>
      </p:sp>
      <p:sp>
        <p:nvSpPr>
          <p:cNvPr id="4" name="Text Placeholder 2">
            <a:extLst>
              <a:ext uri="{FF2B5EF4-FFF2-40B4-BE49-F238E27FC236}">
                <a16:creationId xmlns:a16="http://schemas.microsoft.com/office/drawing/2014/main" id="{696EAF1E-0A00-5DA1-B4E8-E0BCF5211BF1}"/>
              </a:ext>
            </a:extLst>
          </p:cNvPr>
          <p:cNvSpPr txBox="1">
            <a:spLocks/>
          </p:cNvSpPr>
          <p:nvPr/>
        </p:nvSpPr>
        <p:spPr>
          <a:xfrm>
            <a:off x="1223417" y="2108223"/>
            <a:ext cx="2434183" cy="447285"/>
          </a:xfrm>
          <a:prstGeom prst="rect">
            <a:avLst/>
          </a:prstGeom>
        </p:spPr>
        <p:txBody>
          <a:bodyPr vert="horz" lIns="0" tIns="35982" rIns="0" bIns="0" rtlCol="0">
            <a:noAutofit/>
          </a:bodyPr>
          <a:lstStyle>
            <a:lvl1pPr marL="2286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DE" sz="2000" b="1"/>
              <a:t>Prepare</a:t>
            </a:r>
          </a:p>
        </p:txBody>
      </p:sp>
      <p:sp>
        <p:nvSpPr>
          <p:cNvPr id="5" name="Text Placeholder 4">
            <a:extLst>
              <a:ext uri="{FF2B5EF4-FFF2-40B4-BE49-F238E27FC236}">
                <a16:creationId xmlns:a16="http://schemas.microsoft.com/office/drawing/2014/main" id="{314B076F-EAF1-6F32-AB1B-54EB87AEE6CE}"/>
              </a:ext>
            </a:extLst>
          </p:cNvPr>
          <p:cNvSpPr txBox="1">
            <a:spLocks/>
          </p:cNvSpPr>
          <p:nvPr/>
        </p:nvSpPr>
        <p:spPr>
          <a:xfrm>
            <a:off x="5028071" y="2108223"/>
            <a:ext cx="2434183" cy="447285"/>
          </a:xfrm>
          <a:prstGeom prst="rect">
            <a:avLst/>
          </a:prstGeom>
        </p:spPr>
        <p:txBody>
          <a:bodyPr vert="horz" lIns="0" tIns="35982" rIns="0" bIns="0" rtlCol="0">
            <a:noAutofit/>
          </a:bodyPr>
          <a:lstStyle>
            <a:lvl1pPr marL="0" indent="0" algn="l" defTabSz="914400" rtl="0" eaLnBrk="1" latinLnBrk="0" hangingPunct="1">
              <a:lnSpc>
                <a:spcPct val="100000"/>
              </a:lnSpc>
              <a:spcBef>
                <a:spcPts val="600"/>
              </a:spcBef>
              <a:spcAft>
                <a:spcPts val="600"/>
              </a:spcAft>
              <a:buClr>
                <a:schemeClr val="accent2"/>
              </a:buClr>
              <a:buFont typeface="Arial" panose="020B0604020202020204" pitchFamily="34" charset="0"/>
              <a:buNone/>
              <a:defRPr sz="3600" b="1" kern="1200">
                <a:solidFill>
                  <a:srgbClr val="1C1D3B"/>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DE" sz="2000"/>
              <a:t>Move</a:t>
            </a:r>
          </a:p>
        </p:txBody>
      </p:sp>
      <p:sp>
        <p:nvSpPr>
          <p:cNvPr id="6" name="Text Placeholder 5">
            <a:extLst>
              <a:ext uri="{FF2B5EF4-FFF2-40B4-BE49-F238E27FC236}">
                <a16:creationId xmlns:a16="http://schemas.microsoft.com/office/drawing/2014/main" id="{DBDE2C16-343C-CCA1-CBF2-DBADAF0A5594}"/>
              </a:ext>
            </a:extLst>
          </p:cNvPr>
          <p:cNvSpPr txBox="1">
            <a:spLocks/>
          </p:cNvSpPr>
          <p:nvPr/>
        </p:nvSpPr>
        <p:spPr>
          <a:xfrm>
            <a:off x="8812036" y="2108223"/>
            <a:ext cx="1237044" cy="447285"/>
          </a:xfrm>
          <a:prstGeom prst="rect">
            <a:avLst/>
          </a:prstGeom>
        </p:spPr>
        <p:txBody>
          <a:bodyPr vert="horz" lIns="0" tIns="35982" rIns="0" bIns="0" rtlCol="0">
            <a:noAutofit/>
          </a:bodyPr>
          <a:lstStyle>
            <a:lvl1pPr marL="2286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DE" sz="2000" b="1"/>
              <a:t>Run</a:t>
            </a:r>
          </a:p>
        </p:txBody>
      </p:sp>
      <p:sp>
        <p:nvSpPr>
          <p:cNvPr id="7" name="TextBox 6">
            <a:extLst>
              <a:ext uri="{FF2B5EF4-FFF2-40B4-BE49-F238E27FC236}">
                <a16:creationId xmlns:a16="http://schemas.microsoft.com/office/drawing/2014/main" id="{46758199-BF71-64E8-11A6-263E9360CB22}"/>
              </a:ext>
            </a:extLst>
          </p:cNvPr>
          <p:cNvSpPr txBox="1"/>
          <p:nvPr/>
        </p:nvSpPr>
        <p:spPr>
          <a:xfrm>
            <a:off x="1769137" y="5463192"/>
            <a:ext cx="1699877" cy="169189"/>
          </a:xfrm>
          <a:prstGeom prst="rect">
            <a:avLst/>
          </a:prstGeom>
          <a:noFill/>
        </p:spPr>
        <p:txBody>
          <a:bodyPr wrap="square" lIns="0" tIns="0" rIns="0" bIns="0" rtlCol="0">
            <a:spAutoFit/>
          </a:bodyPr>
          <a:lstStyle/>
          <a:p>
            <a:pPr marL="285406" indent="-285406" defTabSz="1087470" fontAlgn="base">
              <a:spcBef>
                <a:spcPct val="50000"/>
              </a:spcBef>
              <a:spcAft>
                <a:spcPct val="0"/>
              </a:spcAft>
              <a:buClr>
                <a:srgbClr val="F0AB00"/>
              </a:buClr>
              <a:buSzPct val="80000"/>
              <a:buFont typeface="Arial" panose="020B0604020202020204" pitchFamily="34" charset="0"/>
              <a:buChar char="•"/>
            </a:pPr>
            <a:endParaRPr lang="en-US" sz="1100" kern="0" spc="-10">
              <a:solidFill>
                <a:srgbClr val="000000"/>
              </a:solidFill>
              <a:latin typeface="Helvetica" pitchFamily="2" charset="0"/>
              <a:ea typeface="Arial Unicode MS" pitchFamily="34" charset="-128"/>
              <a:cs typeface="Arial Unicode MS" pitchFamily="34" charset="-128"/>
            </a:endParaRPr>
          </a:p>
        </p:txBody>
      </p:sp>
      <p:cxnSp>
        <p:nvCxnSpPr>
          <p:cNvPr id="8" name="Straight Connector 7">
            <a:extLst>
              <a:ext uri="{FF2B5EF4-FFF2-40B4-BE49-F238E27FC236}">
                <a16:creationId xmlns:a16="http://schemas.microsoft.com/office/drawing/2014/main" id="{ED520F88-8044-DFD3-BD2B-CD842F03D597}"/>
              </a:ext>
            </a:extLst>
          </p:cNvPr>
          <p:cNvCxnSpPr>
            <a:cxnSpLocks/>
          </p:cNvCxnSpPr>
          <p:nvPr/>
        </p:nvCxnSpPr>
        <p:spPr>
          <a:xfrm>
            <a:off x="511306" y="2581761"/>
            <a:ext cx="3564304"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EB86600-A0B0-AF94-5B55-3F9D16D30E20}"/>
              </a:ext>
            </a:extLst>
          </p:cNvPr>
          <p:cNvCxnSpPr>
            <a:cxnSpLocks/>
          </p:cNvCxnSpPr>
          <p:nvPr/>
        </p:nvCxnSpPr>
        <p:spPr>
          <a:xfrm>
            <a:off x="4312991" y="2581761"/>
            <a:ext cx="3564304"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065F34E-DBC1-C1EC-51E9-F0C6C332102B}"/>
              </a:ext>
            </a:extLst>
          </p:cNvPr>
          <p:cNvCxnSpPr>
            <a:cxnSpLocks/>
          </p:cNvCxnSpPr>
          <p:nvPr/>
        </p:nvCxnSpPr>
        <p:spPr>
          <a:xfrm>
            <a:off x="8119007" y="2581761"/>
            <a:ext cx="3564304"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98FEE1-A2C6-187A-8639-AEFF3E9C09E2}"/>
              </a:ext>
            </a:extLst>
          </p:cNvPr>
          <p:cNvSpPr txBox="1"/>
          <p:nvPr/>
        </p:nvSpPr>
        <p:spPr>
          <a:xfrm>
            <a:off x="2329427" y="2758487"/>
            <a:ext cx="1736456" cy="2461572"/>
          </a:xfrm>
          <a:prstGeom prst="rect">
            <a:avLst/>
          </a:prstGeom>
          <a:noFill/>
        </p:spPr>
        <p:txBody>
          <a:bodyPr wrap="square" lIns="0" tIns="0" rIns="0" bIns="0" rtlCol="0" anchor="t">
            <a:spAutoFit/>
          </a:bodyPr>
          <a:lstStyle/>
          <a:p>
            <a:pPr defTabSz="1087470" fontAlgn="base">
              <a:buClr>
                <a:srgbClr val="F0AB00"/>
              </a:buClr>
              <a:buSzPct val="80000"/>
            </a:pPr>
            <a:r>
              <a:rPr lang="en-US" sz="1000" b="1" spc="-10">
                <a:solidFill>
                  <a:srgbClr val="008FD3">
                    <a:lumMod val="50000"/>
                  </a:srgbClr>
                </a:solidFill>
                <a:latin typeface="Helvetica" pitchFamily="2" charset="0"/>
              </a:rPr>
              <a:t>Optimize Data Footprint</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Data ASSIST by Auritas</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SAP Information Lifecycle Management </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highlight>
                  <a:srgbClr val="FFC000"/>
                </a:highlight>
                <a:latin typeface="Helvetica" pitchFamily="2" charset="0"/>
                <a:ea typeface="Arial Unicode MS" pitchFamily="34" charset="-128"/>
                <a:cs typeface="Arial Unicode MS" pitchFamily="34" charset="-128"/>
              </a:rPr>
              <a:t>SAP Archiving &amp; Document Access Core by OpenText</a:t>
            </a:r>
          </a:p>
          <a:p>
            <a:pPr defTabSz="1087470" fontAlgn="base">
              <a:buClr>
                <a:srgbClr val="F0AB00"/>
              </a:buClr>
              <a:buSzPct val="80000"/>
            </a:pPr>
            <a:endParaRPr lang="en-US" sz="1000" kern="0" spc="-10">
              <a:solidFill>
                <a:srgbClr val="000000"/>
              </a:solidFill>
              <a:latin typeface="Helvetica" pitchFamily="2" charset="0"/>
              <a:ea typeface="Arial Unicode MS" pitchFamily="34" charset="-128"/>
              <a:cs typeface="Arial Unicode MS" pitchFamily="34" charset="-128"/>
            </a:endParaRPr>
          </a:p>
          <a:p>
            <a:pPr defTabSz="1087470" fontAlgn="base">
              <a:buClr>
                <a:srgbClr val="F0AB00"/>
              </a:buClr>
              <a:buSzPct val="80000"/>
            </a:pPr>
            <a:r>
              <a:rPr lang="en-US" sz="1000" b="1" kern="0" spc="-10">
                <a:solidFill>
                  <a:srgbClr val="008FD3">
                    <a:lumMod val="50000"/>
                  </a:srgbClr>
                </a:solidFill>
                <a:latin typeface="Helvetica" pitchFamily="2" charset="0"/>
                <a:ea typeface="Arial Unicode MS"/>
                <a:cs typeface="Arial Unicode MS"/>
              </a:rPr>
              <a:t>Get to Standard</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BTP Custom Code </a:t>
            </a:r>
            <a:br>
              <a:rPr lang="en-US" sz="1000" kern="0" spc="-10">
                <a:solidFill>
                  <a:srgbClr val="000000"/>
                </a:solidFill>
                <a:latin typeface="Helvetica" pitchFamily="2" charset="0"/>
                <a:ea typeface="Arial Unicode MS" pitchFamily="34" charset="-128"/>
                <a:cs typeface="Arial Unicode MS" pitchFamily="34" charset="-128"/>
              </a:rPr>
            </a:br>
            <a:r>
              <a:rPr lang="en-US" sz="1000" kern="0" spc="-10">
                <a:solidFill>
                  <a:srgbClr val="000000"/>
                </a:solidFill>
                <a:latin typeface="Helvetica" pitchFamily="2" charset="0"/>
                <a:ea typeface="Arial Unicode MS"/>
                <a:cs typeface="Arial Unicode MS"/>
              </a:rPr>
              <a:t>Analyzer</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BTP Extension Suite</a:t>
            </a:r>
          </a:p>
          <a:p>
            <a:pPr marL="171348" indent="-171348" defTabSz="1087470" fontAlgn="base">
              <a:buClr>
                <a:srgbClr val="F0AB00"/>
              </a:buClr>
              <a:buSzPct val="80000"/>
              <a:buFont typeface="Arial" panose="020B0604020202020204" pitchFamily="34" charset="0"/>
              <a:buChar char="•"/>
            </a:pPr>
            <a:endParaRPr lang="en-US" sz="1000" kern="0" spc="-10">
              <a:solidFill>
                <a:srgbClr val="000000"/>
              </a:solidFill>
              <a:latin typeface="Helvetica" pitchFamily="2" charset="0"/>
              <a:ea typeface="Arial Unicode MS" pitchFamily="34" charset="-128"/>
              <a:cs typeface="Arial Unicode MS" pitchFamily="34" charset="-128"/>
            </a:endParaRPr>
          </a:p>
          <a:p>
            <a:pPr defTabSz="1087470"/>
            <a:r>
              <a:rPr lang="en-US" sz="1000" b="1" kern="0" spc="-10">
                <a:solidFill>
                  <a:srgbClr val="008FD3">
                    <a:lumMod val="50000"/>
                  </a:srgbClr>
                </a:solidFill>
                <a:latin typeface="Helvetica" pitchFamily="2" charset="0"/>
                <a:ea typeface="Arial Unicode MS"/>
                <a:cs typeface="Arial Unicode MS"/>
              </a:rPr>
              <a:t>Establish Quality </a:t>
            </a:r>
            <a:br>
              <a:rPr lang="en-US" sz="1000" b="1" kern="0" spc="-10">
                <a:solidFill>
                  <a:srgbClr val="008FD3">
                    <a:lumMod val="50000"/>
                  </a:srgbClr>
                </a:solidFill>
                <a:latin typeface="Helvetica" pitchFamily="2" charset="0"/>
                <a:ea typeface="Arial Unicode MS"/>
                <a:cs typeface="Arial Unicode MS"/>
              </a:rPr>
            </a:br>
            <a:r>
              <a:rPr lang="en-US" sz="1000" b="1" kern="0" spc="-10">
                <a:solidFill>
                  <a:srgbClr val="008FD3">
                    <a:lumMod val="50000"/>
                  </a:srgbClr>
                </a:solidFill>
                <a:latin typeface="Helvetica" pitchFamily="2" charset="0"/>
                <a:ea typeface="Arial Unicode MS"/>
                <a:cs typeface="Arial Unicode MS"/>
              </a:rPr>
              <a:t>Assurance Strategy</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*SAP Application Testing Solutions by </a:t>
            </a:r>
            <a:r>
              <a:rPr lang="en-US" sz="1000" kern="0" spc="-10" err="1">
                <a:solidFill>
                  <a:srgbClr val="000000"/>
                </a:solidFill>
                <a:latin typeface="Helvetica" pitchFamily="2" charset="0"/>
                <a:ea typeface="Arial Unicode MS"/>
                <a:cs typeface="Arial Unicode MS"/>
              </a:rPr>
              <a:t>Tricentis</a:t>
            </a:r>
            <a:endParaRPr lang="en-US" sz="1000" kern="0" spc="-10">
              <a:solidFill>
                <a:srgbClr val="000000"/>
              </a:solidFill>
              <a:latin typeface="Helvetica" pitchFamily="2" charset="0"/>
              <a:ea typeface="Arial Unicode MS"/>
              <a:cs typeface="Arial Unicode MS"/>
            </a:endParaRPr>
          </a:p>
        </p:txBody>
      </p:sp>
      <p:sp>
        <p:nvSpPr>
          <p:cNvPr id="15" name="TextBox 14">
            <a:extLst>
              <a:ext uri="{FF2B5EF4-FFF2-40B4-BE49-F238E27FC236}">
                <a16:creationId xmlns:a16="http://schemas.microsoft.com/office/drawing/2014/main" id="{BEE6BF66-912F-8EB0-88DB-F59F09117108}"/>
              </a:ext>
            </a:extLst>
          </p:cNvPr>
          <p:cNvSpPr txBox="1"/>
          <p:nvPr/>
        </p:nvSpPr>
        <p:spPr>
          <a:xfrm>
            <a:off x="508922" y="2749095"/>
            <a:ext cx="1736456" cy="3800086"/>
          </a:xfrm>
          <a:prstGeom prst="rect">
            <a:avLst/>
          </a:prstGeom>
          <a:noFill/>
        </p:spPr>
        <p:txBody>
          <a:bodyPr wrap="square" lIns="0" tIns="0" rIns="0" bIns="0" rtlCol="0" anchor="t">
            <a:noAutofit/>
          </a:bodyPr>
          <a:lstStyle/>
          <a:p>
            <a:pPr defTabSz="1087470" fontAlgn="base">
              <a:buClr>
                <a:srgbClr val="F0AB00"/>
              </a:buClr>
              <a:buSzPct val="80000"/>
            </a:pPr>
            <a:r>
              <a:rPr lang="en-US" sz="1000" b="1" kern="0" spc="-10">
                <a:solidFill>
                  <a:srgbClr val="008FD3">
                    <a:lumMod val="50000"/>
                  </a:srgbClr>
                </a:solidFill>
                <a:latin typeface="Helvetica" pitchFamily="2" charset="0"/>
                <a:ea typeface="Arial Unicode MS"/>
                <a:cs typeface="Arial Unicode MS"/>
              </a:rPr>
              <a:t>Validate Readiness</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RISE Readiness report</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Maintenance Planner</a:t>
            </a:r>
          </a:p>
          <a:p>
            <a:pPr marL="171348" indent="-171348" defTabSz="1087470" fontAlgn="base">
              <a:buClr>
                <a:srgbClr val="F0AB00"/>
              </a:buClr>
              <a:buSzPct val="80000"/>
              <a:buFont typeface="Arial" panose="020B0604020202020204" pitchFamily="34" charset="0"/>
              <a:buChar char="•"/>
            </a:pPr>
            <a:endParaRPr lang="en-US" sz="1000" kern="0" spc="-10">
              <a:solidFill>
                <a:srgbClr val="000000"/>
              </a:solidFill>
              <a:latin typeface="Helvetica" pitchFamily="2" charset="0"/>
              <a:ea typeface="Arial Unicode MS" pitchFamily="34" charset="-128"/>
              <a:cs typeface="Arial Unicode MS" pitchFamily="34" charset="-128"/>
            </a:endParaRPr>
          </a:p>
          <a:p>
            <a:pPr defTabSz="1087470" fontAlgn="base">
              <a:buClr>
                <a:srgbClr val="F0AB00"/>
              </a:buClr>
              <a:buSzPct val="80000"/>
            </a:pPr>
            <a:r>
              <a:rPr lang="en-US" sz="1000" b="1" kern="0" spc="-10">
                <a:solidFill>
                  <a:srgbClr val="008FD3">
                    <a:lumMod val="50000"/>
                  </a:srgbClr>
                </a:solidFill>
                <a:latin typeface="Helvetica" pitchFamily="2" charset="0"/>
                <a:ea typeface="Arial Unicode MS"/>
                <a:cs typeface="Arial Unicode MS"/>
              </a:rPr>
              <a:t>Analyze Business Processes</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Discovery reports</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SAP Business Process Intelligence</a:t>
            </a:r>
          </a:p>
          <a:p>
            <a:pPr defTabSz="1087470" fontAlgn="base">
              <a:buClr>
                <a:srgbClr val="F0AB00"/>
              </a:buClr>
              <a:buSzPct val="80000"/>
            </a:pPr>
            <a:endParaRPr lang="en-US" sz="1000" kern="0" spc="-10">
              <a:solidFill>
                <a:srgbClr val="000000"/>
              </a:solidFill>
              <a:latin typeface="Helvetica" pitchFamily="2" charset="0"/>
              <a:ea typeface="Arial Unicode MS" pitchFamily="34" charset="-128"/>
              <a:cs typeface="Arial Unicode MS" pitchFamily="34" charset="-128"/>
            </a:endParaRPr>
          </a:p>
          <a:p>
            <a:pPr defTabSz="1087470" fontAlgn="base">
              <a:buClr>
                <a:srgbClr val="F0AB00"/>
              </a:buClr>
              <a:buSzPct val="80000"/>
            </a:pPr>
            <a:r>
              <a:rPr lang="en-US" sz="1000" b="1" spc="-10">
                <a:solidFill>
                  <a:srgbClr val="008FD3">
                    <a:lumMod val="50000"/>
                  </a:srgbClr>
                </a:solidFill>
                <a:latin typeface="Helvetica" pitchFamily="2" charset="0"/>
              </a:rPr>
              <a:t>Assess Data Quality</a:t>
            </a:r>
            <a:endParaRPr lang="en-US" sz="1000" b="1" spc="-10">
              <a:solidFill>
                <a:srgbClr val="008FD3">
                  <a:lumMod val="50000"/>
                </a:srgbClr>
              </a:solidFill>
              <a:latin typeface="Helvetica" pitchFamily="2" charset="0"/>
              <a:cs typeface="Arial"/>
            </a:endParaRP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SAP Data Services</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SAP Information Steward </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SAP Master Data Governance</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Industry-specific MDG solutions by Utopia</a:t>
            </a:r>
          </a:p>
        </p:txBody>
      </p:sp>
      <p:sp>
        <p:nvSpPr>
          <p:cNvPr id="16" name="TextBox 15">
            <a:extLst>
              <a:ext uri="{FF2B5EF4-FFF2-40B4-BE49-F238E27FC236}">
                <a16:creationId xmlns:a16="http://schemas.microsoft.com/office/drawing/2014/main" id="{C13C5D0B-F9BA-77DC-1581-531D394D213F}"/>
              </a:ext>
            </a:extLst>
          </p:cNvPr>
          <p:cNvSpPr txBox="1"/>
          <p:nvPr/>
        </p:nvSpPr>
        <p:spPr>
          <a:xfrm>
            <a:off x="6135265" y="2749097"/>
            <a:ext cx="1736456" cy="4001095"/>
          </a:xfrm>
          <a:prstGeom prst="rect">
            <a:avLst/>
          </a:prstGeom>
          <a:noFill/>
        </p:spPr>
        <p:txBody>
          <a:bodyPr wrap="square" lIns="0" tIns="0" rIns="0" bIns="0" rtlCol="0" anchor="t">
            <a:spAutoFit/>
          </a:bodyPr>
          <a:lstStyle/>
          <a:p>
            <a:pPr defTabSz="1087470"/>
            <a:r>
              <a:rPr lang="en-US" sz="1000" b="1" kern="0" spc="-10">
                <a:solidFill>
                  <a:srgbClr val="008FD3">
                    <a:lumMod val="50000"/>
                  </a:srgbClr>
                </a:solidFill>
                <a:latin typeface="Helvetica" pitchFamily="2" charset="0"/>
                <a:ea typeface="Arial Unicode MS"/>
                <a:cs typeface="Arial Unicode MS"/>
              </a:rPr>
              <a:t>Execute Quality </a:t>
            </a:r>
            <a:br>
              <a:rPr lang="en-US" sz="1000" b="1" kern="0" spc="-10">
                <a:solidFill>
                  <a:srgbClr val="008FD3">
                    <a:lumMod val="50000"/>
                  </a:srgbClr>
                </a:solidFill>
                <a:latin typeface="Helvetica" pitchFamily="2" charset="0"/>
                <a:ea typeface="Arial Unicode MS"/>
                <a:cs typeface="Arial Unicode MS"/>
              </a:rPr>
            </a:br>
            <a:r>
              <a:rPr lang="en-US" sz="1000" b="1" kern="0" spc="-10">
                <a:solidFill>
                  <a:srgbClr val="008FD3">
                    <a:lumMod val="50000"/>
                  </a:srgbClr>
                </a:solidFill>
                <a:latin typeface="Helvetica" pitchFamily="2" charset="0"/>
                <a:ea typeface="Arial Unicode MS"/>
                <a:cs typeface="Arial Unicode MS"/>
              </a:rPr>
              <a:t>Assurance Strategy</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Solution Manger</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SAP Application Lifecycle Management Cloud</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*SAP Application Testing Solutions by </a:t>
            </a:r>
            <a:r>
              <a:rPr lang="en-US" sz="1000" kern="0" spc="-10" err="1">
                <a:solidFill>
                  <a:srgbClr val="000000"/>
                </a:solidFill>
                <a:latin typeface="Helvetica" pitchFamily="2" charset="0"/>
                <a:ea typeface="Arial Unicode MS"/>
                <a:cs typeface="Arial Unicode MS"/>
              </a:rPr>
              <a:t>Tricentis</a:t>
            </a:r>
            <a:endParaRPr lang="en-US" sz="1000" kern="0" spc="-10">
              <a:solidFill>
                <a:srgbClr val="000000"/>
              </a:solidFill>
              <a:latin typeface="Helvetica" pitchFamily="2" charset="0"/>
              <a:ea typeface="Arial Unicode MS"/>
              <a:cs typeface="Arial Unicode MS"/>
            </a:endParaRPr>
          </a:p>
          <a:p>
            <a:pPr defTabSz="1087470" fontAlgn="base">
              <a:buClr>
                <a:srgbClr val="F0AB00"/>
              </a:buClr>
              <a:buSzPct val="80000"/>
            </a:pPr>
            <a:endParaRPr lang="en-US" sz="1000" kern="0" spc="-10">
              <a:solidFill>
                <a:srgbClr val="000000"/>
              </a:solidFill>
              <a:latin typeface="Helvetica" pitchFamily="2" charset="0"/>
              <a:ea typeface="Arial Unicode MS" pitchFamily="34" charset="-128"/>
              <a:cs typeface="Arial Unicode MS" pitchFamily="34" charset="-128"/>
            </a:endParaRPr>
          </a:p>
          <a:p>
            <a:pPr defTabSz="1087470" fontAlgn="base">
              <a:buClr>
                <a:srgbClr val="F0AB00"/>
              </a:buClr>
              <a:buSzPct val="80000"/>
            </a:pPr>
            <a:r>
              <a:rPr lang="en-US" sz="1000" b="1" spc="-10">
                <a:solidFill>
                  <a:srgbClr val="008FD3">
                    <a:lumMod val="50000"/>
                  </a:srgbClr>
                </a:solidFill>
                <a:latin typeface="Helvetica" pitchFamily="2" charset="0"/>
              </a:rPr>
              <a:t>Automate Processes</a:t>
            </a:r>
            <a:endParaRPr lang="en-US" sz="1000" b="1" spc="-10">
              <a:solidFill>
                <a:srgbClr val="008FD3">
                  <a:lumMod val="50000"/>
                </a:srgbClr>
              </a:solidFill>
              <a:latin typeface="Helvetica" pitchFamily="2" charset="0"/>
              <a:cs typeface="Arial"/>
            </a:endParaRP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BTP Extension Suite</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BTP </a:t>
            </a:r>
            <a:r>
              <a:rPr lang="en-US" sz="1000" kern="0" spc="-10" err="1">
                <a:solidFill>
                  <a:srgbClr val="000000"/>
                </a:solidFill>
                <a:latin typeface="Helvetica" pitchFamily="2" charset="0"/>
                <a:ea typeface="Arial Unicode MS"/>
                <a:cs typeface="Arial Unicode MS"/>
              </a:rPr>
              <a:t>iRPA</a:t>
            </a:r>
            <a:endParaRPr lang="en-US" sz="1000" kern="0" spc="-10">
              <a:solidFill>
                <a:srgbClr val="000000"/>
              </a:solidFill>
              <a:latin typeface="Helvetica" pitchFamily="2" charset="0"/>
              <a:ea typeface="Arial Unicode MS"/>
              <a:cs typeface="Arial Unicode MS"/>
            </a:endParaRP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BTP Conversational AI</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SAP Information Capture Core and SAP Invoice Management by OpenText</a:t>
            </a:r>
          </a:p>
          <a:p>
            <a:pPr defTabSz="1087470" fontAlgn="base">
              <a:buClr>
                <a:srgbClr val="F0AB00"/>
              </a:buClr>
              <a:buSzPct val="80000"/>
            </a:pPr>
            <a:endParaRPr lang="en-US" sz="1000" kern="0" spc="-10">
              <a:solidFill>
                <a:srgbClr val="000000"/>
              </a:solidFill>
              <a:latin typeface="Helvetica" pitchFamily="2" charset="0"/>
              <a:ea typeface="Arial Unicode MS" pitchFamily="34" charset="-128"/>
              <a:cs typeface="Arial Unicode MS" pitchFamily="34" charset="-128"/>
            </a:endParaRPr>
          </a:p>
          <a:p>
            <a:pPr defTabSz="1087470" fontAlgn="base">
              <a:buClr>
                <a:srgbClr val="F0AB00"/>
              </a:buClr>
              <a:buSzPct val="80000"/>
            </a:pPr>
            <a:r>
              <a:rPr lang="en-US" sz="1000" b="1" spc="-10">
                <a:solidFill>
                  <a:srgbClr val="008FD3">
                    <a:lumMod val="50000"/>
                  </a:srgbClr>
                </a:solidFill>
                <a:latin typeface="Helvetica" pitchFamily="2" charset="0"/>
              </a:rPr>
              <a:t>Data &amp; Analytics Strategy</a:t>
            </a:r>
            <a:endParaRPr lang="en-US" sz="1000" b="1" spc="-10">
              <a:solidFill>
                <a:srgbClr val="008FD3">
                  <a:lumMod val="50000"/>
                </a:srgbClr>
              </a:solidFill>
              <a:latin typeface="Helvetica" pitchFamily="2" charset="0"/>
              <a:cs typeface="Arial"/>
            </a:endParaRP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S/4HANA embedded analytics</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SAP Analytics Cloud</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Data Warehouse Cloud</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BW/4HANA</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HANA Cloud </a:t>
            </a:r>
            <a:endParaRPr lang="en-US" sz="1000" kern="0" spc="-10">
              <a:solidFill>
                <a:srgbClr val="000000"/>
              </a:solidFill>
              <a:latin typeface="Helvetica" pitchFamily="2" charset="0"/>
              <a:ea typeface="Arial Unicode MS" pitchFamily="34" charset="-128"/>
              <a:cs typeface="Arial Unicode MS" pitchFamily="34" charset="-128"/>
            </a:endParaRP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System Landscape Transformation</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Data Intelligence</a:t>
            </a:r>
          </a:p>
        </p:txBody>
      </p:sp>
      <p:sp>
        <p:nvSpPr>
          <p:cNvPr id="17" name="TextBox 16">
            <a:extLst>
              <a:ext uri="{FF2B5EF4-FFF2-40B4-BE49-F238E27FC236}">
                <a16:creationId xmlns:a16="http://schemas.microsoft.com/office/drawing/2014/main" id="{C89D2FFB-C4DC-FDE5-6119-41B0B5AA436D}"/>
              </a:ext>
            </a:extLst>
          </p:cNvPr>
          <p:cNvSpPr txBox="1"/>
          <p:nvPr/>
        </p:nvSpPr>
        <p:spPr>
          <a:xfrm>
            <a:off x="8119007" y="2749095"/>
            <a:ext cx="1736456" cy="2308324"/>
          </a:xfrm>
          <a:prstGeom prst="rect">
            <a:avLst/>
          </a:prstGeom>
          <a:noFill/>
        </p:spPr>
        <p:txBody>
          <a:bodyPr wrap="square" lIns="0" tIns="0" rIns="0" bIns="0" rtlCol="0" anchor="t">
            <a:spAutoFit/>
          </a:bodyPr>
          <a:lstStyle/>
          <a:p>
            <a:pPr defTabSz="1087470" fontAlgn="base">
              <a:buClr>
                <a:srgbClr val="F0AB00"/>
              </a:buClr>
              <a:buSzPct val="80000"/>
            </a:pPr>
            <a:r>
              <a:rPr lang="en-US" sz="1000" b="1" kern="0" spc="-10">
                <a:solidFill>
                  <a:srgbClr val="008FD3">
                    <a:lumMod val="50000"/>
                  </a:srgbClr>
                </a:solidFill>
                <a:latin typeface="Helvetica" pitchFamily="2" charset="0"/>
                <a:ea typeface="Arial Unicode MS"/>
                <a:cs typeface="Arial Unicode MS"/>
              </a:rPr>
              <a:t>Monitor</a:t>
            </a:r>
            <a:r>
              <a:rPr lang="en-US" sz="1000" kern="0" spc="-10">
                <a:solidFill>
                  <a:srgbClr val="002060"/>
                </a:solidFill>
                <a:latin typeface="Helvetica" pitchFamily="2" charset="0"/>
                <a:ea typeface="Arial Unicode MS"/>
                <a:cs typeface="Arial Unicode MS"/>
              </a:rPr>
              <a:t> </a:t>
            </a:r>
            <a:endParaRPr lang="en-US" sz="1000" kern="0" spc="-10">
              <a:solidFill>
                <a:srgbClr val="002060"/>
              </a:solidFill>
              <a:latin typeface="Helvetica" pitchFamily="2" charset="0"/>
              <a:ea typeface="Arial Unicode MS" pitchFamily="34" charset="-128"/>
              <a:cs typeface="Arial Unicode MS" pitchFamily="34" charset="-128"/>
            </a:endParaRP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Solution Manger</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SAP Application Lifecycle Management Cloud</a:t>
            </a:r>
          </a:p>
          <a:p>
            <a:pPr defTabSz="1087470" fontAlgn="base">
              <a:buClr>
                <a:srgbClr val="F0AB00"/>
              </a:buClr>
              <a:buSzPct val="80000"/>
            </a:pPr>
            <a:endParaRPr lang="en-US" sz="1000" kern="0" spc="-10">
              <a:solidFill>
                <a:srgbClr val="000000"/>
              </a:solidFill>
              <a:latin typeface="Helvetica" pitchFamily="2" charset="0"/>
              <a:ea typeface="Arial Unicode MS" pitchFamily="34" charset="-128"/>
              <a:cs typeface="Arial Unicode MS" pitchFamily="34" charset="-128"/>
            </a:endParaRPr>
          </a:p>
          <a:p>
            <a:pPr defTabSz="1087470" fontAlgn="base">
              <a:buClr>
                <a:srgbClr val="F0AB00"/>
              </a:buClr>
              <a:buSzPct val="80000"/>
            </a:pPr>
            <a:r>
              <a:rPr lang="en-US" sz="1000" b="1" spc="-10">
                <a:solidFill>
                  <a:srgbClr val="008FD3">
                    <a:lumMod val="50000"/>
                  </a:srgbClr>
                </a:solidFill>
                <a:latin typeface="Helvetica" pitchFamily="2" charset="0"/>
              </a:rPr>
              <a:t>Optimize IT Processes</a:t>
            </a:r>
            <a:endParaRPr lang="en-US" sz="1000" b="1" spc="-10">
              <a:solidFill>
                <a:srgbClr val="008FD3">
                  <a:lumMod val="50000"/>
                </a:srgbClr>
              </a:solidFill>
              <a:latin typeface="Helvetica" pitchFamily="2" charset="0"/>
              <a:cs typeface="Arial"/>
            </a:endParaRP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SAP Landscape Management </a:t>
            </a:r>
            <a:endParaRPr lang="en-US" sz="1000" kern="0" spc="-10">
              <a:solidFill>
                <a:srgbClr val="000000"/>
              </a:solidFill>
              <a:latin typeface="Helvetica" pitchFamily="2" charset="0"/>
              <a:ea typeface="Arial Unicode MS" pitchFamily="34" charset="-128"/>
              <a:cs typeface="Arial Unicode MS" pitchFamily="34" charset="-128"/>
            </a:endParaRP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SAP Information Lifecycle Management </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Solution Manager</a:t>
            </a:r>
          </a:p>
          <a:p>
            <a:pPr marL="171348" indent="-171348" defTabSz="1087470" fontAlgn="base">
              <a:buClr>
                <a:srgbClr val="F0AB00"/>
              </a:buClr>
              <a:buSzPct val="80000"/>
              <a:buFont typeface="Arial" panose="020B0604020202020204" pitchFamily="34" charset="0"/>
              <a:buChar char="•"/>
            </a:pPr>
            <a:endParaRPr lang="en-US" sz="1000" kern="0" spc="-10">
              <a:solidFill>
                <a:srgbClr val="000000"/>
              </a:solidFill>
              <a:latin typeface="Helvetica" pitchFamily="2" charset="0"/>
              <a:ea typeface="Arial Unicode MS" pitchFamily="34" charset="-128"/>
              <a:cs typeface="Arial Unicode MS" pitchFamily="34" charset="-128"/>
            </a:endParaRPr>
          </a:p>
          <a:p>
            <a:pPr defTabSz="1087470" fontAlgn="base">
              <a:buClr>
                <a:srgbClr val="F0AB00"/>
              </a:buClr>
              <a:buSzPct val="80000"/>
            </a:pPr>
            <a:r>
              <a:rPr lang="en-US" sz="1000" b="1" kern="0" spc="-10">
                <a:solidFill>
                  <a:srgbClr val="008FD3">
                    <a:lumMod val="50000"/>
                  </a:srgbClr>
                </a:solidFill>
                <a:latin typeface="Helvetica" pitchFamily="2" charset="0"/>
                <a:ea typeface="Arial Unicode MS"/>
                <a:cs typeface="Arial Unicode MS"/>
              </a:rPr>
              <a:t>Sustain Quality</a:t>
            </a:r>
            <a:endParaRPr lang="en-US" sz="1000" b="1" kern="0" spc="-10">
              <a:solidFill>
                <a:srgbClr val="008FD3">
                  <a:lumMod val="50000"/>
                </a:srgbClr>
              </a:solidFill>
              <a:latin typeface="Helvetica" pitchFamily="2" charset="0"/>
              <a:ea typeface="Arial Unicode MS" pitchFamily="34" charset="-128"/>
              <a:cs typeface="Arial Unicode MS" pitchFamily="34" charset="-128"/>
            </a:endParaRP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a:cs typeface="Arial Unicode MS"/>
              </a:rPr>
              <a:t>*SAP Application Testing Solutions by </a:t>
            </a:r>
            <a:r>
              <a:rPr lang="en-US" sz="1000" kern="0" spc="-10" err="1">
                <a:solidFill>
                  <a:srgbClr val="000000"/>
                </a:solidFill>
                <a:latin typeface="Helvetica" pitchFamily="2" charset="0"/>
                <a:ea typeface="Arial Unicode MS"/>
                <a:cs typeface="Arial Unicode MS"/>
              </a:rPr>
              <a:t>Tricentis</a:t>
            </a:r>
            <a:endParaRPr lang="en-US" sz="1000" kern="0" spc="-10">
              <a:solidFill>
                <a:srgbClr val="000000"/>
              </a:solidFill>
              <a:latin typeface="Helvetica" pitchFamily="2" charset="0"/>
              <a:ea typeface="Arial Unicode MS"/>
              <a:cs typeface="Arial Unicode MS"/>
            </a:endParaRPr>
          </a:p>
        </p:txBody>
      </p:sp>
      <p:sp>
        <p:nvSpPr>
          <p:cNvPr id="18" name="TextBox 17">
            <a:extLst>
              <a:ext uri="{FF2B5EF4-FFF2-40B4-BE49-F238E27FC236}">
                <a16:creationId xmlns:a16="http://schemas.microsoft.com/office/drawing/2014/main" id="{5FF66CF9-5642-C709-8FC1-C00E96A8BC54}"/>
              </a:ext>
            </a:extLst>
          </p:cNvPr>
          <p:cNvSpPr txBox="1"/>
          <p:nvPr/>
        </p:nvSpPr>
        <p:spPr>
          <a:xfrm>
            <a:off x="9901159" y="2705919"/>
            <a:ext cx="1736456" cy="2462213"/>
          </a:xfrm>
          <a:prstGeom prst="rect">
            <a:avLst/>
          </a:prstGeom>
          <a:noFill/>
        </p:spPr>
        <p:txBody>
          <a:bodyPr wrap="square" lIns="0" tIns="0" rIns="0" bIns="0" rtlCol="0">
            <a:spAutoFit/>
          </a:bodyPr>
          <a:lstStyle/>
          <a:p>
            <a:pPr defTabSz="1087470" fontAlgn="base">
              <a:buClr>
                <a:srgbClr val="F0AB00"/>
              </a:buClr>
              <a:buSzPct val="80000"/>
            </a:pPr>
            <a:r>
              <a:rPr lang="en-US" sz="1000" b="1" kern="0" spc="-10">
                <a:solidFill>
                  <a:srgbClr val="008FD3">
                    <a:lumMod val="50000"/>
                  </a:srgbClr>
                </a:solidFill>
                <a:latin typeface="Helvetica" pitchFamily="2" charset="0"/>
                <a:ea typeface="Arial Unicode MS" pitchFamily="34" charset="-128"/>
                <a:cs typeface="Arial Unicode MS" pitchFamily="34" charset="-128"/>
              </a:rPr>
              <a:t>Streamline Business Processes</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BTP Extension Suite</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pitchFamily="34" charset="-128"/>
                <a:cs typeface="Arial Unicode MS" pitchFamily="34" charset="-128"/>
              </a:rPr>
              <a:t>SAP Business Process Intelligence</a:t>
            </a:r>
          </a:p>
          <a:p>
            <a:pPr marL="171399" indent="-171399" defTabSz="1087470" fontAlgn="base">
              <a:buClr>
                <a:schemeClr val="accent2"/>
              </a:buClr>
              <a:buSzPct val="80000"/>
              <a:buFont typeface="Wingdings" panose="05000000000000000000" pitchFamily="2" charset="2"/>
              <a:buChar char="ü"/>
            </a:pPr>
            <a:r>
              <a:rPr lang="en-US" sz="1000" kern="0" spc="-10">
                <a:solidFill>
                  <a:srgbClr val="000000"/>
                </a:solidFill>
                <a:highlight>
                  <a:srgbClr val="FFC000"/>
                </a:highlight>
                <a:latin typeface="Helvetica" pitchFamily="2" charset="0"/>
                <a:ea typeface="Arial Unicode MS" pitchFamily="34" charset="-128"/>
                <a:cs typeface="Arial Unicode MS" pitchFamily="34" charset="-128"/>
              </a:rPr>
              <a:t>SAP Extended ECM by OpenText</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SAP Document Presentment by OpenText</a:t>
            </a:r>
          </a:p>
          <a:p>
            <a:pPr defTabSz="1087470" fontAlgn="base">
              <a:buClr>
                <a:srgbClr val="F0AB00"/>
              </a:buClr>
              <a:buSzPct val="80000"/>
            </a:pPr>
            <a:endParaRPr lang="en-US" sz="1000" kern="0" spc="-10">
              <a:solidFill>
                <a:srgbClr val="000000"/>
              </a:solidFill>
              <a:latin typeface="Helvetica" pitchFamily="2" charset="0"/>
              <a:ea typeface="Arial Unicode MS" pitchFamily="34" charset="-128"/>
              <a:cs typeface="Arial Unicode MS" pitchFamily="34" charset="-128"/>
            </a:endParaRPr>
          </a:p>
          <a:p>
            <a:pPr defTabSz="1087470" fontAlgn="base">
              <a:buClr>
                <a:srgbClr val="F0AB00"/>
              </a:buClr>
              <a:buSzPct val="80000"/>
            </a:pPr>
            <a:r>
              <a:rPr lang="en-US" sz="1000" b="1" kern="0" spc="-10">
                <a:solidFill>
                  <a:srgbClr val="008FD3">
                    <a:lumMod val="50000"/>
                  </a:srgbClr>
                </a:solidFill>
                <a:latin typeface="Helvetica" pitchFamily="2" charset="0"/>
                <a:ea typeface="Arial Unicode MS" pitchFamily="34" charset="-128"/>
                <a:cs typeface="Arial Unicode MS" pitchFamily="34" charset="-128"/>
              </a:rPr>
              <a:t>Innovate</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pitchFamily="34" charset="-128"/>
                <a:cs typeface="Arial Unicode MS" pitchFamily="34" charset="-128"/>
              </a:rPr>
              <a:t>BTP Extension Suite</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pitchFamily="34" charset="-128"/>
                <a:cs typeface="Arial Unicode MS" pitchFamily="34" charset="-128"/>
              </a:rPr>
              <a:t>BTP Conversational AI </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pitchFamily="34" charset="-128"/>
                <a:cs typeface="Arial Unicode MS" pitchFamily="34" charset="-128"/>
              </a:rPr>
              <a:t>BTP </a:t>
            </a:r>
            <a:r>
              <a:rPr lang="en-US" sz="1000" kern="0" spc="-10" err="1">
                <a:solidFill>
                  <a:srgbClr val="000000"/>
                </a:solidFill>
                <a:latin typeface="Helvetica" pitchFamily="2" charset="0"/>
                <a:ea typeface="Arial Unicode MS" pitchFamily="34" charset="-128"/>
                <a:cs typeface="Arial Unicode MS" pitchFamily="34" charset="-128"/>
              </a:rPr>
              <a:t>iRPA</a:t>
            </a:r>
            <a:endParaRPr lang="en-US" sz="1000" kern="0" spc="-10">
              <a:solidFill>
                <a:srgbClr val="000000"/>
              </a:solidFill>
              <a:latin typeface="Helvetica" pitchFamily="2" charset="0"/>
              <a:ea typeface="Arial Unicode MS" pitchFamily="34" charset="-128"/>
              <a:cs typeface="Arial Unicode MS" pitchFamily="34" charset="-128"/>
            </a:endParaRP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pitchFamily="34" charset="-128"/>
                <a:cs typeface="Arial Unicode MS" pitchFamily="34" charset="-128"/>
              </a:rPr>
              <a:t>SAP Data Intelligence</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pitchFamily="34" charset="-128"/>
                <a:cs typeface="Arial Unicode MS" pitchFamily="34" charset="-128"/>
              </a:rPr>
              <a:t>BTP Work Zone</a:t>
            </a:r>
          </a:p>
        </p:txBody>
      </p:sp>
      <p:sp>
        <p:nvSpPr>
          <p:cNvPr id="19" name="TextBox 18">
            <a:extLst>
              <a:ext uri="{FF2B5EF4-FFF2-40B4-BE49-F238E27FC236}">
                <a16:creationId xmlns:a16="http://schemas.microsoft.com/office/drawing/2014/main" id="{589789E5-D465-D841-69C4-4EAD0CE219F6}"/>
              </a:ext>
            </a:extLst>
          </p:cNvPr>
          <p:cNvSpPr txBox="1"/>
          <p:nvPr/>
        </p:nvSpPr>
        <p:spPr>
          <a:xfrm>
            <a:off x="4311913" y="2749097"/>
            <a:ext cx="1736456" cy="3846205"/>
          </a:xfrm>
          <a:prstGeom prst="rect">
            <a:avLst/>
          </a:prstGeom>
          <a:noFill/>
        </p:spPr>
        <p:txBody>
          <a:bodyPr wrap="square" lIns="0" tIns="0" rIns="0" bIns="0" rtlCol="0">
            <a:spAutoFit/>
          </a:bodyPr>
          <a:lstStyle/>
          <a:p>
            <a:pPr defTabSz="1087470" fontAlgn="base">
              <a:buClr>
                <a:srgbClr val="F0AB00"/>
              </a:buClr>
              <a:buSzPct val="80000"/>
            </a:pPr>
            <a:r>
              <a:rPr lang="en-US" sz="1000" b="1" spc="-10">
                <a:solidFill>
                  <a:srgbClr val="008FD3">
                    <a:lumMod val="50000"/>
                  </a:srgbClr>
                </a:solidFill>
                <a:latin typeface="Helvetica" pitchFamily="2" charset="0"/>
              </a:rPr>
              <a:t>Simplify, Size Landscapes</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pitchFamily="34" charset="-128"/>
                <a:cs typeface="Arial Unicode MS" pitchFamily="34" charset="-128"/>
              </a:rPr>
              <a:t>S/4HANA</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BTP Integration Suite</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BTP Extension Suite</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pitchFamily="34" charset="-128"/>
                <a:cs typeface="Arial Unicode MS" pitchFamily="34" charset="-128"/>
              </a:rPr>
              <a:t>PCE options for BTP</a:t>
            </a:r>
          </a:p>
          <a:p>
            <a:pPr defTabSz="1087470" fontAlgn="base">
              <a:buClr>
                <a:srgbClr val="F0AB00"/>
              </a:buClr>
              <a:buSzPct val="80000"/>
            </a:pPr>
            <a:endParaRPr lang="en-US" sz="1000" kern="0" spc="-10">
              <a:solidFill>
                <a:srgbClr val="000000"/>
              </a:solidFill>
              <a:latin typeface="Helvetica" pitchFamily="2" charset="0"/>
              <a:ea typeface="Arial Unicode MS" pitchFamily="34" charset="-128"/>
              <a:cs typeface="Arial Unicode MS" pitchFamily="34" charset="-128"/>
            </a:endParaRPr>
          </a:p>
          <a:p>
            <a:pPr defTabSz="1087470" fontAlgn="base">
              <a:buClr>
                <a:srgbClr val="F0AB00"/>
              </a:buClr>
              <a:buSzPct val="80000"/>
            </a:pPr>
            <a:r>
              <a:rPr lang="en-US" sz="1000" b="1" kern="0" spc="-10">
                <a:solidFill>
                  <a:srgbClr val="008FD3">
                    <a:lumMod val="50000"/>
                  </a:srgbClr>
                </a:solidFill>
                <a:latin typeface="Helvetica" pitchFamily="2" charset="0"/>
                <a:ea typeface="Arial Unicode MS" pitchFamily="34" charset="-128"/>
                <a:cs typeface="Arial Unicode MS" pitchFamily="34" charset="-128"/>
              </a:rPr>
              <a:t>Migrate</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pitchFamily="34" charset="-128"/>
                <a:cs typeface="Arial Unicode MS" pitchFamily="34" charset="-128"/>
              </a:rPr>
              <a:t>S/4HANA Migration Cockpit</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SAP Data Services</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SAP Information Steward </a:t>
            </a: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latin typeface="Helvetica" pitchFamily="2" charset="0"/>
                <a:ea typeface="Arial Unicode MS"/>
                <a:cs typeface="Arial Unicode MS"/>
              </a:rPr>
              <a:t>SAP Advanced Data Migration by Syniti</a:t>
            </a:r>
          </a:p>
          <a:p>
            <a:pPr defTabSz="1087470" fontAlgn="base">
              <a:buClr>
                <a:srgbClr val="F0AB00"/>
              </a:buClr>
              <a:buSzPct val="80000"/>
            </a:pPr>
            <a:endParaRPr lang="en-US" sz="1000" kern="0" spc="-10">
              <a:solidFill>
                <a:srgbClr val="000000"/>
              </a:solidFill>
              <a:latin typeface="Helvetica" pitchFamily="2" charset="0"/>
              <a:ea typeface="Arial Unicode MS" pitchFamily="34" charset="-128"/>
              <a:cs typeface="Arial Unicode MS" pitchFamily="34" charset="-128"/>
            </a:endParaRPr>
          </a:p>
          <a:p>
            <a:pPr defTabSz="1087470" fontAlgn="base">
              <a:buClr>
                <a:srgbClr val="F0AB00"/>
              </a:buClr>
              <a:buSzPct val="80000"/>
            </a:pPr>
            <a:r>
              <a:rPr lang="en-US" sz="1000" b="1" kern="0" spc="-10">
                <a:solidFill>
                  <a:srgbClr val="008FD3">
                    <a:lumMod val="50000"/>
                  </a:srgbClr>
                </a:solidFill>
                <a:latin typeface="Helvetica" pitchFamily="2" charset="0"/>
                <a:ea typeface="Arial Unicode MS" pitchFamily="34" charset="-128"/>
                <a:cs typeface="Arial Unicode MS" pitchFamily="34" charset="-128"/>
              </a:rPr>
              <a:t>Modernize Integrations</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pitchFamily="34" charset="-128"/>
                <a:cs typeface="Arial Unicode MS" pitchFamily="34" charset="-128"/>
              </a:rPr>
              <a:t>BTP Integration Suite </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pitchFamily="34" charset="-128"/>
                <a:cs typeface="Arial Unicode MS" pitchFamily="34" charset="-128"/>
              </a:rPr>
              <a:t>SAP Process Orchestration</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pitchFamily="34" charset="-128"/>
                <a:cs typeface="Arial Unicode MS" pitchFamily="34" charset="-128"/>
              </a:rPr>
              <a:t>BTP Application Integration Framework</a:t>
            </a:r>
          </a:p>
          <a:p>
            <a:pPr marL="171348" indent="-171348" defTabSz="1087470" fontAlgn="base">
              <a:buClr>
                <a:srgbClr val="F0AB00"/>
              </a:buClr>
              <a:buSzPct val="80000"/>
              <a:buFont typeface="Arial" panose="020B0604020202020204" pitchFamily="34" charset="0"/>
              <a:buChar char="•"/>
            </a:pPr>
            <a:r>
              <a:rPr lang="en-US" sz="1000" kern="0" spc="-10">
                <a:solidFill>
                  <a:srgbClr val="000000"/>
                </a:solidFill>
                <a:latin typeface="Helvetica" pitchFamily="2" charset="0"/>
                <a:ea typeface="Arial Unicode MS" pitchFamily="34" charset="-128"/>
                <a:cs typeface="Arial Unicode MS" pitchFamily="34" charset="-128"/>
              </a:rPr>
              <a:t>SAP Data Intelligence </a:t>
            </a:r>
          </a:p>
          <a:p>
            <a:pPr defTabSz="1087470" fontAlgn="base">
              <a:buClr>
                <a:srgbClr val="F0AB00"/>
              </a:buClr>
              <a:buSzPct val="80000"/>
            </a:pPr>
            <a:endParaRPr lang="en-US" sz="1000" kern="0" spc="-10">
              <a:solidFill>
                <a:srgbClr val="000000"/>
              </a:solidFill>
              <a:latin typeface="Helvetica" pitchFamily="2" charset="0"/>
              <a:ea typeface="Arial Unicode MS" pitchFamily="34" charset="-128"/>
              <a:cs typeface="Arial Unicode MS" pitchFamily="34" charset="-128"/>
            </a:endParaRPr>
          </a:p>
          <a:p>
            <a:pPr defTabSz="1087470" fontAlgn="base">
              <a:buClr>
                <a:srgbClr val="F0AB00"/>
              </a:buClr>
              <a:buSzPct val="80000"/>
            </a:pPr>
            <a:r>
              <a:rPr lang="en-US" sz="1000" b="1" kern="0" spc="-10">
                <a:solidFill>
                  <a:srgbClr val="008FD3">
                    <a:lumMod val="50000"/>
                  </a:srgbClr>
                </a:solidFill>
                <a:latin typeface="Helvetica" pitchFamily="2" charset="0"/>
                <a:ea typeface="Arial Unicode MS" pitchFamily="34" charset="-128"/>
                <a:cs typeface="Arial Unicode MS" pitchFamily="34" charset="-128"/>
              </a:rPr>
              <a:t>Define Information Management Strategy</a:t>
            </a:r>
            <a:endParaRPr lang="en-US" sz="1000" b="1" kern="0" spc="-10">
              <a:solidFill>
                <a:srgbClr val="F0AB00"/>
              </a:solidFill>
              <a:latin typeface="Helvetica" pitchFamily="2" charset="0"/>
              <a:ea typeface="Arial Unicode MS" pitchFamily="34" charset="-128"/>
              <a:cs typeface="Arial Unicode MS" pitchFamily="34" charset="-128"/>
            </a:endParaRPr>
          </a:p>
          <a:p>
            <a:pPr marL="171399" indent="-171399" defTabSz="1087470" fontAlgn="base">
              <a:buClr>
                <a:schemeClr val="accent2"/>
              </a:buClr>
              <a:buSzPct val="100000"/>
              <a:buFont typeface="Wingdings" panose="05000000000000000000" pitchFamily="2" charset="2"/>
              <a:buChar char="ü"/>
            </a:pPr>
            <a:r>
              <a:rPr lang="en-US" sz="1000" kern="0" spc="-10">
                <a:solidFill>
                  <a:srgbClr val="000000"/>
                </a:solidFill>
                <a:highlight>
                  <a:srgbClr val="FFC000"/>
                </a:highlight>
                <a:latin typeface="Helvetica" pitchFamily="2" charset="0"/>
                <a:ea typeface="Arial Unicode MS" pitchFamily="34" charset="-128"/>
                <a:cs typeface="Arial Unicode MS" pitchFamily="34" charset="-128"/>
              </a:rPr>
              <a:t>SAP Extended ECM by OpenText</a:t>
            </a:r>
          </a:p>
          <a:p>
            <a:pPr defTabSz="1087470" fontAlgn="base">
              <a:buClr>
                <a:srgbClr val="F0AB00"/>
              </a:buClr>
              <a:buSzPct val="80000"/>
            </a:pPr>
            <a:endParaRPr lang="en-US" sz="1000" b="1" kern="0" spc="-10">
              <a:solidFill>
                <a:srgbClr val="F0AB00"/>
              </a:solidFill>
              <a:latin typeface="Helvetica" pitchFamily="2" charset="0"/>
              <a:ea typeface="Arial Unicode MS" pitchFamily="34" charset="-128"/>
              <a:cs typeface="Arial Unicode MS" pitchFamily="34" charset="-128"/>
            </a:endParaRPr>
          </a:p>
        </p:txBody>
      </p:sp>
      <p:pic>
        <p:nvPicPr>
          <p:cNvPr id="24" name="Graphic 23" descr="Run with solid fill">
            <a:extLst>
              <a:ext uri="{FF2B5EF4-FFF2-40B4-BE49-F238E27FC236}">
                <a16:creationId xmlns:a16="http://schemas.microsoft.com/office/drawing/2014/main" id="{1FFD1644-C790-7A22-C7C3-BBF0C448AF7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40100" y="2038065"/>
            <a:ext cx="460030" cy="460030"/>
          </a:xfrm>
          <a:prstGeom prst="rect">
            <a:avLst/>
          </a:prstGeom>
        </p:spPr>
      </p:pic>
      <p:pic>
        <p:nvPicPr>
          <p:cNvPr id="26" name="Graphic 25" descr="Box trolley with solid fill">
            <a:extLst>
              <a:ext uri="{FF2B5EF4-FFF2-40B4-BE49-F238E27FC236}">
                <a16:creationId xmlns:a16="http://schemas.microsoft.com/office/drawing/2014/main" id="{20FD0C41-4270-C5CC-CFE5-7D4ACA51AE3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74511" y="1998797"/>
            <a:ext cx="542682" cy="542682"/>
          </a:xfrm>
          <a:prstGeom prst="rect">
            <a:avLst/>
          </a:prstGeom>
        </p:spPr>
      </p:pic>
      <p:pic>
        <p:nvPicPr>
          <p:cNvPr id="28" name="Graphic 27" descr="Classroom with solid fill">
            <a:extLst>
              <a:ext uri="{FF2B5EF4-FFF2-40B4-BE49-F238E27FC236}">
                <a16:creationId xmlns:a16="http://schemas.microsoft.com/office/drawing/2014/main" id="{4CBAB6B7-0DA3-FDB1-14CB-008AB390FDF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8922" y="1951309"/>
            <a:ext cx="542682" cy="542682"/>
          </a:xfrm>
          <a:prstGeom prst="rect">
            <a:avLst/>
          </a:prstGeom>
        </p:spPr>
      </p:pic>
      <p:sp>
        <p:nvSpPr>
          <p:cNvPr id="30" name="TextBox 29">
            <a:extLst>
              <a:ext uri="{FF2B5EF4-FFF2-40B4-BE49-F238E27FC236}">
                <a16:creationId xmlns:a16="http://schemas.microsoft.com/office/drawing/2014/main" id="{019AB3BB-43D7-26B0-46B3-45BBA4E25F52}"/>
              </a:ext>
            </a:extLst>
          </p:cNvPr>
          <p:cNvSpPr txBox="1"/>
          <p:nvPr/>
        </p:nvSpPr>
        <p:spPr>
          <a:xfrm>
            <a:off x="9601200" y="6453305"/>
            <a:ext cx="2449370" cy="307777"/>
          </a:xfrm>
          <a:prstGeom prst="rect">
            <a:avLst/>
          </a:prstGeom>
          <a:noFill/>
          <a:ln>
            <a:solidFill>
              <a:schemeClr val="bg1">
                <a:lumMod val="85000"/>
              </a:schemeClr>
            </a:solidFill>
          </a:ln>
        </p:spPr>
        <p:txBody>
          <a:bodyPr wrap="square">
            <a:spAutoFit/>
          </a:bodyPr>
          <a:lstStyle/>
          <a:p>
            <a:pPr marL="285664" indent="-285664" algn="r" defTabSz="1087470" fontAlgn="base">
              <a:spcAft>
                <a:spcPts val="600"/>
              </a:spcAft>
              <a:buClr>
                <a:schemeClr val="accent2"/>
              </a:buClr>
              <a:buSzPct val="120000"/>
              <a:buFont typeface="Wingdings" panose="05000000000000000000" pitchFamily="2" charset="2"/>
              <a:buChar char="ü"/>
            </a:pPr>
            <a:r>
              <a:rPr lang="en-US" sz="1400" kern="0" spc="-10">
                <a:solidFill>
                  <a:srgbClr val="000000"/>
                </a:solidFill>
                <a:latin typeface="Helvetica" pitchFamily="2" charset="0"/>
                <a:ea typeface="Arial Unicode MS"/>
                <a:cs typeface="Arial Unicode MS"/>
              </a:rPr>
              <a:t>Auritas areas of expertise</a:t>
            </a:r>
          </a:p>
        </p:txBody>
      </p:sp>
    </p:spTree>
    <p:extLst>
      <p:ext uri="{BB962C8B-B14F-4D97-AF65-F5344CB8AC3E}">
        <p14:creationId xmlns:p14="http://schemas.microsoft.com/office/powerpoint/2010/main" val="2920876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50DFE-D7CA-67D2-42E0-5DB0012F02DF}"/>
              </a:ext>
            </a:extLst>
          </p:cNvPr>
          <p:cNvSpPr>
            <a:spLocks noGrp="1"/>
          </p:cNvSpPr>
          <p:nvPr>
            <p:ph type="body" sz="quarter" idx="11"/>
          </p:nvPr>
        </p:nvSpPr>
        <p:spPr/>
        <p:txBody>
          <a:bodyPr/>
          <a:lstStyle/>
          <a:p>
            <a:pPr marL="342797" indent="-342797">
              <a:buFont typeface="Wingdings" pitchFamily="2" charset="2"/>
              <a:buChar char="§"/>
            </a:pPr>
            <a:r>
              <a:rPr lang="en-US" b="0" i="0" u="none" strike="noStrike" dirty="0">
                <a:solidFill>
                  <a:srgbClr val="000000"/>
                </a:solidFill>
                <a:effectLst/>
              </a:rPr>
              <a:t>Companies looking </a:t>
            </a:r>
            <a:r>
              <a:rPr lang="en-US" dirty="0">
                <a:solidFill>
                  <a:srgbClr val="000000"/>
                </a:solidFill>
              </a:rPr>
              <a:t>for </a:t>
            </a:r>
            <a:r>
              <a:rPr lang="en-US" b="0" i="0" u="none" strike="noStrike" dirty="0">
                <a:solidFill>
                  <a:srgbClr val="000000"/>
                </a:solidFill>
                <a:effectLst/>
              </a:rPr>
              <a:t>efficiency by reducing time on document handling, retrieval, &amp; approval</a:t>
            </a:r>
          </a:p>
          <a:p>
            <a:pPr marL="342797" indent="-342797">
              <a:buFont typeface="Wingdings" pitchFamily="2" charset="2"/>
              <a:buChar char="§"/>
            </a:pPr>
            <a:r>
              <a:rPr lang="en-US" b="0" i="0" u="none" strike="noStrike" dirty="0">
                <a:solidFill>
                  <a:srgbClr val="000000"/>
                </a:solidFill>
                <a:effectLst/>
              </a:rPr>
              <a:t>Companies with global footprint requiring seamless content </a:t>
            </a:r>
            <a:r>
              <a:rPr lang="en-US" b="0" i="0" u="none" strike="noStrike" dirty="0" err="1">
                <a:solidFill>
                  <a:srgbClr val="000000"/>
                </a:solidFill>
                <a:effectLst/>
              </a:rPr>
              <a:t>mgmt</a:t>
            </a:r>
            <a:r>
              <a:rPr lang="en-US" b="0" i="0" u="none" strike="noStrike" dirty="0">
                <a:solidFill>
                  <a:srgbClr val="000000"/>
                </a:solidFill>
                <a:effectLst/>
              </a:rPr>
              <a:t> &amp; collaboration across geographies</a:t>
            </a:r>
          </a:p>
          <a:p>
            <a:pPr marL="342797" indent="-342797">
              <a:buFont typeface="Wingdings" pitchFamily="2" charset="2"/>
              <a:buChar char="§"/>
            </a:pPr>
            <a:r>
              <a:rPr lang="en-US" dirty="0">
                <a:solidFill>
                  <a:srgbClr val="000000"/>
                </a:solidFill>
              </a:rPr>
              <a:t>Companies with multiple content management platforms like Documentum, FileNet, Easy Software etc.</a:t>
            </a:r>
            <a:endParaRPr lang="en-US" b="0" i="0" u="none" strike="noStrike" dirty="0">
              <a:solidFill>
                <a:srgbClr val="000000"/>
              </a:solidFill>
              <a:effectLst/>
            </a:endParaRPr>
          </a:p>
          <a:p>
            <a:pPr marL="342797" indent="-342797">
              <a:buFont typeface="Wingdings" pitchFamily="2" charset="2"/>
              <a:buChar char="§"/>
            </a:pPr>
            <a:r>
              <a:rPr lang="en-US" b="0" i="0" u="none" strike="noStrike" dirty="0">
                <a:solidFill>
                  <a:srgbClr val="000000"/>
                </a:solidFill>
                <a:effectLst/>
              </a:rPr>
              <a:t>Organizations facing challenges in meeting regulatory compliance</a:t>
            </a:r>
          </a:p>
          <a:p>
            <a:pPr marL="342797" indent="-342797">
              <a:buFont typeface="Wingdings" pitchFamily="2" charset="2"/>
              <a:buChar char="§"/>
            </a:pPr>
            <a:r>
              <a:rPr lang="en-US" b="0" i="0" u="none" strike="noStrike" dirty="0">
                <a:solidFill>
                  <a:srgbClr val="000000"/>
                </a:solidFill>
                <a:effectLst/>
              </a:rPr>
              <a:t>Businesses struggling with silos and need to integrate content with SAP</a:t>
            </a:r>
          </a:p>
          <a:p>
            <a:pPr marL="342797" indent="-342797">
              <a:buFont typeface="Wingdings" pitchFamily="2" charset="2"/>
              <a:buChar char="§"/>
            </a:pPr>
            <a:r>
              <a:rPr lang="en-US" dirty="0">
                <a:solidFill>
                  <a:srgbClr val="000000"/>
                </a:solidFill>
              </a:rPr>
              <a:t>Looking for S</a:t>
            </a:r>
            <a:r>
              <a:rPr lang="en-US" b="0" i="0" u="none" strike="noStrike" dirty="0">
                <a:solidFill>
                  <a:srgbClr val="000000"/>
                </a:solidFill>
                <a:effectLst/>
              </a:rPr>
              <a:t>eamless integration with SAP and other enterprise systems for unified IT landscape.</a:t>
            </a:r>
            <a:endParaRPr lang="en-US" dirty="0">
              <a:solidFill>
                <a:srgbClr val="000000"/>
              </a:solidFill>
            </a:endParaRPr>
          </a:p>
          <a:p>
            <a:pPr marL="342797" indent="-342797">
              <a:buFont typeface="Wingdings" pitchFamily="2" charset="2"/>
              <a:buChar char="§"/>
            </a:pPr>
            <a:r>
              <a:rPr lang="en-US" b="0" i="0" u="none" strike="noStrike" dirty="0">
                <a:solidFill>
                  <a:srgbClr val="000000"/>
                </a:solidFill>
                <a:effectLst/>
              </a:rPr>
              <a:t>Reducing costs in storage, retrieval, &amp; management through automation &amp; better resource utilization.</a:t>
            </a:r>
            <a:endParaRPr lang="en-US" dirty="0">
              <a:solidFill>
                <a:srgbClr val="000000"/>
              </a:solidFill>
            </a:endParaRPr>
          </a:p>
          <a:p>
            <a:endParaRPr lang="en-US" dirty="0"/>
          </a:p>
        </p:txBody>
      </p:sp>
      <p:sp>
        <p:nvSpPr>
          <p:cNvPr id="2" name="Text Placeholder 1">
            <a:extLst>
              <a:ext uri="{FF2B5EF4-FFF2-40B4-BE49-F238E27FC236}">
                <a16:creationId xmlns:a16="http://schemas.microsoft.com/office/drawing/2014/main" id="{374905A4-45AA-AA6E-DF68-601379B4A731}"/>
              </a:ext>
            </a:extLst>
          </p:cNvPr>
          <p:cNvSpPr>
            <a:spLocks noGrp="1"/>
          </p:cNvSpPr>
          <p:nvPr>
            <p:ph type="body" sz="quarter" idx="12"/>
          </p:nvPr>
        </p:nvSpPr>
        <p:spPr/>
        <p:txBody>
          <a:bodyPr/>
          <a:lstStyle/>
          <a:p>
            <a:r>
              <a:rPr lang="en-US"/>
              <a:t>xECM Customer Profile</a:t>
            </a:r>
          </a:p>
        </p:txBody>
      </p:sp>
    </p:spTree>
    <p:extLst>
      <p:ext uri="{BB962C8B-B14F-4D97-AF65-F5344CB8AC3E}">
        <p14:creationId xmlns:p14="http://schemas.microsoft.com/office/powerpoint/2010/main" val="19477254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27.5|42.9|20.9"/>
</p:tagLst>
</file>

<file path=ppt/theme/theme1.xml><?xml version="1.0" encoding="utf-8"?>
<a:theme xmlns:a="http://schemas.openxmlformats.org/drawingml/2006/main" name="2_Office Theme">
  <a:themeElements>
    <a:clrScheme name="2478FF 1">
      <a:dk1>
        <a:srgbClr val="000000"/>
      </a:dk1>
      <a:lt1>
        <a:srgbClr val="FFFFFF"/>
      </a:lt1>
      <a:dk2>
        <a:srgbClr val="323232"/>
      </a:dk2>
      <a:lt2>
        <a:srgbClr val="FFFFFF"/>
      </a:lt2>
      <a:accent1>
        <a:srgbClr val="D30B0B"/>
      </a:accent1>
      <a:accent2>
        <a:srgbClr val="2478FF"/>
      </a:accent2>
      <a:accent3>
        <a:srgbClr val="1C1D3B"/>
      </a:accent3>
      <a:accent4>
        <a:srgbClr val="FFC000"/>
      </a:accent4>
      <a:accent5>
        <a:srgbClr val="000000"/>
      </a:accent5>
      <a:accent6>
        <a:srgbClr val="FFFFFF"/>
      </a:accent6>
      <a:hlink>
        <a:srgbClr val="2478FF"/>
      </a:hlink>
      <a:folHlink>
        <a:srgbClr val="6D1E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e2b107d-4663-4092-8c4b-a903872f3367">
      <Terms xmlns="http://schemas.microsoft.com/office/infopath/2007/PartnerControls"/>
    </lcf76f155ced4ddcb4097134ff3c332f>
    <TaxCatchAll xmlns="bfee7331-4438-4be7-adff-9c56a95784c7" xsi:nil="true"/>
  </documentManagement>
</p:properties>
</file>

<file path=customXml/item10.xml><?xml version="1.0" encoding="utf-8"?>
<TemplafySlideTemplateConfiguration><![CDATA[{"slideVersion":1,"isValidatorEnabled":false,"isLocked":false,"elementsMetadata":[],"slideId":"638253684261969621","enableDocumentContentUpdater":false,"version":"2.0"}]]></TemplafySlideTemplateConfiguration>
</file>

<file path=customXml/item11.xml><?xml version="1.0" encoding="utf-8"?>
<TemplafySlideFormConfiguration><![CDATA[{"formFields":[],"formDataEntries":[]}]]></TemplafySlideForm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202CF24D878540B67162F0A9899BF8" ma:contentTypeVersion="18" ma:contentTypeDescription="Create a new document." ma:contentTypeScope="" ma:versionID="20c767da5aa3318d69369c50629d4adc">
  <xsd:schema xmlns:xsd="http://www.w3.org/2001/XMLSchema" xmlns:xs="http://www.w3.org/2001/XMLSchema" xmlns:p="http://schemas.microsoft.com/office/2006/metadata/properties" xmlns:ns2="3e2b107d-4663-4092-8c4b-a903872f3367" xmlns:ns3="bfee7331-4438-4be7-adff-9c56a95784c7" targetNamespace="http://schemas.microsoft.com/office/2006/metadata/properties" ma:root="true" ma:fieldsID="167f832a1ee4ea73e247ae5588413be6" ns2:_="" ns3:_="">
    <xsd:import namespace="3e2b107d-4663-4092-8c4b-a903872f3367"/>
    <xsd:import namespace="bfee7331-4438-4be7-adff-9c56a95784c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2b107d-4663-4092-8c4b-a903872f33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895ba9d-5846-42da-98e4-e22e845eb1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ee7331-4438-4be7-adff-9c56a95784c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b448dd1-bc4a-4e97-8375-8dcc336b145e}" ma:internalName="TaxCatchAll" ma:showField="CatchAllData" ma:web="bfee7331-4438-4be7-adff-9c56a95784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emplafySlideTemplateConfiguration><![CDATA[{"slideVersion":1,"isValidatorEnabled":false,"isLocked":false,"elementsMetadata":[],"slideId":"638253684261969621","enableDocumentContentUpdater":false,"version":"2.0"}]]></TemplafySlideTemplateConfiguration>
</file>

<file path=customXml/item5.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slideId":"638253684261969621","enableDocumentContentUpdater":false,"version":"2.0"}]]></TemplafySlideTemplate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TemplateConfiguration><![CDATA[{"slideVersion":1,"isValidatorEnabled":false,"isLocked":false,"elementsMetadata":[],"slideId":"638253684261969621","enableDocumentContentUpdater":false,"version":"2.0"}]]></TemplafySlideTemplateConfiguration>
</file>

<file path=customXml/itemProps1.xml><?xml version="1.0" encoding="utf-8"?>
<ds:datastoreItem xmlns:ds="http://schemas.openxmlformats.org/officeDocument/2006/customXml" ds:itemID="{7082E9FC-7F96-47D9-BFD9-A09EAB959E5B}">
  <ds:schemaRefs>
    <ds:schemaRef ds:uri="http://www.w3.org/XML/1998/namespace"/>
    <ds:schemaRef ds:uri="http://schemas.microsoft.com/office/2006/documentManagement/types"/>
    <ds:schemaRef ds:uri="http://purl.org/dc/terms/"/>
    <ds:schemaRef ds:uri="http://schemas.microsoft.com/office/infopath/2007/PartnerControls"/>
    <ds:schemaRef ds:uri="http://schemas.microsoft.com/office/2006/metadata/properties"/>
    <ds:schemaRef ds:uri="http://purl.org/dc/elements/1.1/"/>
    <ds:schemaRef ds:uri="bfee7331-4438-4be7-adff-9c56a95784c7"/>
    <ds:schemaRef ds:uri="http://purl.org/dc/dcmitype/"/>
    <ds:schemaRef ds:uri="http://schemas.openxmlformats.org/package/2006/metadata/core-properties"/>
    <ds:schemaRef ds:uri="3e2b107d-4663-4092-8c4b-a903872f3367"/>
  </ds:schemaRefs>
</ds:datastoreItem>
</file>

<file path=customXml/itemProps10.xml><?xml version="1.0" encoding="utf-8"?>
<ds:datastoreItem xmlns:ds="http://schemas.openxmlformats.org/officeDocument/2006/customXml" ds:itemID="{8FD48825-C36F-514C-8E76-CFC98898D876}">
  <ds:schemaRefs/>
</ds:datastoreItem>
</file>

<file path=customXml/itemProps11.xml><?xml version="1.0" encoding="utf-8"?>
<ds:datastoreItem xmlns:ds="http://schemas.openxmlformats.org/officeDocument/2006/customXml" ds:itemID="{EF4A19F1-908B-A048-AB94-B4BE2256E81B}">
  <ds:schemaRefs/>
</ds:datastoreItem>
</file>

<file path=customXml/itemProps2.xml><?xml version="1.0" encoding="utf-8"?>
<ds:datastoreItem xmlns:ds="http://schemas.openxmlformats.org/officeDocument/2006/customXml" ds:itemID="{7E8C694B-E7DC-4F0A-AF7D-654AA3372C46}">
  <ds:schemaRefs>
    <ds:schemaRef ds:uri="http://schemas.microsoft.com/sharepoint/v3/contenttype/forms"/>
  </ds:schemaRefs>
</ds:datastoreItem>
</file>

<file path=customXml/itemProps3.xml><?xml version="1.0" encoding="utf-8"?>
<ds:datastoreItem xmlns:ds="http://schemas.openxmlformats.org/officeDocument/2006/customXml" ds:itemID="{CB9E6953-D594-4963-8BFA-7B14EB80DE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2b107d-4663-4092-8c4b-a903872f3367"/>
    <ds:schemaRef ds:uri="bfee7331-4438-4be7-adff-9c56a95784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697D98E-3C17-9543-AFE2-0112F51EEDBA}">
  <ds:schemaRefs/>
</ds:datastoreItem>
</file>

<file path=customXml/itemProps5.xml><?xml version="1.0" encoding="utf-8"?>
<ds:datastoreItem xmlns:ds="http://schemas.openxmlformats.org/officeDocument/2006/customXml" ds:itemID="{70661E75-25DB-7A42-A891-9E477DB8D3B8}">
  <ds:schemaRefs/>
</ds:datastoreItem>
</file>

<file path=customXml/itemProps6.xml><?xml version="1.0" encoding="utf-8"?>
<ds:datastoreItem xmlns:ds="http://schemas.openxmlformats.org/officeDocument/2006/customXml" ds:itemID="{5128DC47-8379-CA4C-B978-F17E12456653}">
  <ds:schemaRefs/>
</ds:datastoreItem>
</file>

<file path=customXml/itemProps7.xml><?xml version="1.0" encoding="utf-8"?>
<ds:datastoreItem xmlns:ds="http://schemas.openxmlformats.org/officeDocument/2006/customXml" ds:itemID="{44BFAFF3-7531-3247-AFF9-0162FCC1893D}">
  <ds:schemaRefs/>
</ds:datastoreItem>
</file>

<file path=customXml/itemProps8.xml><?xml version="1.0" encoding="utf-8"?>
<ds:datastoreItem xmlns:ds="http://schemas.openxmlformats.org/officeDocument/2006/customXml" ds:itemID="{E014B602-0B56-4AB0-822E-5B3B0E44C24D}">
  <ds:schemaRefs/>
</ds:datastoreItem>
</file>

<file path=customXml/itemProps9.xml><?xml version="1.0" encoding="utf-8"?>
<ds:datastoreItem xmlns:ds="http://schemas.openxmlformats.org/officeDocument/2006/customXml" ds:itemID="{C6E5FFB9-54E2-4841-88CC-17064BF2CD46}">
  <ds:schemaRefs/>
</ds:datastoreItem>
</file>

<file path=docProps/app.xml><?xml version="1.0" encoding="utf-8"?>
<Properties xmlns="http://schemas.openxmlformats.org/officeDocument/2006/extended-properties" xmlns:vt="http://schemas.openxmlformats.org/officeDocument/2006/docPropsVTypes">
  <Template/>
  <TotalTime>6</TotalTime>
  <Words>5804</Words>
  <Application>Microsoft Macintosh PowerPoint</Application>
  <PresentationFormat>Widescreen</PresentationFormat>
  <Paragraphs>821</Paragraphs>
  <Slides>41</Slides>
  <Notes>26</Notes>
  <HiddenSlides>11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 Unicode MS</vt:lpstr>
      <vt:lpstr>72 Brand</vt:lpstr>
      <vt:lpstr>Arial</vt:lpstr>
      <vt:lpstr>Calibri</vt:lpstr>
      <vt:lpstr>Courier New</vt:lpstr>
      <vt:lpstr>Helvetica</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Generous Art</dc:creator>
  <cp:keywords/>
  <dc:description/>
  <cp:lastModifiedBy>Julia Amorim</cp:lastModifiedBy>
  <cp:revision>2</cp:revision>
  <dcterms:created xsi:type="dcterms:W3CDTF">2022-11-15T11:17:26Z</dcterms:created>
  <dcterms:modified xsi:type="dcterms:W3CDTF">2026-05-04T13:43:48Z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0x01010066202CF24D878540B67162F0A9899BF8</vt:lpwstr>
  </property>
  <property fmtid="{D5CDD505-2E9C-101B-9397-08002B2CF9AE}" pid="3" name="MediaServiceImageTags">
    <vt:lpwstr/>
  </property>
</Properties>
</file>