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7" r:id="rId8"/>
  </p:sldMasterIdLst>
  <p:notesMasterIdLst>
    <p:notesMasterId r:id="rId42"/>
  </p:notesMasterIdLst>
  <p:handoutMasterIdLst>
    <p:handoutMasterId r:id="rId43"/>
  </p:handoutMasterIdLst>
  <p:sldIdLst>
    <p:sldId id="2147469065" r:id="rId9"/>
    <p:sldId id="2147479282" r:id="rId10"/>
    <p:sldId id="2147469066" r:id="rId11"/>
    <p:sldId id="474" r:id="rId12"/>
    <p:sldId id="500" r:id="rId13"/>
    <p:sldId id="501" r:id="rId14"/>
    <p:sldId id="2147483618" r:id="rId15"/>
    <p:sldId id="503" r:id="rId16"/>
    <p:sldId id="2147469069" r:id="rId17"/>
    <p:sldId id="2147483612" r:id="rId18"/>
    <p:sldId id="2147483617" r:id="rId19"/>
    <p:sldId id="475" r:id="rId20"/>
    <p:sldId id="2147478513" r:id="rId21"/>
    <p:sldId id="2147483613" r:id="rId22"/>
    <p:sldId id="484" r:id="rId23"/>
    <p:sldId id="2147483609" r:id="rId24"/>
    <p:sldId id="2147483614" r:id="rId25"/>
    <p:sldId id="2147478490" r:id="rId26"/>
    <p:sldId id="2147483615" r:id="rId27"/>
    <p:sldId id="490" r:id="rId28"/>
    <p:sldId id="2147482902" r:id="rId29"/>
    <p:sldId id="2147483616" r:id="rId30"/>
    <p:sldId id="510" r:id="rId31"/>
    <p:sldId id="486" r:id="rId32"/>
    <p:sldId id="2147376504" r:id="rId33"/>
    <p:sldId id="2147478523" r:id="rId34"/>
    <p:sldId id="2147478546" r:id="rId35"/>
    <p:sldId id="2147483597" r:id="rId36"/>
    <p:sldId id="2147483608" r:id="rId37"/>
    <p:sldId id="2147483604" r:id="rId38"/>
    <p:sldId id="2147483605" r:id="rId39"/>
    <p:sldId id="2147483606" r:id="rId40"/>
    <p:sldId id="214746907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 userDrawn="1">
          <p15:clr>
            <a:srgbClr val="A4A3A4"/>
          </p15:clr>
        </p15:guide>
        <p15:guide id="2" pos="336" userDrawn="1">
          <p15:clr>
            <a:srgbClr val="A4A3A4"/>
          </p15:clr>
        </p15:guide>
        <p15:guide id="3" orient="horz" pos="3984" userDrawn="1">
          <p15:clr>
            <a:srgbClr val="A4A3A4"/>
          </p15:clr>
        </p15:guide>
        <p15:guide id="4" pos="74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nerous Art" initials="GA" lastIdx="1" clrIdx="0">
    <p:extLst>
      <p:ext uri="{19B8F6BF-5375-455C-9EA6-DF929625EA0E}">
        <p15:presenceInfo xmlns:p15="http://schemas.microsoft.com/office/powerpoint/2012/main" userId="74acd13c187467f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AB00"/>
    <a:srgbClr val="F9F9FA"/>
    <a:srgbClr val="FCFEFE"/>
    <a:srgbClr val="1C1D3B"/>
    <a:srgbClr val="D40606"/>
    <a:srgbClr val="0D4BD4"/>
    <a:srgbClr val="000FFC"/>
    <a:srgbClr val="FFC000"/>
    <a:srgbClr val="E4001A"/>
    <a:srgbClr val="D800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A2593E-07E4-F640-BA60-9F5392AFDDE9}" v="2" dt="2026-03-23T16:44:22.7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4488"/>
    <p:restoredTop sz="94453"/>
  </p:normalViewPr>
  <p:slideViewPr>
    <p:cSldViewPr snapToGrid="0">
      <p:cViewPr varScale="1">
        <p:scale>
          <a:sx n="114" d="100"/>
          <a:sy n="114" d="100"/>
        </p:scale>
        <p:origin x="608" y="168"/>
      </p:cViewPr>
      <p:guideLst>
        <p:guide orient="horz" pos="336"/>
        <p:guide pos="336"/>
        <p:guide orient="horz" pos="3984"/>
        <p:guide pos="7488"/>
      </p:guideLst>
    </p:cSldViewPr>
  </p:slideViewPr>
  <p:notesTextViewPr>
    <p:cViewPr>
      <p:scale>
        <a:sx n="1" d="1"/>
        <a:sy n="1" d="1"/>
      </p:scale>
      <p:origin x="0" y="0"/>
    </p:cViewPr>
  </p:notesTextViewPr>
  <p:notesViewPr>
    <p:cSldViewPr snapToGrid="0">
      <p:cViewPr>
        <p:scale>
          <a:sx n="1" d="2"/>
          <a:sy n="1" d="2"/>
        </p:scale>
        <p:origin x="4968" y="130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microsoft.com/office/2016/11/relationships/changesInfo" Target="changesInfos/changesInfo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Master" Target="slideMasters/slideMaster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customXml" Target="../customXml/item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 Amorim" userId="1a2a34cf-f6eb-4dd8-86b7-3335b97f07d5" providerId="ADAL" clId="{FF6581B4-D95E-507C-BCCC-8278391A8E71}"/>
    <pc:docChg chg="addSld delSld modSld modMainMaster">
      <pc:chgData name="Julia Amorim" userId="1a2a34cf-f6eb-4dd8-86b7-3335b97f07d5" providerId="ADAL" clId="{FF6581B4-D95E-507C-BCCC-8278391A8E71}" dt="2026-03-23T16:44:22.760" v="60"/>
      <pc:docMkLst>
        <pc:docMk/>
      </pc:docMkLst>
      <pc:sldMasterChg chg="modSp modSldLayout">
        <pc:chgData name="Julia Amorim" userId="1a2a34cf-f6eb-4dd8-86b7-3335b97f07d5" providerId="ADAL" clId="{FF6581B4-D95E-507C-BCCC-8278391A8E71}" dt="2026-03-23T16:44:22.760" v="60"/>
        <pc:sldMasterMkLst>
          <pc:docMk/>
          <pc:sldMasterMk cId="335041210" sldId="2147483767"/>
        </pc:sldMasterMkLst>
        <pc:spChg chg="mod">
          <ac:chgData name="Julia Amorim" userId="1a2a34cf-f6eb-4dd8-86b7-3335b97f07d5" providerId="ADAL" clId="{FF6581B4-D95E-507C-BCCC-8278391A8E71}" dt="2026-03-23T16:44:22.760" v="60"/>
          <ac:spMkLst>
            <pc:docMk/>
            <pc:sldMasterMk cId="335041210" sldId="2147483767"/>
            <ac:spMk id="3" creationId="{82374349-5971-14CC-B491-5EA13FDA5787}"/>
          </ac:spMkLst>
        </pc:spChg>
        <pc:sldLayoutChg chg="modSp">
          <pc:chgData name="Julia Amorim" userId="1a2a34cf-f6eb-4dd8-86b7-3335b97f07d5" providerId="ADAL" clId="{FF6581B4-D95E-507C-BCCC-8278391A8E71}" dt="2026-03-23T16:44:16.094" v="59"/>
          <pc:sldLayoutMkLst>
            <pc:docMk/>
            <pc:sldMasterMk cId="335041210" sldId="2147483767"/>
            <pc:sldLayoutMk cId="424199154" sldId="2147483768"/>
          </pc:sldLayoutMkLst>
          <pc:spChg chg="mod">
            <ac:chgData name="Julia Amorim" userId="1a2a34cf-f6eb-4dd8-86b7-3335b97f07d5" providerId="ADAL" clId="{FF6581B4-D95E-507C-BCCC-8278391A8E71}" dt="2026-03-23T16:44:16.094" v="59"/>
            <ac:spMkLst>
              <pc:docMk/>
              <pc:sldMasterMk cId="335041210" sldId="2147483767"/>
              <pc:sldLayoutMk cId="424199154" sldId="2147483768"/>
              <ac:spMk id="60" creationId="{DDB2AB9A-54EC-3569-E48D-6F355A3EBFBE}"/>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996EEF-566E-7A88-F308-3D4015628DB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Helvetica" pitchFamily="2" charset="0"/>
            </a:endParaRPr>
          </a:p>
        </p:txBody>
      </p:sp>
      <p:sp>
        <p:nvSpPr>
          <p:cNvPr id="3" name="Date Placeholder 2">
            <a:extLst>
              <a:ext uri="{FF2B5EF4-FFF2-40B4-BE49-F238E27FC236}">
                <a16:creationId xmlns:a16="http://schemas.microsoft.com/office/drawing/2014/main" id="{C67DBD38-A3EA-998C-B5B7-F0D7645121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73912D-7C6A-43A1-BD4F-844544856533}" type="datetimeFigureOut">
              <a:rPr lang="en-US" smtClean="0">
                <a:latin typeface="Helvetica" pitchFamily="2" charset="0"/>
              </a:rPr>
              <a:t>3/23/26</a:t>
            </a:fld>
            <a:endParaRPr lang="en-US">
              <a:latin typeface="Helvetica" pitchFamily="2" charset="0"/>
            </a:endParaRPr>
          </a:p>
        </p:txBody>
      </p:sp>
      <p:sp>
        <p:nvSpPr>
          <p:cNvPr id="4" name="Footer Placeholder 3">
            <a:extLst>
              <a:ext uri="{FF2B5EF4-FFF2-40B4-BE49-F238E27FC236}">
                <a16:creationId xmlns:a16="http://schemas.microsoft.com/office/drawing/2014/main" id="{6E8E6501-4663-6A70-ADCD-586B90C8C4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Helvetica" pitchFamily="2" charset="0"/>
            </a:endParaRPr>
          </a:p>
        </p:txBody>
      </p:sp>
      <p:sp>
        <p:nvSpPr>
          <p:cNvPr id="5" name="Slide Number Placeholder 4">
            <a:extLst>
              <a:ext uri="{FF2B5EF4-FFF2-40B4-BE49-F238E27FC236}">
                <a16:creationId xmlns:a16="http://schemas.microsoft.com/office/drawing/2014/main" id="{2BB7DFDC-48CD-9984-5DE0-373B2C55F4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0673D9B-926C-4BC4-9140-1F67C9ADB123}" type="slidenum">
              <a:rPr lang="en-US" smtClean="0">
                <a:latin typeface="Helvetica" pitchFamily="2" charset="0"/>
              </a:rPr>
              <a:t>‹#›</a:t>
            </a:fld>
            <a:endParaRPr lang="en-US">
              <a:latin typeface="Helvetica" pitchFamily="2" charset="0"/>
            </a:endParaRPr>
          </a:p>
        </p:txBody>
      </p:sp>
    </p:spTree>
    <p:extLst>
      <p:ext uri="{BB962C8B-B14F-4D97-AF65-F5344CB8AC3E}">
        <p14:creationId xmlns:p14="http://schemas.microsoft.com/office/powerpoint/2010/main" val="362462269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Helvetica" pitchFamily="2"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Helvetica" pitchFamily="2" charset="0"/>
              </a:defRPr>
            </a:lvl1pPr>
          </a:lstStyle>
          <a:p>
            <a:fld id="{E219295E-01D2-8A42-BCF5-8A36CE324D4F}" type="datetimeFigureOut">
              <a:rPr lang="en-US" smtClean="0"/>
              <a:pPr/>
              <a:t>3/23/26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Helvetica"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Helvetica" pitchFamily="2" charset="0"/>
              </a:defRPr>
            </a:lvl1pPr>
          </a:lstStyle>
          <a:p>
            <a:fld id="{0BC411F4-90E6-5244-AF3B-45150A40F001}" type="slidenum">
              <a:rPr lang="en-US" smtClean="0"/>
              <a:pPr/>
              <a:t>‹#›</a:t>
            </a:fld>
            <a:endParaRPr lang="en-US"/>
          </a:p>
        </p:txBody>
      </p:sp>
    </p:spTree>
    <p:extLst>
      <p:ext uri="{BB962C8B-B14F-4D97-AF65-F5344CB8AC3E}">
        <p14:creationId xmlns:p14="http://schemas.microsoft.com/office/powerpoint/2010/main" val="1391130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Helvetica" pitchFamily="2" charset="0"/>
        <a:ea typeface="+mn-ea"/>
        <a:cs typeface="+mn-cs"/>
      </a:defRPr>
    </a:lvl1pPr>
    <a:lvl2pPr marL="457200" algn="l" defTabSz="914400" rtl="0" eaLnBrk="1" latinLnBrk="0" hangingPunct="1">
      <a:defRPr sz="1200" b="0" i="0" kern="1200">
        <a:solidFill>
          <a:schemeClr val="tx1"/>
        </a:solidFill>
        <a:latin typeface="Helvetica" pitchFamily="2" charset="0"/>
        <a:ea typeface="+mn-ea"/>
        <a:cs typeface="+mn-cs"/>
      </a:defRPr>
    </a:lvl2pPr>
    <a:lvl3pPr marL="914400" algn="l" defTabSz="914400" rtl="0" eaLnBrk="1" latinLnBrk="0" hangingPunct="1">
      <a:defRPr sz="1200" b="0" i="0" kern="1200">
        <a:solidFill>
          <a:schemeClr val="tx1"/>
        </a:solidFill>
        <a:latin typeface="Helvetica" pitchFamily="2" charset="0"/>
        <a:ea typeface="+mn-ea"/>
        <a:cs typeface="+mn-cs"/>
      </a:defRPr>
    </a:lvl3pPr>
    <a:lvl4pPr marL="1371600" algn="l" defTabSz="914400" rtl="0" eaLnBrk="1" latinLnBrk="0" hangingPunct="1">
      <a:defRPr sz="1200" b="0" i="0" kern="1200">
        <a:solidFill>
          <a:schemeClr val="tx1"/>
        </a:solidFill>
        <a:latin typeface="Helvetica" pitchFamily="2" charset="0"/>
        <a:ea typeface="+mn-ea"/>
        <a:cs typeface="+mn-cs"/>
      </a:defRPr>
    </a:lvl4pPr>
    <a:lvl5pPr marL="1828800" algn="l" defTabSz="914400" rtl="0" eaLnBrk="1" latinLnBrk="0" hangingPunct="1">
      <a:defRPr sz="1200" b="0" i="0" kern="1200">
        <a:solidFill>
          <a:schemeClr val="tx1"/>
        </a:solidFill>
        <a:latin typeface="Helvetica"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18AAD-CD98-56E8-14C2-C4CD76CBC6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B332A4-B401-3217-3A04-927CAC4998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B66F79-37C3-CE1A-6CD1-D259EFDFD44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53B08ED-9400-B344-46FB-1CDAEBAC283A}"/>
              </a:ext>
            </a:extLst>
          </p:cNvPr>
          <p:cNvSpPr>
            <a:spLocks noGrp="1"/>
          </p:cNvSpPr>
          <p:nvPr>
            <p:ph type="sldNum" sz="quarter" idx="5"/>
          </p:nvPr>
        </p:nvSpPr>
        <p:spPr/>
        <p:txBody>
          <a:bodyPr/>
          <a:lstStyle/>
          <a:p>
            <a:fld id="{0BC411F4-90E6-5244-AF3B-45150A40F001}" type="slidenum">
              <a:rPr lang="en-US" smtClean="0"/>
              <a:pPr/>
              <a:t>2</a:t>
            </a:fld>
            <a:endParaRPr lang="en-US"/>
          </a:p>
        </p:txBody>
      </p:sp>
    </p:spTree>
    <p:extLst>
      <p:ext uri="{BB962C8B-B14F-4D97-AF65-F5344CB8AC3E}">
        <p14:creationId xmlns:p14="http://schemas.microsoft.com/office/powerpoint/2010/main" val="688858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3200B-32B2-548D-83E1-1FB461A79A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781618-35A1-64A0-1D20-F7B6DA6D8F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0F7342-F3DB-17DA-ABA8-EB9F2C9D72E2}"/>
              </a:ext>
            </a:extLst>
          </p:cNvPr>
          <p:cNvSpPr>
            <a:spLocks noGrp="1"/>
          </p:cNvSpPr>
          <p:nvPr>
            <p:ph type="body" idx="1"/>
          </p:nvPr>
        </p:nvSpPr>
        <p:spPr/>
        <p:txBody>
          <a:bodyPr>
            <a:normAutofit lnSpcReduction="10000"/>
          </a:bodyPr>
          <a:lstStyle/>
          <a:p>
            <a:pPr defTabSz="1087796"/>
            <a:r>
              <a:rPr lang="en-US" sz="1400" b="0" dirty="0"/>
              <a:t>We deliver HR document management across 3 pillars:</a:t>
            </a:r>
          </a:p>
          <a:p>
            <a:pPr defTabSz="1087796"/>
            <a:endParaRPr lang="en-US" sz="1400" b="1" dirty="0"/>
          </a:p>
          <a:p>
            <a:pPr defTabSz="1087796"/>
            <a:r>
              <a:rPr lang="en-US" sz="1400" b="1" dirty="0"/>
              <a:t>1. Document Generation </a:t>
            </a:r>
            <a:r>
              <a:rPr lang="en-US" sz="1400" b="0" dirty="0"/>
              <a:t>to create </a:t>
            </a:r>
            <a:r>
              <a:rPr lang="en-US" sz="1400" dirty="0"/>
              <a:t>personalized documents to facilitate communication between HR and your employees.</a:t>
            </a:r>
            <a:r>
              <a:rPr lang="en-US" sz="1400" kern="1200" dirty="0">
                <a:solidFill>
                  <a:schemeClr val="tx1"/>
                </a:solidFill>
                <a:effectLst/>
                <a:latin typeface="+mn-lt"/>
                <a:ea typeface="+mn-ea"/>
                <a:cs typeface="+mn-cs"/>
              </a:rPr>
              <a:t> Our robust document-generation platform supports any HR document creation requirements.</a:t>
            </a:r>
            <a:r>
              <a:rPr lang="en-US" dirty="0">
                <a:effectLst/>
              </a:rPr>
              <a:t>  </a:t>
            </a:r>
            <a:endParaRPr lang="en-US" sz="1400" dirty="0"/>
          </a:p>
          <a:p>
            <a:pPr defTabSz="1087796"/>
            <a:endParaRPr lang="en-US" sz="1400" b="1" dirty="0"/>
          </a:p>
          <a:p>
            <a:pPr defTabSz="1087796"/>
            <a:r>
              <a:rPr lang="en-US" sz="1400" b="1" dirty="0"/>
              <a:t>2. Document Management </a:t>
            </a:r>
            <a:r>
              <a:rPr lang="en-US" sz="1400" b="0" dirty="0"/>
              <a:t>to store</a:t>
            </a:r>
            <a:r>
              <a:rPr lang="en-US" sz="1400" dirty="0"/>
              <a:t>, and manage employee documents from within your HR platform.</a:t>
            </a:r>
            <a:r>
              <a:rPr lang="en-US" sz="1400" kern="1200" baseline="0" dirty="0">
                <a:solidFill>
                  <a:schemeClr val="tx1"/>
                </a:solidFill>
                <a:effectLst/>
                <a:latin typeface="+mn-lt"/>
                <a:ea typeface="+mn-ea"/>
                <a:cs typeface="+mn-cs"/>
              </a:rPr>
              <a:t> This approach helps to s</a:t>
            </a:r>
            <a:r>
              <a:rPr lang="en-US" sz="1400" kern="1200" dirty="0">
                <a:solidFill>
                  <a:schemeClr val="tx1"/>
                </a:solidFill>
                <a:effectLst/>
                <a:latin typeface="+mn-lt"/>
                <a:ea typeface="+mn-ea"/>
                <a:cs typeface="+mn-cs"/>
              </a:rPr>
              <a:t>implify the processing, managing and securing of large volumes of employee, retiree, contractor and job applicant documents from one location.</a:t>
            </a:r>
            <a:r>
              <a:rPr lang="en-US" dirty="0">
                <a:effectLst/>
              </a:rPr>
              <a:t> </a:t>
            </a:r>
            <a:endParaRPr lang="en-US" baseline="0" dirty="0">
              <a:latin typeface="Arial" charset="0"/>
            </a:endParaRPr>
          </a:p>
          <a:p>
            <a:endParaRPr lang="en-US" sz="1400" dirty="0"/>
          </a:p>
          <a:p>
            <a:pPr defTabSz="1087796"/>
            <a:r>
              <a:rPr lang="en-US" sz="1400" b="1" dirty="0"/>
              <a:t>3. Records Management </a:t>
            </a:r>
            <a:r>
              <a:rPr lang="en-US" sz="1400" b="0" dirty="0"/>
              <a:t>to enable effective </a:t>
            </a:r>
            <a:r>
              <a:rPr lang="en-US" sz="1400" dirty="0"/>
              <a:t>adherence to data protection and privacy requirements.</a:t>
            </a:r>
            <a:r>
              <a:rPr lang="en-US" sz="1400" kern="1200" dirty="0">
                <a:solidFill>
                  <a:schemeClr val="tx1"/>
                </a:solidFill>
                <a:effectLst/>
                <a:latin typeface="+mn-lt"/>
                <a:ea typeface="+mn-ea"/>
                <a:cs typeface="+mn-cs"/>
              </a:rPr>
              <a:t>  Document-level rules for access, retention, deletion and legal compliance support regulatory compliance, and help minimize the risks associated with audit and litigation.</a:t>
            </a:r>
            <a:r>
              <a:rPr lang="en-US" dirty="0">
                <a:effectLst/>
              </a:rPr>
              <a:t> </a:t>
            </a:r>
            <a:endParaRPr lang="en-US" sz="1400" dirty="0"/>
          </a:p>
          <a:p>
            <a:endParaRPr lang="en-US" dirty="0"/>
          </a:p>
        </p:txBody>
      </p:sp>
      <p:sp>
        <p:nvSpPr>
          <p:cNvPr id="4" name="Slide Number Placeholder 3">
            <a:extLst>
              <a:ext uri="{FF2B5EF4-FFF2-40B4-BE49-F238E27FC236}">
                <a16:creationId xmlns:a16="http://schemas.microsoft.com/office/drawing/2014/main" id="{B4B096C7-5150-722A-9A7C-8A17599C3790}"/>
              </a:ext>
            </a:extLst>
          </p:cNvPr>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en-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14</a:t>
            </a:fld>
            <a:endParaRPr kumimoji="0" lang="en-DE" sz="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92555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D70E5-724F-40D0-4DAB-9382F78B76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9AD734-7A97-EB0A-3EB0-59CC20C0D0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83E98B-0E12-1724-69D9-1F263C43DF56}"/>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BEB23AE0-FA9D-934B-A6F8-E1754D332572}"/>
              </a:ext>
            </a:extLst>
          </p:cNvPr>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17</a:t>
            </a:fld>
            <a:endParaRPr kumimoji="0" lang="de-DE" sz="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3081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take a look at some examples to better understand how document management solutions for </a:t>
            </a:r>
            <a:r>
              <a:rPr lang="en-US" sz="1400" kern="1200">
                <a:solidFill>
                  <a:schemeClr val="tx1"/>
                </a:solidFill>
                <a:effectLst/>
                <a:latin typeface="+mn-lt"/>
                <a:ea typeface="+mn-ea"/>
                <a:cs typeface="+mn-cs"/>
              </a:rPr>
              <a:t>SAP SuccessFactors </a:t>
            </a:r>
            <a:r>
              <a:rPr lang="en-US"/>
              <a:t>can help you improve your HR processes.  </a:t>
            </a:r>
          </a:p>
          <a:p>
            <a:endParaRPr lang="en-US"/>
          </a:p>
          <a:p>
            <a:endParaRPr lang="en-US"/>
          </a:p>
        </p:txBody>
      </p:sp>
      <p:sp>
        <p:nvSpPr>
          <p:cNvPr id="4" name="Slide Number Placeholder 3"/>
          <p:cNvSpPr>
            <a:spLocks noGrp="1"/>
          </p:cNvSpPr>
          <p:nvPr>
            <p:ph type="sldNum" sz="quarter" idx="5"/>
          </p:nvPr>
        </p:nvSpPr>
        <p:spPr/>
        <p:txBody>
          <a:bodyPr/>
          <a:lstStyle/>
          <a:p>
            <a:fld id="{7D8C2C35-2B8A-446E-BEC0-FD36716C29AC}" type="slidenum">
              <a:rPr lang="en-DE" smtClean="0"/>
              <a:pPr/>
              <a:t>18</a:t>
            </a:fld>
            <a:endParaRPr lang="en-DE"/>
          </a:p>
        </p:txBody>
      </p:sp>
    </p:spTree>
    <p:extLst>
      <p:ext uri="{BB962C8B-B14F-4D97-AF65-F5344CB8AC3E}">
        <p14:creationId xmlns:p14="http://schemas.microsoft.com/office/powerpoint/2010/main" val="716492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1E0D3D4A-7CA6-459B-A9EA-4B81DA0674A6}" type="slidenum">
              <a:rPr kumimoji="0" 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21</a:t>
            </a:fld>
            <a:endPar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49911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2B110-2A6A-3D8B-DACA-3E1AF8F364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4DC44A-84F4-75A5-F6E5-7DEE0A8868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779916-BF61-1D74-F346-88B20BFE228C}"/>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9E57FA98-9C1B-E1DD-DC3A-5094658EEF13}"/>
              </a:ext>
            </a:extLst>
          </p:cNvPr>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1E0D3D4A-7CA6-459B-A9EA-4B81DA0674A6}" type="slidenum">
              <a:rPr kumimoji="0" 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22</a:t>
            </a:fld>
            <a:endPar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66236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pPr marL="0" marR="0" lvl="0" indent="0" algn="l" defTabSz="1088776" rtl="0" eaLnBrk="1" fontAlgn="auto" latinLnBrk="0" hangingPunct="1">
              <a:lnSpc>
                <a:spcPct val="100000"/>
              </a:lnSpc>
              <a:spcBef>
                <a:spcPts val="1200"/>
              </a:spcBef>
              <a:spcAft>
                <a:spcPts val="600"/>
              </a:spcAft>
              <a:buClrTx/>
              <a:buSzTx/>
              <a:buFont typeface="Arial" panose="020B0604020202020204" pitchFamily="34" charset="0"/>
              <a:buNone/>
              <a:tabLst/>
              <a:defRPr/>
            </a:pPr>
            <a:r>
              <a:rPr lang="en-US">
                <a:cs typeface="Arial"/>
              </a:rPr>
              <a:t>We provide a comprehensive platform to manage the entire document lifecycle from creation, to disposition and everything in between. You get centralized storage and management of employee files, with convenient and secure access from within SAP SuccessFactors. As part of the SAP SuccessFactors HXM Suite, HR document management processes are a part of your HR application.</a:t>
            </a:r>
          </a:p>
          <a:p>
            <a:pPr marL="0" indent="0">
              <a:spcBef>
                <a:spcPts val="1200"/>
              </a:spcBef>
              <a:spcAft>
                <a:spcPts val="600"/>
              </a:spcAft>
              <a:buFont typeface="Arial" panose="020B0604020202020204" pitchFamily="34" charset="0"/>
              <a:buNone/>
            </a:pPr>
            <a:endParaRPr lang="en-US" sz="1400" b="0" baseline="0">
              <a:solidFill>
                <a:srgbClr val="000000"/>
              </a:solidFill>
              <a:sym typeface="Arial" pitchFamily="34" charset="0"/>
            </a:endParaRPr>
          </a:p>
          <a:p>
            <a:pPr marL="0" indent="0">
              <a:spcBef>
                <a:spcPts val="1200"/>
              </a:spcBef>
              <a:spcAft>
                <a:spcPts val="600"/>
              </a:spcAft>
              <a:buFont typeface="Arial" panose="020B0604020202020204" pitchFamily="34" charset="0"/>
              <a:buNone/>
            </a:pPr>
            <a:r>
              <a:rPr lang="en-US" sz="1400" b="0" baseline="0">
                <a:solidFill>
                  <a:srgbClr val="000000"/>
                </a:solidFill>
                <a:sym typeface="Arial" pitchFamily="34" charset="0"/>
              </a:rPr>
              <a:t>The solution provides functionality to help you digitize and optimize document related processes making it easier to generate, search and manage employee documents.  By creating a centralized repository of all employee records as part of your HR system, customers get one version of the truth.  </a:t>
            </a:r>
          </a:p>
          <a:p>
            <a:pPr marL="0" indent="0">
              <a:spcBef>
                <a:spcPts val="1200"/>
              </a:spcBef>
              <a:spcAft>
                <a:spcPts val="600"/>
              </a:spcAft>
              <a:buFont typeface="Arial" panose="020B0604020202020204" pitchFamily="34" charset="0"/>
              <a:buNone/>
            </a:pPr>
            <a:endParaRPr lang="en-US" sz="1400" b="0" baseline="0">
              <a:solidFill>
                <a:srgbClr val="000000"/>
              </a:solidFill>
              <a:sym typeface="Arial" pitchFamily="34" charset="0"/>
            </a:endParaRPr>
          </a:p>
          <a:p>
            <a:pPr marL="0" indent="0">
              <a:spcBef>
                <a:spcPts val="1200"/>
              </a:spcBef>
              <a:spcAft>
                <a:spcPts val="600"/>
              </a:spcAft>
              <a:buFont typeface="Arial" panose="020B0604020202020204" pitchFamily="34" charset="0"/>
              <a:buNone/>
            </a:pPr>
            <a:r>
              <a:rPr lang="en-US" sz="1400" b="0" baseline="0">
                <a:solidFill>
                  <a:srgbClr val="000000"/>
                </a:solidFill>
                <a:sym typeface="Arial" pitchFamily="34" charset="0"/>
              </a:rPr>
              <a:t>This reduces errors as you no longer need to store information in two places, and ensures that employee records always include the latest versions of documents.  And, the role-based permissions model makes it easier to manage security and access controls to these documents.  </a:t>
            </a:r>
          </a:p>
          <a:p>
            <a:pPr marL="0" indent="0">
              <a:spcBef>
                <a:spcPts val="1200"/>
              </a:spcBef>
              <a:spcAft>
                <a:spcPts val="600"/>
              </a:spcAft>
              <a:buFont typeface="Arial" panose="020B0604020202020204" pitchFamily="34" charset="0"/>
              <a:buNone/>
            </a:pPr>
            <a:endParaRPr lang="en-US" sz="1400" b="0" baseline="0">
              <a:solidFill>
                <a:srgbClr val="000000"/>
              </a:solidFill>
              <a:sym typeface="Arial" pitchFamily="34" charset="0"/>
            </a:endParaRPr>
          </a:p>
          <a:p>
            <a:pPr marL="0" indent="0">
              <a:spcBef>
                <a:spcPts val="1200"/>
              </a:spcBef>
              <a:spcAft>
                <a:spcPts val="600"/>
              </a:spcAft>
              <a:buFont typeface="Arial" panose="020B0604020202020204" pitchFamily="34" charset="0"/>
              <a:buNone/>
            </a:pPr>
            <a:r>
              <a:rPr lang="en-US" sz="1400" b="0" baseline="0">
                <a:solidFill>
                  <a:srgbClr val="000000"/>
                </a:solidFill>
                <a:sym typeface="Arial" pitchFamily="34" charset="0"/>
              </a:rPr>
              <a:t>Additionally, records management capabilities enable customers to address compliance requirements such as GDPR and CCPA by supporting processes such as </a:t>
            </a:r>
            <a:r>
              <a:rPr kumimoji="0" lang="en-GB" sz="1400" b="0" i="0" u="none" strike="noStrike" kern="1200" cap="none" spc="0" normalizeH="0" baseline="0" noProof="0">
                <a:ln>
                  <a:noFill/>
                </a:ln>
                <a:solidFill>
                  <a:schemeClr val="accent1"/>
                </a:solidFill>
                <a:effectLst/>
                <a:uLnTx/>
                <a:uFillTx/>
                <a:latin typeface="+mn-lt"/>
                <a:ea typeface="ＭＳ Ｐゴシック" charset="0"/>
                <a:cs typeface="+mn-cs"/>
              </a:rPr>
              <a:t>the right to be forgotten with capabilities such as retention rules, audit trails, and completeness checks for out-of-date documents or incomplete employee files.  </a:t>
            </a:r>
          </a:p>
          <a:p>
            <a:pPr marL="0" indent="0">
              <a:spcBef>
                <a:spcPts val="1200"/>
              </a:spcBef>
              <a:spcAft>
                <a:spcPts val="600"/>
              </a:spcAft>
              <a:buFont typeface="Arial" panose="020B0604020202020204" pitchFamily="34" charset="0"/>
              <a:buNone/>
            </a:pPr>
            <a:endParaRPr kumimoji="0" lang="en-GB" sz="1400" b="0" i="0" u="none" strike="noStrike" kern="1200" cap="none" spc="0" normalizeH="0" baseline="0" noProof="0">
              <a:ln>
                <a:noFill/>
              </a:ln>
              <a:solidFill>
                <a:schemeClr val="accent1"/>
              </a:solidFill>
              <a:effectLst/>
              <a:uLnTx/>
              <a:uFillTx/>
              <a:latin typeface="+mn-lt"/>
              <a:ea typeface="ＭＳ Ｐゴシック" charset="0"/>
              <a:cs typeface="+mn-cs"/>
            </a:endParaRPr>
          </a:p>
          <a:p>
            <a:pPr marL="0" indent="0">
              <a:spcBef>
                <a:spcPts val="1200"/>
              </a:spcBef>
              <a:spcAft>
                <a:spcPts val="600"/>
              </a:spcAft>
              <a:buFont typeface="Arial" panose="020B0604020202020204" pitchFamily="34" charset="0"/>
              <a:buNone/>
            </a:pPr>
            <a:r>
              <a:rPr kumimoji="0" lang="en-GB" sz="1400" b="0" i="0" u="none" strike="noStrike" kern="1200" cap="none" spc="0" normalizeH="0" baseline="0" noProof="0">
                <a:ln>
                  <a:noFill/>
                </a:ln>
                <a:solidFill>
                  <a:schemeClr val="accent1"/>
                </a:solidFill>
                <a:effectLst/>
                <a:uLnTx/>
                <a:uFillTx/>
                <a:latin typeface="+mn-lt"/>
                <a:ea typeface="ＭＳ Ｐゴシック" charset="0"/>
                <a:cs typeface="+mn-cs"/>
              </a:rPr>
              <a:t>The solution not only improves HR efficiency, it helps to improve the employee experience as well by empowering employees with self-service access to generate documents and receive timely, personalized communications via the solutions document generation tools.  </a:t>
            </a:r>
          </a:p>
          <a:p>
            <a:pPr marL="0" marR="0" lvl="0" indent="0" algn="l" defTabSz="1088776" rtl="0" eaLnBrk="1" fontAlgn="auto" latinLnBrk="0" hangingPunct="1">
              <a:lnSpc>
                <a:spcPct val="100000"/>
              </a:lnSpc>
              <a:spcBef>
                <a:spcPts val="1200"/>
              </a:spcBef>
              <a:spcAft>
                <a:spcPts val="600"/>
              </a:spcAft>
              <a:buClrTx/>
              <a:buSzTx/>
              <a:buFont typeface="Arial" panose="020B0604020202020204" pitchFamily="34" charset="0"/>
              <a:buNone/>
              <a:tabLst/>
              <a:defRPr/>
            </a:pPr>
            <a:r>
              <a:rPr kumimoji="0" lang="en-GB" sz="1400" b="0" i="0" u="none" strike="noStrike" kern="1200" cap="none" spc="0" normalizeH="0" baseline="0" noProof="0">
                <a:ln>
                  <a:noFill/>
                </a:ln>
                <a:solidFill>
                  <a:schemeClr val="accent1"/>
                </a:solidFill>
                <a:effectLst/>
                <a:uLnTx/>
                <a:uFillTx/>
                <a:latin typeface="+mn-lt"/>
                <a:ea typeface="ＭＳ Ｐゴシック" charset="0"/>
                <a:cs typeface="+mn-cs"/>
              </a:rPr>
              <a:t> </a:t>
            </a:r>
            <a:endParaRPr lang="en-US" b="1"/>
          </a:p>
          <a:p>
            <a:pPr marL="0" indent="0">
              <a:spcBef>
                <a:spcPts val="1200"/>
              </a:spcBef>
              <a:spcAft>
                <a:spcPts val="600"/>
              </a:spcAft>
              <a:buFont typeface="Arial" panose="020B0604020202020204" pitchFamily="34" charset="0"/>
              <a:buNone/>
            </a:pPr>
            <a:r>
              <a:rPr kumimoji="0" lang="en-GB" sz="1400" b="0" i="0" u="none" strike="noStrike" kern="1200" cap="none" spc="0" normalizeH="0" baseline="0">
                <a:ln>
                  <a:noFill/>
                </a:ln>
                <a:solidFill>
                  <a:schemeClr val="accent1"/>
                </a:solidFill>
                <a:effectLst/>
                <a:uLnTx/>
                <a:uFillTx/>
                <a:latin typeface="+mn-lt"/>
                <a:ea typeface="ＭＳ Ｐゴシック" charset="0"/>
                <a:cs typeface="+mn-cs"/>
              </a:rPr>
              <a:t> </a:t>
            </a:r>
            <a:endParaRPr kumimoji="0" lang="en-GB" sz="1400" b="0" i="0" u="none" strike="noStrike" kern="1200" cap="none" spc="0" normalizeH="0" baseline="0" noProof="0">
              <a:ln>
                <a:noFill/>
              </a:ln>
              <a:solidFill>
                <a:schemeClr val="accent1"/>
              </a:solidFill>
              <a:effectLst/>
              <a:uLnTx/>
              <a:uFillTx/>
              <a:latin typeface="+mn-lt"/>
              <a:ea typeface="ＭＳ Ｐゴシック" charset="0"/>
              <a:cs typeface="+mn-cs"/>
            </a:endParaRPr>
          </a:p>
          <a:p>
            <a:pPr marL="0" marR="0" lvl="0" indent="0" algn="l" defTabSz="1088776" rtl="0" eaLnBrk="1" fontAlgn="auto" latinLnBrk="0" hangingPunct="1">
              <a:lnSpc>
                <a:spcPct val="100000"/>
              </a:lnSpc>
              <a:spcBef>
                <a:spcPts val="1200"/>
              </a:spcBef>
              <a:spcAft>
                <a:spcPts val="600"/>
              </a:spcAft>
              <a:buClrTx/>
              <a:buSzTx/>
              <a:buFont typeface="Arial" panose="020B0604020202020204" pitchFamily="34" charset="0"/>
              <a:buNone/>
              <a:tabLst/>
              <a:defRPr/>
            </a:pPr>
            <a:endParaRPr lang="en-GB" b="1" i="0">
              <a:solidFill>
                <a:srgbClr val="002856"/>
              </a:solidFill>
              <a:effectLst/>
              <a:latin typeface="Graphik Web"/>
            </a:endParaRPr>
          </a:p>
          <a:p>
            <a:pPr marL="0" marR="0" lvl="0" indent="0" algn="l" defTabSz="1088776" rtl="0" eaLnBrk="1" fontAlgn="auto" latinLnBrk="0" hangingPunct="1">
              <a:lnSpc>
                <a:spcPct val="100000"/>
              </a:lnSpc>
              <a:spcBef>
                <a:spcPts val="1200"/>
              </a:spcBef>
              <a:spcAft>
                <a:spcPts val="600"/>
              </a:spcAft>
              <a:buClrTx/>
              <a:buSzTx/>
              <a:buFont typeface="Arial" panose="020B0604020202020204" pitchFamily="34" charset="0"/>
              <a:buNone/>
              <a:tabLst/>
              <a:defRPr/>
            </a:pPr>
            <a:endParaRPr lang="en-GB" b="0" i="0">
              <a:solidFill>
                <a:srgbClr val="000000"/>
              </a:solidFill>
              <a:effectLst/>
              <a:latin typeface="Graphik Web"/>
            </a:endParaRPr>
          </a:p>
          <a:p>
            <a:pPr marL="0" marR="0" lvl="0" indent="0" algn="l" defTabSz="1088776" rtl="0" eaLnBrk="1" fontAlgn="auto" latinLnBrk="0" hangingPunct="1">
              <a:lnSpc>
                <a:spcPct val="100000"/>
              </a:lnSpc>
              <a:spcBef>
                <a:spcPts val="1200"/>
              </a:spcBef>
              <a:spcAft>
                <a:spcPts val="600"/>
              </a:spcAft>
              <a:buClrTx/>
              <a:buSzTx/>
              <a:buFont typeface="Arial" panose="020B0604020202020204" pitchFamily="34" charset="0"/>
              <a:buNone/>
              <a:tabLst/>
              <a:defRPr/>
            </a:pPr>
            <a:endParaRPr kumimoji="0" lang="en-GB" sz="1400" b="0" i="0" u="none" strike="noStrike" kern="1200" cap="none" spc="0" normalizeH="0" baseline="0">
              <a:ln>
                <a:noFill/>
              </a:ln>
              <a:solidFill>
                <a:schemeClr val="accent1"/>
              </a:solidFill>
              <a:effectLst/>
              <a:uLnTx/>
              <a:uFillTx/>
              <a:latin typeface="+mn-lt"/>
              <a:ea typeface="ＭＳ Ｐゴシック" charset="0"/>
              <a:cs typeface="+mn-cs"/>
            </a:endParaRPr>
          </a:p>
          <a:p>
            <a:endParaRPr lang="en-US"/>
          </a:p>
        </p:txBody>
      </p:sp>
      <p:sp>
        <p:nvSpPr>
          <p:cNvPr id="4" name="Slide Number Placeholder 3"/>
          <p:cNvSpPr>
            <a:spLocks noGrp="1"/>
          </p:cNvSpPr>
          <p:nvPr>
            <p:ph type="sldNum" sz="quarter" idx="10"/>
          </p:nvPr>
        </p:nvSpPr>
        <p:spPr/>
        <p:txBody>
          <a:bodyPr/>
          <a:lstStyle/>
          <a:p>
            <a:fld id="{7D8C2C35-2B8A-446E-BEC0-FD36716C29AC}" type="slidenum">
              <a:rPr lang="de-DE" smtClean="0"/>
              <a:pPr/>
              <a:t>23</a:t>
            </a:fld>
            <a:endParaRPr lang="de-DE"/>
          </a:p>
        </p:txBody>
      </p:sp>
    </p:spTree>
    <p:extLst>
      <p:ext uri="{BB962C8B-B14F-4D97-AF65-F5344CB8AC3E}">
        <p14:creationId xmlns:p14="http://schemas.microsoft.com/office/powerpoint/2010/main" val="620083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C411F4-90E6-5244-AF3B-45150A40F001}" type="slidenum">
              <a:rPr lang="en-US" smtClean="0"/>
              <a:pPr/>
              <a:t>24</a:t>
            </a:fld>
            <a:endParaRPr lang="en-US"/>
          </a:p>
        </p:txBody>
      </p:sp>
    </p:spTree>
    <p:extLst>
      <p:ext uri="{BB962C8B-B14F-4D97-AF65-F5344CB8AC3E}">
        <p14:creationId xmlns:p14="http://schemas.microsoft.com/office/powerpoint/2010/main" val="4181319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more in depth look at the features of the solution.  </a:t>
            </a:r>
          </a:p>
        </p:txBody>
      </p:sp>
      <p:sp>
        <p:nvSpPr>
          <p:cNvPr id="4" name="Slide Number Placeholder 3"/>
          <p:cNvSpPr>
            <a:spLocks noGrp="1"/>
          </p:cNvSpPr>
          <p:nvPr>
            <p:ph type="sldNum" sz="quarter" idx="5"/>
          </p:nvPr>
        </p:nvSpPr>
        <p:spPr/>
        <p:txBody>
          <a:bodyPr/>
          <a:lstStyle/>
          <a:p>
            <a:fld id="{7D8C2C35-2B8A-446E-BEC0-FD36716C29AC}" type="slidenum">
              <a:rPr lang="de-DE" smtClean="0"/>
              <a:pPr/>
              <a:t>25</a:t>
            </a:fld>
            <a:endParaRPr lang="de-DE" dirty="0"/>
          </a:p>
        </p:txBody>
      </p:sp>
    </p:spTree>
    <p:extLst>
      <p:ext uri="{BB962C8B-B14F-4D97-AF65-F5344CB8AC3E}">
        <p14:creationId xmlns:p14="http://schemas.microsoft.com/office/powerpoint/2010/main" val="1949620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0" baseline="0">
                <a:solidFill>
                  <a:srgbClr val="000000"/>
                </a:solidFill>
                <a:sym typeface="Arial" pitchFamily="34" charset="0"/>
              </a:rPr>
              <a:t>SAP SuccessFactors serves as the single access point to your employee files. Quick actions and engagement cards on the SAP SuccessFactors homepage make it easy to securely access HR document management capabilities.  Documents created and uploaded in SAP SuccessFactors solutions are automatically stored in the appropriate employee folder.  And, with a role-based permission sync, you can leverage the permissions defined in SAP SuccessFactors to control access to those employee documents.  </a:t>
            </a:r>
          </a:p>
          <a:p>
            <a:endParaRPr lang="en-US" sz="1400" b="1">
              <a:solidFill>
                <a:srgbClr val="FF0000"/>
              </a:solidFill>
            </a:endParaRPr>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26</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052977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F85E5-4BC8-FD2E-08C0-557347896F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9E8287-6955-ACD4-3B44-C659D9656D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B328F8-5FB1-2DFD-C0F8-18C61D6DD483}"/>
              </a:ext>
            </a:extLst>
          </p:cNvPr>
          <p:cNvSpPr>
            <a:spLocks noGrp="1"/>
          </p:cNvSpPr>
          <p:nvPr>
            <p:ph type="body" idx="1"/>
          </p:nvPr>
        </p:nvSpPr>
        <p:spPr/>
        <p:txBody>
          <a:bodyPr>
            <a:normAutofit fontScale="77500" lnSpcReduction="20000"/>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effectLst/>
                <a:latin typeface="+mn-lt"/>
                <a:ea typeface="+mn-ea"/>
                <a:cs typeface="+mn-cs"/>
              </a:rPr>
              <a:t>Help your HR managers make the best use of their limited resources with </a:t>
            </a:r>
            <a:r>
              <a:rPr lang="en-US" sz="1400" b="0" u="sng" kern="1200" dirty="0">
                <a:solidFill>
                  <a:schemeClr val="tx1"/>
                </a:solidFill>
                <a:effectLst/>
                <a:latin typeface="+mn-lt"/>
                <a:ea typeface="+mn-ea"/>
                <a:cs typeface="+mn-cs"/>
              </a:rPr>
              <a:t>all</a:t>
            </a:r>
            <a:r>
              <a:rPr lang="en-US" sz="1400" b="0" kern="1200" dirty="0">
                <a:solidFill>
                  <a:schemeClr val="tx1"/>
                </a:solidFill>
                <a:effectLst/>
                <a:latin typeface="+mn-lt"/>
                <a:ea typeface="+mn-ea"/>
                <a:cs typeface="+mn-cs"/>
              </a:rPr>
              <a:t> employee files in a digital, organized and structured format so that your HR team can be more efficient. </a:t>
            </a:r>
            <a:r>
              <a:rPr lang="en-US" sz="1400" dirty="0">
                <a:solidFill>
                  <a:srgbClr val="000000"/>
                </a:solidFill>
                <a:latin typeface="+mn-lt"/>
                <a:cs typeface="72" panose="020B0503030000000003" pitchFamily="34" charset="0"/>
              </a:rPr>
              <a:t>Stay organized with ease using a pre-defined HR folder structure, metadata, and taxonomy tailored for employee records. </a:t>
            </a:r>
            <a:r>
              <a:rPr lang="en-US" sz="1400" b="0" kern="1200" dirty="0">
                <a:solidFill>
                  <a:schemeClr val="tx1"/>
                </a:solidFill>
                <a:effectLst/>
                <a:latin typeface="+mn-lt"/>
                <a:ea typeface="+mn-ea"/>
                <a:cs typeface="+mn-cs"/>
              </a:rPr>
              <a:t>With our solution, HR leaders can focus their time on high-value strategic work, while providing certainty that every base is covered when it comes to employee document management and compliance with local legislation. </a:t>
            </a:r>
            <a:endParaRPr lang="en-US" sz="1600" dirty="0"/>
          </a:p>
          <a:p>
            <a:endParaRPr lang="en-US" sz="1400" b="0" dirty="0">
              <a:cs typeface="Arial"/>
            </a:endParaRPr>
          </a:p>
          <a:p>
            <a:r>
              <a:rPr lang="en-US" sz="1400" b="0" dirty="0">
                <a:cs typeface="Arial"/>
              </a:rPr>
              <a:t>You can now have confidence that your employee files are updated and complete.  You can define rules on what documents are required for each employee based on certain criteria, such as their location or job, and set document expiration dates on when they need to be updated or renewed.  A dashboard alerts you when a required document is missing, outdated, incomplete or pending approval based on the criteria set by organization so appropriate action can be taken to rectify the issue.  This approach both reduces organization risk and the administrative burden of managing employee files.  </a:t>
            </a:r>
          </a:p>
          <a:p>
            <a:endParaRPr lang="en-US" sz="1400" b="0" dirty="0">
              <a:cs typeface="Arial"/>
            </a:endParaRPr>
          </a:p>
          <a:p>
            <a:pPr marL="0" marR="0" lvl="0" indent="0" algn="l" defTabSz="1088776" rtl="0" eaLnBrk="1" fontAlgn="auto" latinLnBrk="0" hangingPunct="1">
              <a:lnSpc>
                <a:spcPct val="100000"/>
              </a:lnSpc>
              <a:spcBef>
                <a:spcPts val="0"/>
              </a:spcBef>
              <a:spcAft>
                <a:spcPts val="0"/>
              </a:spcAft>
              <a:buClrTx/>
              <a:buSzTx/>
              <a:buFontTx/>
              <a:buNone/>
              <a:tabLst/>
              <a:defRPr/>
            </a:pPr>
            <a:r>
              <a:rPr lang="en-US" sz="1400" dirty="0"/>
              <a:t>As employees have the ability to upload documents through self-service, it becomes increasingly important for the supporting HRBP to review the accuracy of the documents before committing to the employee’s permanent digital file.  Configurable workflows enable HRBPs to validate employee documents, add metadata and appropriate tagging, and ensure the required approvals are secured before adding the document to the employee folder.  Throughout this process, the interaction with the employee is positive and compliance is tracked without compromising security.</a:t>
            </a:r>
          </a:p>
          <a:p>
            <a:endParaRPr lang="en-US" sz="1400" b="0" dirty="0">
              <a:cs typeface="Arial"/>
            </a:endParaRPr>
          </a:p>
          <a:p>
            <a:endParaRPr lang="en-US" sz="1400" b="1" dirty="0">
              <a:solidFill>
                <a:srgbClr val="FF0000"/>
              </a:solidFill>
            </a:endParaRPr>
          </a:p>
        </p:txBody>
      </p:sp>
      <p:sp>
        <p:nvSpPr>
          <p:cNvPr id="4" name="Slide Number Placeholder 3">
            <a:extLst>
              <a:ext uri="{FF2B5EF4-FFF2-40B4-BE49-F238E27FC236}">
                <a16:creationId xmlns:a16="http://schemas.microsoft.com/office/drawing/2014/main" id="{9D359B90-273E-362F-D5B3-E73952AF9E7C}"/>
              </a:ext>
            </a:extLst>
          </p:cNvPr>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27</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91587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7500" lnSpcReduction="20000"/>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SPEAKER NOTES</a:t>
            </a:r>
          </a:p>
          <a:p>
            <a:endParaRPr lang="en-US" dirty="0"/>
          </a:p>
          <a:p>
            <a:r>
              <a:rPr lang="en-US" dirty="0"/>
              <a:t>Open Text SAP Solutions deliver a full set of capabilities to support these information flows in the Digital Enterprise:</a:t>
            </a:r>
          </a:p>
          <a:p>
            <a:endParaRPr lang="en-US" dirty="0"/>
          </a:p>
          <a:p>
            <a:r>
              <a:rPr lang="en-US" u="sng" dirty="0"/>
              <a:t>Information Processing:</a:t>
            </a:r>
          </a:p>
          <a:p>
            <a:pPr marL="171450" indent="-171450">
              <a:buFont typeface="Arial"/>
              <a:buChar char="•"/>
            </a:pPr>
            <a:r>
              <a:rPr lang="en-US" b="1" dirty="0"/>
              <a:t>Vendor</a:t>
            </a:r>
            <a:r>
              <a:rPr lang="en-US" b="1" baseline="0" dirty="0"/>
              <a:t> Invoice Management </a:t>
            </a:r>
            <a:r>
              <a:rPr lang="en-US" baseline="0" dirty="0"/>
              <a:t>is a poster child for information processing – it takes and processes invoices coming from suppliers in different formats and different channels – may it be paper, EDI, </a:t>
            </a:r>
            <a:r>
              <a:rPr lang="en-US" baseline="0" dirty="0" err="1"/>
              <a:t>eMail</a:t>
            </a:r>
            <a:r>
              <a:rPr lang="en-US" baseline="0" dirty="0"/>
              <a:t> or data from business networks (Ariba or GXS)</a:t>
            </a:r>
          </a:p>
          <a:p>
            <a:pPr marL="171450" indent="-171450">
              <a:buFont typeface="Arial"/>
              <a:buChar char="•"/>
            </a:pPr>
            <a:r>
              <a:rPr lang="en-US" baseline="0" dirty="0"/>
              <a:t>And we have extended this to a whole new level with a new product called “</a:t>
            </a:r>
            <a:r>
              <a:rPr lang="en-US" b="1" baseline="0" dirty="0"/>
              <a:t>OpenText Business Center for SAP Solutions</a:t>
            </a:r>
            <a:r>
              <a:rPr lang="en-US" baseline="0" dirty="0"/>
              <a:t>”. It can apply the same idea of reading, understanding and processing an incoming information to many more business scenarios such as Sales Order processing, Delivery Notes processing or HR document processing. Any unstructured or semi-structured information that comes into your organization and needs any kind of processing is covered by this SAP-based OpenText product.</a:t>
            </a:r>
          </a:p>
          <a:p>
            <a:pPr marL="171450" indent="-171450">
              <a:buFont typeface="Arial"/>
              <a:buChar char="•"/>
            </a:pPr>
            <a:endParaRPr lang="en-US" baseline="0" dirty="0"/>
          </a:p>
          <a:p>
            <a:pPr marL="0" indent="0">
              <a:buFont typeface="Arial"/>
              <a:buNone/>
            </a:pPr>
            <a:r>
              <a:rPr lang="en-US" u="sng" baseline="0" dirty="0"/>
              <a:t>Information Management:</a:t>
            </a:r>
          </a:p>
          <a:p>
            <a:pPr marL="171450" indent="-171450">
              <a:buFont typeface="Arial"/>
              <a:buChar char="•"/>
            </a:pPr>
            <a:r>
              <a:rPr lang="en-US" baseline="0" dirty="0"/>
              <a:t>Here we find the flagship product of the OpenText Enterprise Applications: </a:t>
            </a:r>
            <a:r>
              <a:rPr lang="en-US" b="1" baseline="0" dirty="0"/>
              <a:t>Extended ECM for SAP</a:t>
            </a:r>
            <a:r>
              <a:rPr lang="en-US" baseline="0" dirty="0"/>
              <a:t>. It allows to manage any kind of unstructured information in so called business workspaces that are tightly connected and integrated into leading business applications in SAP and SAP S/4HANA</a:t>
            </a:r>
          </a:p>
          <a:p>
            <a:pPr marL="171450" marR="0" indent="-171450" algn="l" defTabSz="914400" rtl="0" eaLnBrk="1" fontAlgn="base" latinLnBrk="0" hangingPunct="1">
              <a:lnSpc>
                <a:spcPct val="100000"/>
              </a:lnSpc>
              <a:spcBef>
                <a:spcPct val="30000"/>
              </a:spcBef>
              <a:spcAft>
                <a:spcPct val="0"/>
              </a:spcAft>
              <a:buClrTx/>
              <a:buSzTx/>
              <a:buFont typeface="Arial"/>
              <a:buChar char="•"/>
              <a:tabLst/>
              <a:defRPr/>
            </a:pPr>
            <a:r>
              <a:rPr lang="en-US" baseline="0" dirty="0"/>
              <a:t>In many cases users are working in collaborative environment. Here MS </a:t>
            </a:r>
            <a:r>
              <a:rPr lang="en-US" b="0" baseline="0" dirty="0"/>
              <a:t>SharePoint</a:t>
            </a:r>
            <a:r>
              <a:rPr lang="en-US" baseline="0" dirty="0"/>
              <a:t> is a dominant player. </a:t>
            </a:r>
            <a:r>
              <a:rPr lang="en-US" b="1" baseline="0" dirty="0"/>
              <a:t>Extended ECM for MS SharePoi</a:t>
            </a:r>
            <a:r>
              <a:rPr lang="en-US" baseline="0" dirty="0"/>
              <a:t>nt makes all information that is stored in OT available for SharePoint users and let them contribute new information assets such as documents or emails.</a:t>
            </a:r>
          </a:p>
          <a:p>
            <a:pPr marL="171450" indent="-171450">
              <a:buFont typeface="Arial"/>
              <a:buChar char="•"/>
            </a:pPr>
            <a:r>
              <a:rPr lang="en-US" b="1" baseline="0" dirty="0"/>
              <a:t>Extended ECM for Government </a:t>
            </a:r>
            <a:r>
              <a:rPr lang="en-US" baseline="0" dirty="0"/>
              <a:t>is a public sector case management solution building on the Extended ECM platform. </a:t>
            </a:r>
          </a:p>
          <a:p>
            <a:pPr marL="171450" indent="-171450">
              <a:buFont typeface="Arial"/>
              <a:buChar char="•"/>
            </a:pPr>
            <a:r>
              <a:rPr lang="en-US" b="1" baseline="0" dirty="0"/>
              <a:t>Extended ECM for Engineering (aka Engineering Document Management) </a:t>
            </a:r>
            <a:r>
              <a:rPr lang="en-US" baseline="0" dirty="0"/>
              <a:t>is another example of an Enterprise Application that applies information management to specific business processes such as capital project management or managing of technical documents or CAD drawings</a:t>
            </a:r>
          </a:p>
          <a:p>
            <a:pPr marL="0" indent="0">
              <a:buFont typeface="Arial"/>
              <a:buNone/>
            </a:pPr>
            <a:endParaRPr lang="en-US" baseline="0" dirty="0"/>
          </a:p>
          <a:p>
            <a:pPr marL="0" indent="0">
              <a:buFont typeface="Arial"/>
              <a:buNone/>
            </a:pPr>
            <a:r>
              <a:rPr lang="en-US" baseline="0" dirty="0"/>
              <a:t>&lt;Information Processing and Information Management need to be tightly connected. Incoming information to is processed by VIM or Business Center needs to be stored in Extended ECM in many cases. Vice versa information processing may need additional context information that is already stored in Extended ECM to make decisions how to process new information&gt;</a:t>
            </a:r>
          </a:p>
          <a:p>
            <a:pPr marL="0" indent="0">
              <a:buFont typeface="Arial"/>
              <a:buNone/>
            </a:pPr>
            <a:endParaRPr lang="en-US" baseline="0" dirty="0"/>
          </a:p>
          <a:p>
            <a:pPr marL="0" indent="0">
              <a:buFont typeface="Arial"/>
              <a:buNone/>
            </a:pPr>
            <a:r>
              <a:rPr lang="en-US" u="sng" baseline="0" dirty="0"/>
              <a:t>Information Delivery:</a:t>
            </a:r>
          </a:p>
          <a:p>
            <a:pPr marL="171450" indent="-171450">
              <a:buFont typeface="Arial"/>
              <a:buChar char="•"/>
            </a:pPr>
            <a:r>
              <a:rPr lang="en-US" baseline="0" dirty="0"/>
              <a:t>Aggregating the right information for the right target group in a hyper-personalized way – </a:t>
            </a:r>
            <a:r>
              <a:rPr lang="en-US" baseline="0" dirty="0" err="1"/>
              <a:t>omni</a:t>
            </a:r>
            <a:r>
              <a:rPr lang="en-US" baseline="0" dirty="0"/>
              <a:t>-channel. </a:t>
            </a:r>
            <a:r>
              <a:rPr lang="en-US" b="1" baseline="0" dirty="0"/>
              <a:t>Document Presentment </a:t>
            </a:r>
            <a:r>
              <a:rPr lang="en-US" baseline="0" dirty="0"/>
              <a:t>does exactly that.</a:t>
            </a:r>
          </a:p>
          <a:p>
            <a:pPr marL="171450" indent="-171450">
              <a:buFont typeface="Arial"/>
              <a:buChar char="•"/>
            </a:pPr>
            <a:r>
              <a:rPr lang="en-US" b="1" baseline="0" dirty="0"/>
              <a:t>Digital Documents </a:t>
            </a:r>
            <a:r>
              <a:rPr lang="en-US" baseline="0" dirty="0"/>
              <a:t>is an extended version of Document Presentment that provides an integration into Hybris Commerce and Hybris Billing.</a:t>
            </a:r>
          </a:p>
          <a:p>
            <a:pPr marL="171450" marR="0" indent="-171450" algn="l" defTabSz="914400" rtl="0" eaLnBrk="1" fontAlgn="base" latinLnBrk="0" hangingPunct="1">
              <a:lnSpc>
                <a:spcPct val="100000"/>
              </a:lnSpc>
              <a:spcBef>
                <a:spcPct val="30000"/>
              </a:spcBef>
              <a:spcAft>
                <a:spcPct val="0"/>
              </a:spcAft>
              <a:buClrTx/>
              <a:buSzTx/>
              <a:buFont typeface="Arial"/>
              <a:buChar char="•"/>
              <a:tabLst/>
              <a:defRPr/>
            </a:pPr>
            <a:r>
              <a:rPr lang="en-US" b="1" baseline="0" dirty="0"/>
              <a:t>Digital Asset Management</a:t>
            </a:r>
            <a:r>
              <a:rPr lang="en-US" b="0" baseline="0" dirty="0"/>
              <a:t>: many business processes are not just (or no longer) based on traditional document formats but more and more using images and videos. DAM is also</a:t>
            </a:r>
            <a:r>
              <a:rPr lang="en-US" baseline="0" dirty="0"/>
              <a:t> tightly integrated into leading applications such as SAP ERP, CRM or the Hybris Commerce and Hybris Marketing (e.g. for campaigns).</a:t>
            </a:r>
          </a:p>
          <a:p>
            <a:pPr marL="171450" indent="-171450">
              <a:buFont typeface="Arial"/>
              <a:buChar char="•"/>
            </a:pPr>
            <a:endParaRPr lang="en-US" baseline="0" dirty="0"/>
          </a:p>
          <a:p>
            <a:pPr marL="171450" indent="-171450">
              <a:buFont typeface="Arial"/>
              <a:buChar char="•"/>
            </a:pPr>
            <a:endParaRPr lang="en-US" baseline="0" dirty="0"/>
          </a:p>
          <a:p>
            <a:pPr marL="0" indent="0">
              <a:buFont typeface="Arial"/>
              <a:buNone/>
            </a:pPr>
            <a:r>
              <a:rPr lang="en-US" baseline="0" dirty="0"/>
              <a:t>Information Processing – Information Management and Information Delivery is underpinned with OpenText’s well known </a:t>
            </a:r>
            <a:r>
              <a:rPr lang="en-US" b="1" baseline="0" dirty="0"/>
              <a:t>Archiving</a:t>
            </a:r>
            <a:r>
              <a:rPr lang="en-US" baseline="0" dirty="0"/>
              <a:t> and </a:t>
            </a:r>
            <a:r>
              <a:rPr lang="en-US" b="1" baseline="0" dirty="0" err="1"/>
              <a:t>DocumentAccess</a:t>
            </a:r>
            <a:r>
              <a:rPr lang="en-US" baseline="0" dirty="0"/>
              <a:t> technology – making sure that compliance requirements are properly covered.</a:t>
            </a:r>
          </a:p>
          <a:p>
            <a:pPr marL="0" indent="0">
              <a:buFont typeface="Arial"/>
              <a:buNone/>
            </a:pPr>
            <a:endParaRPr lang="en-US" baseline="0" dirty="0"/>
          </a:p>
          <a:p>
            <a:pPr marL="0" indent="0">
              <a:buFont typeface="Arial"/>
              <a:buNone/>
            </a:pPr>
            <a:r>
              <a:rPr lang="en-US" baseline="0" dirty="0"/>
              <a:t>On top of this – OpenText’s Enterprise Applications come with a productized integration into key business eco-systems such as SAP, SuccessFactors, Microsoft, Oracle, and Salesforce. But also specific business applications such as SAP’s Ariba network, SuccessFactors or hybris.</a:t>
            </a:r>
          </a:p>
        </p:txBody>
      </p:sp>
      <p:sp>
        <p:nvSpPr>
          <p:cNvPr id="4" name="Slide Number Placeholder 3"/>
          <p:cNvSpPr>
            <a:spLocks noGrp="1"/>
          </p:cNvSpPr>
          <p:nvPr>
            <p:ph type="sldNum" sz="quarter" idx="10"/>
          </p:nvPr>
        </p:nvSpPr>
        <p:spPr/>
        <p:txBody>
          <a:bodyPr/>
          <a:lstStyle/>
          <a:p>
            <a:pPr>
              <a:defRPr/>
            </a:pPr>
            <a:fld id="{D6467022-1A2E-7141-8B66-5520D8C1752F}"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40804579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F6D37-4DF9-AA83-F128-B0FC7A4F18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27D9B7-D2FA-0F22-E5C2-DBD2A8726E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FADAC1-F016-9AF0-371D-46AA916198AE}"/>
              </a:ext>
            </a:extLst>
          </p:cNvPr>
          <p:cNvSpPr>
            <a:spLocks noGrp="1"/>
          </p:cNvSpPr>
          <p:nvPr>
            <p:ph type="body" idx="1"/>
          </p:nvPr>
        </p:nvSpPr>
        <p:spPr/>
        <p:txBody>
          <a:bodyPr>
            <a:normAutofit fontScale="92500" lnSpcReduction="20000"/>
          </a:bodyPr>
          <a:lstStyle/>
          <a:p>
            <a:r>
              <a:rPr lang="en-US" sz="1400" b="0" i="0" u="none" strike="noStrike" kern="1200" dirty="0">
                <a:solidFill>
                  <a:schemeClr val="tx1"/>
                </a:solidFill>
                <a:effectLst/>
                <a:latin typeface="+mn-lt"/>
                <a:ea typeface="+mn-ea"/>
                <a:cs typeface="+mn-cs"/>
              </a:rPr>
              <a:t>Responding to audits or compliance requests no longer has to be a daunting task.  Easily find and organize documents for an audit, legal request or any other need.  With flexible reporting capabilities, you can run reports based on specific criteria across groups or individuals using HR taxonomy and metadata.  You can export the report in Excel, or download selected documents, if required.  This helps organizations comply with requirements such as data portability in GDPR, as all employee documents can be quickly located and downloaded to share with the employee.  </a:t>
            </a:r>
            <a:endParaRPr lang="en-US" sz="1800" kern="0" dirty="0">
              <a:cs typeface="Arial"/>
            </a:endParaRPr>
          </a:p>
          <a:p>
            <a:endParaRPr lang="en-US" sz="1400" b="1" dirty="0">
              <a:solidFill>
                <a:srgbClr val="FF0000"/>
              </a:solidFill>
            </a:endParaRPr>
          </a:p>
          <a:p>
            <a:r>
              <a:rPr lang="en-US" sz="1400" dirty="0"/>
              <a:t>Locating the right documents at the right time to respond to employee requests improves overall engagement levels AND efficiencies for the HRBP.  But employees are not the only constituents asking for information, there are managers, auditors, legal and others that need almost instantaneous responses.  </a:t>
            </a:r>
            <a:endParaRPr lang="en-US" sz="1400" dirty="0">
              <a:cs typeface="Arial"/>
            </a:endParaRPr>
          </a:p>
          <a:p>
            <a:endParaRPr lang="en-US" sz="1400" dirty="0"/>
          </a:p>
          <a:p>
            <a:r>
              <a:rPr lang="en-US" sz="1400" dirty="0"/>
              <a:t>The key to superior support for all resources is locating documents quickly, simply and securely.  Tools supporting this include full-text search and search filters to identify and access the rights documents just in time.</a:t>
            </a:r>
          </a:p>
          <a:p>
            <a:endParaRPr lang="en-US" sz="1400" b="1" dirty="0">
              <a:solidFill>
                <a:srgbClr val="FF0000"/>
              </a:solidFill>
            </a:endParaRPr>
          </a:p>
        </p:txBody>
      </p:sp>
      <p:sp>
        <p:nvSpPr>
          <p:cNvPr id="4" name="Slide Number Placeholder 3">
            <a:extLst>
              <a:ext uri="{FF2B5EF4-FFF2-40B4-BE49-F238E27FC236}">
                <a16:creationId xmlns:a16="http://schemas.microsoft.com/office/drawing/2014/main" id="{8A8265DB-5CA5-BC28-5558-D3CC670F7A2A}"/>
              </a:ext>
            </a:extLst>
          </p:cNvPr>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28</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535278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DB944-3C12-10CF-BB98-0966FF7C9B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2BD84A-0D7C-B7AA-3A00-D916398572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804C6A-BC7F-A8C8-0D52-9D4C87CC6054}"/>
              </a:ext>
            </a:extLst>
          </p:cNvPr>
          <p:cNvSpPr>
            <a:spLocks noGrp="1"/>
          </p:cNvSpPr>
          <p:nvPr>
            <p:ph type="body" idx="1"/>
          </p:nvPr>
        </p:nvSpPr>
        <p:spPr/>
        <p:txBody>
          <a:bodyPr>
            <a:normAutofit fontScale="92500" lnSpcReduction="20000"/>
          </a:bodyPr>
          <a:lstStyle/>
          <a:p>
            <a:pPr>
              <a:defRPr/>
            </a:pPr>
            <a:r>
              <a:rPr lang="en-US" sz="1400" dirty="0">
                <a:cs typeface="Arial"/>
              </a:rPr>
              <a:t>Regulatory compliance continues to grow more complex with ever-changing global and legal requirements.  Robust records management capabilities help you ensure compliance with the ability to define retention schedules for specific types of documents, with variations to accommodate specific regional and country-specific requirements.  You can define the retention trigger such as an event like employee termination, time-based or permanent, and what action is to be taken upon that trigger, such as deletion, document archival, or reduced access permissions, etc.   Our solution helps you easily define, apply and track your retention policies.</a:t>
            </a:r>
          </a:p>
          <a:p>
            <a:pPr>
              <a:defRPr/>
            </a:pPr>
            <a:endParaRPr lang="en-US" sz="1400" b="1" dirty="0">
              <a:cs typeface="Arial"/>
            </a:endParaRPr>
          </a:p>
          <a:p>
            <a:pPr marL="0" marR="0" lvl="0" indent="0" algn="l" defTabSz="1088776" rtl="0" eaLnBrk="1" fontAlgn="auto" latinLnBrk="0" hangingPunct="1">
              <a:lnSpc>
                <a:spcPct val="100000"/>
              </a:lnSpc>
              <a:spcBef>
                <a:spcPts val="0"/>
              </a:spcBef>
              <a:spcAft>
                <a:spcPts val="0"/>
              </a:spcAft>
              <a:buClrTx/>
              <a:buSzTx/>
              <a:buFontTx/>
              <a:buNone/>
              <a:tabLst/>
              <a:defRPr/>
            </a:pPr>
            <a:r>
              <a:rPr lang="en-US" sz="1400" b="0" dirty="0">
                <a:cs typeface="Arial"/>
              </a:rPr>
              <a:t>Legal holds enable </a:t>
            </a:r>
            <a:r>
              <a:rPr lang="en-US" sz="1400" dirty="0">
                <a:cs typeface="Arial"/>
              </a:rPr>
              <a:t>HR, Legal and Auditors to lock down documents associated with a legal action. </a:t>
            </a:r>
            <a:r>
              <a:rPr lang="en-US" sz="1400" b="0" dirty="0">
                <a:cs typeface="Arial"/>
              </a:rPr>
              <a:t>Using document search capabilities, the required employee documents can be easily located and placed on a legal hold, prohibiting the document from being edited or deleted.  </a:t>
            </a:r>
            <a:r>
              <a:rPr lang="en-US" sz="1400" dirty="0">
                <a:cs typeface="Arial"/>
              </a:rPr>
              <a:t>You can even create a unique workspace for the legal case where you consolidate all documents from both SAP SuccessFactors and Outlook, providing your legal department with all documents and correspondence in one place where they can leverage the previously mentioned full-text search to speed up legal discovery.</a:t>
            </a:r>
          </a:p>
          <a:p>
            <a:pPr>
              <a:defRPr/>
            </a:pPr>
            <a:endParaRPr lang="en-US" sz="1400" b="1" dirty="0">
              <a:cs typeface="Arial"/>
            </a:endParaRPr>
          </a:p>
          <a:p>
            <a:endParaRPr lang="en-US" sz="1400" b="0" dirty="0">
              <a:cs typeface="Arial"/>
            </a:endParaRPr>
          </a:p>
          <a:p>
            <a:endParaRPr lang="en-US" sz="1400" b="1" dirty="0">
              <a:solidFill>
                <a:srgbClr val="FF0000"/>
              </a:solidFill>
            </a:endParaRPr>
          </a:p>
        </p:txBody>
      </p:sp>
      <p:sp>
        <p:nvSpPr>
          <p:cNvPr id="4" name="Slide Number Placeholder 3">
            <a:extLst>
              <a:ext uri="{FF2B5EF4-FFF2-40B4-BE49-F238E27FC236}">
                <a16:creationId xmlns:a16="http://schemas.microsoft.com/office/drawing/2014/main" id="{10EB5BAF-2AE9-0069-5F94-9A64EF747BAC}"/>
              </a:ext>
            </a:extLst>
          </p:cNvPr>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29</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681338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F3AA0-9E54-FC62-5E00-BB44FD87D8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197B98-5BAC-70A3-0670-00FC7EAFE8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3B543B-ECC5-F082-4163-05A6D2864AC7}"/>
              </a:ext>
            </a:extLst>
          </p:cNvPr>
          <p:cNvSpPr>
            <a:spLocks noGrp="1"/>
          </p:cNvSpPr>
          <p:nvPr>
            <p:ph type="body" idx="1"/>
          </p:nvPr>
        </p:nvSpPr>
        <p:spPr/>
        <p:txBody>
          <a:bodyPr>
            <a:normAutofit/>
          </a:bodyPr>
          <a:lstStyle/>
          <a:p>
            <a:pPr indent="7620" fontAlgn="t">
              <a:spcBef>
                <a:spcPts val="900"/>
              </a:spcBef>
              <a:buClr>
                <a:srgbClr val="0072AA"/>
              </a:buClr>
            </a:pPr>
            <a:r>
              <a:rPr kumimoji="0" lang="en-US" sz="1400" i="0" u="none" strike="noStrike" kern="0" cap="none" spc="0" normalizeH="0" baseline="0" noProof="0" dirty="0">
                <a:ln>
                  <a:noFill/>
                </a:ln>
                <a:effectLst/>
                <a:uLnTx/>
                <a:uFillTx/>
                <a:latin typeface="+mn-lt"/>
                <a:ea typeface="+mn-ea"/>
                <a:cs typeface="Arial"/>
                <a:sym typeface="Arial"/>
              </a:rPr>
              <a:t>Today’s employees expect quick and easy access to HR-related transactions and services.  With Document Management Solutions for SAP SuccessFactors, you can empower your employees with self-service tools for document access, generation and updates.  For example, if an employee has a missing or outdated document in their file, they no longer need to rely on the HR help desk as they can now upload a new document directly into their employee file.  If required by the organization, the document can automatically trigger an approval workflow  that must be completed before the document is added to the employee file.  Further streamlining the document process and reducing administrative burden on HR and service delivery teams, if permissioned, employees can access documents in their own file and  generate documents, such as employment verification letters, directly from their employee workspace.  </a:t>
            </a:r>
            <a:endParaRPr lang="en-US" sz="1400" kern="0" dirty="0">
              <a:cs typeface="Arial"/>
            </a:endParaRPr>
          </a:p>
          <a:p>
            <a:endParaRPr lang="en-US" sz="1400" b="1" dirty="0">
              <a:solidFill>
                <a:srgbClr val="FF0000"/>
              </a:solidFill>
            </a:endParaRPr>
          </a:p>
        </p:txBody>
      </p:sp>
      <p:sp>
        <p:nvSpPr>
          <p:cNvPr id="4" name="Slide Number Placeholder 3">
            <a:extLst>
              <a:ext uri="{FF2B5EF4-FFF2-40B4-BE49-F238E27FC236}">
                <a16:creationId xmlns:a16="http://schemas.microsoft.com/office/drawing/2014/main" id="{C2DA3763-D548-BEC6-385E-A5C95D08D392}"/>
              </a:ext>
            </a:extLst>
          </p:cNvPr>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30</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5770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2FF9D-169D-FE04-B696-AF7BEE794C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9B47D4-4104-604E-0387-53BE36C4A4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F542E7-4FC1-E830-28D6-71F310A74648}"/>
              </a:ext>
            </a:extLst>
          </p:cNvPr>
          <p:cNvSpPr>
            <a:spLocks noGrp="1"/>
          </p:cNvSpPr>
          <p:nvPr>
            <p:ph type="body" idx="1"/>
          </p:nvPr>
        </p:nvSpPr>
        <p:spPr/>
        <p:txBody>
          <a:bodyPr>
            <a:normAutofit fontScale="62500" lnSpcReduction="20000"/>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mn-lt"/>
                <a:ea typeface="+mn-ea"/>
                <a:cs typeface="+mn-cs"/>
              </a:rPr>
              <a:t>Communicating with candidates and employees personally and promptly is essential to a great employee experience.  Document generation capabilities enable you to trigger the generation of employee documents on an ad-hoc basis, through employee self-service, or automatically based on events in SAP SuccessFactors* (functionality only available with SAP SuccessFactors Extended ECM).  For example, an employee relocation event in SAP SuccessFactors can be configured to trigger the automatic generation of a change in employment letter, new employment contract, or a contract amendment.  </a:t>
            </a:r>
          </a:p>
          <a:p>
            <a:pPr marL="0" marR="0" lvl="0" indent="0" algn="l" defTabSz="1088776">
              <a:lnSpc>
                <a:spcPct val="100000"/>
              </a:lnSpc>
              <a:spcBef>
                <a:spcPts val="0"/>
              </a:spcBef>
              <a:spcAft>
                <a:spcPts val="0"/>
              </a:spcAft>
              <a:buClrTx/>
              <a:buSzTx/>
              <a:buFontTx/>
              <a:buNone/>
              <a:tabLst/>
              <a:defRPr/>
            </a:pPr>
            <a:endParaRPr lang="en-US" sz="1400" kern="1200" dirty="0">
              <a:solidFill>
                <a:schemeClr val="tx1"/>
              </a:solidFill>
              <a:effectLst/>
              <a:latin typeface="+mn-lt"/>
              <a:cs typeface="Arial"/>
            </a:endParaRPr>
          </a:p>
          <a:p>
            <a:pPr>
              <a:defRPr/>
            </a:pPr>
            <a:r>
              <a:rPr lang="en-US" sz="1400" dirty="0"/>
              <a:t>You can use the template designer to build and update document templates, including conditional text formatting and free text fields to personalize the documents to the employee and the region or job they work in.  A centrally managed template library enables you to ensure document style and branding consistency across departments and regions.  Additionally, a text resource library allows you to create copy blocks such as legal disclaimers or employment contract rules and utilize these copy blocks in the templates.  This library enables you to establish one version of the truth and make changes only once, and those changes will be reflected in all templates where that copy block is being used.  It improves the accuracy of the document and speeds the document creation process.  Bulk document generation* (</a:t>
            </a:r>
            <a:r>
              <a:rPr lang="en-US" sz="1400" kern="1200" dirty="0">
                <a:solidFill>
                  <a:schemeClr val="tx1"/>
                </a:solidFill>
                <a:effectLst/>
                <a:latin typeface="+mn-lt"/>
                <a:ea typeface="+mn-ea"/>
                <a:cs typeface="+mn-cs"/>
              </a:rPr>
              <a:t>(functionality only available with SAP SuccessFactors Extended ECM)</a:t>
            </a:r>
            <a:r>
              <a:rPr lang="en-US" sz="1400" dirty="0"/>
              <a:t> and multi-channel distribution creates further process efficiencies.  </a:t>
            </a:r>
          </a:p>
          <a:p>
            <a:endParaRPr lang="en-US" sz="1400" b="1" dirty="0">
              <a:solidFill>
                <a:srgbClr val="FF0000"/>
              </a:solidFill>
            </a:endParaRPr>
          </a:p>
          <a:p>
            <a:pPr marL="0" marR="0" lvl="0" indent="0" algn="l" defTabSz="1088776" rtl="0" eaLnBrk="1" fontAlgn="auto" latinLnBrk="0" hangingPunct="1">
              <a:lnSpc>
                <a:spcPct val="100000"/>
              </a:lnSpc>
              <a:spcBef>
                <a:spcPts val="0"/>
              </a:spcBef>
              <a:spcAft>
                <a:spcPts val="0"/>
              </a:spcAft>
              <a:buClrTx/>
              <a:buSzTx/>
              <a:buFontTx/>
              <a:buNone/>
              <a:tabLst/>
              <a:defRPr/>
            </a:pPr>
            <a:r>
              <a:rPr lang="en-US" sz="1400" dirty="0"/>
              <a:t>The fully digital process is further streamlined with the ability collect signatures digitally.  With SAP Signature Management by DocuSign, you can delight </a:t>
            </a:r>
            <a:r>
              <a:rPr lang="en-US" dirty="0"/>
              <a:t>candidates, employees and HR teams by executing the signing of documents on any device from any location.  </a:t>
            </a:r>
          </a:p>
          <a:p>
            <a:pPr marL="0" marR="0" lvl="0" indent="0" algn="l" defTabSz="1088776" rtl="0" eaLnBrk="1" fontAlgn="auto" latinLnBrk="0" hangingPunct="1">
              <a:lnSpc>
                <a:spcPct val="100000"/>
              </a:lnSpc>
              <a:spcBef>
                <a:spcPts val="0"/>
              </a:spcBef>
              <a:spcAft>
                <a:spcPts val="0"/>
              </a:spcAft>
              <a:buClrTx/>
              <a:buSzTx/>
              <a:buFontTx/>
              <a:buNone/>
              <a:tabLst/>
              <a:defRPr/>
            </a:pPr>
            <a:endParaRPr lang="en-US" dirty="0"/>
          </a:p>
          <a:p>
            <a:r>
              <a:rPr lang="en-US" dirty="0"/>
              <a:t>All documents generated are versioned, helping ensure that everybody knows the most relevant iteration of every document in an employee’s file. Once you send the document to your employee, the application automatically stores a copy, capturing full audit information in the employee’s file and minimizing compliance risk.</a:t>
            </a:r>
          </a:p>
          <a:p>
            <a:endParaRPr lang="en-US" dirty="0"/>
          </a:p>
          <a:p>
            <a:r>
              <a:rPr lang="en-US" b="1" dirty="0"/>
              <a:t>**Recruiting / Onboarding example ** </a:t>
            </a:r>
          </a:p>
          <a:p>
            <a:r>
              <a:rPr lang="en-US" dirty="0"/>
              <a:t>For recruiting you can deliver</a:t>
            </a:r>
            <a:r>
              <a:rPr lang="en-US" sz="1400" dirty="0"/>
              <a:t> an offer letter in minutes and capture their approval from any device. And, when used in conjunction with Onboarding, candidates, now new hires, can complete their forms with DocuSign, creating a delightful, welcoming experience for new hires</a:t>
            </a:r>
            <a:r>
              <a:rPr lang="en-US" dirty="0"/>
              <a:t>, and of course the completed onboarding documents can be automatically saved in the employees workspace. </a:t>
            </a:r>
          </a:p>
          <a:p>
            <a:endParaRPr lang="en-US" sz="1400" b="1" dirty="0">
              <a:solidFill>
                <a:srgbClr val="FF0000"/>
              </a:solidFill>
            </a:endParaRPr>
          </a:p>
        </p:txBody>
      </p:sp>
      <p:sp>
        <p:nvSpPr>
          <p:cNvPr id="4" name="Slide Number Placeholder 3">
            <a:extLst>
              <a:ext uri="{FF2B5EF4-FFF2-40B4-BE49-F238E27FC236}">
                <a16:creationId xmlns:a16="http://schemas.microsoft.com/office/drawing/2014/main" id="{134ACA15-F36F-EEF0-E744-5E5E5EFECF54}"/>
              </a:ext>
            </a:extLst>
          </p:cNvPr>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31</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135215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80D7F-C637-23E4-A2F2-16B3920BCC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F6B65F-2AD7-2576-36AE-B6B1D0FC5F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B04C39-93BB-B3B1-AB08-864762699AB6}"/>
              </a:ext>
            </a:extLst>
          </p:cNvPr>
          <p:cNvSpPr>
            <a:spLocks noGrp="1"/>
          </p:cNvSpPr>
          <p:nvPr>
            <p:ph type="body" idx="1"/>
          </p:nvPr>
        </p:nvSpPr>
        <p:spPr/>
        <p:txBody>
          <a:bodyPr>
            <a:normAutofit fontScale="70000" lnSpcReduction="20000"/>
          </a:bodyPr>
          <a:lstStyle/>
          <a:p>
            <a:r>
              <a:rPr lang="en-US"/>
              <a:t>Anther major challenge is managing employees who wear multiple hats—whether that means holding two roles, working across departments, or even across borders. We can make this easier by creating a dedicated folder for each role, automatically—ensuring clear separation of documents and responsibilities. When employees change roles, managers, or working hours, permissions update automatically to keep sensitive information protected. You can also streamline contract updates and version control, so you’re not chasing paperwork or duplicating effort. With a centralized workspace, even contingent and temporary staff are tracked accurately—enhancing both operational efficiency and compliance. No more missing files, no more manual oversight—just clean, consistent, and confident multi-role management.</a:t>
            </a:r>
          </a:p>
          <a:p>
            <a:endParaRPr lang="en-US" sz="1400" b="1">
              <a:solidFill>
                <a:srgbClr val="FF0000"/>
              </a:solidFill>
            </a:endParaRPr>
          </a:p>
          <a:p>
            <a:r>
              <a:rPr lang="en-US" sz="1400" b="1">
                <a:solidFill>
                  <a:srgbClr val="FF0000"/>
                </a:solidFill>
              </a:rPr>
              <a:t>--VT– I have not overwritten the talk track just updated slightly</a:t>
            </a:r>
          </a:p>
          <a:p>
            <a:pPr>
              <a:lnSpc>
                <a:spcPct val="107000"/>
              </a:lnSpc>
              <a:spcAft>
                <a:spcPts val="800"/>
              </a:spcAft>
              <a:buNone/>
            </a:pPr>
            <a:r>
              <a:rPr lang="en-GB" sz="1800" kern="100">
                <a:effectLst/>
                <a:latin typeface="Aptos" panose="020B0004020202020204" pitchFamily="34" charset="0"/>
                <a:ea typeface="Aptos" panose="020B0004020202020204" pitchFamily="34" charset="0"/>
                <a:cs typeface="Times New Roman" panose="02020603050405020304" pitchFamily="18" charset="0"/>
              </a:rPr>
              <a:t>Another major challenge is managing employees who wear multiple hats—whether that means holding two roles, working across departments, or even across borders. We can make this easier by creating a dedicated employee workspace for each role, automatically ensuring clear separation of documents, responsibilities and access. </a:t>
            </a:r>
          </a:p>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When employees have more than one role or manager, permissions update automatically to keep personnel information personal. Hr can streamline contract updates and version control, so you’re not chasing paperwork or duplicating effort. With a centralized workspace, contingent or staff with multiple jobs can track all their documents from one place—enhancing both operational efficiency and compliance. No more missing files, no more manual oversight—just clean, consistent, and confident multi-role management.</a:t>
            </a:r>
          </a:p>
          <a:p>
            <a:endParaRPr lang="en-US" sz="1400" b="1" dirty="0">
              <a:solidFill>
                <a:srgbClr val="FF0000"/>
              </a:solidFill>
            </a:endParaRPr>
          </a:p>
        </p:txBody>
      </p:sp>
      <p:sp>
        <p:nvSpPr>
          <p:cNvPr id="4" name="Slide Number Placeholder 3">
            <a:extLst>
              <a:ext uri="{FF2B5EF4-FFF2-40B4-BE49-F238E27FC236}">
                <a16:creationId xmlns:a16="http://schemas.microsoft.com/office/drawing/2014/main" id="{925B5BE3-FA00-A7EA-4619-E19C7637A055}"/>
              </a:ext>
            </a:extLst>
          </p:cNvPr>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32</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962734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6467022-1A2E-7141-8B66-5520D8C1752F}" type="slidenum">
              <a:rPr lang="de-DE" smtClean="0">
                <a:solidFill>
                  <a:prstClr val="black"/>
                </a:solidFill>
              </a:rPr>
              <a:pPr>
                <a:defRPr/>
              </a:pPr>
              <a:t>5</a:t>
            </a:fld>
            <a:endParaRPr lang="de-DE" dirty="0">
              <a:solidFill>
                <a:prstClr val="black"/>
              </a:solidFill>
            </a:endParaRPr>
          </a:p>
        </p:txBody>
      </p:sp>
    </p:spTree>
    <p:extLst>
      <p:ext uri="{BB962C8B-B14F-4D97-AF65-F5344CB8AC3E}">
        <p14:creationId xmlns:p14="http://schemas.microsoft.com/office/powerpoint/2010/main" val="1211395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41653" marR="0" lvl="0" indent="0" algn="l" defTabSz="914400" rtl="0" eaLnBrk="1" fontAlgn="base" latinLnBrk="0" hangingPunct="1">
              <a:lnSpc>
                <a:spcPct val="80000"/>
              </a:lnSpc>
              <a:spcBef>
                <a:spcPts val="1269"/>
              </a:spcBef>
              <a:spcAft>
                <a:spcPct val="0"/>
              </a:spcAft>
              <a:buClr>
                <a:srgbClr val="226CA9"/>
              </a:buClr>
              <a:buSzTx/>
              <a:buFontTx/>
              <a:buNone/>
              <a:tabLst/>
              <a:defRPr/>
            </a:pPr>
            <a:r>
              <a:rPr lang="en-US" b="1" dirty="0"/>
              <a:t>SPEAKER NOTES</a:t>
            </a:r>
          </a:p>
          <a:p>
            <a:pPr marL="241653" marR="0" lvl="0" indent="0" algn="l" defTabSz="914400" rtl="0" eaLnBrk="1" fontAlgn="base" latinLnBrk="0" hangingPunct="1">
              <a:lnSpc>
                <a:spcPct val="80000"/>
              </a:lnSpc>
              <a:spcBef>
                <a:spcPts val="1269"/>
              </a:spcBef>
              <a:spcAft>
                <a:spcPct val="0"/>
              </a:spcAft>
              <a:buClr>
                <a:srgbClr val="226CA9"/>
              </a:buClr>
              <a:buSzTx/>
              <a:buFontTx/>
              <a:buNone/>
              <a:tabLst/>
              <a:defRPr/>
            </a:pPr>
            <a:endParaRPr lang="en-US" dirty="0"/>
          </a:p>
          <a:p>
            <a:pPr marL="241653">
              <a:lnSpc>
                <a:spcPct val="80000"/>
              </a:lnSpc>
              <a:spcBef>
                <a:spcPts val="1269"/>
              </a:spcBef>
              <a:buClr>
                <a:srgbClr val="226CA9"/>
              </a:buClr>
            </a:pPr>
            <a:r>
              <a:rPr lang="en-US" sz="1200" dirty="0">
                <a:solidFill>
                  <a:srgbClr val="000000"/>
                </a:solidFill>
                <a:latin typeface="Avenir Light" charset="0"/>
                <a:cs typeface="Calibri" panose="020F0502020204030204" pitchFamily="34" charset="0"/>
              </a:rPr>
              <a:t>For  business processes with a higher level of collaboration, where information sharing and managing larger volumes of content is a key requirement OpenText’s versatile platform solution is Extended ECM. It integrates perfectly into SAP, Microsoft, Oracle, Salesforce and other leading applications. </a:t>
            </a:r>
          </a:p>
          <a:p>
            <a:pPr marL="241653">
              <a:lnSpc>
                <a:spcPct val="80000"/>
              </a:lnSpc>
              <a:spcBef>
                <a:spcPts val="1269"/>
              </a:spcBef>
              <a:buClr>
                <a:srgbClr val="226CA9"/>
              </a:buClr>
            </a:pPr>
            <a:endParaRPr lang="en-US" sz="1200" dirty="0">
              <a:solidFill>
                <a:srgbClr val="000000"/>
              </a:solidFill>
              <a:latin typeface="Avenir Light" charset="0"/>
              <a:cs typeface="Calibri" panose="020F0502020204030204" pitchFamily="34" charset="0"/>
            </a:endParaRPr>
          </a:p>
          <a:p>
            <a:pPr marL="483306" indent="-241653">
              <a:lnSpc>
                <a:spcPct val="80000"/>
              </a:lnSpc>
              <a:spcBef>
                <a:spcPts val="1269"/>
              </a:spcBef>
              <a:buClr>
                <a:srgbClr val="226CA9"/>
              </a:buClr>
              <a:buFont typeface="Wingdings" charset="0"/>
              <a:buChar char="§"/>
            </a:pPr>
            <a:r>
              <a:rPr lang="en-US" sz="1200" dirty="0">
                <a:solidFill>
                  <a:srgbClr val="000000"/>
                </a:solidFill>
                <a:latin typeface="Avenir Light" charset="0"/>
                <a:cs typeface="Calibri" panose="020F0502020204030204" pitchFamily="34" charset="0"/>
              </a:rPr>
              <a:t>Extended ECM Platform fuels Business Processes with Information</a:t>
            </a:r>
          </a:p>
          <a:p>
            <a:pPr marL="483306" marR="0" indent="-241653" algn="l" defTabSz="914400" rtl="0" eaLnBrk="1" fontAlgn="base" latinLnBrk="0" hangingPunct="1">
              <a:lnSpc>
                <a:spcPct val="80000"/>
              </a:lnSpc>
              <a:spcBef>
                <a:spcPts val="1269"/>
              </a:spcBef>
              <a:spcAft>
                <a:spcPct val="0"/>
              </a:spcAft>
              <a:buClr>
                <a:srgbClr val="226CA9"/>
              </a:buClr>
              <a:buSzTx/>
              <a:buFont typeface="Wingdings" charset="0"/>
              <a:buChar char="§"/>
              <a:tabLst/>
              <a:defRPr/>
            </a:pPr>
            <a:r>
              <a:rPr lang="en-US" sz="1200" dirty="0">
                <a:solidFill>
                  <a:srgbClr val="000000"/>
                </a:solidFill>
                <a:latin typeface="Avenir Light" charset="0"/>
                <a:cs typeface="Calibri" panose="020F0502020204030204" pitchFamily="34" charset="0"/>
              </a:rPr>
              <a:t>It provides Business Workspaces to manage all information required for a process while giving users working in different applications and Uis seamless access to the information the need. </a:t>
            </a:r>
          </a:p>
          <a:p>
            <a:pPr marL="483306" indent="-241653">
              <a:lnSpc>
                <a:spcPct val="80000"/>
              </a:lnSpc>
              <a:spcBef>
                <a:spcPts val="1269"/>
              </a:spcBef>
              <a:buClr>
                <a:srgbClr val="226CA9"/>
              </a:buClr>
              <a:buFont typeface="Wingdings" charset="0"/>
              <a:buChar char="§"/>
            </a:pPr>
            <a:r>
              <a:rPr lang="en-US" sz="1200" dirty="0">
                <a:cs typeface="Calibri" panose="020F0502020204030204" pitchFamily="34" charset="0"/>
              </a:rPr>
              <a:t>Extended ECM also provides an open interfaces for partners and customers (UI + Backend) to integrate into additional eco systems </a:t>
            </a:r>
          </a:p>
          <a:p>
            <a:endParaRPr lang="en-US" dirty="0"/>
          </a:p>
          <a:p>
            <a:pPr marL="241653" marR="0" lvl="0" indent="0" algn="l" defTabSz="914400" rtl="0" eaLnBrk="1" fontAlgn="base" latinLnBrk="0" hangingPunct="1">
              <a:lnSpc>
                <a:spcPct val="80000"/>
              </a:lnSpc>
              <a:spcBef>
                <a:spcPts val="1269"/>
              </a:spcBef>
              <a:spcAft>
                <a:spcPct val="0"/>
              </a:spcAft>
              <a:buClr>
                <a:srgbClr val="226CA9"/>
              </a:buClr>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D6467022-1A2E-7141-8B66-5520D8C1752F}" type="slidenum">
              <a:rPr lang="en-US" smtClean="0">
                <a:solidFill>
                  <a:prstClr val="black"/>
                </a:solidFill>
              </a:rPr>
              <a:pPr>
                <a:defRPr/>
              </a:pPr>
              <a:t>6</a:t>
            </a:fld>
            <a:endParaRPr lang="en-US" dirty="0">
              <a:solidFill>
                <a:prstClr val="black"/>
              </a:solidFill>
            </a:endParaRPr>
          </a:p>
        </p:txBody>
      </p:sp>
    </p:spTree>
    <p:extLst>
      <p:ext uri="{BB962C8B-B14F-4D97-AF65-F5344CB8AC3E}">
        <p14:creationId xmlns:p14="http://schemas.microsoft.com/office/powerpoint/2010/main" val="1196898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079BB-4488-A269-9A39-55CF7D1B55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B1E36B-E15A-6D71-B9DB-DEB4F7CF85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56BB5A-AD28-C13D-59D4-011575581A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A05CC6-FA2A-44E8-933C-F04EF56AD0B5}"/>
              </a:ext>
            </a:extLst>
          </p:cNvPr>
          <p:cNvSpPr>
            <a:spLocks noGrp="1"/>
          </p:cNvSpPr>
          <p:nvPr>
            <p:ph type="sldNum" sz="quarter" idx="10"/>
          </p:nvPr>
        </p:nvSpPr>
        <p:spPr/>
        <p:txBody>
          <a:bodyPr/>
          <a:lstStyle/>
          <a:p>
            <a:pPr>
              <a:defRPr/>
            </a:pPr>
            <a:fld id="{D6467022-1A2E-7141-8B66-5520D8C1752F}" type="slidenum">
              <a:rPr lang="uk-UA" smtClean="0"/>
              <a:pPr>
                <a:defRPr/>
              </a:pPr>
              <a:t>7</a:t>
            </a:fld>
            <a:endParaRPr lang="uk-UA"/>
          </a:p>
        </p:txBody>
      </p:sp>
    </p:spTree>
    <p:extLst>
      <p:ext uri="{BB962C8B-B14F-4D97-AF65-F5344CB8AC3E}">
        <p14:creationId xmlns:p14="http://schemas.microsoft.com/office/powerpoint/2010/main" val="3045500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690563"/>
            <a:ext cx="6142038" cy="3454400"/>
          </a:xfrm>
        </p:spPr>
      </p:sp>
      <p:sp>
        <p:nvSpPr>
          <p:cNvPr id="3" name="Notes Placeholder 2"/>
          <p:cNvSpPr>
            <a:spLocks noGrp="1"/>
          </p:cNvSpPr>
          <p:nvPr>
            <p:ph type="body" idx="1"/>
          </p:nvPr>
        </p:nvSpPr>
        <p:spPr/>
        <p:txBody>
          <a:bodyPr>
            <a:normAutofit/>
          </a:bodyPr>
          <a:lstStyle/>
          <a:p>
            <a:pPr marL="243904">
              <a:lnSpc>
                <a:spcPct val="80000"/>
              </a:lnSpc>
              <a:spcBef>
                <a:spcPts val="1281"/>
              </a:spcBef>
              <a:buClr>
                <a:srgbClr val="226CA9"/>
              </a:buClr>
            </a:pPr>
            <a:r>
              <a:rPr lang="en-US" dirty="0">
                <a:solidFill>
                  <a:srgbClr val="000000"/>
                </a:solidFill>
                <a:latin typeface="Avenir Light" charset="0"/>
                <a:cs typeface="Calibri" panose="020F0502020204030204" pitchFamily="34" charset="0"/>
              </a:rPr>
              <a:t>For  business processes with a higher level of collaboration, where information sharing and managing larger volumes of content is a key requirement OpenText’s versatile platform solution is Extended ECM. It integrates perfectly into SAP, Microsoft, Oracle and other leading applications. It provides Business Workspaces to manage all information required for a process while giving users working in different applications and Uis seamless access to the information the need. </a:t>
            </a:r>
          </a:p>
          <a:p>
            <a:pPr marL="487807" indent="-243904">
              <a:lnSpc>
                <a:spcPct val="80000"/>
              </a:lnSpc>
              <a:spcBef>
                <a:spcPts val="1281"/>
              </a:spcBef>
              <a:buClr>
                <a:srgbClr val="226CA9"/>
              </a:buClr>
              <a:buFont typeface="Wingdings" charset="0"/>
              <a:buChar char="§"/>
            </a:pPr>
            <a:endParaRPr lang="en-US" dirty="0">
              <a:solidFill>
                <a:srgbClr val="000000"/>
              </a:solidFill>
              <a:latin typeface="Avenir Light" charset="0"/>
              <a:cs typeface="Calibri" panose="020F0502020204030204" pitchFamily="34" charset="0"/>
            </a:endParaRPr>
          </a:p>
          <a:p>
            <a:pPr marL="487807" indent="-243904">
              <a:lnSpc>
                <a:spcPct val="80000"/>
              </a:lnSpc>
              <a:spcBef>
                <a:spcPts val="1281"/>
              </a:spcBef>
              <a:buClr>
                <a:srgbClr val="226CA9"/>
              </a:buClr>
              <a:buFont typeface="Wingdings" charset="0"/>
              <a:buChar char="§"/>
            </a:pPr>
            <a:r>
              <a:rPr lang="en-US" dirty="0">
                <a:solidFill>
                  <a:srgbClr val="000000"/>
                </a:solidFill>
                <a:latin typeface="Avenir Light" charset="0"/>
                <a:cs typeface="Calibri" panose="020F0502020204030204" pitchFamily="34" charset="0"/>
              </a:rPr>
              <a:t>Extended ECM Platform fuels Business Processes with Information</a:t>
            </a:r>
          </a:p>
          <a:p>
            <a:pPr marL="487807" indent="-243904">
              <a:lnSpc>
                <a:spcPct val="80000"/>
              </a:lnSpc>
              <a:spcBef>
                <a:spcPts val="1281"/>
              </a:spcBef>
              <a:buClr>
                <a:srgbClr val="226CA9"/>
              </a:buClr>
              <a:buFont typeface="Wingdings" charset="0"/>
              <a:buChar char="§"/>
            </a:pPr>
            <a:r>
              <a:rPr lang="en-US" dirty="0">
                <a:solidFill>
                  <a:srgbClr val="000000"/>
                </a:solidFill>
                <a:latin typeface="Avenir Light" charset="0"/>
                <a:cs typeface="Calibri" panose="020F0502020204030204" pitchFamily="34" charset="0"/>
              </a:rPr>
              <a:t>We ship Predefined business scenarios with Extended ECM to reduce time to value</a:t>
            </a:r>
          </a:p>
          <a:p>
            <a:pPr marL="487807" indent="-243904">
              <a:lnSpc>
                <a:spcPct val="80000"/>
              </a:lnSpc>
              <a:spcBef>
                <a:spcPts val="1281"/>
              </a:spcBef>
              <a:buClr>
                <a:srgbClr val="226CA9"/>
              </a:buClr>
              <a:buFont typeface="Wingdings" charset="0"/>
              <a:buChar char="§"/>
            </a:pPr>
            <a:r>
              <a:rPr lang="en-US" dirty="0">
                <a:cs typeface="Calibri" panose="020F0502020204030204" pitchFamily="34" charset="0"/>
              </a:rPr>
              <a:t>Extended ECM also provides an open interfaces for partners and customers (UI + Backend) to integrate into additional eco systems </a:t>
            </a:r>
          </a:p>
          <a:p>
            <a:endParaRPr lang="en-US" dirty="0"/>
          </a:p>
          <a:p>
            <a:r>
              <a:rPr lang="en-US" dirty="0"/>
              <a:t>The new Business Center for SAP and Extended ECM are working</a:t>
            </a:r>
            <a:r>
              <a:rPr lang="en-US" baseline="0" dirty="0"/>
              <a:t> perfectly together. Business Center can trigger the workspaces or file documents in Extended ECM. Vice versa Extended ECM workspaces can be embedded into Business Center.  </a:t>
            </a:r>
            <a:endParaRPr lang="en-US" dirty="0"/>
          </a:p>
        </p:txBody>
      </p:sp>
      <p:sp>
        <p:nvSpPr>
          <p:cNvPr id="4" name="Slide Number Placeholder 3"/>
          <p:cNvSpPr>
            <a:spLocks noGrp="1"/>
          </p:cNvSpPr>
          <p:nvPr>
            <p:ph type="sldNum" sz="quarter" idx="10"/>
          </p:nvPr>
        </p:nvSpPr>
        <p:spPr/>
        <p:txBody>
          <a:bodyPr/>
          <a:lstStyle/>
          <a:p>
            <a:pPr>
              <a:defRPr/>
            </a:pPr>
            <a:fld id="{D6467022-1A2E-7141-8B66-5520D8C1752F}" type="slidenum">
              <a:rPr lang="en-US" smtClean="0">
                <a:solidFill>
                  <a:prstClr val="black"/>
                </a:solidFill>
                <a:latin typeface="Calibri"/>
              </a:rPr>
              <a:pPr>
                <a:defRPr/>
              </a:pPr>
              <a:t>8</a:t>
            </a:fld>
            <a:endParaRPr lang="en-US" dirty="0">
              <a:solidFill>
                <a:prstClr val="black"/>
              </a:solidFill>
              <a:latin typeface="Calibri"/>
            </a:endParaRPr>
          </a:p>
        </p:txBody>
      </p:sp>
    </p:spTree>
    <p:extLst>
      <p:ext uri="{BB962C8B-B14F-4D97-AF65-F5344CB8AC3E}">
        <p14:creationId xmlns:p14="http://schemas.microsoft.com/office/powerpoint/2010/main" val="1147238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1A1C7-368E-6215-CFE4-2EFC91C053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F08746-F413-1F2A-DE7C-F7146C7C81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5FBEB9-235F-5FD0-C9CB-299A604AF4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A88F399-B2F6-E8BE-9F74-184069F1686F}"/>
              </a:ext>
            </a:extLst>
          </p:cNvPr>
          <p:cNvSpPr>
            <a:spLocks noGrp="1"/>
          </p:cNvSpPr>
          <p:nvPr>
            <p:ph type="sldNum" sz="quarter" idx="5"/>
          </p:nvPr>
        </p:nvSpPr>
        <p:spPr/>
        <p:txBody>
          <a:bodyPr/>
          <a:lstStyle/>
          <a:p>
            <a:fld id="{7D8C2C35-2B8A-446E-BEC0-FD36716C29AC}" type="slidenum">
              <a:rPr lang="en-DE" smtClean="0"/>
              <a:pPr/>
              <a:t>10</a:t>
            </a:fld>
            <a:endParaRPr lang="en-DE"/>
          </a:p>
        </p:txBody>
      </p:sp>
    </p:spTree>
    <p:extLst>
      <p:ext uri="{BB962C8B-B14F-4D97-AF65-F5344CB8AC3E}">
        <p14:creationId xmlns:p14="http://schemas.microsoft.com/office/powerpoint/2010/main" val="47079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EDB35-977E-B73B-048D-490385FA70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41A86A-78C4-B994-F745-8537512EFE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53C16B-20B6-983B-B1C6-B7BB9DD6F412}"/>
              </a:ext>
            </a:extLst>
          </p:cNvPr>
          <p:cNvSpPr>
            <a:spLocks noGrp="1"/>
          </p:cNvSpPr>
          <p:nvPr>
            <p:ph type="body" idx="1"/>
          </p:nvPr>
        </p:nvSpPr>
        <p:spPr/>
        <p:txBody>
          <a:bodyPr>
            <a:normAutofit fontScale="55000" lnSpcReduction="20000"/>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lang="en-US" baseline="0" dirty="0"/>
              <a:t>Standard SAP SFSF AE question is “why do they need </a:t>
            </a:r>
            <a:r>
              <a:rPr lang="en-US" baseline="0" dirty="0" err="1"/>
              <a:t>xECM</a:t>
            </a:r>
            <a:r>
              <a:rPr lang="en-US" baseline="0" dirty="0"/>
              <a:t> if they can store documents in SFSF already”. </a:t>
            </a:r>
            <a:r>
              <a:rPr lang="en-US" sz="1400" dirty="0"/>
              <a:t>SAP SuccessFactors Document Management Core by OpenText provides a centralized and secure location for the storage and management of employee files.</a:t>
            </a:r>
            <a:endParaRPr lang="en-US" sz="1400" dirty="0">
              <a:solidFill>
                <a:prstClr val="black"/>
              </a:solidFill>
            </a:endParaRPr>
          </a:p>
          <a:p>
            <a:pPr marL="0" marR="0" lvl="0" indent="0" algn="l" defTabSz="1088776"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1088776" rtl="0" eaLnBrk="1" fontAlgn="auto" latinLnBrk="0" hangingPunct="1">
              <a:lnSpc>
                <a:spcPct val="100000"/>
              </a:lnSpc>
              <a:spcBef>
                <a:spcPts val="0"/>
              </a:spcBef>
              <a:spcAft>
                <a:spcPts val="0"/>
              </a:spcAft>
              <a:buClrTx/>
              <a:buSzTx/>
              <a:buFontTx/>
              <a:buNone/>
              <a:tabLst/>
              <a:defRPr/>
            </a:pPr>
            <a:r>
              <a:rPr lang="en-US" baseline="0" dirty="0"/>
              <a:t>The p</a:t>
            </a:r>
            <a:r>
              <a:rPr lang="en-US" dirty="0"/>
              <a:t>oint of differentiation is that SAP SuccessFactors DMS is only for HRBP and System Admin, the OpenText solution extensions are for users across the business. </a:t>
            </a:r>
          </a:p>
          <a:p>
            <a:pPr marL="0" marR="0" lvl="0" indent="0" algn="l" defTabSz="1088776" rtl="0" eaLnBrk="1" fontAlgn="auto" latinLnBrk="0" hangingPunct="1">
              <a:lnSpc>
                <a:spcPct val="100000"/>
              </a:lnSpc>
              <a:spcBef>
                <a:spcPts val="0"/>
              </a:spcBef>
              <a:spcAft>
                <a:spcPts val="0"/>
              </a:spcAft>
              <a:buClrTx/>
              <a:buSzTx/>
              <a:buFontTx/>
              <a:buNone/>
              <a:tabLst/>
              <a:defRPr/>
            </a:pPr>
            <a:endParaRPr lang="en-US" dirty="0"/>
          </a:p>
          <a:p>
            <a:pPr marL="0" marR="0" lvl="0" indent="0" algn="l" defTabSz="1088776" rtl="0" eaLnBrk="1" fontAlgn="auto" latinLnBrk="0" hangingPunct="1">
              <a:lnSpc>
                <a:spcPct val="100000"/>
              </a:lnSpc>
              <a:spcBef>
                <a:spcPts val="0"/>
              </a:spcBef>
              <a:spcAft>
                <a:spcPts val="0"/>
              </a:spcAft>
              <a:buClrTx/>
              <a:buSzTx/>
              <a:buFontTx/>
              <a:buNone/>
              <a:tabLst/>
              <a:defRPr/>
            </a:pPr>
            <a:r>
              <a:rPr lang="en-US" dirty="0"/>
              <a:t>Let’s take a closer look…</a:t>
            </a:r>
          </a:p>
          <a:p>
            <a:pPr marL="0" marR="0" lvl="0" indent="0" algn="l" defTabSz="1088776" rtl="0" eaLnBrk="1" fontAlgn="auto" latinLnBrk="0" hangingPunct="1">
              <a:lnSpc>
                <a:spcPct val="100000"/>
              </a:lnSpc>
              <a:spcBef>
                <a:spcPts val="0"/>
              </a:spcBef>
              <a:spcAft>
                <a:spcPts val="0"/>
              </a:spcAft>
              <a:buClrTx/>
              <a:buSzTx/>
              <a:buFontTx/>
              <a:buNone/>
              <a:tabLst/>
              <a:defRPr/>
            </a:pPr>
            <a:endParaRPr lang="en-US" dirty="0"/>
          </a:p>
          <a:p>
            <a:pPr marL="0" marR="0" lvl="0" indent="0" algn="l" defTabSz="1088776" rtl="0" eaLnBrk="1" fontAlgn="auto" latinLnBrk="0" hangingPunct="1">
              <a:lnSpc>
                <a:spcPct val="100000"/>
              </a:lnSpc>
              <a:spcBef>
                <a:spcPts val="0"/>
              </a:spcBef>
              <a:spcAft>
                <a:spcPts val="0"/>
              </a:spcAft>
              <a:buClrTx/>
              <a:buSzTx/>
              <a:buFontTx/>
              <a:buNone/>
              <a:tabLst/>
              <a:defRPr/>
            </a:pPr>
            <a:r>
              <a:rPr lang="en-US" dirty="0"/>
              <a:t>HR teams today are juggling a complex set of challenges—compliance, access, efficiency—all while supporting a hybrid workforce. As your business evolves, managing employee documents manually or across disconnected systems becomes a liability – not only for HR, but for stakeholders across the organization – </a:t>
            </a:r>
            <a:r>
              <a:rPr lang="en-US" sz="1400" b="0" kern="1200" dirty="0">
                <a:solidFill>
                  <a:schemeClr val="tx1"/>
                </a:solidFill>
                <a:effectLst/>
                <a:latin typeface="+mn-lt"/>
                <a:ea typeface="+mn-ea"/>
                <a:cs typeface="+mn-cs"/>
                <a:sym typeface="Arial" pitchFamily="34" charset="0"/>
              </a:rPr>
              <a:t>as they </a:t>
            </a:r>
            <a:r>
              <a:rPr lang="en-US" sz="1400" dirty="0">
                <a:solidFill>
                  <a:srgbClr val="000000"/>
                </a:solidFill>
                <a:sym typeface="Arial" pitchFamily="34" charset="0"/>
              </a:rPr>
              <a:t>are all engaged in one way or another in accessing or managing HR</a:t>
            </a:r>
            <a:r>
              <a:rPr lang="en-US" sz="1400" baseline="0" dirty="0">
                <a:solidFill>
                  <a:srgbClr val="000000"/>
                </a:solidFill>
                <a:sym typeface="Arial" pitchFamily="34" charset="0"/>
              </a:rPr>
              <a:t> documents.  </a:t>
            </a:r>
            <a:endParaRPr lang="en-US" dirty="0"/>
          </a:p>
          <a:p>
            <a:endParaRPr lang="en-US" dirty="0"/>
          </a:p>
          <a:p>
            <a:r>
              <a:rPr lang="en-US" dirty="0"/>
              <a:t>Let’s take a step back and ask the questions HR and business leaders are increasingly asking themselves…</a:t>
            </a:r>
          </a:p>
          <a:p>
            <a:pPr marL="285750" indent="-285750">
              <a:buFont typeface="Arial" panose="020B0604020202020204" pitchFamily="34" charset="0"/>
              <a:buChar char="•"/>
            </a:pPr>
            <a:r>
              <a:rPr lang="en-US" dirty="0"/>
              <a:t>If you were audited today, could you confidently and quickly retrieve all required employee documents?</a:t>
            </a:r>
          </a:p>
          <a:p>
            <a:pPr marL="285750" indent="-285750">
              <a:buFont typeface="Arial" panose="020B0604020202020204" pitchFamily="34" charset="0"/>
              <a:buChar char="•"/>
            </a:pPr>
            <a:r>
              <a:rPr lang="en-US" dirty="0"/>
              <a:t>How do you know those documents are actually stored in compliance with regulations like GDPR?</a:t>
            </a:r>
          </a:p>
          <a:p>
            <a:pPr marL="285750" indent="-285750">
              <a:buFont typeface="Arial" panose="020B0604020202020204" pitchFamily="34" charset="0"/>
              <a:buChar char="•"/>
            </a:pPr>
            <a:r>
              <a:rPr lang="en-US" dirty="0"/>
              <a:t>And what about documents that are missing, expired, or incomplete—would you even know?</a:t>
            </a:r>
          </a:p>
          <a:p>
            <a:r>
              <a:rPr lang="en-US" dirty="0"/>
              <a:t>Without a clear compliance process, the risk of fines and reputational damage grows.</a:t>
            </a:r>
          </a:p>
          <a:p>
            <a:endParaRPr lang="en-US" b="1" i="0" u="none" strike="noStrike" dirty="0">
              <a:solidFill>
                <a:srgbClr val="000000"/>
              </a:solidFill>
              <a:effectLst/>
            </a:endParaRPr>
          </a:p>
          <a:p>
            <a:pPr>
              <a:buNone/>
            </a:pPr>
            <a:r>
              <a:rPr lang="en-US" dirty="0"/>
              <a:t>How do you ensure document storage is consistent across locations, teams, or subsidiaries?</a:t>
            </a:r>
          </a:p>
          <a:p>
            <a:pPr marL="285750" indent="-285750">
              <a:buFont typeface="Arial" panose="020B0604020202020204" pitchFamily="34" charset="0"/>
              <a:buChar char="•"/>
            </a:pPr>
            <a:r>
              <a:rPr lang="en-US" dirty="0"/>
              <a:t>Can your HR team securely access what they need—when they need it—especially in today’s remote and hybrid environments?</a:t>
            </a:r>
          </a:p>
          <a:p>
            <a:pPr marL="285750" indent="-285750">
              <a:buFont typeface="Arial" panose="020B0604020202020204" pitchFamily="34" charset="0"/>
              <a:buChar char="•"/>
            </a:pPr>
            <a:r>
              <a:rPr lang="en-US" dirty="0"/>
              <a:t>And is there a central, organized view of each employee’s complete file, or are records scattered across inboxes, desktops, and shared drives?</a:t>
            </a:r>
          </a:p>
          <a:p>
            <a:r>
              <a:rPr lang="en-US" dirty="0"/>
              <a:t>Disorganization isn’t just inconvenient—it’s risky, especially when employee data is involved.</a:t>
            </a:r>
          </a:p>
          <a:p>
            <a:pPr algn="l">
              <a:buFont typeface="Arial" panose="020B0604020202020204" pitchFamily="34" charset="0"/>
              <a:buChar char="•"/>
            </a:pPr>
            <a:endParaRPr lang="en-US" b="1" i="0" u="none" strike="noStrike" dirty="0">
              <a:solidFill>
                <a:srgbClr val="000000"/>
              </a:solidFill>
              <a:effectLst/>
            </a:endParaRPr>
          </a:p>
          <a:p>
            <a:pPr>
              <a:buNone/>
            </a:pPr>
            <a:r>
              <a:rPr lang="en-US" dirty="0"/>
              <a:t>Think about how much time your HR team is spending manually uploading, filing, or searching for documents.</a:t>
            </a:r>
          </a:p>
          <a:p>
            <a:pPr marL="285750" indent="-285750">
              <a:buFont typeface="Arial" panose="020B0604020202020204" pitchFamily="34" charset="0"/>
              <a:buChar char="•"/>
            </a:pPr>
            <a:r>
              <a:rPr lang="en-US" dirty="0"/>
              <a:t>Are reminders for expiring certifications or documents automated—or falling through the cracks?”</a:t>
            </a:r>
          </a:p>
          <a:p>
            <a:pPr marL="285750" indent="-285750">
              <a:buFont typeface="Arial" panose="020B0604020202020204" pitchFamily="34" charset="0"/>
              <a:buChar char="•"/>
            </a:pPr>
            <a:r>
              <a:rPr lang="en-US" dirty="0"/>
              <a:t>And during onboarding or offboarding, are you still using paper or email to chase down forms and signatures?</a:t>
            </a:r>
          </a:p>
          <a:p>
            <a:r>
              <a:rPr lang="en-US" dirty="0"/>
              <a:t>Manual work eats into strategic time and increases the chance of costly errors.</a:t>
            </a:r>
          </a:p>
          <a:p>
            <a:pPr algn="l">
              <a:buFont typeface="Arial" panose="020B0604020202020204" pitchFamily="34" charset="0"/>
              <a:buChar char="•"/>
            </a:pPr>
            <a:endParaRPr lang="en-US" b="1" i="0" u="none" strike="noStrike" dirty="0">
              <a:solidFill>
                <a:srgbClr val="000000"/>
              </a:solidFill>
              <a:effectLst/>
            </a:endParaRPr>
          </a:p>
          <a:p>
            <a:pPr>
              <a:buNone/>
            </a:pPr>
            <a:r>
              <a:rPr lang="en-US" dirty="0"/>
              <a:t>What if…</a:t>
            </a:r>
          </a:p>
          <a:p>
            <a:pPr marL="285750" indent="-285750">
              <a:buFont typeface="Arial" panose="020B0604020202020204" pitchFamily="34" charset="0"/>
              <a:buChar char="•"/>
            </a:pPr>
            <a:r>
              <a:rPr lang="en-US" dirty="0"/>
              <a:t>You had a secure, centralized solution that gave your HR team instant access to the right documents—anytime, anywhere?</a:t>
            </a:r>
          </a:p>
          <a:p>
            <a:pPr marL="285750" indent="-285750">
              <a:buFont typeface="Arial" panose="020B0604020202020204" pitchFamily="34" charset="0"/>
              <a:buChar char="•"/>
            </a:pPr>
            <a:r>
              <a:rPr lang="en-US" dirty="0"/>
              <a:t>What if compliance was built in, with automated tracking and alerts for missing or expired records?</a:t>
            </a:r>
          </a:p>
          <a:p>
            <a:pPr marL="285750" indent="-285750">
              <a:buFont typeface="Arial" panose="020B0604020202020204" pitchFamily="34" charset="0"/>
              <a:buChar char="•"/>
            </a:pPr>
            <a:r>
              <a:rPr lang="en-US" dirty="0"/>
              <a:t>And what if you could reduce manual work by digitizing and automating document flows from hire to retire?</a:t>
            </a:r>
          </a:p>
          <a:p>
            <a:endParaRPr lang="en-US" dirty="0"/>
          </a:p>
          <a:p>
            <a:r>
              <a:rPr lang="en-US" dirty="0"/>
              <a:t>That’s the power of a modern HR document management solution—and we’re here to help you get there.”</a:t>
            </a:r>
          </a:p>
          <a:p>
            <a:pPr algn="l">
              <a:buFont typeface="Arial" panose="020B0604020202020204" pitchFamily="34" charset="0"/>
              <a:buChar char="•"/>
            </a:pPr>
            <a:endParaRPr lang="en-US" b="0" i="0" u="none" strike="noStrike" dirty="0">
              <a:solidFill>
                <a:srgbClr val="000000"/>
              </a:solidFill>
              <a:effectLst/>
            </a:endParaRPr>
          </a:p>
          <a:p>
            <a:pPr marL="222073" marR="0" indent="-222073" algn="l" defTabSz="1088776" rtl="0" eaLnBrk="1" fontAlgn="auto" latinLnBrk="0" hangingPunct="1">
              <a:lnSpc>
                <a:spcPct val="100000"/>
              </a:lnSpc>
              <a:spcBef>
                <a:spcPct val="0"/>
              </a:spcBef>
              <a:spcAft>
                <a:spcPts val="0"/>
              </a:spcAft>
              <a:buClrTx/>
              <a:buSzTx/>
              <a:buFontTx/>
              <a:buNone/>
              <a:tabLst/>
              <a:defRPr/>
            </a:pPr>
            <a:endParaRPr lang="en-US" sz="1400" noProof="0" dirty="0">
              <a:solidFill>
                <a:srgbClr val="000000"/>
              </a:solidFill>
              <a:sym typeface="Arial" pitchFamily="34" charset="0"/>
            </a:endParaRPr>
          </a:p>
          <a:p>
            <a:pPr marL="222073" indent="-222073">
              <a:spcBef>
                <a:spcPct val="0"/>
              </a:spcBef>
            </a:pPr>
            <a:endParaRPr lang="en-US" sz="1400" baseline="0" dirty="0">
              <a:solidFill>
                <a:srgbClr val="000000"/>
              </a:solidFill>
              <a:sym typeface="Arial" pitchFamily="34" charset="0"/>
            </a:endParaRPr>
          </a:p>
          <a:p>
            <a:pPr marL="222073" indent="-222073">
              <a:spcBef>
                <a:spcPct val="0"/>
              </a:spcBef>
            </a:pPr>
            <a:endParaRPr lang="en-US" sz="1400" baseline="0" dirty="0">
              <a:solidFill>
                <a:srgbClr val="000000"/>
              </a:solidFill>
              <a:sym typeface="Arial" pitchFamily="34" charset="0"/>
            </a:endParaRPr>
          </a:p>
          <a:p>
            <a:endParaRPr lang="en-US" dirty="0"/>
          </a:p>
        </p:txBody>
      </p:sp>
      <p:sp>
        <p:nvSpPr>
          <p:cNvPr id="4" name="Slide Number Placeholder 3">
            <a:extLst>
              <a:ext uri="{FF2B5EF4-FFF2-40B4-BE49-F238E27FC236}">
                <a16:creationId xmlns:a16="http://schemas.microsoft.com/office/drawing/2014/main" id="{CC50B5BE-282F-7BD1-B3BA-D5A25B4A9ECE}"/>
              </a:ext>
            </a:extLst>
          </p:cNvPr>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en-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11</a:t>
            </a:fld>
            <a:endParaRPr kumimoji="0" lang="en-DE" sz="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89272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800" dirty="0">
                <a:effectLst/>
                <a:latin typeface="Arial" panose="020B0604020202020204" pitchFamily="34" charset="0"/>
                <a:ea typeface="Calibri" panose="020F0502020204030204" pitchFamily="34" charset="0"/>
              </a:rPr>
              <a:t>HR document management solutions from SAP enable you to centralize the creation, storage, and management of employee files, with convenient and secure access from within your HR system. By connecting HR processes and employee data with document management capabilities, you can improve operational efficiency and document accuracy while reducing security and compliance risk. </a:t>
            </a:r>
            <a:endParaRPr lang="en-US" dirty="0">
              <a:cs typeface="Arial"/>
            </a:endParaRPr>
          </a:p>
          <a:p>
            <a:endParaRPr lang="en-US" dirty="0">
              <a:cs typeface="Arial"/>
            </a:endParaRPr>
          </a:p>
          <a:p>
            <a:r>
              <a:rPr lang="en-US" dirty="0">
                <a:cs typeface="Arial"/>
              </a:rPr>
              <a:t>This is done in 4 ways:</a:t>
            </a:r>
          </a:p>
          <a:p>
            <a:pPr marL="342900" indent="-342900">
              <a:buAutoNum type="arabicPeriod"/>
            </a:pPr>
            <a:r>
              <a:rPr lang="en-US" dirty="0">
                <a:cs typeface="Arial"/>
              </a:rPr>
              <a:t>Drive efficient document lifecycle management – Store, manage and create employee documents from within your HR platform for improved operational efficiency. </a:t>
            </a:r>
          </a:p>
          <a:p>
            <a:pPr marL="342900" indent="-342900">
              <a:buAutoNum type="arabicPeriod"/>
            </a:pPr>
            <a:r>
              <a:rPr lang="en-US" dirty="0">
                <a:cs typeface="Arial"/>
              </a:rPr>
              <a:t>Streamline HR document generation – Create accurate and personalized employee documents. </a:t>
            </a:r>
          </a:p>
          <a:p>
            <a:pPr marL="342900" indent="-342900">
              <a:buAutoNum type="arabicPeriod"/>
            </a:pPr>
            <a:r>
              <a:rPr lang="en-US" dirty="0">
                <a:cs typeface="Arial"/>
              </a:rPr>
              <a:t>Improve people experiences – Boost engagement and productivity with individualized experiences for document-related transactions and services. </a:t>
            </a:r>
          </a:p>
          <a:p>
            <a:pPr marL="342900" indent="-342900">
              <a:buAutoNum type="arabicPeriod"/>
            </a:pPr>
            <a:r>
              <a:rPr lang="en-US" dirty="0">
                <a:cs typeface="Arial"/>
              </a:rPr>
              <a:t>Enable agile and compliant HR – Meet data privacy requirements while ensuring complete employee files. </a:t>
            </a:r>
          </a:p>
          <a:p>
            <a:endParaRPr lang="en-US" dirty="0"/>
          </a:p>
        </p:txBody>
      </p:sp>
      <p:sp>
        <p:nvSpPr>
          <p:cNvPr id="4" name="Slide Number Placeholder 3"/>
          <p:cNvSpPr>
            <a:spLocks noGrp="1"/>
          </p:cNvSpPr>
          <p:nvPr>
            <p:ph type="sldNum" sz="quarter" idx="5"/>
          </p:nvPr>
        </p:nvSpPr>
        <p:spPr/>
        <p:txBody>
          <a:bodyPr/>
          <a:lstStyle/>
          <a:p>
            <a:fld id="{7D8C2C35-2B8A-446E-BEC0-FD36716C29AC}" type="slidenum">
              <a:rPr lang="en-DE" smtClean="0"/>
              <a:pPr/>
              <a:t>13</a:t>
            </a:fld>
            <a:endParaRPr lang="en-DE"/>
          </a:p>
        </p:txBody>
      </p:sp>
    </p:spTree>
    <p:extLst>
      <p:ext uri="{BB962C8B-B14F-4D97-AF65-F5344CB8AC3E}">
        <p14:creationId xmlns:p14="http://schemas.microsoft.com/office/powerpoint/2010/main" val="33858141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61" name="Text Placeholder 60">
            <a:extLst>
              <a:ext uri="{FF2B5EF4-FFF2-40B4-BE49-F238E27FC236}">
                <a16:creationId xmlns:a16="http://schemas.microsoft.com/office/drawing/2014/main" id="{B9188BAB-85D5-DD13-C67E-E27202EAE70B}"/>
              </a:ext>
            </a:extLst>
          </p:cNvPr>
          <p:cNvSpPr>
            <a:spLocks noGrp="1"/>
          </p:cNvSpPr>
          <p:nvPr>
            <p:ph type="body" sz="quarter" idx="12" hasCustomPrompt="1"/>
          </p:nvPr>
        </p:nvSpPr>
        <p:spPr>
          <a:xfrm>
            <a:off x="4760181" y="2824427"/>
            <a:ext cx="6802279" cy="2516199"/>
          </a:xfrm>
          <a:prstGeom prst="rect">
            <a:avLst/>
          </a:prstGeom>
        </p:spPr>
        <p:txBody>
          <a:bodyPr/>
          <a:lstStyle>
            <a:lvl1pPr marL="0" indent="0">
              <a:lnSpc>
                <a:spcPct val="100000"/>
              </a:lnSpc>
              <a:buClr>
                <a:schemeClr val="accent2"/>
              </a:buClr>
              <a:buFont typeface="Arial" panose="020B0604020202020204" pitchFamily="34" charset="0"/>
              <a:buNone/>
              <a:defRPr sz="48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r>
              <a:rPr lang="en-US" sz="4400" b="1" dirty="0">
                <a:solidFill>
                  <a:srgbClr val="1C1D3B"/>
                </a:solidFill>
                <a:latin typeface="Helvetica" pitchFamily="2" charset="0"/>
                <a:cs typeface="Sora" pitchFamily="2" charset="0"/>
              </a:rPr>
              <a:t>The presentation title will come here</a:t>
            </a:r>
          </a:p>
          <a:p>
            <a:r>
              <a:rPr lang="en-US" sz="4400" b="1" dirty="0">
                <a:solidFill>
                  <a:srgbClr val="1C1D3B"/>
                </a:solidFill>
                <a:latin typeface="Helvetica" pitchFamily="2" charset="0"/>
                <a:cs typeface="Sora" pitchFamily="2" charset="0"/>
              </a:rPr>
              <a:t>(up to three lines)</a:t>
            </a:r>
          </a:p>
        </p:txBody>
      </p:sp>
      <p:grpSp>
        <p:nvGrpSpPr>
          <p:cNvPr id="5" name="Group 4">
            <a:extLst>
              <a:ext uri="{FF2B5EF4-FFF2-40B4-BE49-F238E27FC236}">
                <a16:creationId xmlns:a16="http://schemas.microsoft.com/office/drawing/2014/main" id="{869EF4BB-C667-DD16-7B1E-C4A8E3017170}"/>
              </a:ext>
            </a:extLst>
          </p:cNvPr>
          <p:cNvGrpSpPr/>
          <p:nvPr userDrawn="1"/>
        </p:nvGrpSpPr>
        <p:grpSpPr>
          <a:xfrm>
            <a:off x="10569142" y="5611843"/>
            <a:ext cx="1442876" cy="1055415"/>
            <a:chOff x="9742316" y="4858326"/>
            <a:chExt cx="1587162" cy="1160957"/>
          </a:xfrm>
        </p:grpSpPr>
        <p:sp>
          <p:nvSpPr>
            <p:cNvPr id="6" name="Oval 5">
              <a:extLst>
                <a:ext uri="{FF2B5EF4-FFF2-40B4-BE49-F238E27FC236}">
                  <a16:creationId xmlns:a16="http://schemas.microsoft.com/office/drawing/2014/main" id="{01E5F9BA-617A-B0BA-907C-867F56DA41B5}"/>
                </a:ext>
              </a:extLst>
            </p:cNvPr>
            <p:cNvSpPr/>
            <p:nvPr/>
          </p:nvSpPr>
          <p:spPr>
            <a:xfrm>
              <a:off x="9742316"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7" name="Oval 6">
              <a:extLst>
                <a:ext uri="{FF2B5EF4-FFF2-40B4-BE49-F238E27FC236}">
                  <a16:creationId xmlns:a16="http://schemas.microsoft.com/office/drawing/2014/main" id="{56809C12-3214-8461-E791-55EA82D68A54}"/>
                </a:ext>
              </a:extLst>
            </p:cNvPr>
            <p:cNvSpPr/>
            <p:nvPr/>
          </p:nvSpPr>
          <p:spPr>
            <a:xfrm>
              <a:off x="9742316"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8" name="Oval 7">
              <a:extLst>
                <a:ext uri="{FF2B5EF4-FFF2-40B4-BE49-F238E27FC236}">
                  <a16:creationId xmlns:a16="http://schemas.microsoft.com/office/drawing/2014/main" id="{17E92F0E-DA18-3D69-61EA-598E22779C89}"/>
                </a:ext>
              </a:extLst>
            </p:cNvPr>
            <p:cNvSpPr/>
            <p:nvPr/>
          </p:nvSpPr>
          <p:spPr>
            <a:xfrm>
              <a:off x="9742316"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9" name="Oval 8">
              <a:extLst>
                <a:ext uri="{FF2B5EF4-FFF2-40B4-BE49-F238E27FC236}">
                  <a16:creationId xmlns:a16="http://schemas.microsoft.com/office/drawing/2014/main" id="{D766CD77-DF13-BB39-6A84-C32C4D303EB6}"/>
                </a:ext>
              </a:extLst>
            </p:cNvPr>
            <p:cNvSpPr/>
            <p:nvPr/>
          </p:nvSpPr>
          <p:spPr>
            <a:xfrm>
              <a:off x="9742316"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0" name="Oval 9">
              <a:extLst>
                <a:ext uri="{FF2B5EF4-FFF2-40B4-BE49-F238E27FC236}">
                  <a16:creationId xmlns:a16="http://schemas.microsoft.com/office/drawing/2014/main" id="{E04714BE-61FF-118A-9FA5-83B7E097E2A9}"/>
                </a:ext>
              </a:extLst>
            </p:cNvPr>
            <p:cNvSpPr/>
            <p:nvPr/>
          </p:nvSpPr>
          <p:spPr>
            <a:xfrm>
              <a:off x="9742316"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1" name="Oval 10">
              <a:extLst>
                <a:ext uri="{FF2B5EF4-FFF2-40B4-BE49-F238E27FC236}">
                  <a16:creationId xmlns:a16="http://schemas.microsoft.com/office/drawing/2014/main" id="{0CE47359-5BBA-6469-155D-330B00ED6237}"/>
                </a:ext>
              </a:extLst>
            </p:cNvPr>
            <p:cNvSpPr/>
            <p:nvPr/>
          </p:nvSpPr>
          <p:spPr>
            <a:xfrm>
              <a:off x="9742316"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2" name="Oval 11">
              <a:extLst>
                <a:ext uri="{FF2B5EF4-FFF2-40B4-BE49-F238E27FC236}">
                  <a16:creationId xmlns:a16="http://schemas.microsoft.com/office/drawing/2014/main" id="{3463834F-BB22-7C42-588D-998182DA2107}"/>
                </a:ext>
              </a:extLst>
            </p:cNvPr>
            <p:cNvSpPr/>
            <p:nvPr/>
          </p:nvSpPr>
          <p:spPr>
            <a:xfrm>
              <a:off x="9960848"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3" name="Oval 12">
              <a:extLst>
                <a:ext uri="{FF2B5EF4-FFF2-40B4-BE49-F238E27FC236}">
                  <a16:creationId xmlns:a16="http://schemas.microsoft.com/office/drawing/2014/main" id="{12AC4676-3F9B-B363-1811-BBA9954A4ECE}"/>
                </a:ext>
              </a:extLst>
            </p:cNvPr>
            <p:cNvSpPr/>
            <p:nvPr/>
          </p:nvSpPr>
          <p:spPr>
            <a:xfrm>
              <a:off x="9960848"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4" name="Oval 13">
              <a:extLst>
                <a:ext uri="{FF2B5EF4-FFF2-40B4-BE49-F238E27FC236}">
                  <a16:creationId xmlns:a16="http://schemas.microsoft.com/office/drawing/2014/main" id="{9CA89CBD-CB7E-9616-683E-7FDB69F24D8B}"/>
                </a:ext>
              </a:extLst>
            </p:cNvPr>
            <p:cNvSpPr/>
            <p:nvPr/>
          </p:nvSpPr>
          <p:spPr>
            <a:xfrm>
              <a:off x="9960848"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5" name="Oval 14">
              <a:extLst>
                <a:ext uri="{FF2B5EF4-FFF2-40B4-BE49-F238E27FC236}">
                  <a16:creationId xmlns:a16="http://schemas.microsoft.com/office/drawing/2014/main" id="{CD1ED26E-4806-5A4A-B2B2-C7214A5035EA}"/>
                </a:ext>
              </a:extLst>
            </p:cNvPr>
            <p:cNvSpPr/>
            <p:nvPr/>
          </p:nvSpPr>
          <p:spPr>
            <a:xfrm>
              <a:off x="9960848"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6" name="Oval 15">
              <a:extLst>
                <a:ext uri="{FF2B5EF4-FFF2-40B4-BE49-F238E27FC236}">
                  <a16:creationId xmlns:a16="http://schemas.microsoft.com/office/drawing/2014/main" id="{22A14418-6267-4B50-2234-A3B2B1ED178A}"/>
                </a:ext>
              </a:extLst>
            </p:cNvPr>
            <p:cNvSpPr/>
            <p:nvPr/>
          </p:nvSpPr>
          <p:spPr>
            <a:xfrm>
              <a:off x="9960848"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7" name="Oval 16">
              <a:extLst>
                <a:ext uri="{FF2B5EF4-FFF2-40B4-BE49-F238E27FC236}">
                  <a16:creationId xmlns:a16="http://schemas.microsoft.com/office/drawing/2014/main" id="{78B61E1D-448E-1940-DD01-F5178758E149}"/>
                </a:ext>
              </a:extLst>
            </p:cNvPr>
            <p:cNvSpPr/>
            <p:nvPr/>
          </p:nvSpPr>
          <p:spPr>
            <a:xfrm>
              <a:off x="9960848"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8" name="Oval 17">
              <a:extLst>
                <a:ext uri="{FF2B5EF4-FFF2-40B4-BE49-F238E27FC236}">
                  <a16:creationId xmlns:a16="http://schemas.microsoft.com/office/drawing/2014/main" id="{997A3EB2-A3DD-1D0E-A47E-CF05C9AFCDEF}"/>
                </a:ext>
              </a:extLst>
            </p:cNvPr>
            <p:cNvSpPr/>
            <p:nvPr/>
          </p:nvSpPr>
          <p:spPr>
            <a:xfrm>
              <a:off x="10179379"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9" name="Oval 18">
              <a:extLst>
                <a:ext uri="{FF2B5EF4-FFF2-40B4-BE49-F238E27FC236}">
                  <a16:creationId xmlns:a16="http://schemas.microsoft.com/office/drawing/2014/main" id="{6AF7B9CF-CE5C-9D30-7050-DCB5F684EC1A}"/>
                </a:ext>
              </a:extLst>
            </p:cNvPr>
            <p:cNvSpPr/>
            <p:nvPr/>
          </p:nvSpPr>
          <p:spPr>
            <a:xfrm>
              <a:off x="10179379"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0" name="Oval 19">
              <a:extLst>
                <a:ext uri="{FF2B5EF4-FFF2-40B4-BE49-F238E27FC236}">
                  <a16:creationId xmlns:a16="http://schemas.microsoft.com/office/drawing/2014/main" id="{B98C4E48-54D1-56DC-2F01-308F6360FEBA}"/>
                </a:ext>
              </a:extLst>
            </p:cNvPr>
            <p:cNvSpPr/>
            <p:nvPr/>
          </p:nvSpPr>
          <p:spPr>
            <a:xfrm>
              <a:off x="10179379"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1" name="Oval 20">
              <a:extLst>
                <a:ext uri="{FF2B5EF4-FFF2-40B4-BE49-F238E27FC236}">
                  <a16:creationId xmlns:a16="http://schemas.microsoft.com/office/drawing/2014/main" id="{E500999A-671B-73C1-72D0-8ECF91D8AD06}"/>
                </a:ext>
              </a:extLst>
            </p:cNvPr>
            <p:cNvSpPr/>
            <p:nvPr/>
          </p:nvSpPr>
          <p:spPr>
            <a:xfrm>
              <a:off x="10179379"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2" name="Oval 21">
              <a:extLst>
                <a:ext uri="{FF2B5EF4-FFF2-40B4-BE49-F238E27FC236}">
                  <a16:creationId xmlns:a16="http://schemas.microsoft.com/office/drawing/2014/main" id="{41B09303-8FC7-0CB4-CD04-95929ED7084E}"/>
                </a:ext>
              </a:extLst>
            </p:cNvPr>
            <p:cNvSpPr/>
            <p:nvPr/>
          </p:nvSpPr>
          <p:spPr>
            <a:xfrm>
              <a:off x="10179379"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3" name="Oval 22">
              <a:extLst>
                <a:ext uri="{FF2B5EF4-FFF2-40B4-BE49-F238E27FC236}">
                  <a16:creationId xmlns:a16="http://schemas.microsoft.com/office/drawing/2014/main" id="{54CE1726-7AC5-F56E-6FEC-9B26B8EB3E26}"/>
                </a:ext>
              </a:extLst>
            </p:cNvPr>
            <p:cNvSpPr/>
            <p:nvPr/>
          </p:nvSpPr>
          <p:spPr>
            <a:xfrm>
              <a:off x="10179379"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4" name="Oval 23">
              <a:extLst>
                <a:ext uri="{FF2B5EF4-FFF2-40B4-BE49-F238E27FC236}">
                  <a16:creationId xmlns:a16="http://schemas.microsoft.com/office/drawing/2014/main" id="{E0132A18-5DE3-F130-839C-8E32858653F0}"/>
                </a:ext>
              </a:extLst>
            </p:cNvPr>
            <p:cNvSpPr/>
            <p:nvPr/>
          </p:nvSpPr>
          <p:spPr>
            <a:xfrm>
              <a:off x="10397911"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5" name="Oval 24">
              <a:extLst>
                <a:ext uri="{FF2B5EF4-FFF2-40B4-BE49-F238E27FC236}">
                  <a16:creationId xmlns:a16="http://schemas.microsoft.com/office/drawing/2014/main" id="{67BB454A-78E9-3207-CD58-5F7A2B7E4727}"/>
                </a:ext>
              </a:extLst>
            </p:cNvPr>
            <p:cNvSpPr/>
            <p:nvPr/>
          </p:nvSpPr>
          <p:spPr>
            <a:xfrm>
              <a:off x="10397911"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6" name="Oval 25">
              <a:extLst>
                <a:ext uri="{FF2B5EF4-FFF2-40B4-BE49-F238E27FC236}">
                  <a16:creationId xmlns:a16="http://schemas.microsoft.com/office/drawing/2014/main" id="{F901E444-9043-E751-905D-E0061F122B9F}"/>
                </a:ext>
              </a:extLst>
            </p:cNvPr>
            <p:cNvSpPr/>
            <p:nvPr/>
          </p:nvSpPr>
          <p:spPr>
            <a:xfrm>
              <a:off x="10397911"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7" name="Oval 26">
              <a:extLst>
                <a:ext uri="{FF2B5EF4-FFF2-40B4-BE49-F238E27FC236}">
                  <a16:creationId xmlns:a16="http://schemas.microsoft.com/office/drawing/2014/main" id="{5C700834-6448-9A0D-1702-D49490B871E1}"/>
                </a:ext>
              </a:extLst>
            </p:cNvPr>
            <p:cNvSpPr/>
            <p:nvPr/>
          </p:nvSpPr>
          <p:spPr>
            <a:xfrm>
              <a:off x="10397911"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8" name="Oval 27">
              <a:extLst>
                <a:ext uri="{FF2B5EF4-FFF2-40B4-BE49-F238E27FC236}">
                  <a16:creationId xmlns:a16="http://schemas.microsoft.com/office/drawing/2014/main" id="{1AAAE891-D9BC-2DF2-E9F9-B31DA0D492F8}"/>
                </a:ext>
              </a:extLst>
            </p:cNvPr>
            <p:cNvSpPr/>
            <p:nvPr/>
          </p:nvSpPr>
          <p:spPr>
            <a:xfrm>
              <a:off x="10397911"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9" name="Oval 28">
              <a:extLst>
                <a:ext uri="{FF2B5EF4-FFF2-40B4-BE49-F238E27FC236}">
                  <a16:creationId xmlns:a16="http://schemas.microsoft.com/office/drawing/2014/main" id="{449D16E0-51B4-0212-F85C-51C63C0704CF}"/>
                </a:ext>
              </a:extLst>
            </p:cNvPr>
            <p:cNvSpPr/>
            <p:nvPr/>
          </p:nvSpPr>
          <p:spPr>
            <a:xfrm>
              <a:off x="10397911"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0" name="Oval 29">
              <a:extLst>
                <a:ext uri="{FF2B5EF4-FFF2-40B4-BE49-F238E27FC236}">
                  <a16:creationId xmlns:a16="http://schemas.microsoft.com/office/drawing/2014/main" id="{F9EEBA6C-84F7-190F-3326-63C259C3E74B}"/>
                </a:ext>
              </a:extLst>
            </p:cNvPr>
            <p:cNvSpPr/>
            <p:nvPr/>
          </p:nvSpPr>
          <p:spPr>
            <a:xfrm>
              <a:off x="10616442"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1" name="Oval 30">
              <a:extLst>
                <a:ext uri="{FF2B5EF4-FFF2-40B4-BE49-F238E27FC236}">
                  <a16:creationId xmlns:a16="http://schemas.microsoft.com/office/drawing/2014/main" id="{24ED561A-A36F-C179-94F1-9EC4360B37BD}"/>
                </a:ext>
              </a:extLst>
            </p:cNvPr>
            <p:cNvSpPr/>
            <p:nvPr/>
          </p:nvSpPr>
          <p:spPr>
            <a:xfrm>
              <a:off x="10616442"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2" name="Oval 31">
              <a:extLst>
                <a:ext uri="{FF2B5EF4-FFF2-40B4-BE49-F238E27FC236}">
                  <a16:creationId xmlns:a16="http://schemas.microsoft.com/office/drawing/2014/main" id="{3A8C8B0D-6F42-6135-261A-D86CE87D99CC}"/>
                </a:ext>
              </a:extLst>
            </p:cNvPr>
            <p:cNvSpPr/>
            <p:nvPr/>
          </p:nvSpPr>
          <p:spPr>
            <a:xfrm>
              <a:off x="10616442"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3" name="Oval 32">
              <a:extLst>
                <a:ext uri="{FF2B5EF4-FFF2-40B4-BE49-F238E27FC236}">
                  <a16:creationId xmlns:a16="http://schemas.microsoft.com/office/drawing/2014/main" id="{3D8C87F3-5DAA-2B75-AA87-04F7B36C9D41}"/>
                </a:ext>
              </a:extLst>
            </p:cNvPr>
            <p:cNvSpPr/>
            <p:nvPr/>
          </p:nvSpPr>
          <p:spPr>
            <a:xfrm>
              <a:off x="10616442"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4" name="Oval 33">
              <a:extLst>
                <a:ext uri="{FF2B5EF4-FFF2-40B4-BE49-F238E27FC236}">
                  <a16:creationId xmlns:a16="http://schemas.microsoft.com/office/drawing/2014/main" id="{653A4F01-CCD9-8595-4901-98D4AE37C1F3}"/>
                </a:ext>
              </a:extLst>
            </p:cNvPr>
            <p:cNvSpPr/>
            <p:nvPr/>
          </p:nvSpPr>
          <p:spPr>
            <a:xfrm>
              <a:off x="10616442"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5" name="Oval 34">
              <a:extLst>
                <a:ext uri="{FF2B5EF4-FFF2-40B4-BE49-F238E27FC236}">
                  <a16:creationId xmlns:a16="http://schemas.microsoft.com/office/drawing/2014/main" id="{657520B6-4BF5-C2BE-FB74-E808748F6E55}"/>
                </a:ext>
              </a:extLst>
            </p:cNvPr>
            <p:cNvSpPr/>
            <p:nvPr/>
          </p:nvSpPr>
          <p:spPr>
            <a:xfrm>
              <a:off x="10616442"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6" name="Oval 35">
              <a:extLst>
                <a:ext uri="{FF2B5EF4-FFF2-40B4-BE49-F238E27FC236}">
                  <a16:creationId xmlns:a16="http://schemas.microsoft.com/office/drawing/2014/main" id="{5EDECA02-690E-A029-14F6-68FC169AC8FA}"/>
                </a:ext>
              </a:extLst>
            </p:cNvPr>
            <p:cNvSpPr/>
            <p:nvPr/>
          </p:nvSpPr>
          <p:spPr>
            <a:xfrm>
              <a:off x="10834974"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7" name="Oval 36">
              <a:extLst>
                <a:ext uri="{FF2B5EF4-FFF2-40B4-BE49-F238E27FC236}">
                  <a16:creationId xmlns:a16="http://schemas.microsoft.com/office/drawing/2014/main" id="{F64906F2-5FB3-EF20-83E3-4F1DFD8CA2CD}"/>
                </a:ext>
              </a:extLst>
            </p:cNvPr>
            <p:cNvSpPr/>
            <p:nvPr/>
          </p:nvSpPr>
          <p:spPr>
            <a:xfrm>
              <a:off x="10834974"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8" name="Oval 37">
              <a:extLst>
                <a:ext uri="{FF2B5EF4-FFF2-40B4-BE49-F238E27FC236}">
                  <a16:creationId xmlns:a16="http://schemas.microsoft.com/office/drawing/2014/main" id="{A7E92967-4817-239D-CB39-92A052CB2FA6}"/>
                </a:ext>
              </a:extLst>
            </p:cNvPr>
            <p:cNvSpPr/>
            <p:nvPr/>
          </p:nvSpPr>
          <p:spPr>
            <a:xfrm>
              <a:off x="10834974"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9" name="Oval 38">
              <a:extLst>
                <a:ext uri="{FF2B5EF4-FFF2-40B4-BE49-F238E27FC236}">
                  <a16:creationId xmlns:a16="http://schemas.microsoft.com/office/drawing/2014/main" id="{DEF7D5EE-A7EA-533C-7E9B-E34F6C40F4A1}"/>
                </a:ext>
              </a:extLst>
            </p:cNvPr>
            <p:cNvSpPr/>
            <p:nvPr/>
          </p:nvSpPr>
          <p:spPr>
            <a:xfrm>
              <a:off x="10834974"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0" name="Oval 39">
              <a:extLst>
                <a:ext uri="{FF2B5EF4-FFF2-40B4-BE49-F238E27FC236}">
                  <a16:creationId xmlns:a16="http://schemas.microsoft.com/office/drawing/2014/main" id="{2EA523F2-B53B-ECA6-3FBB-ED15AA72C4F1}"/>
                </a:ext>
              </a:extLst>
            </p:cNvPr>
            <p:cNvSpPr/>
            <p:nvPr/>
          </p:nvSpPr>
          <p:spPr>
            <a:xfrm>
              <a:off x="10834974"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1" name="Oval 40">
              <a:extLst>
                <a:ext uri="{FF2B5EF4-FFF2-40B4-BE49-F238E27FC236}">
                  <a16:creationId xmlns:a16="http://schemas.microsoft.com/office/drawing/2014/main" id="{12930BEE-2FEB-5673-0BCE-8B662FF553D4}"/>
                </a:ext>
              </a:extLst>
            </p:cNvPr>
            <p:cNvSpPr/>
            <p:nvPr/>
          </p:nvSpPr>
          <p:spPr>
            <a:xfrm>
              <a:off x="10834974"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2" name="Oval 41">
              <a:extLst>
                <a:ext uri="{FF2B5EF4-FFF2-40B4-BE49-F238E27FC236}">
                  <a16:creationId xmlns:a16="http://schemas.microsoft.com/office/drawing/2014/main" id="{E341CA6F-3015-2658-B6AD-41EE97EA345A}"/>
                </a:ext>
              </a:extLst>
            </p:cNvPr>
            <p:cNvSpPr/>
            <p:nvPr/>
          </p:nvSpPr>
          <p:spPr>
            <a:xfrm>
              <a:off x="11053506"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3" name="Oval 42">
              <a:extLst>
                <a:ext uri="{FF2B5EF4-FFF2-40B4-BE49-F238E27FC236}">
                  <a16:creationId xmlns:a16="http://schemas.microsoft.com/office/drawing/2014/main" id="{BDD782AA-F4C9-1445-2021-922DCC9FB9F9}"/>
                </a:ext>
              </a:extLst>
            </p:cNvPr>
            <p:cNvSpPr/>
            <p:nvPr/>
          </p:nvSpPr>
          <p:spPr>
            <a:xfrm>
              <a:off x="11053506"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4" name="Oval 43">
              <a:extLst>
                <a:ext uri="{FF2B5EF4-FFF2-40B4-BE49-F238E27FC236}">
                  <a16:creationId xmlns:a16="http://schemas.microsoft.com/office/drawing/2014/main" id="{F7176604-F11B-902B-2A4F-E24912C950FE}"/>
                </a:ext>
              </a:extLst>
            </p:cNvPr>
            <p:cNvSpPr/>
            <p:nvPr/>
          </p:nvSpPr>
          <p:spPr>
            <a:xfrm>
              <a:off x="11053506"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5" name="Oval 44">
              <a:extLst>
                <a:ext uri="{FF2B5EF4-FFF2-40B4-BE49-F238E27FC236}">
                  <a16:creationId xmlns:a16="http://schemas.microsoft.com/office/drawing/2014/main" id="{2D9ABF3C-2F70-371A-7695-69FA0BCB7326}"/>
                </a:ext>
              </a:extLst>
            </p:cNvPr>
            <p:cNvSpPr/>
            <p:nvPr/>
          </p:nvSpPr>
          <p:spPr>
            <a:xfrm>
              <a:off x="11053506"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6" name="Oval 45">
              <a:extLst>
                <a:ext uri="{FF2B5EF4-FFF2-40B4-BE49-F238E27FC236}">
                  <a16:creationId xmlns:a16="http://schemas.microsoft.com/office/drawing/2014/main" id="{F6513386-5B25-B370-75B9-CBF971663457}"/>
                </a:ext>
              </a:extLst>
            </p:cNvPr>
            <p:cNvSpPr/>
            <p:nvPr/>
          </p:nvSpPr>
          <p:spPr>
            <a:xfrm>
              <a:off x="11053506"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7" name="Oval 46">
              <a:extLst>
                <a:ext uri="{FF2B5EF4-FFF2-40B4-BE49-F238E27FC236}">
                  <a16:creationId xmlns:a16="http://schemas.microsoft.com/office/drawing/2014/main" id="{EF152BDE-9E15-6F22-9BD9-5862C13E4E82}"/>
                </a:ext>
              </a:extLst>
            </p:cNvPr>
            <p:cNvSpPr/>
            <p:nvPr/>
          </p:nvSpPr>
          <p:spPr>
            <a:xfrm>
              <a:off x="11053506"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8" name="Oval 47">
              <a:extLst>
                <a:ext uri="{FF2B5EF4-FFF2-40B4-BE49-F238E27FC236}">
                  <a16:creationId xmlns:a16="http://schemas.microsoft.com/office/drawing/2014/main" id="{08BE346A-2409-86D8-09A8-EB5E1E1EEFAC}"/>
                </a:ext>
              </a:extLst>
            </p:cNvPr>
            <p:cNvSpPr/>
            <p:nvPr/>
          </p:nvSpPr>
          <p:spPr>
            <a:xfrm>
              <a:off x="11272035"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9" name="Oval 48">
              <a:extLst>
                <a:ext uri="{FF2B5EF4-FFF2-40B4-BE49-F238E27FC236}">
                  <a16:creationId xmlns:a16="http://schemas.microsoft.com/office/drawing/2014/main" id="{A071D0B8-7BD1-1130-D1AC-C17B71739967}"/>
                </a:ext>
              </a:extLst>
            </p:cNvPr>
            <p:cNvSpPr/>
            <p:nvPr/>
          </p:nvSpPr>
          <p:spPr>
            <a:xfrm>
              <a:off x="11272035"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0" name="Oval 49">
              <a:extLst>
                <a:ext uri="{FF2B5EF4-FFF2-40B4-BE49-F238E27FC236}">
                  <a16:creationId xmlns:a16="http://schemas.microsoft.com/office/drawing/2014/main" id="{437AEEDE-A472-FF54-B708-38B1927C341B}"/>
                </a:ext>
              </a:extLst>
            </p:cNvPr>
            <p:cNvSpPr/>
            <p:nvPr/>
          </p:nvSpPr>
          <p:spPr>
            <a:xfrm>
              <a:off x="11272035"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1" name="Oval 50">
              <a:extLst>
                <a:ext uri="{FF2B5EF4-FFF2-40B4-BE49-F238E27FC236}">
                  <a16:creationId xmlns:a16="http://schemas.microsoft.com/office/drawing/2014/main" id="{28F75F4D-BE14-74A1-74CB-A3BF9EB12A9B}"/>
                </a:ext>
              </a:extLst>
            </p:cNvPr>
            <p:cNvSpPr/>
            <p:nvPr/>
          </p:nvSpPr>
          <p:spPr>
            <a:xfrm>
              <a:off x="11272035"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2" name="Oval 51">
              <a:extLst>
                <a:ext uri="{FF2B5EF4-FFF2-40B4-BE49-F238E27FC236}">
                  <a16:creationId xmlns:a16="http://schemas.microsoft.com/office/drawing/2014/main" id="{22748C43-E929-A605-2D04-251F20436A41}"/>
                </a:ext>
              </a:extLst>
            </p:cNvPr>
            <p:cNvSpPr/>
            <p:nvPr/>
          </p:nvSpPr>
          <p:spPr>
            <a:xfrm>
              <a:off x="11272035"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3" name="Oval 52">
              <a:extLst>
                <a:ext uri="{FF2B5EF4-FFF2-40B4-BE49-F238E27FC236}">
                  <a16:creationId xmlns:a16="http://schemas.microsoft.com/office/drawing/2014/main" id="{A78085A7-6077-CFE4-5AF7-67B201F9CB17}"/>
                </a:ext>
              </a:extLst>
            </p:cNvPr>
            <p:cNvSpPr/>
            <p:nvPr/>
          </p:nvSpPr>
          <p:spPr>
            <a:xfrm>
              <a:off x="11272035"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grpSp>
      <p:pic>
        <p:nvPicPr>
          <p:cNvPr id="55" name="Picture 54" descr="A logo with white text&#10;&#10;Description automatically generated">
            <a:extLst>
              <a:ext uri="{FF2B5EF4-FFF2-40B4-BE49-F238E27FC236}">
                <a16:creationId xmlns:a16="http://schemas.microsoft.com/office/drawing/2014/main" id="{00956D7E-CCF5-1A23-EE32-9B2E170015B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63377" y="390859"/>
            <a:ext cx="648629" cy="374868"/>
          </a:xfrm>
          <a:prstGeom prst="rect">
            <a:avLst/>
          </a:prstGeom>
        </p:spPr>
      </p:pic>
      <p:cxnSp>
        <p:nvCxnSpPr>
          <p:cNvPr id="56" name="Straight Connector 55">
            <a:extLst>
              <a:ext uri="{FF2B5EF4-FFF2-40B4-BE49-F238E27FC236}">
                <a16:creationId xmlns:a16="http://schemas.microsoft.com/office/drawing/2014/main" id="{ED556286-F534-4342-4B2F-E1B058C13DA4}"/>
              </a:ext>
            </a:extLst>
          </p:cNvPr>
          <p:cNvCxnSpPr>
            <a:cxnSpLocks/>
          </p:cNvCxnSpPr>
          <p:nvPr userDrawn="1"/>
        </p:nvCxnSpPr>
        <p:spPr>
          <a:xfrm>
            <a:off x="11094126" y="338326"/>
            <a:ext cx="0" cy="493456"/>
          </a:xfrm>
          <a:prstGeom prst="line">
            <a:avLst/>
          </a:prstGeom>
          <a:ln w="3175">
            <a:solidFill>
              <a:srgbClr val="1C1D3B"/>
            </a:solidFill>
          </a:ln>
        </p:spPr>
        <p:style>
          <a:lnRef idx="1">
            <a:schemeClr val="accent1"/>
          </a:lnRef>
          <a:fillRef idx="0">
            <a:schemeClr val="accent1"/>
          </a:fillRef>
          <a:effectRef idx="0">
            <a:schemeClr val="accent1"/>
          </a:effectRef>
          <a:fontRef idx="minor">
            <a:schemeClr val="tx1"/>
          </a:fontRef>
        </p:style>
      </p:cxnSp>
      <p:pic>
        <p:nvPicPr>
          <p:cNvPr id="57" name="Picture Placeholder 16">
            <a:extLst>
              <a:ext uri="{FF2B5EF4-FFF2-40B4-BE49-F238E27FC236}">
                <a16:creationId xmlns:a16="http://schemas.microsoft.com/office/drawing/2014/main" id="{1B469D76-27A7-1B27-84FD-D9628A660C3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3809997" cy="6858000"/>
          </a:xfrm>
          <a:custGeom>
            <a:avLst/>
            <a:gdLst>
              <a:gd name="connsiteX0" fmla="*/ 0 w 3259899"/>
              <a:gd name="connsiteY0" fmla="*/ 0 h 4149052"/>
              <a:gd name="connsiteX1" fmla="*/ 3259899 w 3259899"/>
              <a:gd name="connsiteY1" fmla="*/ 0 h 4149052"/>
              <a:gd name="connsiteX2" fmla="*/ 3259899 w 3259899"/>
              <a:gd name="connsiteY2" fmla="*/ 4149052 h 4149052"/>
              <a:gd name="connsiteX3" fmla="*/ 0 w 3259899"/>
              <a:gd name="connsiteY3" fmla="*/ 4149052 h 4149052"/>
            </a:gdLst>
            <a:ahLst/>
            <a:cxnLst>
              <a:cxn ang="0">
                <a:pos x="connsiteX0" y="connsiteY0"/>
              </a:cxn>
              <a:cxn ang="0">
                <a:pos x="connsiteX1" y="connsiteY1"/>
              </a:cxn>
              <a:cxn ang="0">
                <a:pos x="connsiteX2" y="connsiteY2"/>
              </a:cxn>
              <a:cxn ang="0">
                <a:pos x="connsiteX3" y="connsiteY3"/>
              </a:cxn>
            </a:cxnLst>
            <a:rect l="l" t="t" r="r" b="b"/>
            <a:pathLst>
              <a:path w="3259899" h="4149052">
                <a:moveTo>
                  <a:pt x="0" y="0"/>
                </a:moveTo>
                <a:lnTo>
                  <a:pt x="3259899" y="0"/>
                </a:lnTo>
                <a:lnTo>
                  <a:pt x="3259899" y="4149052"/>
                </a:lnTo>
                <a:lnTo>
                  <a:pt x="0" y="4149052"/>
                </a:lnTo>
                <a:close/>
              </a:path>
            </a:pathLst>
          </a:custGeom>
          <a:noFill/>
        </p:spPr>
      </p:pic>
      <p:sp>
        <p:nvSpPr>
          <p:cNvPr id="59" name="Rectangle 58">
            <a:extLst>
              <a:ext uri="{FF2B5EF4-FFF2-40B4-BE49-F238E27FC236}">
                <a16:creationId xmlns:a16="http://schemas.microsoft.com/office/drawing/2014/main" id="{7B482298-B4F7-18EF-5BF8-1EBD8DD9F9A3}"/>
              </a:ext>
            </a:extLst>
          </p:cNvPr>
          <p:cNvSpPr/>
          <p:nvPr userDrawn="1"/>
        </p:nvSpPr>
        <p:spPr>
          <a:xfrm>
            <a:off x="3809996" y="-1"/>
            <a:ext cx="134624" cy="6857999"/>
          </a:xfrm>
          <a:prstGeom prst="rect">
            <a:avLst/>
          </a:prstGeom>
          <a:solidFill>
            <a:srgbClr val="D4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60" name="TextBox 59">
            <a:extLst>
              <a:ext uri="{FF2B5EF4-FFF2-40B4-BE49-F238E27FC236}">
                <a16:creationId xmlns:a16="http://schemas.microsoft.com/office/drawing/2014/main" id="{DDB2AB9A-54EC-3569-E48D-6F355A3EBFBE}"/>
              </a:ext>
            </a:extLst>
          </p:cNvPr>
          <p:cNvSpPr txBox="1"/>
          <p:nvPr userDrawn="1"/>
        </p:nvSpPr>
        <p:spPr>
          <a:xfrm>
            <a:off x="154512" y="6555184"/>
            <a:ext cx="6151944" cy="184666"/>
          </a:xfrm>
          <a:prstGeom prst="rect">
            <a:avLst/>
          </a:prstGeom>
          <a:noFill/>
        </p:spPr>
        <p:txBody>
          <a:bodyPr wrap="square">
            <a:spAutoFit/>
          </a:bodyPr>
          <a:lstStyle/>
          <a:p>
            <a:pPr algn="l" fontAlgn="auto">
              <a:spcBef>
                <a:spcPts val="0"/>
              </a:spcBef>
              <a:spcAft>
                <a:spcPts val="0"/>
              </a:spcAft>
              <a:defRPr/>
            </a:pPr>
            <a:r>
              <a:rPr lang="en-US" sz="600" b="0" dirty="0">
                <a:solidFill>
                  <a:srgbClr val="7F7F7F"/>
                </a:solidFill>
                <a:latin typeface="Helvetica" pitchFamily="2" charset="0"/>
                <a:cs typeface="Segoe UI" panose="020B0502040204020203" pitchFamily="34" charset="0"/>
              </a:rPr>
              <a:t>© </a:t>
            </a:r>
            <a:fld id="{4C666060-467A-C747-B2B6-A665F8D8A911}" type="datetimeyyyy">
              <a:rPr lang="en-US" sz="600" b="0" smtClean="0">
                <a:solidFill>
                  <a:srgbClr val="7F7F7F"/>
                </a:solidFill>
                <a:latin typeface="Helvetica" pitchFamily="2" charset="0"/>
                <a:cs typeface="Segoe UI" panose="020B0502040204020203" pitchFamily="34" charset="0"/>
              </a:rPr>
              <a:t>2026</a:t>
            </a:fld>
            <a:r>
              <a:rPr lang="en-US" sz="600" b="0" dirty="0">
                <a:solidFill>
                  <a:srgbClr val="7F7F7F"/>
                </a:solidFill>
                <a:latin typeface="Helvetica" pitchFamily="2" charset="0"/>
                <a:cs typeface="Segoe UI" panose="020B0502040204020203" pitchFamily="34" charset="0"/>
              </a:rPr>
              <a:t> Auritas LLC.  All rights reserved.</a:t>
            </a:r>
          </a:p>
        </p:txBody>
      </p:sp>
      <p:sp>
        <p:nvSpPr>
          <p:cNvPr id="63" name="Text Placeholder 60">
            <a:extLst>
              <a:ext uri="{FF2B5EF4-FFF2-40B4-BE49-F238E27FC236}">
                <a16:creationId xmlns:a16="http://schemas.microsoft.com/office/drawing/2014/main" id="{DD4DCDF3-5D25-3421-FF6E-A32E3383D718}"/>
              </a:ext>
            </a:extLst>
          </p:cNvPr>
          <p:cNvSpPr>
            <a:spLocks noGrp="1"/>
          </p:cNvSpPr>
          <p:nvPr>
            <p:ph type="body" sz="quarter" idx="11" hasCustomPrompt="1"/>
          </p:nvPr>
        </p:nvSpPr>
        <p:spPr>
          <a:xfrm>
            <a:off x="4760181" y="2251715"/>
            <a:ext cx="6802279" cy="468297"/>
          </a:xfrm>
          <a:prstGeom prst="rect">
            <a:avLst/>
          </a:prstGeom>
        </p:spPr>
        <p:txBody>
          <a:bodyPr anchor="ctr"/>
          <a:lstStyle>
            <a:lvl1pPr marL="0" indent="0">
              <a:lnSpc>
                <a:spcPct val="150000"/>
              </a:lnSpc>
              <a:buClr>
                <a:schemeClr val="accent2"/>
              </a:buClr>
              <a:buFont typeface="Arial" panose="020B0604020202020204" pitchFamily="34" charset="0"/>
              <a:buNone/>
              <a:defRPr sz="1600" b="1">
                <a:solidFill>
                  <a:schemeClr val="accent2"/>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dirty="0"/>
              <a:t>Subheading will come here</a:t>
            </a:r>
          </a:p>
        </p:txBody>
      </p:sp>
      <p:pic>
        <p:nvPicPr>
          <p:cNvPr id="2" name="Graphic 1">
            <a:extLst>
              <a:ext uri="{FF2B5EF4-FFF2-40B4-BE49-F238E27FC236}">
                <a16:creationId xmlns:a16="http://schemas.microsoft.com/office/drawing/2014/main" id="{A681EDFF-98C6-E313-D740-2952DDF5986D}"/>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9159491" y="408273"/>
            <a:ext cx="1660538" cy="357454"/>
          </a:xfrm>
          <a:prstGeom prst="rect">
            <a:avLst/>
          </a:prstGeom>
        </p:spPr>
      </p:pic>
    </p:spTree>
    <p:extLst>
      <p:ext uri="{BB962C8B-B14F-4D97-AF65-F5344CB8AC3E}">
        <p14:creationId xmlns:p14="http://schemas.microsoft.com/office/powerpoint/2010/main" val="42419915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Boxes Slide">
    <p:spTree>
      <p:nvGrpSpPr>
        <p:cNvPr id="1" name=""/>
        <p:cNvGrpSpPr/>
        <p:nvPr/>
      </p:nvGrpSpPr>
      <p:grpSpPr>
        <a:xfrm>
          <a:off x="0" y="0"/>
          <a:ext cx="0" cy="0"/>
          <a:chOff x="0" y="0"/>
          <a:chExt cx="0" cy="0"/>
        </a:xfrm>
      </p:grpSpPr>
      <p:sp>
        <p:nvSpPr>
          <p:cNvPr id="5" name="Round Single Corner Rectangle 4">
            <a:extLst>
              <a:ext uri="{FF2B5EF4-FFF2-40B4-BE49-F238E27FC236}">
                <a16:creationId xmlns:a16="http://schemas.microsoft.com/office/drawing/2014/main" id="{D232D6F8-7D69-0622-4124-A078F23EEEBC}"/>
              </a:ext>
            </a:extLst>
          </p:cNvPr>
          <p:cNvSpPr/>
          <p:nvPr userDrawn="1"/>
        </p:nvSpPr>
        <p:spPr>
          <a:xfrm>
            <a:off x="595769" y="2035533"/>
            <a:ext cx="3437008" cy="4194517"/>
          </a:xfrm>
          <a:prstGeom prst="round1Rect">
            <a:avLst>
              <a:gd name="adj" fmla="val 557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7" name="Round Single Corner Rectangle 6">
            <a:extLst>
              <a:ext uri="{FF2B5EF4-FFF2-40B4-BE49-F238E27FC236}">
                <a16:creationId xmlns:a16="http://schemas.microsoft.com/office/drawing/2014/main" id="{A9D9E4DB-1988-55D6-38BF-4C6AEA299505}"/>
              </a:ext>
            </a:extLst>
          </p:cNvPr>
          <p:cNvSpPr/>
          <p:nvPr userDrawn="1"/>
        </p:nvSpPr>
        <p:spPr>
          <a:xfrm>
            <a:off x="4381729" y="2035533"/>
            <a:ext cx="3446027" cy="4194517"/>
          </a:xfrm>
          <a:prstGeom prst="round1Rect">
            <a:avLst>
              <a:gd name="adj" fmla="val 557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8" name="Round Single Corner Rectangle 7">
            <a:extLst>
              <a:ext uri="{FF2B5EF4-FFF2-40B4-BE49-F238E27FC236}">
                <a16:creationId xmlns:a16="http://schemas.microsoft.com/office/drawing/2014/main" id="{63061BFB-DAF4-021C-FE75-D4ABAE56A562}"/>
              </a:ext>
            </a:extLst>
          </p:cNvPr>
          <p:cNvSpPr/>
          <p:nvPr userDrawn="1"/>
        </p:nvSpPr>
        <p:spPr>
          <a:xfrm>
            <a:off x="8194300" y="2040891"/>
            <a:ext cx="3446027" cy="4194517"/>
          </a:xfrm>
          <a:prstGeom prst="round1Rect">
            <a:avLst>
              <a:gd name="adj" fmla="val 557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5" name="Text Placeholder 60">
            <a:extLst>
              <a:ext uri="{FF2B5EF4-FFF2-40B4-BE49-F238E27FC236}">
                <a16:creationId xmlns:a16="http://schemas.microsoft.com/office/drawing/2014/main" id="{0F04DA67-CA7C-97CE-2B78-C248A66BB036}"/>
              </a:ext>
            </a:extLst>
          </p:cNvPr>
          <p:cNvSpPr>
            <a:spLocks noGrp="1"/>
          </p:cNvSpPr>
          <p:nvPr>
            <p:ph type="body" sz="quarter" idx="12" hasCustomPrompt="1"/>
          </p:nvPr>
        </p:nvSpPr>
        <p:spPr>
          <a:xfrm>
            <a:off x="889612" y="653143"/>
            <a:ext cx="8965588" cy="670188"/>
          </a:xfrm>
          <a:prstGeom prst="rect">
            <a:avLst/>
          </a:prstGeom>
        </p:spPr>
        <p:txBody>
          <a:bodyPr/>
          <a:lstStyle>
            <a:lvl1pPr marL="0" indent="0">
              <a:lnSpc>
                <a:spcPct val="100000"/>
              </a:lnSpc>
              <a:buClr>
                <a:schemeClr val="accent2"/>
              </a:buClr>
              <a:buFont typeface="Arial" panose="020B0604020202020204" pitchFamily="34" charset="0"/>
              <a:buNone/>
              <a:defRPr sz="36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Comes Here</a:t>
            </a:r>
          </a:p>
        </p:txBody>
      </p:sp>
      <p:sp>
        <p:nvSpPr>
          <p:cNvPr id="26" name="Text Placeholder 60">
            <a:extLst>
              <a:ext uri="{FF2B5EF4-FFF2-40B4-BE49-F238E27FC236}">
                <a16:creationId xmlns:a16="http://schemas.microsoft.com/office/drawing/2014/main" id="{FE9DED47-EA35-840D-83F0-63FDC63FC6CF}"/>
              </a:ext>
            </a:extLst>
          </p:cNvPr>
          <p:cNvSpPr>
            <a:spLocks noGrp="1"/>
          </p:cNvSpPr>
          <p:nvPr>
            <p:ph type="body" sz="quarter" idx="11" hasCustomPrompt="1"/>
          </p:nvPr>
        </p:nvSpPr>
        <p:spPr>
          <a:xfrm>
            <a:off x="918640" y="3175540"/>
            <a:ext cx="2751625" cy="2775317"/>
          </a:xfrm>
          <a:prstGeom prst="rect">
            <a:avLst/>
          </a:prstGeom>
        </p:spPr>
        <p:txBody>
          <a:bodyPr/>
          <a:lstStyle>
            <a:lvl1pPr marL="285750" indent="-285750">
              <a:lnSpc>
                <a:spcPct val="100000"/>
              </a:lnSpc>
              <a:spcBef>
                <a:spcPts val="600"/>
              </a:spcBef>
              <a:buClr>
                <a:schemeClr val="accent2"/>
              </a:buClr>
              <a:buFont typeface="Arial" panose="020B0604020202020204" pitchFamily="34" charset="0"/>
              <a:buChar char="•"/>
              <a:defRPr sz="14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Text will come here.</a:t>
            </a:r>
          </a:p>
          <a:p>
            <a:pPr lvl="0"/>
            <a:endParaRPr lang="en-US"/>
          </a:p>
        </p:txBody>
      </p:sp>
      <p:sp>
        <p:nvSpPr>
          <p:cNvPr id="28" name="Text Placeholder 60">
            <a:extLst>
              <a:ext uri="{FF2B5EF4-FFF2-40B4-BE49-F238E27FC236}">
                <a16:creationId xmlns:a16="http://schemas.microsoft.com/office/drawing/2014/main" id="{A2F11879-9669-5EED-DDB3-F6CD5F76B074}"/>
              </a:ext>
            </a:extLst>
          </p:cNvPr>
          <p:cNvSpPr>
            <a:spLocks noGrp="1"/>
          </p:cNvSpPr>
          <p:nvPr>
            <p:ph type="body" sz="quarter" idx="13" hasCustomPrompt="1"/>
          </p:nvPr>
        </p:nvSpPr>
        <p:spPr>
          <a:xfrm>
            <a:off x="4720187" y="3194223"/>
            <a:ext cx="2751625" cy="2775317"/>
          </a:xfrm>
          <a:prstGeom prst="rect">
            <a:avLst/>
          </a:prstGeom>
        </p:spPr>
        <p:txBody>
          <a:bodyPr/>
          <a:lstStyle>
            <a:lvl1pPr marL="285750" indent="-285750">
              <a:lnSpc>
                <a:spcPct val="100000"/>
              </a:lnSpc>
              <a:spcBef>
                <a:spcPts val="600"/>
              </a:spcBef>
              <a:buClr>
                <a:schemeClr val="accent2"/>
              </a:buClr>
              <a:buFont typeface="Arial" panose="020B0604020202020204" pitchFamily="34" charset="0"/>
              <a:buChar char="•"/>
              <a:defRPr sz="14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Text will come here.</a:t>
            </a:r>
          </a:p>
          <a:p>
            <a:pPr lvl="0"/>
            <a:endParaRPr lang="en-US"/>
          </a:p>
        </p:txBody>
      </p:sp>
      <p:sp>
        <p:nvSpPr>
          <p:cNvPr id="29" name="Text Placeholder 60">
            <a:extLst>
              <a:ext uri="{FF2B5EF4-FFF2-40B4-BE49-F238E27FC236}">
                <a16:creationId xmlns:a16="http://schemas.microsoft.com/office/drawing/2014/main" id="{129BBBB5-CF6A-1BDA-944E-6F9601C37377}"/>
              </a:ext>
            </a:extLst>
          </p:cNvPr>
          <p:cNvSpPr>
            <a:spLocks noGrp="1"/>
          </p:cNvSpPr>
          <p:nvPr>
            <p:ph type="body" sz="quarter" idx="14" hasCustomPrompt="1"/>
          </p:nvPr>
        </p:nvSpPr>
        <p:spPr>
          <a:xfrm>
            <a:off x="8541500" y="3237226"/>
            <a:ext cx="2751625" cy="2775317"/>
          </a:xfrm>
          <a:prstGeom prst="rect">
            <a:avLst/>
          </a:prstGeom>
        </p:spPr>
        <p:txBody>
          <a:bodyPr/>
          <a:lstStyle>
            <a:lvl1pPr marL="285750" indent="-285750">
              <a:lnSpc>
                <a:spcPct val="100000"/>
              </a:lnSpc>
              <a:spcBef>
                <a:spcPts val="600"/>
              </a:spcBef>
              <a:buClr>
                <a:schemeClr val="accent2"/>
              </a:buClr>
              <a:buFont typeface="Arial" panose="020B0604020202020204" pitchFamily="34" charset="0"/>
              <a:buChar char="•"/>
              <a:defRPr sz="14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Text will come here.</a:t>
            </a:r>
          </a:p>
          <a:p>
            <a:pPr lvl="0"/>
            <a:endParaRPr lang="en-US"/>
          </a:p>
        </p:txBody>
      </p:sp>
      <p:sp>
        <p:nvSpPr>
          <p:cNvPr id="30" name="Text Placeholder 60">
            <a:extLst>
              <a:ext uri="{FF2B5EF4-FFF2-40B4-BE49-F238E27FC236}">
                <a16:creationId xmlns:a16="http://schemas.microsoft.com/office/drawing/2014/main" id="{37FF097C-E1EC-19A5-650D-AF6C3384D56E}"/>
              </a:ext>
            </a:extLst>
          </p:cNvPr>
          <p:cNvSpPr>
            <a:spLocks noGrp="1"/>
          </p:cNvSpPr>
          <p:nvPr>
            <p:ph type="body" sz="quarter" idx="15" hasCustomPrompt="1"/>
          </p:nvPr>
        </p:nvSpPr>
        <p:spPr>
          <a:xfrm>
            <a:off x="889612" y="2236573"/>
            <a:ext cx="2780653" cy="753762"/>
          </a:xfrm>
          <a:prstGeom prst="rect">
            <a:avLst/>
          </a:prstGeom>
        </p:spPr>
        <p:txBody>
          <a:bodyPr/>
          <a:lstStyle>
            <a:lvl1pPr marL="0" indent="0" algn="l">
              <a:lnSpc>
                <a:spcPct val="100000"/>
              </a:lnSpc>
              <a:buClr>
                <a:schemeClr val="accent2"/>
              </a:buClr>
              <a:buFont typeface="Arial" panose="020B0604020202020204" pitchFamily="34" charset="0"/>
              <a:buNone/>
              <a:defRPr sz="20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here</a:t>
            </a:r>
          </a:p>
        </p:txBody>
      </p:sp>
      <p:sp>
        <p:nvSpPr>
          <p:cNvPr id="31" name="Text Placeholder 60">
            <a:extLst>
              <a:ext uri="{FF2B5EF4-FFF2-40B4-BE49-F238E27FC236}">
                <a16:creationId xmlns:a16="http://schemas.microsoft.com/office/drawing/2014/main" id="{02128630-FE4F-6247-B631-1389D52F54D1}"/>
              </a:ext>
            </a:extLst>
          </p:cNvPr>
          <p:cNvSpPr>
            <a:spLocks noGrp="1"/>
          </p:cNvSpPr>
          <p:nvPr>
            <p:ph type="body" sz="quarter" idx="16" hasCustomPrompt="1"/>
          </p:nvPr>
        </p:nvSpPr>
        <p:spPr>
          <a:xfrm>
            <a:off x="4720187" y="2225179"/>
            <a:ext cx="2751625" cy="753762"/>
          </a:xfrm>
          <a:prstGeom prst="rect">
            <a:avLst/>
          </a:prstGeom>
        </p:spPr>
        <p:txBody>
          <a:bodyPr/>
          <a:lstStyle>
            <a:lvl1pPr marL="0" indent="0" algn="l">
              <a:lnSpc>
                <a:spcPct val="100000"/>
              </a:lnSpc>
              <a:buClr>
                <a:schemeClr val="accent2"/>
              </a:buClr>
              <a:buFont typeface="Arial" panose="020B0604020202020204" pitchFamily="34" charset="0"/>
              <a:buNone/>
              <a:defRPr sz="20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here</a:t>
            </a:r>
          </a:p>
        </p:txBody>
      </p:sp>
      <p:sp>
        <p:nvSpPr>
          <p:cNvPr id="32" name="Text Placeholder 60">
            <a:extLst>
              <a:ext uri="{FF2B5EF4-FFF2-40B4-BE49-F238E27FC236}">
                <a16:creationId xmlns:a16="http://schemas.microsoft.com/office/drawing/2014/main" id="{73BEDCE2-7DF8-00BA-C355-91AC759829D7}"/>
              </a:ext>
            </a:extLst>
          </p:cNvPr>
          <p:cNvSpPr>
            <a:spLocks noGrp="1"/>
          </p:cNvSpPr>
          <p:nvPr>
            <p:ph type="body" sz="quarter" idx="17" hasCustomPrompt="1"/>
          </p:nvPr>
        </p:nvSpPr>
        <p:spPr>
          <a:xfrm>
            <a:off x="8514996" y="2225179"/>
            <a:ext cx="2780653" cy="753762"/>
          </a:xfrm>
          <a:prstGeom prst="rect">
            <a:avLst/>
          </a:prstGeom>
        </p:spPr>
        <p:txBody>
          <a:bodyPr/>
          <a:lstStyle>
            <a:lvl1pPr marL="0" indent="0" algn="l">
              <a:lnSpc>
                <a:spcPct val="100000"/>
              </a:lnSpc>
              <a:buClr>
                <a:schemeClr val="accent2"/>
              </a:buClr>
              <a:buFont typeface="Arial" panose="020B0604020202020204" pitchFamily="34" charset="0"/>
              <a:buNone/>
              <a:defRPr sz="20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here</a:t>
            </a:r>
          </a:p>
        </p:txBody>
      </p:sp>
      <p:sp>
        <p:nvSpPr>
          <p:cNvPr id="6" name="Rectangle 5">
            <a:extLst>
              <a:ext uri="{FF2B5EF4-FFF2-40B4-BE49-F238E27FC236}">
                <a16:creationId xmlns:a16="http://schemas.microsoft.com/office/drawing/2014/main" id="{99454E7F-4AD9-3A14-3D90-57381CE222FA}"/>
              </a:ext>
            </a:extLst>
          </p:cNvPr>
          <p:cNvSpPr/>
          <p:nvPr userDrawn="1"/>
        </p:nvSpPr>
        <p:spPr>
          <a:xfrm>
            <a:off x="0" y="460925"/>
            <a:ext cx="174171" cy="1054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2" name="Picture 4">
            <a:extLst>
              <a:ext uri="{FF2B5EF4-FFF2-40B4-BE49-F238E27FC236}">
                <a16:creationId xmlns:a16="http://schemas.microsoft.com/office/drawing/2014/main" id="{B7C18632-2D38-AC81-D676-61F10913C505}"/>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784400" y="213492"/>
            <a:ext cx="1149441" cy="247433"/>
          </a:xfrm>
          <a:prstGeom prst="rect">
            <a:avLst/>
          </a:prstGeom>
        </p:spPr>
      </p:pic>
    </p:spTree>
    <p:extLst>
      <p:ext uri="{BB962C8B-B14F-4D97-AF65-F5344CB8AC3E}">
        <p14:creationId xmlns:p14="http://schemas.microsoft.com/office/powerpoint/2010/main" val="3927869226"/>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B3F2DAA-2331-7947-16F3-99D994390037}"/>
              </a:ext>
            </a:extLst>
          </p:cNvPr>
          <p:cNvGrpSpPr/>
          <p:nvPr userDrawn="1"/>
        </p:nvGrpSpPr>
        <p:grpSpPr>
          <a:xfrm>
            <a:off x="10569142" y="5611843"/>
            <a:ext cx="1442876" cy="1055415"/>
            <a:chOff x="9742316" y="4858326"/>
            <a:chExt cx="1587162" cy="1160957"/>
          </a:xfrm>
        </p:grpSpPr>
        <p:sp>
          <p:nvSpPr>
            <p:cNvPr id="6" name="Oval 5">
              <a:extLst>
                <a:ext uri="{FF2B5EF4-FFF2-40B4-BE49-F238E27FC236}">
                  <a16:creationId xmlns:a16="http://schemas.microsoft.com/office/drawing/2014/main" id="{72FEA23E-4AD8-7961-3FC1-8525149DA187}"/>
                </a:ext>
              </a:extLst>
            </p:cNvPr>
            <p:cNvSpPr/>
            <p:nvPr/>
          </p:nvSpPr>
          <p:spPr>
            <a:xfrm>
              <a:off x="9742316"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7" name="Oval 6">
              <a:extLst>
                <a:ext uri="{FF2B5EF4-FFF2-40B4-BE49-F238E27FC236}">
                  <a16:creationId xmlns:a16="http://schemas.microsoft.com/office/drawing/2014/main" id="{440EF8FB-460D-A13D-B944-4F70B761AFED}"/>
                </a:ext>
              </a:extLst>
            </p:cNvPr>
            <p:cNvSpPr/>
            <p:nvPr/>
          </p:nvSpPr>
          <p:spPr>
            <a:xfrm>
              <a:off x="9742316"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8" name="Oval 7">
              <a:extLst>
                <a:ext uri="{FF2B5EF4-FFF2-40B4-BE49-F238E27FC236}">
                  <a16:creationId xmlns:a16="http://schemas.microsoft.com/office/drawing/2014/main" id="{9651952B-7D65-51DB-CE59-E0CB4FD245F0}"/>
                </a:ext>
              </a:extLst>
            </p:cNvPr>
            <p:cNvSpPr/>
            <p:nvPr/>
          </p:nvSpPr>
          <p:spPr>
            <a:xfrm>
              <a:off x="9742316"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9" name="Oval 8">
              <a:extLst>
                <a:ext uri="{FF2B5EF4-FFF2-40B4-BE49-F238E27FC236}">
                  <a16:creationId xmlns:a16="http://schemas.microsoft.com/office/drawing/2014/main" id="{449347EC-ACE1-8E52-8C3E-05AB6181329A}"/>
                </a:ext>
              </a:extLst>
            </p:cNvPr>
            <p:cNvSpPr/>
            <p:nvPr/>
          </p:nvSpPr>
          <p:spPr>
            <a:xfrm>
              <a:off x="9742316"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0" name="Oval 9">
              <a:extLst>
                <a:ext uri="{FF2B5EF4-FFF2-40B4-BE49-F238E27FC236}">
                  <a16:creationId xmlns:a16="http://schemas.microsoft.com/office/drawing/2014/main" id="{7AA18BCB-8D67-E64E-6020-39CCACB57EE4}"/>
                </a:ext>
              </a:extLst>
            </p:cNvPr>
            <p:cNvSpPr/>
            <p:nvPr/>
          </p:nvSpPr>
          <p:spPr>
            <a:xfrm>
              <a:off x="9742316"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1" name="Oval 10">
              <a:extLst>
                <a:ext uri="{FF2B5EF4-FFF2-40B4-BE49-F238E27FC236}">
                  <a16:creationId xmlns:a16="http://schemas.microsoft.com/office/drawing/2014/main" id="{563EFFE9-1BE4-F9C5-BD48-3B388A2D267A}"/>
                </a:ext>
              </a:extLst>
            </p:cNvPr>
            <p:cNvSpPr/>
            <p:nvPr/>
          </p:nvSpPr>
          <p:spPr>
            <a:xfrm>
              <a:off x="9742316"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2" name="Oval 11">
              <a:extLst>
                <a:ext uri="{FF2B5EF4-FFF2-40B4-BE49-F238E27FC236}">
                  <a16:creationId xmlns:a16="http://schemas.microsoft.com/office/drawing/2014/main" id="{5A001D16-5EE8-3438-D500-15E534D54DD4}"/>
                </a:ext>
              </a:extLst>
            </p:cNvPr>
            <p:cNvSpPr/>
            <p:nvPr/>
          </p:nvSpPr>
          <p:spPr>
            <a:xfrm>
              <a:off x="9960848"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3" name="Oval 12">
              <a:extLst>
                <a:ext uri="{FF2B5EF4-FFF2-40B4-BE49-F238E27FC236}">
                  <a16:creationId xmlns:a16="http://schemas.microsoft.com/office/drawing/2014/main" id="{3D14AF13-6F13-DBA4-2320-B257D338914C}"/>
                </a:ext>
              </a:extLst>
            </p:cNvPr>
            <p:cNvSpPr/>
            <p:nvPr/>
          </p:nvSpPr>
          <p:spPr>
            <a:xfrm>
              <a:off x="9960848"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4" name="Oval 13">
              <a:extLst>
                <a:ext uri="{FF2B5EF4-FFF2-40B4-BE49-F238E27FC236}">
                  <a16:creationId xmlns:a16="http://schemas.microsoft.com/office/drawing/2014/main" id="{14424886-C176-B198-4926-0D7420F97B5A}"/>
                </a:ext>
              </a:extLst>
            </p:cNvPr>
            <p:cNvSpPr/>
            <p:nvPr/>
          </p:nvSpPr>
          <p:spPr>
            <a:xfrm>
              <a:off x="9960848"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5" name="Oval 14">
              <a:extLst>
                <a:ext uri="{FF2B5EF4-FFF2-40B4-BE49-F238E27FC236}">
                  <a16:creationId xmlns:a16="http://schemas.microsoft.com/office/drawing/2014/main" id="{E14BC28D-E364-CB37-248F-19A60A390978}"/>
                </a:ext>
              </a:extLst>
            </p:cNvPr>
            <p:cNvSpPr/>
            <p:nvPr/>
          </p:nvSpPr>
          <p:spPr>
            <a:xfrm>
              <a:off x="9960848"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6" name="Oval 15">
              <a:extLst>
                <a:ext uri="{FF2B5EF4-FFF2-40B4-BE49-F238E27FC236}">
                  <a16:creationId xmlns:a16="http://schemas.microsoft.com/office/drawing/2014/main" id="{288223C5-6236-86DE-2715-E8670BA938FC}"/>
                </a:ext>
              </a:extLst>
            </p:cNvPr>
            <p:cNvSpPr/>
            <p:nvPr/>
          </p:nvSpPr>
          <p:spPr>
            <a:xfrm>
              <a:off x="9960848"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7" name="Oval 16">
              <a:extLst>
                <a:ext uri="{FF2B5EF4-FFF2-40B4-BE49-F238E27FC236}">
                  <a16:creationId xmlns:a16="http://schemas.microsoft.com/office/drawing/2014/main" id="{B85D684E-539B-9266-58D3-F6DD0B139524}"/>
                </a:ext>
              </a:extLst>
            </p:cNvPr>
            <p:cNvSpPr/>
            <p:nvPr/>
          </p:nvSpPr>
          <p:spPr>
            <a:xfrm>
              <a:off x="9960848"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8" name="Oval 17">
              <a:extLst>
                <a:ext uri="{FF2B5EF4-FFF2-40B4-BE49-F238E27FC236}">
                  <a16:creationId xmlns:a16="http://schemas.microsoft.com/office/drawing/2014/main" id="{5681E8AF-C1B5-F4FF-F0E8-97F5BA098075}"/>
                </a:ext>
              </a:extLst>
            </p:cNvPr>
            <p:cNvSpPr/>
            <p:nvPr/>
          </p:nvSpPr>
          <p:spPr>
            <a:xfrm>
              <a:off x="10179379"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9" name="Oval 18">
              <a:extLst>
                <a:ext uri="{FF2B5EF4-FFF2-40B4-BE49-F238E27FC236}">
                  <a16:creationId xmlns:a16="http://schemas.microsoft.com/office/drawing/2014/main" id="{24414AE0-E866-0396-3148-2C1AA39A6FAE}"/>
                </a:ext>
              </a:extLst>
            </p:cNvPr>
            <p:cNvSpPr/>
            <p:nvPr/>
          </p:nvSpPr>
          <p:spPr>
            <a:xfrm>
              <a:off x="10179379"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0" name="Oval 19">
              <a:extLst>
                <a:ext uri="{FF2B5EF4-FFF2-40B4-BE49-F238E27FC236}">
                  <a16:creationId xmlns:a16="http://schemas.microsoft.com/office/drawing/2014/main" id="{12D29709-34BF-B514-8F18-0248D9EC1A6A}"/>
                </a:ext>
              </a:extLst>
            </p:cNvPr>
            <p:cNvSpPr/>
            <p:nvPr/>
          </p:nvSpPr>
          <p:spPr>
            <a:xfrm>
              <a:off x="10179379"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1" name="Oval 20">
              <a:extLst>
                <a:ext uri="{FF2B5EF4-FFF2-40B4-BE49-F238E27FC236}">
                  <a16:creationId xmlns:a16="http://schemas.microsoft.com/office/drawing/2014/main" id="{BE7AA5A7-11C8-82B3-D6A4-F86598E52BFC}"/>
                </a:ext>
              </a:extLst>
            </p:cNvPr>
            <p:cNvSpPr/>
            <p:nvPr/>
          </p:nvSpPr>
          <p:spPr>
            <a:xfrm>
              <a:off x="10179379"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2" name="Oval 21">
              <a:extLst>
                <a:ext uri="{FF2B5EF4-FFF2-40B4-BE49-F238E27FC236}">
                  <a16:creationId xmlns:a16="http://schemas.microsoft.com/office/drawing/2014/main" id="{7FBB3ADE-2744-6E1D-A9C6-092FDB0A2253}"/>
                </a:ext>
              </a:extLst>
            </p:cNvPr>
            <p:cNvSpPr/>
            <p:nvPr/>
          </p:nvSpPr>
          <p:spPr>
            <a:xfrm>
              <a:off x="10179379"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3" name="Oval 22">
              <a:extLst>
                <a:ext uri="{FF2B5EF4-FFF2-40B4-BE49-F238E27FC236}">
                  <a16:creationId xmlns:a16="http://schemas.microsoft.com/office/drawing/2014/main" id="{0A7B6AE1-8D73-E082-2442-17EF37336AB1}"/>
                </a:ext>
              </a:extLst>
            </p:cNvPr>
            <p:cNvSpPr/>
            <p:nvPr/>
          </p:nvSpPr>
          <p:spPr>
            <a:xfrm>
              <a:off x="10179379"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4" name="Oval 23">
              <a:extLst>
                <a:ext uri="{FF2B5EF4-FFF2-40B4-BE49-F238E27FC236}">
                  <a16:creationId xmlns:a16="http://schemas.microsoft.com/office/drawing/2014/main" id="{A9AF1C41-6978-5C22-8114-41ED59542650}"/>
                </a:ext>
              </a:extLst>
            </p:cNvPr>
            <p:cNvSpPr/>
            <p:nvPr/>
          </p:nvSpPr>
          <p:spPr>
            <a:xfrm>
              <a:off x="10397911"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5" name="Oval 24">
              <a:extLst>
                <a:ext uri="{FF2B5EF4-FFF2-40B4-BE49-F238E27FC236}">
                  <a16:creationId xmlns:a16="http://schemas.microsoft.com/office/drawing/2014/main" id="{639DFB0A-A3D8-80FC-EE18-BC6D84032288}"/>
                </a:ext>
              </a:extLst>
            </p:cNvPr>
            <p:cNvSpPr/>
            <p:nvPr/>
          </p:nvSpPr>
          <p:spPr>
            <a:xfrm>
              <a:off x="10397911"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6" name="Oval 25">
              <a:extLst>
                <a:ext uri="{FF2B5EF4-FFF2-40B4-BE49-F238E27FC236}">
                  <a16:creationId xmlns:a16="http://schemas.microsoft.com/office/drawing/2014/main" id="{99342AF2-22E2-0DE0-8BB1-5717143F5D41}"/>
                </a:ext>
              </a:extLst>
            </p:cNvPr>
            <p:cNvSpPr/>
            <p:nvPr/>
          </p:nvSpPr>
          <p:spPr>
            <a:xfrm>
              <a:off x="10397911"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7" name="Oval 26">
              <a:extLst>
                <a:ext uri="{FF2B5EF4-FFF2-40B4-BE49-F238E27FC236}">
                  <a16:creationId xmlns:a16="http://schemas.microsoft.com/office/drawing/2014/main" id="{DD75B7F3-7C6E-DBF4-D4C7-D2AA17634CE3}"/>
                </a:ext>
              </a:extLst>
            </p:cNvPr>
            <p:cNvSpPr/>
            <p:nvPr/>
          </p:nvSpPr>
          <p:spPr>
            <a:xfrm>
              <a:off x="10397911"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8" name="Oval 27">
              <a:extLst>
                <a:ext uri="{FF2B5EF4-FFF2-40B4-BE49-F238E27FC236}">
                  <a16:creationId xmlns:a16="http://schemas.microsoft.com/office/drawing/2014/main" id="{028288E2-4B6D-4E6A-694B-6D3A6AA146AB}"/>
                </a:ext>
              </a:extLst>
            </p:cNvPr>
            <p:cNvSpPr/>
            <p:nvPr/>
          </p:nvSpPr>
          <p:spPr>
            <a:xfrm>
              <a:off x="10397911"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9" name="Oval 28">
              <a:extLst>
                <a:ext uri="{FF2B5EF4-FFF2-40B4-BE49-F238E27FC236}">
                  <a16:creationId xmlns:a16="http://schemas.microsoft.com/office/drawing/2014/main" id="{F702A8BF-3ABF-212D-B8AC-111D71588795}"/>
                </a:ext>
              </a:extLst>
            </p:cNvPr>
            <p:cNvSpPr/>
            <p:nvPr/>
          </p:nvSpPr>
          <p:spPr>
            <a:xfrm>
              <a:off x="10397911"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0" name="Oval 29">
              <a:extLst>
                <a:ext uri="{FF2B5EF4-FFF2-40B4-BE49-F238E27FC236}">
                  <a16:creationId xmlns:a16="http://schemas.microsoft.com/office/drawing/2014/main" id="{4B8DE702-BE04-0F02-E43D-C08332483608}"/>
                </a:ext>
              </a:extLst>
            </p:cNvPr>
            <p:cNvSpPr/>
            <p:nvPr/>
          </p:nvSpPr>
          <p:spPr>
            <a:xfrm>
              <a:off x="10616442"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1" name="Oval 30">
              <a:extLst>
                <a:ext uri="{FF2B5EF4-FFF2-40B4-BE49-F238E27FC236}">
                  <a16:creationId xmlns:a16="http://schemas.microsoft.com/office/drawing/2014/main" id="{A024C77F-9E39-0874-E2CC-CDA931B59CF5}"/>
                </a:ext>
              </a:extLst>
            </p:cNvPr>
            <p:cNvSpPr/>
            <p:nvPr/>
          </p:nvSpPr>
          <p:spPr>
            <a:xfrm>
              <a:off x="10616442"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2" name="Oval 31">
              <a:extLst>
                <a:ext uri="{FF2B5EF4-FFF2-40B4-BE49-F238E27FC236}">
                  <a16:creationId xmlns:a16="http://schemas.microsoft.com/office/drawing/2014/main" id="{1597F533-D529-7AB0-8A45-F810F4ECE1C1}"/>
                </a:ext>
              </a:extLst>
            </p:cNvPr>
            <p:cNvSpPr/>
            <p:nvPr/>
          </p:nvSpPr>
          <p:spPr>
            <a:xfrm>
              <a:off x="10616442"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3" name="Oval 32">
              <a:extLst>
                <a:ext uri="{FF2B5EF4-FFF2-40B4-BE49-F238E27FC236}">
                  <a16:creationId xmlns:a16="http://schemas.microsoft.com/office/drawing/2014/main" id="{F5D6EF0B-2125-85D7-E8F9-4DE25887BF14}"/>
                </a:ext>
              </a:extLst>
            </p:cNvPr>
            <p:cNvSpPr/>
            <p:nvPr/>
          </p:nvSpPr>
          <p:spPr>
            <a:xfrm>
              <a:off x="10616442"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4" name="Oval 33">
              <a:extLst>
                <a:ext uri="{FF2B5EF4-FFF2-40B4-BE49-F238E27FC236}">
                  <a16:creationId xmlns:a16="http://schemas.microsoft.com/office/drawing/2014/main" id="{240AD3FF-2178-78D9-0EB2-760E39FD89EA}"/>
                </a:ext>
              </a:extLst>
            </p:cNvPr>
            <p:cNvSpPr/>
            <p:nvPr/>
          </p:nvSpPr>
          <p:spPr>
            <a:xfrm>
              <a:off x="10616442"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5" name="Oval 34">
              <a:extLst>
                <a:ext uri="{FF2B5EF4-FFF2-40B4-BE49-F238E27FC236}">
                  <a16:creationId xmlns:a16="http://schemas.microsoft.com/office/drawing/2014/main" id="{A4EF5C89-880F-C486-2F48-D0890E661F60}"/>
                </a:ext>
              </a:extLst>
            </p:cNvPr>
            <p:cNvSpPr/>
            <p:nvPr/>
          </p:nvSpPr>
          <p:spPr>
            <a:xfrm>
              <a:off x="10616442"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6" name="Oval 35">
              <a:extLst>
                <a:ext uri="{FF2B5EF4-FFF2-40B4-BE49-F238E27FC236}">
                  <a16:creationId xmlns:a16="http://schemas.microsoft.com/office/drawing/2014/main" id="{993D144F-361E-571C-424C-477044DDDE4C}"/>
                </a:ext>
              </a:extLst>
            </p:cNvPr>
            <p:cNvSpPr/>
            <p:nvPr/>
          </p:nvSpPr>
          <p:spPr>
            <a:xfrm>
              <a:off x="10834974"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7" name="Oval 36">
              <a:extLst>
                <a:ext uri="{FF2B5EF4-FFF2-40B4-BE49-F238E27FC236}">
                  <a16:creationId xmlns:a16="http://schemas.microsoft.com/office/drawing/2014/main" id="{4A092B6B-1229-D819-A493-8985CC6E6DA2}"/>
                </a:ext>
              </a:extLst>
            </p:cNvPr>
            <p:cNvSpPr/>
            <p:nvPr/>
          </p:nvSpPr>
          <p:spPr>
            <a:xfrm>
              <a:off x="10834974"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8" name="Oval 37">
              <a:extLst>
                <a:ext uri="{FF2B5EF4-FFF2-40B4-BE49-F238E27FC236}">
                  <a16:creationId xmlns:a16="http://schemas.microsoft.com/office/drawing/2014/main" id="{6C1E85A1-068F-9BC4-3CE5-981C0DEC0652}"/>
                </a:ext>
              </a:extLst>
            </p:cNvPr>
            <p:cNvSpPr/>
            <p:nvPr/>
          </p:nvSpPr>
          <p:spPr>
            <a:xfrm>
              <a:off x="10834974"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9" name="Oval 38">
              <a:extLst>
                <a:ext uri="{FF2B5EF4-FFF2-40B4-BE49-F238E27FC236}">
                  <a16:creationId xmlns:a16="http://schemas.microsoft.com/office/drawing/2014/main" id="{6070A372-CA7D-0EEA-21D3-9359226F1DA1}"/>
                </a:ext>
              </a:extLst>
            </p:cNvPr>
            <p:cNvSpPr/>
            <p:nvPr/>
          </p:nvSpPr>
          <p:spPr>
            <a:xfrm>
              <a:off x="10834974"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0" name="Oval 39">
              <a:extLst>
                <a:ext uri="{FF2B5EF4-FFF2-40B4-BE49-F238E27FC236}">
                  <a16:creationId xmlns:a16="http://schemas.microsoft.com/office/drawing/2014/main" id="{B2070F5C-2EF0-5A6E-7CD0-A4A097F54709}"/>
                </a:ext>
              </a:extLst>
            </p:cNvPr>
            <p:cNvSpPr/>
            <p:nvPr/>
          </p:nvSpPr>
          <p:spPr>
            <a:xfrm>
              <a:off x="10834974"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1" name="Oval 40">
              <a:extLst>
                <a:ext uri="{FF2B5EF4-FFF2-40B4-BE49-F238E27FC236}">
                  <a16:creationId xmlns:a16="http://schemas.microsoft.com/office/drawing/2014/main" id="{3A7947BF-E992-440F-B2B8-65D0CA4F0812}"/>
                </a:ext>
              </a:extLst>
            </p:cNvPr>
            <p:cNvSpPr/>
            <p:nvPr/>
          </p:nvSpPr>
          <p:spPr>
            <a:xfrm>
              <a:off x="10834974"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2" name="Oval 41">
              <a:extLst>
                <a:ext uri="{FF2B5EF4-FFF2-40B4-BE49-F238E27FC236}">
                  <a16:creationId xmlns:a16="http://schemas.microsoft.com/office/drawing/2014/main" id="{E4A67033-0FBA-9F2F-54AA-7BEE2D024F39}"/>
                </a:ext>
              </a:extLst>
            </p:cNvPr>
            <p:cNvSpPr/>
            <p:nvPr/>
          </p:nvSpPr>
          <p:spPr>
            <a:xfrm>
              <a:off x="11053506"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3" name="Oval 42">
              <a:extLst>
                <a:ext uri="{FF2B5EF4-FFF2-40B4-BE49-F238E27FC236}">
                  <a16:creationId xmlns:a16="http://schemas.microsoft.com/office/drawing/2014/main" id="{185729D5-23A0-717E-73A2-349F86859F24}"/>
                </a:ext>
              </a:extLst>
            </p:cNvPr>
            <p:cNvSpPr/>
            <p:nvPr/>
          </p:nvSpPr>
          <p:spPr>
            <a:xfrm>
              <a:off x="11053506"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4" name="Oval 43">
              <a:extLst>
                <a:ext uri="{FF2B5EF4-FFF2-40B4-BE49-F238E27FC236}">
                  <a16:creationId xmlns:a16="http://schemas.microsoft.com/office/drawing/2014/main" id="{746A62EF-356C-3AEF-1978-9C44556AEEDE}"/>
                </a:ext>
              </a:extLst>
            </p:cNvPr>
            <p:cNvSpPr/>
            <p:nvPr/>
          </p:nvSpPr>
          <p:spPr>
            <a:xfrm>
              <a:off x="11053506"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5" name="Oval 44">
              <a:extLst>
                <a:ext uri="{FF2B5EF4-FFF2-40B4-BE49-F238E27FC236}">
                  <a16:creationId xmlns:a16="http://schemas.microsoft.com/office/drawing/2014/main" id="{2087DE5E-D845-FB8B-39FE-7F0C5F4A15B9}"/>
                </a:ext>
              </a:extLst>
            </p:cNvPr>
            <p:cNvSpPr/>
            <p:nvPr/>
          </p:nvSpPr>
          <p:spPr>
            <a:xfrm>
              <a:off x="11053506"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6" name="Oval 45">
              <a:extLst>
                <a:ext uri="{FF2B5EF4-FFF2-40B4-BE49-F238E27FC236}">
                  <a16:creationId xmlns:a16="http://schemas.microsoft.com/office/drawing/2014/main" id="{644EF10A-3EDE-C574-89CB-9D1DC60BFAFB}"/>
                </a:ext>
              </a:extLst>
            </p:cNvPr>
            <p:cNvSpPr/>
            <p:nvPr/>
          </p:nvSpPr>
          <p:spPr>
            <a:xfrm>
              <a:off x="11053506"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7" name="Oval 46">
              <a:extLst>
                <a:ext uri="{FF2B5EF4-FFF2-40B4-BE49-F238E27FC236}">
                  <a16:creationId xmlns:a16="http://schemas.microsoft.com/office/drawing/2014/main" id="{0227BE48-3132-4179-930A-DA718091DB82}"/>
                </a:ext>
              </a:extLst>
            </p:cNvPr>
            <p:cNvSpPr/>
            <p:nvPr/>
          </p:nvSpPr>
          <p:spPr>
            <a:xfrm>
              <a:off x="11053506"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8" name="Oval 47">
              <a:extLst>
                <a:ext uri="{FF2B5EF4-FFF2-40B4-BE49-F238E27FC236}">
                  <a16:creationId xmlns:a16="http://schemas.microsoft.com/office/drawing/2014/main" id="{EC705AA0-9805-5267-854D-3D0E8C733DE3}"/>
                </a:ext>
              </a:extLst>
            </p:cNvPr>
            <p:cNvSpPr/>
            <p:nvPr/>
          </p:nvSpPr>
          <p:spPr>
            <a:xfrm>
              <a:off x="11272035"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9" name="Oval 48">
              <a:extLst>
                <a:ext uri="{FF2B5EF4-FFF2-40B4-BE49-F238E27FC236}">
                  <a16:creationId xmlns:a16="http://schemas.microsoft.com/office/drawing/2014/main" id="{171B5A5E-FEA1-1A13-1178-5CA8CCDF3701}"/>
                </a:ext>
              </a:extLst>
            </p:cNvPr>
            <p:cNvSpPr/>
            <p:nvPr/>
          </p:nvSpPr>
          <p:spPr>
            <a:xfrm>
              <a:off x="11272035"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0" name="Oval 49">
              <a:extLst>
                <a:ext uri="{FF2B5EF4-FFF2-40B4-BE49-F238E27FC236}">
                  <a16:creationId xmlns:a16="http://schemas.microsoft.com/office/drawing/2014/main" id="{E3AE20E9-B0F6-FD13-E0AF-7BD2614C2035}"/>
                </a:ext>
              </a:extLst>
            </p:cNvPr>
            <p:cNvSpPr/>
            <p:nvPr/>
          </p:nvSpPr>
          <p:spPr>
            <a:xfrm>
              <a:off x="11272035"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1" name="Oval 50">
              <a:extLst>
                <a:ext uri="{FF2B5EF4-FFF2-40B4-BE49-F238E27FC236}">
                  <a16:creationId xmlns:a16="http://schemas.microsoft.com/office/drawing/2014/main" id="{057C99BD-5ECE-EAA6-FBA0-A0CEDC19D14C}"/>
                </a:ext>
              </a:extLst>
            </p:cNvPr>
            <p:cNvSpPr/>
            <p:nvPr/>
          </p:nvSpPr>
          <p:spPr>
            <a:xfrm>
              <a:off x="11272035"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2" name="Oval 51">
              <a:extLst>
                <a:ext uri="{FF2B5EF4-FFF2-40B4-BE49-F238E27FC236}">
                  <a16:creationId xmlns:a16="http://schemas.microsoft.com/office/drawing/2014/main" id="{E2EF631C-9B50-5FF7-53C1-53DA872F40E5}"/>
                </a:ext>
              </a:extLst>
            </p:cNvPr>
            <p:cNvSpPr/>
            <p:nvPr/>
          </p:nvSpPr>
          <p:spPr>
            <a:xfrm>
              <a:off x="11272035"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3" name="Oval 52">
              <a:extLst>
                <a:ext uri="{FF2B5EF4-FFF2-40B4-BE49-F238E27FC236}">
                  <a16:creationId xmlns:a16="http://schemas.microsoft.com/office/drawing/2014/main" id="{76D4F3EB-FB0E-2883-CC35-DD272E9E27E5}"/>
                </a:ext>
              </a:extLst>
            </p:cNvPr>
            <p:cNvSpPr/>
            <p:nvPr/>
          </p:nvSpPr>
          <p:spPr>
            <a:xfrm>
              <a:off x="11272035"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grpSp>
      <p:pic>
        <p:nvPicPr>
          <p:cNvPr id="4" name="Graphic 3">
            <a:extLst>
              <a:ext uri="{FF2B5EF4-FFF2-40B4-BE49-F238E27FC236}">
                <a16:creationId xmlns:a16="http://schemas.microsoft.com/office/drawing/2014/main" id="{B05BE5FC-4608-7DB1-FE9F-9301948F935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729719" y="274562"/>
            <a:ext cx="2031415" cy="437290"/>
          </a:xfrm>
          <a:prstGeom prst="rect">
            <a:avLst/>
          </a:prstGeom>
        </p:spPr>
      </p:pic>
      <p:grpSp>
        <p:nvGrpSpPr>
          <p:cNvPr id="54" name="Group 53">
            <a:extLst>
              <a:ext uri="{FF2B5EF4-FFF2-40B4-BE49-F238E27FC236}">
                <a16:creationId xmlns:a16="http://schemas.microsoft.com/office/drawing/2014/main" id="{C281870D-B354-CF68-2DED-700776BE6DCA}"/>
              </a:ext>
            </a:extLst>
          </p:cNvPr>
          <p:cNvGrpSpPr/>
          <p:nvPr userDrawn="1"/>
        </p:nvGrpSpPr>
        <p:grpSpPr>
          <a:xfrm>
            <a:off x="958311" y="3100278"/>
            <a:ext cx="5085694" cy="902939"/>
            <a:chOff x="702617" y="4639518"/>
            <a:chExt cx="5085694" cy="902939"/>
          </a:xfrm>
        </p:grpSpPr>
        <p:pic>
          <p:nvPicPr>
            <p:cNvPr id="55" name="Graphic 54">
              <a:extLst>
                <a:ext uri="{FF2B5EF4-FFF2-40B4-BE49-F238E27FC236}">
                  <a16:creationId xmlns:a16="http://schemas.microsoft.com/office/drawing/2014/main" id="{2DEEEE8D-CDC4-CA82-0D98-E03DABD7D40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623362" y="5072610"/>
              <a:ext cx="164949" cy="235256"/>
            </a:xfrm>
            <a:prstGeom prst="rect">
              <a:avLst/>
            </a:prstGeom>
          </p:spPr>
        </p:pic>
        <p:sp>
          <p:nvSpPr>
            <p:cNvPr id="56" name="TextBox 55">
              <a:extLst>
                <a:ext uri="{FF2B5EF4-FFF2-40B4-BE49-F238E27FC236}">
                  <a16:creationId xmlns:a16="http://schemas.microsoft.com/office/drawing/2014/main" id="{8E340286-746C-5363-CF7D-E4F6CA4419AD}"/>
                </a:ext>
              </a:extLst>
            </p:cNvPr>
            <p:cNvSpPr txBox="1"/>
            <p:nvPr userDrawn="1"/>
          </p:nvSpPr>
          <p:spPr>
            <a:xfrm>
              <a:off x="702617" y="4639518"/>
              <a:ext cx="4974283" cy="902939"/>
            </a:xfrm>
            <a:prstGeom prst="rect">
              <a:avLst/>
            </a:prstGeom>
            <a:noFill/>
          </p:spPr>
          <p:txBody>
            <a:bodyPr wrap="square" rtlCol="0">
              <a:spAutoFit/>
            </a:bodyPr>
            <a:lstStyle/>
            <a:p>
              <a:pPr>
                <a:lnSpc>
                  <a:spcPts val="6000"/>
                </a:lnSpc>
              </a:pPr>
              <a:r>
                <a:rPr lang="en-US" sz="8000" b="1" spc="-300">
                  <a:solidFill>
                    <a:srgbClr val="1B1B37"/>
                  </a:solidFill>
                  <a:latin typeface="Helvetica" pitchFamily="2" charset="0"/>
                  <a:cs typeface="Sora" pitchFamily="2" charset="0"/>
                </a:rPr>
                <a:t>Thank you</a:t>
              </a:r>
            </a:p>
          </p:txBody>
        </p:sp>
      </p:grpSp>
    </p:spTree>
    <p:extLst>
      <p:ext uri="{BB962C8B-B14F-4D97-AF65-F5344CB8AC3E}">
        <p14:creationId xmlns:p14="http://schemas.microsoft.com/office/powerpoint/2010/main" val="78154434"/>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Slide with Car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F78C8FAD-0AE5-F807-D38A-CD5F0622FD59}"/>
              </a:ext>
            </a:extLst>
          </p:cNvPr>
          <p:cNvSpPr/>
          <p:nvPr userDrawn="1"/>
        </p:nvSpPr>
        <p:spPr>
          <a:xfrm>
            <a:off x="2030921" y="3464549"/>
            <a:ext cx="5202078" cy="2600793"/>
          </a:xfrm>
          <a:prstGeom prst="rect">
            <a:avLst/>
          </a:prstGeom>
          <a:solidFill>
            <a:srgbClr val="1C1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61" name="Picture Placeholder 11">
            <a:extLst>
              <a:ext uri="{FF2B5EF4-FFF2-40B4-BE49-F238E27FC236}">
                <a16:creationId xmlns:a16="http://schemas.microsoft.com/office/drawing/2014/main" id="{651CE1AF-5F24-4FBC-CF28-5B321BB11F34}"/>
              </a:ext>
            </a:extLst>
          </p:cNvPr>
          <p:cNvSpPr>
            <a:spLocks noGrp="1"/>
          </p:cNvSpPr>
          <p:nvPr>
            <p:ph type="pic" sz="quarter" idx="10"/>
          </p:nvPr>
        </p:nvSpPr>
        <p:spPr>
          <a:xfrm>
            <a:off x="1173307" y="3772298"/>
            <a:ext cx="1985826" cy="1985826"/>
          </a:xfrm>
          <a:prstGeom prst="rect">
            <a:avLst/>
          </a:prstGeom>
          <a:solidFill>
            <a:srgbClr val="1C1D3B"/>
          </a:solidFill>
        </p:spPr>
        <p:txBody>
          <a:bodyPr/>
          <a:lstStyle/>
          <a:p>
            <a:r>
              <a:rPr lang="en-US"/>
              <a:t>Click icon to add picture</a:t>
            </a:r>
          </a:p>
        </p:txBody>
      </p:sp>
      <p:grpSp>
        <p:nvGrpSpPr>
          <p:cNvPr id="5" name="Group 4">
            <a:extLst>
              <a:ext uri="{FF2B5EF4-FFF2-40B4-BE49-F238E27FC236}">
                <a16:creationId xmlns:a16="http://schemas.microsoft.com/office/drawing/2014/main" id="{BB3F2DAA-2331-7947-16F3-99D994390037}"/>
              </a:ext>
            </a:extLst>
          </p:cNvPr>
          <p:cNvGrpSpPr/>
          <p:nvPr userDrawn="1"/>
        </p:nvGrpSpPr>
        <p:grpSpPr>
          <a:xfrm>
            <a:off x="10569142" y="5611843"/>
            <a:ext cx="1442876" cy="1055415"/>
            <a:chOff x="9742316" y="4858326"/>
            <a:chExt cx="1587162" cy="1160957"/>
          </a:xfrm>
        </p:grpSpPr>
        <p:sp>
          <p:nvSpPr>
            <p:cNvPr id="6" name="Oval 5">
              <a:extLst>
                <a:ext uri="{FF2B5EF4-FFF2-40B4-BE49-F238E27FC236}">
                  <a16:creationId xmlns:a16="http://schemas.microsoft.com/office/drawing/2014/main" id="{72FEA23E-4AD8-7961-3FC1-8525149DA187}"/>
                </a:ext>
              </a:extLst>
            </p:cNvPr>
            <p:cNvSpPr/>
            <p:nvPr/>
          </p:nvSpPr>
          <p:spPr>
            <a:xfrm>
              <a:off x="9742316"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7" name="Oval 6">
              <a:extLst>
                <a:ext uri="{FF2B5EF4-FFF2-40B4-BE49-F238E27FC236}">
                  <a16:creationId xmlns:a16="http://schemas.microsoft.com/office/drawing/2014/main" id="{440EF8FB-460D-A13D-B944-4F70B761AFED}"/>
                </a:ext>
              </a:extLst>
            </p:cNvPr>
            <p:cNvSpPr/>
            <p:nvPr/>
          </p:nvSpPr>
          <p:spPr>
            <a:xfrm>
              <a:off x="9742316"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8" name="Oval 7">
              <a:extLst>
                <a:ext uri="{FF2B5EF4-FFF2-40B4-BE49-F238E27FC236}">
                  <a16:creationId xmlns:a16="http://schemas.microsoft.com/office/drawing/2014/main" id="{9651952B-7D65-51DB-CE59-E0CB4FD245F0}"/>
                </a:ext>
              </a:extLst>
            </p:cNvPr>
            <p:cNvSpPr/>
            <p:nvPr/>
          </p:nvSpPr>
          <p:spPr>
            <a:xfrm>
              <a:off x="9742316"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9" name="Oval 8">
              <a:extLst>
                <a:ext uri="{FF2B5EF4-FFF2-40B4-BE49-F238E27FC236}">
                  <a16:creationId xmlns:a16="http://schemas.microsoft.com/office/drawing/2014/main" id="{449347EC-ACE1-8E52-8C3E-05AB6181329A}"/>
                </a:ext>
              </a:extLst>
            </p:cNvPr>
            <p:cNvSpPr/>
            <p:nvPr/>
          </p:nvSpPr>
          <p:spPr>
            <a:xfrm>
              <a:off x="9742316"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0" name="Oval 9">
              <a:extLst>
                <a:ext uri="{FF2B5EF4-FFF2-40B4-BE49-F238E27FC236}">
                  <a16:creationId xmlns:a16="http://schemas.microsoft.com/office/drawing/2014/main" id="{7AA18BCB-8D67-E64E-6020-39CCACB57EE4}"/>
                </a:ext>
              </a:extLst>
            </p:cNvPr>
            <p:cNvSpPr/>
            <p:nvPr/>
          </p:nvSpPr>
          <p:spPr>
            <a:xfrm>
              <a:off x="9742316"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1" name="Oval 10">
              <a:extLst>
                <a:ext uri="{FF2B5EF4-FFF2-40B4-BE49-F238E27FC236}">
                  <a16:creationId xmlns:a16="http://schemas.microsoft.com/office/drawing/2014/main" id="{563EFFE9-1BE4-F9C5-BD48-3B388A2D267A}"/>
                </a:ext>
              </a:extLst>
            </p:cNvPr>
            <p:cNvSpPr/>
            <p:nvPr/>
          </p:nvSpPr>
          <p:spPr>
            <a:xfrm>
              <a:off x="9742316"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2" name="Oval 11">
              <a:extLst>
                <a:ext uri="{FF2B5EF4-FFF2-40B4-BE49-F238E27FC236}">
                  <a16:creationId xmlns:a16="http://schemas.microsoft.com/office/drawing/2014/main" id="{5A001D16-5EE8-3438-D500-15E534D54DD4}"/>
                </a:ext>
              </a:extLst>
            </p:cNvPr>
            <p:cNvSpPr/>
            <p:nvPr/>
          </p:nvSpPr>
          <p:spPr>
            <a:xfrm>
              <a:off x="9960848"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3" name="Oval 12">
              <a:extLst>
                <a:ext uri="{FF2B5EF4-FFF2-40B4-BE49-F238E27FC236}">
                  <a16:creationId xmlns:a16="http://schemas.microsoft.com/office/drawing/2014/main" id="{3D14AF13-6F13-DBA4-2320-B257D338914C}"/>
                </a:ext>
              </a:extLst>
            </p:cNvPr>
            <p:cNvSpPr/>
            <p:nvPr/>
          </p:nvSpPr>
          <p:spPr>
            <a:xfrm>
              <a:off x="9960848"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4" name="Oval 13">
              <a:extLst>
                <a:ext uri="{FF2B5EF4-FFF2-40B4-BE49-F238E27FC236}">
                  <a16:creationId xmlns:a16="http://schemas.microsoft.com/office/drawing/2014/main" id="{14424886-C176-B198-4926-0D7420F97B5A}"/>
                </a:ext>
              </a:extLst>
            </p:cNvPr>
            <p:cNvSpPr/>
            <p:nvPr/>
          </p:nvSpPr>
          <p:spPr>
            <a:xfrm>
              <a:off x="9960848"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5" name="Oval 14">
              <a:extLst>
                <a:ext uri="{FF2B5EF4-FFF2-40B4-BE49-F238E27FC236}">
                  <a16:creationId xmlns:a16="http://schemas.microsoft.com/office/drawing/2014/main" id="{E14BC28D-E364-CB37-248F-19A60A390978}"/>
                </a:ext>
              </a:extLst>
            </p:cNvPr>
            <p:cNvSpPr/>
            <p:nvPr/>
          </p:nvSpPr>
          <p:spPr>
            <a:xfrm>
              <a:off x="9960848"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6" name="Oval 15">
              <a:extLst>
                <a:ext uri="{FF2B5EF4-FFF2-40B4-BE49-F238E27FC236}">
                  <a16:creationId xmlns:a16="http://schemas.microsoft.com/office/drawing/2014/main" id="{288223C5-6236-86DE-2715-E8670BA938FC}"/>
                </a:ext>
              </a:extLst>
            </p:cNvPr>
            <p:cNvSpPr/>
            <p:nvPr/>
          </p:nvSpPr>
          <p:spPr>
            <a:xfrm>
              <a:off x="9960848"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7" name="Oval 16">
              <a:extLst>
                <a:ext uri="{FF2B5EF4-FFF2-40B4-BE49-F238E27FC236}">
                  <a16:creationId xmlns:a16="http://schemas.microsoft.com/office/drawing/2014/main" id="{B85D684E-539B-9266-58D3-F6DD0B139524}"/>
                </a:ext>
              </a:extLst>
            </p:cNvPr>
            <p:cNvSpPr/>
            <p:nvPr/>
          </p:nvSpPr>
          <p:spPr>
            <a:xfrm>
              <a:off x="9960848"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8" name="Oval 17">
              <a:extLst>
                <a:ext uri="{FF2B5EF4-FFF2-40B4-BE49-F238E27FC236}">
                  <a16:creationId xmlns:a16="http://schemas.microsoft.com/office/drawing/2014/main" id="{5681E8AF-C1B5-F4FF-F0E8-97F5BA098075}"/>
                </a:ext>
              </a:extLst>
            </p:cNvPr>
            <p:cNvSpPr/>
            <p:nvPr/>
          </p:nvSpPr>
          <p:spPr>
            <a:xfrm>
              <a:off x="10179379"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9" name="Oval 18">
              <a:extLst>
                <a:ext uri="{FF2B5EF4-FFF2-40B4-BE49-F238E27FC236}">
                  <a16:creationId xmlns:a16="http://schemas.microsoft.com/office/drawing/2014/main" id="{24414AE0-E866-0396-3148-2C1AA39A6FAE}"/>
                </a:ext>
              </a:extLst>
            </p:cNvPr>
            <p:cNvSpPr/>
            <p:nvPr/>
          </p:nvSpPr>
          <p:spPr>
            <a:xfrm>
              <a:off x="10179379"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0" name="Oval 19">
              <a:extLst>
                <a:ext uri="{FF2B5EF4-FFF2-40B4-BE49-F238E27FC236}">
                  <a16:creationId xmlns:a16="http://schemas.microsoft.com/office/drawing/2014/main" id="{12D29709-34BF-B514-8F18-0248D9EC1A6A}"/>
                </a:ext>
              </a:extLst>
            </p:cNvPr>
            <p:cNvSpPr/>
            <p:nvPr/>
          </p:nvSpPr>
          <p:spPr>
            <a:xfrm>
              <a:off x="10179379"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1" name="Oval 20">
              <a:extLst>
                <a:ext uri="{FF2B5EF4-FFF2-40B4-BE49-F238E27FC236}">
                  <a16:creationId xmlns:a16="http://schemas.microsoft.com/office/drawing/2014/main" id="{BE7AA5A7-11C8-82B3-D6A4-F86598E52BFC}"/>
                </a:ext>
              </a:extLst>
            </p:cNvPr>
            <p:cNvSpPr/>
            <p:nvPr/>
          </p:nvSpPr>
          <p:spPr>
            <a:xfrm>
              <a:off x="10179379"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2" name="Oval 21">
              <a:extLst>
                <a:ext uri="{FF2B5EF4-FFF2-40B4-BE49-F238E27FC236}">
                  <a16:creationId xmlns:a16="http://schemas.microsoft.com/office/drawing/2014/main" id="{7FBB3ADE-2744-6E1D-A9C6-092FDB0A2253}"/>
                </a:ext>
              </a:extLst>
            </p:cNvPr>
            <p:cNvSpPr/>
            <p:nvPr/>
          </p:nvSpPr>
          <p:spPr>
            <a:xfrm>
              <a:off x="10179379"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3" name="Oval 22">
              <a:extLst>
                <a:ext uri="{FF2B5EF4-FFF2-40B4-BE49-F238E27FC236}">
                  <a16:creationId xmlns:a16="http://schemas.microsoft.com/office/drawing/2014/main" id="{0A7B6AE1-8D73-E082-2442-17EF37336AB1}"/>
                </a:ext>
              </a:extLst>
            </p:cNvPr>
            <p:cNvSpPr/>
            <p:nvPr/>
          </p:nvSpPr>
          <p:spPr>
            <a:xfrm>
              <a:off x="10179379"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4" name="Oval 23">
              <a:extLst>
                <a:ext uri="{FF2B5EF4-FFF2-40B4-BE49-F238E27FC236}">
                  <a16:creationId xmlns:a16="http://schemas.microsoft.com/office/drawing/2014/main" id="{A9AF1C41-6978-5C22-8114-41ED59542650}"/>
                </a:ext>
              </a:extLst>
            </p:cNvPr>
            <p:cNvSpPr/>
            <p:nvPr/>
          </p:nvSpPr>
          <p:spPr>
            <a:xfrm>
              <a:off x="10397911"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5" name="Oval 24">
              <a:extLst>
                <a:ext uri="{FF2B5EF4-FFF2-40B4-BE49-F238E27FC236}">
                  <a16:creationId xmlns:a16="http://schemas.microsoft.com/office/drawing/2014/main" id="{639DFB0A-A3D8-80FC-EE18-BC6D84032288}"/>
                </a:ext>
              </a:extLst>
            </p:cNvPr>
            <p:cNvSpPr/>
            <p:nvPr/>
          </p:nvSpPr>
          <p:spPr>
            <a:xfrm>
              <a:off x="10397911"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6" name="Oval 25">
              <a:extLst>
                <a:ext uri="{FF2B5EF4-FFF2-40B4-BE49-F238E27FC236}">
                  <a16:creationId xmlns:a16="http://schemas.microsoft.com/office/drawing/2014/main" id="{99342AF2-22E2-0DE0-8BB1-5717143F5D41}"/>
                </a:ext>
              </a:extLst>
            </p:cNvPr>
            <p:cNvSpPr/>
            <p:nvPr/>
          </p:nvSpPr>
          <p:spPr>
            <a:xfrm>
              <a:off x="10397911"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7" name="Oval 26">
              <a:extLst>
                <a:ext uri="{FF2B5EF4-FFF2-40B4-BE49-F238E27FC236}">
                  <a16:creationId xmlns:a16="http://schemas.microsoft.com/office/drawing/2014/main" id="{DD75B7F3-7C6E-DBF4-D4C7-D2AA17634CE3}"/>
                </a:ext>
              </a:extLst>
            </p:cNvPr>
            <p:cNvSpPr/>
            <p:nvPr/>
          </p:nvSpPr>
          <p:spPr>
            <a:xfrm>
              <a:off x="10397911"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8" name="Oval 27">
              <a:extLst>
                <a:ext uri="{FF2B5EF4-FFF2-40B4-BE49-F238E27FC236}">
                  <a16:creationId xmlns:a16="http://schemas.microsoft.com/office/drawing/2014/main" id="{028288E2-4B6D-4E6A-694B-6D3A6AA146AB}"/>
                </a:ext>
              </a:extLst>
            </p:cNvPr>
            <p:cNvSpPr/>
            <p:nvPr/>
          </p:nvSpPr>
          <p:spPr>
            <a:xfrm>
              <a:off x="10397911"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9" name="Oval 28">
              <a:extLst>
                <a:ext uri="{FF2B5EF4-FFF2-40B4-BE49-F238E27FC236}">
                  <a16:creationId xmlns:a16="http://schemas.microsoft.com/office/drawing/2014/main" id="{F702A8BF-3ABF-212D-B8AC-111D71588795}"/>
                </a:ext>
              </a:extLst>
            </p:cNvPr>
            <p:cNvSpPr/>
            <p:nvPr/>
          </p:nvSpPr>
          <p:spPr>
            <a:xfrm>
              <a:off x="10397911"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0" name="Oval 29">
              <a:extLst>
                <a:ext uri="{FF2B5EF4-FFF2-40B4-BE49-F238E27FC236}">
                  <a16:creationId xmlns:a16="http://schemas.microsoft.com/office/drawing/2014/main" id="{4B8DE702-BE04-0F02-E43D-C08332483608}"/>
                </a:ext>
              </a:extLst>
            </p:cNvPr>
            <p:cNvSpPr/>
            <p:nvPr/>
          </p:nvSpPr>
          <p:spPr>
            <a:xfrm>
              <a:off x="10616442"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1" name="Oval 30">
              <a:extLst>
                <a:ext uri="{FF2B5EF4-FFF2-40B4-BE49-F238E27FC236}">
                  <a16:creationId xmlns:a16="http://schemas.microsoft.com/office/drawing/2014/main" id="{A024C77F-9E39-0874-E2CC-CDA931B59CF5}"/>
                </a:ext>
              </a:extLst>
            </p:cNvPr>
            <p:cNvSpPr/>
            <p:nvPr/>
          </p:nvSpPr>
          <p:spPr>
            <a:xfrm>
              <a:off x="10616442"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2" name="Oval 31">
              <a:extLst>
                <a:ext uri="{FF2B5EF4-FFF2-40B4-BE49-F238E27FC236}">
                  <a16:creationId xmlns:a16="http://schemas.microsoft.com/office/drawing/2014/main" id="{1597F533-D529-7AB0-8A45-F810F4ECE1C1}"/>
                </a:ext>
              </a:extLst>
            </p:cNvPr>
            <p:cNvSpPr/>
            <p:nvPr/>
          </p:nvSpPr>
          <p:spPr>
            <a:xfrm>
              <a:off x="10616442"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3" name="Oval 32">
              <a:extLst>
                <a:ext uri="{FF2B5EF4-FFF2-40B4-BE49-F238E27FC236}">
                  <a16:creationId xmlns:a16="http://schemas.microsoft.com/office/drawing/2014/main" id="{F5D6EF0B-2125-85D7-E8F9-4DE25887BF14}"/>
                </a:ext>
              </a:extLst>
            </p:cNvPr>
            <p:cNvSpPr/>
            <p:nvPr/>
          </p:nvSpPr>
          <p:spPr>
            <a:xfrm>
              <a:off x="10616442"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4" name="Oval 33">
              <a:extLst>
                <a:ext uri="{FF2B5EF4-FFF2-40B4-BE49-F238E27FC236}">
                  <a16:creationId xmlns:a16="http://schemas.microsoft.com/office/drawing/2014/main" id="{240AD3FF-2178-78D9-0EB2-760E39FD89EA}"/>
                </a:ext>
              </a:extLst>
            </p:cNvPr>
            <p:cNvSpPr/>
            <p:nvPr/>
          </p:nvSpPr>
          <p:spPr>
            <a:xfrm>
              <a:off x="10616442"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5" name="Oval 34">
              <a:extLst>
                <a:ext uri="{FF2B5EF4-FFF2-40B4-BE49-F238E27FC236}">
                  <a16:creationId xmlns:a16="http://schemas.microsoft.com/office/drawing/2014/main" id="{A4EF5C89-880F-C486-2F48-D0890E661F60}"/>
                </a:ext>
              </a:extLst>
            </p:cNvPr>
            <p:cNvSpPr/>
            <p:nvPr/>
          </p:nvSpPr>
          <p:spPr>
            <a:xfrm>
              <a:off x="10616442"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6" name="Oval 35">
              <a:extLst>
                <a:ext uri="{FF2B5EF4-FFF2-40B4-BE49-F238E27FC236}">
                  <a16:creationId xmlns:a16="http://schemas.microsoft.com/office/drawing/2014/main" id="{993D144F-361E-571C-424C-477044DDDE4C}"/>
                </a:ext>
              </a:extLst>
            </p:cNvPr>
            <p:cNvSpPr/>
            <p:nvPr/>
          </p:nvSpPr>
          <p:spPr>
            <a:xfrm>
              <a:off x="10834974"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7" name="Oval 36">
              <a:extLst>
                <a:ext uri="{FF2B5EF4-FFF2-40B4-BE49-F238E27FC236}">
                  <a16:creationId xmlns:a16="http://schemas.microsoft.com/office/drawing/2014/main" id="{4A092B6B-1229-D819-A493-8985CC6E6DA2}"/>
                </a:ext>
              </a:extLst>
            </p:cNvPr>
            <p:cNvSpPr/>
            <p:nvPr/>
          </p:nvSpPr>
          <p:spPr>
            <a:xfrm>
              <a:off x="10834974"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8" name="Oval 37">
              <a:extLst>
                <a:ext uri="{FF2B5EF4-FFF2-40B4-BE49-F238E27FC236}">
                  <a16:creationId xmlns:a16="http://schemas.microsoft.com/office/drawing/2014/main" id="{6C1E85A1-068F-9BC4-3CE5-981C0DEC0652}"/>
                </a:ext>
              </a:extLst>
            </p:cNvPr>
            <p:cNvSpPr/>
            <p:nvPr/>
          </p:nvSpPr>
          <p:spPr>
            <a:xfrm>
              <a:off x="10834974"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9" name="Oval 38">
              <a:extLst>
                <a:ext uri="{FF2B5EF4-FFF2-40B4-BE49-F238E27FC236}">
                  <a16:creationId xmlns:a16="http://schemas.microsoft.com/office/drawing/2014/main" id="{6070A372-CA7D-0EEA-21D3-9359226F1DA1}"/>
                </a:ext>
              </a:extLst>
            </p:cNvPr>
            <p:cNvSpPr/>
            <p:nvPr/>
          </p:nvSpPr>
          <p:spPr>
            <a:xfrm>
              <a:off x="10834974"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0" name="Oval 39">
              <a:extLst>
                <a:ext uri="{FF2B5EF4-FFF2-40B4-BE49-F238E27FC236}">
                  <a16:creationId xmlns:a16="http://schemas.microsoft.com/office/drawing/2014/main" id="{B2070F5C-2EF0-5A6E-7CD0-A4A097F54709}"/>
                </a:ext>
              </a:extLst>
            </p:cNvPr>
            <p:cNvSpPr/>
            <p:nvPr/>
          </p:nvSpPr>
          <p:spPr>
            <a:xfrm>
              <a:off x="10834974"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1" name="Oval 40">
              <a:extLst>
                <a:ext uri="{FF2B5EF4-FFF2-40B4-BE49-F238E27FC236}">
                  <a16:creationId xmlns:a16="http://schemas.microsoft.com/office/drawing/2014/main" id="{3A7947BF-E992-440F-B2B8-65D0CA4F0812}"/>
                </a:ext>
              </a:extLst>
            </p:cNvPr>
            <p:cNvSpPr/>
            <p:nvPr/>
          </p:nvSpPr>
          <p:spPr>
            <a:xfrm>
              <a:off x="10834974"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2" name="Oval 41">
              <a:extLst>
                <a:ext uri="{FF2B5EF4-FFF2-40B4-BE49-F238E27FC236}">
                  <a16:creationId xmlns:a16="http://schemas.microsoft.com/office/drawing/2014/main" id="{E4A67033-0FBA-9F2F-54AA-7BEE2D024F39}"/>
                </a:ext>
              </a:extLst>
            </p:cNvPr>
            <p:cNvSpPr/>
            <p:nvPr/>
          </p:nvSpPr>
          <p:spPr>
            <a:xfrm>
              <a:off x="11053506"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3" name="Oval 42">
              <a:extLst>
                <a:ext uri="{FF2B5EF4-FFF2-40B4-BE49-F238E27FC236}">
                  <a16:creationId xmlns:a16="http://schemas.microsoft.com/office/drawing/2014/main" id="{185729D5-23A0-717E-73A2-349F86859F24}"/>
                </a:ext>
              </a:extLst>
            </p:cNvPr>
            <p:cNvSpPr/>
            <p:nvPr/>
          </p:nvSpPr>
          <p:spPr>
            <a:xfrm>
              <a:off x="11053506"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4" name="Oval 43">
              <a:extLst>
                <a:ext uri="{FF2B5EF4-FFF2-40B4-BE49-F238E27FC236}">
                  <a16:creationId xmlns:a16="http://schemas.microsoft.com/office/drawing/2014/main" id="{746A62EF-356C-3AEF-1978-9C44556AEEDE}"/>
                </a:ext>
              </a:extLst>
            </p:cNvPr>
            <p:cNvSpPr/>
            <p:nvPr/>
          </p:nvSpPr>
          <p:spPr>
            <a:xfrm>
              <a:off x="11053506"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5" name="Oval 44">
              <a:extLst>
                <a:ext uri="{FF2B5EF4-FFF2-40B4-BE49-F238E27FC236}">
                  <a16:creationId xmlns:a16="http://schemas.microsoft.com/office/drawing/2014/main" id="{2087DE5E-D845-FB8B-39FE-7F0C5F4A15B9}"/>
                </a:ext>
              </a:extLst>
            </p:cNvPr>
            <p:cNvSpPr/>
            <p:nvPr/>
          </p:nvSpPr>
          <p:spPr>
            <a:xfrm>
              <a:off x="11053506"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6" name="Oval 45">
              <a:extLst>
                <a:ext uri="{FF2B5EF4-FFF2-40B4-BE49-F238E27FC236}">
                  <a16:creationId xmlns:a16="http://schemas.microsoft.com/office/drawing/2014/main" id="{644EF10A-3EDE-C574-89CB-9D1DC60BFAFB}"/>
                </a:ext>
              </a:extLst>
            </p:cNvPr>
            <p:cNvSpPr/>
            <p:nvPr/>
          </p:nvSpPr>
          <p:spPr>
            <a:xfrm>
              <a:off x="11053506"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7" name="Oval 46">
              <a:extLst>
                <a:ext uri="{FF2B5EF4-FFF2-40B4-BE49-F238E27FC236}">
                  <a16:creationId xmlns:a16="http://schemas.microsoft.com/office/drawing/2014/main" id="{0227BE48-3132-4179-930A-DA718091DB82}"/>
                </a:ext>
              </a:extLst>
            </p:cNvPr>
            <p:cNvSpPr/>
            <p:nvPr/>
          </p:nvSpPr>
          <p:spPr>
            <a:xfrm>
              <a:off x="11053506"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8" name="Oval 47">
              <a:extLst>
                <a:ext uri="{FF2B5EF4-FFF2-40B4-BE49-F238E27FC236}">
                  <a16:creationId xmlns:a16="http://schemas.microsoft.com/office/drawing/2014/main" id="{EC705AA0-9805-5267-854D-3D0E8C733DE3}"/>
                </a:ext>
              </a:extLst>
            </p:cNvPr>
            <p:cNvSpPr/>
            <p:nvPr/>
          </p:nvSpPr>
          <p:spPr>
            <a:xfrm>
              <a:off x="11272035"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9" name="Oval 48">
              <a:extLst>
                <a:ext uri="{FF2B5EF4-FFF2-40B4-BE49-F238E27FC236}">
                  <a16:creationId xmlns:a16="http://schemas.microsoft.com/office/drawing/2014/main" id="{171B5A5E-FEA1-1A13-1178-5CA8CCDF3701}"/>
                </a:ext>
              </a:extLst>
            </p:cNvPr>
            <p:cNvSpPr/>
            <p:nvPr/>
          </p:nvSpPr>
          <p:spPr>
            <a:xfrm>
              <a:off x="11272035"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0" name="Oval 49">
              <a:extLst>
                <a:ext uri="{FF2B5EF4-FFF2-40B4-BE49-F238E27FC236}">
                  <a16:creationId xmlns:a16="http://schemas.microsoft.com/office/drawing/2014/main" id="{E3AE20E9-B0F6-FD13-E0AF-7BD2614C2035}"/>
                </a:ext>
              </a:extLst>
            </p:cNvPr>
            <p:cNvSpPr/>
            <p:nvPr/>
          </p:nvSpPr>
          <p:spPr>
            <a:xfrm>
              <a:off x="11272035"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1" name="Oval 50">
              <a:extLst>
                <a:ext uri="{FF2B5EF4-FFF2-40B4-BE49-F238E27FC236}">
                  <a16:creationId xmlns:a16="http://schemas.microsoft.com/office/drawing/2014/main" id="{057C99BD-5ECE-EAA6-FBA0-A0CEDC19D14C}"/>
                </a:ext>
              </a:extLst>
            </p:cNvPr>
            <p:cNvSpPr/>
            <p:nvPr/>
          </p:nvSpPr>
          <p:spPr>
            <a:xfrm>
              <a:off x="11272035"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2" name="Oval 51">
              <a:extLst>
                <a:ext uri="{FF2B5EF4-FFF2-40B4-BE49-F238E27FC236}">
                  <a16:creationId xmlns:a16="http://schemas.microsoft.com/office/drawing/2014/main" id="{E2EF631C-9B50-5FF7-53C1-53DA872F40E5}"/>
                </a:ext>
              </a:extLst>
            </p:cNvPr>
            <p:cNvSpPr/>
            <p:nvPr/>
          </p:nvSpPr>
          <p:spPr>
            <a:xfrm>
              <a:off x="11272035"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3" name="Oval 52">
              <a:extLst>
                <a:ext uri="{FF2B5EF4-FFF2-40B4-BE49-F238E27FC236}">
                  <a16:creationId xmlns:a16="http://schemas.microsoft.com/office/drawing/2014/main" id="{76D4F3EB-FB0E-2883-CC35-DD272E9E27E5}"/>
                </a:ext>
              </a:extLst>
            </p:cNvPr>
            <p:cNvSpPr/>
            <p:nvPr/>
          </p:nvSpPr>
          <p:spPr>
            <a:xfrm>
              <a:off x="11272035"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grpSp>
      <p:sp>
        <p:nvSpPr>
          <p:cNvPr id="59" name="Text Placeholder 60">
            <a:extLst>
              <a:ext uri="{FF2B5EF4-FFF2-40B4-BE49-F238E27FC236}">
                <a16:creationId xmlns:a16="http://schemas.microsoft.com/office/drawing/2014/main" id="{A12F0801-B6B2-47A7-21D4-BBECF44855CF}"/>
              </a:ext>
            </a:extLst>
          </p:cNvPr>
          <p:cNvSpPr>
            <a:spLocks noGrp="1"/>
          </p:cNvSpPr>
          <p:nvPr>
            <p:ph type="body" sz="quarter" idx="11" hasCustomPrompt="1"/>
          </p:nvPr>
        </p:nvSpPr>
        <p:spPr>
          <a:xfrm>
            <a:off x="3607740" y="4124261"/>
            <a:ext cx="3228489" cy="1365274"/>
          </a:xfrm>
          <a:prstGeom prst="rect">
            <a:avLst/>
          </a:prstGeom>
        </p:spPr>
        <p:txBody>
          <a:bodyPr/>
          <a:lstStyle>
            <a:lvl1pPr marL="0" indent="0">
              <a:lnSpc>
                <a:spcPct val="100000"/>
              </a:lnSpc>
              <a:spcBef>
                <a:spcPts val="400"/>
              </a:spcBef>
              <a:buClr>
                <a:schemeClr val="accent2"/>
              </a:buClr>
              <a:buFont typeface="Arial" panose="020B0604020202020204" pitchFamily="34" charset="0"/>
              <a:buNone/>
              <a:defRPr sz="1600" b="0">
                <a:solidFill>
                  <a:schemeClr val="accent6"/>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dirty="0"/>
              <a:t>First &amp; Last Name</a:t>
            </a:r>
          </a:p>
          <a:p>
            <a:pPr lvl="0"/>
            <a:r>
              <a:rPr lang="en-US" dirty="0"/>
              <a:t>Title</a:t>
            </a:r>
          </a:p>
          <a:p>
            <a:pPr lvl="0"/>
            <a:r>
              <a:rPr lang="en-US" dirty="0"/>
              <a:t>P xxx-xxx-xxx</a:t>
            </a:r>
          </a:p>
          <a:p>
            <a:pPr lvl="0"/>
            <a:r>
              <a:rPr lang="en-US" dirty="0"/>
              <a:t>E </a:t>
            </a:r>
            <a:r>
              <a:rPr lang="en-US" dirty="0" err="1"/>
              <a:t>xxx@auritas.com</a:t>
            </a:r>
            <a:endParaRPr lang="en-US" dirty="0"/>
          </a:p>
          <a:p>
            <a:pPr lvl="0"/>
            <a:endParaRPr lang="en-US" dirty="0"/>
          </a:p>
        </p:txBody>
      </p:sp>
      <p:grpSp>
        <p:nvGrpSpPr>
          <p:cNvPr id="56" name="Group 55">
            <a:extLst>
              <a:ext uri="{FF2B5EF4-FFF2-40B4-BE49-F238E27FC236}">
                <a16:creationId xmlns:a16="http://schemas.microsoft.com/office/drawing/2014/main" id="{18F893CA-3DD1-7C30-9EEC-B8E02114C2BA}"/>
              </a:ext>
            </a:extLst>
          </p:cNvPr>
          <p:cNvGrpSpPr/>
          <p:nvPr userDrawn="1"/>
        </p:nvGrpSpPr>
        <p:grpSpPr>
          <a:xfrm>
            <a:off x="1173307" y="1555684"/>
            <a:ext cx="5085694" cy="902939"/>
            <a:chOff x="702617" y="4639518"/>
            <a:chExt cx="5085694" cy="902939"/>
          </a:xfrm>
        </p:grpSpPr>
        <p:pic>
          <p:nvPicPr>
            <p:cNvPr id="57" name="Graphic 56">
              <a:extLst>
                <a:ext uri="{FF2B5EF4-FFF2-40B4-BE49-F238E27FC236}">
                  <a16:creationId xmlns:a16="http://schemas.microsoft.com/office/drawing/2014/main" id="{9A4C15E0-6782-8362-5565-7BFCBE13BDF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623362" y="5072610"/>
              <a:ext cx="164949" cy="235256"/>
            </a:xfrm>
            <a:prstGeom prst="rect">
              <a:avLst/>
            </a:prstGeom>
          </p:spPr>
        </p:pic>
        <p:sp>
          <p:nvSpPr>
            <p:cNvPr id="58" name="TextBox 57">
              <a:extLst>
                <a:ext uri="{FF2B5EF4-FFF2-40B4-BE49-F238E27FC236}">
                  <a16:creationId xmlns:a16="http://schemas.microsoft.com/office/drawing/2014/main" id="{ABD96FC3-2A4E-2510-CEC2-CB2DA8BCFDCE}"/>
                </a:ext>
              </a:extLst>
            </p:cNvPr>
            <p:cNvSpPr txBox="1"/>
            <p:nvPr userDrawn="1"/>
          </p:nvSpPr>
          <p:spPr>
            <a:xfrm>
              <a:off x="702617" y="4639518"/>
              <a:ext cx="4974283" cy="902939"/>
            </a:xfrm>
            <a:prstGeom prst="rect">
              <a:avLst/>
            </a:prstGeom>
            <a:noFill/>
          </p:spPr>
          <p:txBody>
            <a:bodyPr wrap="square" rtlCol="0">
              <a:spAutoFit/>
            </a:bodyPr>
            <a:lstStyle/>
            <a:p>
              <a:pPr>
                <a:lnSpc>
                  <a:spcPts val="6000"/>
                </a:lnSpc>
              </a:pPr>
              <a:r>
                <a:rPr lang="en-US" sz="8000" b="1" spc="-300" dirty="0">
                  <a:solidFill>
                    <a:srgbClr val="1B1B37"/>
                  </a:solidFill>
                  <a:latin typeface="Helvetica" pitchFamily="2" charset="0"/>
                  <a:cs typeface="Sora" pitchFamily="2" charset="0"/>
                </a:rPr>
                <a:t>Thank you</a:t>
              </a:r>
            </a:p>
          </p:txBody>
        </p:sp>
      </p:grpSp>
      <p:pic>
        <p:nvPicPr>
          <p:cNvPr id="60" name="Graphic 59">
            <a:extLst>
              <a:ext uri="{FF2B5EF4-FFF2-40B4-BE49-F238E27FC236}">
                <a16:creationId xmlns:a16="http://schemas.microsoft.com/office/drawing/2014/main" id="{FE8CAF5D-979E-7939-D8B1-ACB715864FB0}"/>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729719" y="274562"/>
            <a:ext cx="2031415" cy="437290"/>
          </a:xfrm>
          <a:prstGeom prst="rect">
            <a:avLst/>
          </a:prstGeom>
        </p:spPr>
      </p:pic>
    </p:spTree>
    <p:extLst>
      <p:ext uri="{BB962C8B-B14F-4D97-AF65-F5344CB8AC3E}">
        <p14:creationId xmlns:p14="http://schemas.microsoft.com/office/powerpoint/2010/main" val="187537888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E966E8CA-202D-0A7D-EAD0-759D3A2C8985}"/>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694504" y="6411096"/>
            <a:ext cx="1289218" cy="277522"/>
          </a:xfrm>
          <a:prstGeom prst="rect">
            <a:avLst/>
          </a:prstGeom>
        </p:spPr>
      </p:pic>
    </p:spTree>
    <p:extLst>
      <p:ext uri="{BB962C8B-B14F-4D97-AF65-F5344CB8AC3E}">
        <p14:creationId xmlns:p14="http://schemas.microsoft.com/office/powerpoint/2010/main" val="736675640"/>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9222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2000" cy="3430800"/>
          </a:xfrm>
          <a:noFill/>
        </p:spPr>
        <p:txBody>
          <a:bodyPr tIns="324000"/>
          <a:lstStyle>
            <a:lvl1pPr marL="0" marR="0" indent="0" algn="ctr" defTabSz="1088231"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231"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3869" y="1375046"/>
            <a:ext cx="11182288" cy="677108"/>
          </a:xfrm>
        </p:spPr>
        <p:txBody>
          <a:bodyPr anchor="t" anchorCtr="0">
            <a:noAutofit/>
          </a:bodyPr>
          <a:lstStyle>
            <a:lvl1pPr>
              <a:defRPr sz="4399" b="0" i="0">
                <a:solidFill>
                  <a:schemeClr val="tx1"/>
                </a:solidFill>
                <a:latin typeface="72 Brand Medium" panose="020B0504030603020204" pitchFamily="34" charset="0"/>
              </a:defRPr>
            </a:lvl1pPr>
          </a:lstStyle>
          <a:p>
            <a:r>
              <a:rPr lang="en-US" dirty="0"/>
              <a:t>Divider page</a:t>
            </a:r>
            <a:endParaRPr lang="de-DE" dirty="0"/>
          </a:p>
        </p:txBody>
      </p:sp>
    </p:spTree>
    <p:extLst>
      <p:ext uri="{BB962C8B-B14F-4D97-AF65-F5344CB8AC3E}">
        <p14:creationId xmlns:p14="http://schemas.microsoft.com/office/powerpoint/2010/main" val="2452366370"/>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03">
          <p15:clr>
            <a:srgbClr val="FBAE40"/>
          </p15:clr>
        </p15:guide>
        <p15:guide id="4" orient="horz" pos="865">
          <p15:clr>
            <a:srgbClr val="FBAE40"/>
          </p15:clr>
        </p15:guide>
        <p15:guide id="5" orient="horz" pos="129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392904"/>
      </p:ext>
    </p:extLst>
  </p:cSld>
  <p:clrMapOvr>
    <a:masterClrMapping/>
  </p:clrMapOvr>
  <p:extLst>
    <p:ext uri="{DCECCB84-F9BA-43D5-87BE-67443E8EF086}">
      <p15:sldGuideLst xmlns:p15="http://schemas.microsoft.com/office/powerpoint/2012/main">
        <p15:guide id="1" orient="horz" pos="2160">
          <p15:clr>
            <a:srgbClr val="FBAE40"/>
          </p15:clr>
        </p15:guide>
        <p15:guide id="2" pos="384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1520" y="1557338"/>
            <a:ext cx="11183565" cy="47879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3870" y="504000"/>
            <a:ext cx="11183564" cy="369332"/>
          </a:xfrm>
        </p:spPr>
        <p:txBody>
          <a:bodyPr/>
          <a:lstStyle>
            <a:lvl1pPr>
              <a:defRPr b="0"/>
            </a:lvl1pPr>
          </a:lstStyle>
          <a:p>
            <a:r>
              <a:rPr lang="en-US" noProof="0" dirty="0"/>
              <a:t>Insert page title (sentence case)</a:t>
            </a:r>
            <a:endParaRPr lang="en-US" dirty="0"/>
          </a:p>
        </p:txBody>
      </p:sp>
    </p:spTree>
    <p:extLst>
      <p:ext uri="{BB962C8B-B14F-4D97-AF65-F5344CB8AC3E}">
        <p14:creationId xmlns:p14="http://schemas.microsoft.com/office/powerpoint/2010/main" val="433273599"/>
      </p:ext>
    </p:extLst>
  </p:cSld>
  <p:clrMapOvr>
    <a:masterClrMapping/>
  </p:clrMapOvr>
  <p:extLst>
    <p:ext uri="{DCECCB84-F9BA-43D5-87BE-67443E8EF086}">
      <p15:sldGuideLst xmlns:p15="http://schemas.microsoft.com/office/powerpoint/2012/main">
        <p15:guide id="1" pos="316">
          <p15:clr>
            <a:srgbClr val="FBAE40"/>
          </p15:clr>
        </p15:guide>
        <p15:guide id="2" orient="horz" pos="3997">
          <p15:clr>
            <a:srgbClr val="FBAE40"/>
          </p15:clr>
        </p15:guide>
        <p15:guide id="3" pos="7364">
          <p15:clr>
            <a:srgbClr val="FBAE40"/>
          </p15:clr>
        </p15:guide>
        <p15:guide id="4" orient="horz" pos="318">
          <p15:clr>
            <a:srgbClr val="FBAE40"/>
          </p15:clr>
        </p15:guide>
        <p15:guide id="5" orient="horz" pos="552">
          <p15:clr>
            <a:srgbClr val="FBAE40"/>
          </p15:clr>
        </p15:guide>
        <p15:guide id="6" orient="horz" pos="98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651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82FCDD-1B0D-B8F4-C148-009B89EF524D}"/>
              </a:ext>
            </a:extLst>
          </p:cNvPr>
          <p:cNvSpPr/>
          <p:nvPr userDrawn="1"/>
        </p:nvSpPr>
        <p:spPr>
          <a:xfrm>
            <a:off x="6561666" y="0"/>
            <a:ext cx="5630333" cy="6858000"/>
          </a:xfrm>
          <a:prstGeom prst="rect">
            <a:avLst/>
          </a:prstGeom>
          <a:solidFill>
            <a:srgbClr val="1C1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 name="TextBox 2">
            <a:extLst>
              <a:ext uri="{FF2B5EF4-FFF2-40B4-BE49-F238E27FC236}">
                <a16:creationId xmlns:a16="http://schemas.microsoft.com/office/drawing/2014/main" id="{2C06FF1E-3398-5B30-8C22-7AD6BFF8E245}"/>
              </a:ext>
            </a:extLst>
          </p:cNvPr>
          <p:cNvSpPr txBox="1"/>
          <p:nvPr userDrawn="1"/>
        </p:nvSpPr>
        <p:spPr>
          <a:xfrm>
            <a:off x="930041" y="694590"/>
            <a:ext cx="2254143" cy="769441"/>
          </a:xfrm>
          <a:prstGeom prst="rect">
            <a:avLst/>
          </a:prstGeom>
          <a:noFill/>
        </p:spPr>
        <p:txBody>
          <a:bodyPr wrap="none" rtlCol="0">
            <a:spAutoFit/>
          </a:bodyPr>
          <a:lstStyle/>
          <a:p>
            <a:r>
              <a:rPr lang="en-US" sz="4400" b="1">
                <a:latin typeface="Helvetica" pitchFamily="2" charset="0"/>
                <a:cs typeface="Sora" pitchFamily="2" charset="0"/>
              </a:rPr>
              <a:t>Agenda</a:t>
            </a:r>
          </a:p>
        </p:txBody>
      </p:sp>
      <p:sp>
        <p:nvSpPr>
          <p:cNvPr id="6" name="Rectangle 5">
            <a:extLst>
              <a:ext uri="{FF2B5EF4-FFF2-40B4-BE49-F238E27FC236}">
                <a16:creationId xmlns:a16="http://schemas.microsoft.com/office/drawing/2014/main" id="{B73EA784-004F-3055-4320-BFEDCF18B956}"/>
              </a:ext>
            </a:extLst>
          </p:cNvPr>
          <p:cNvSpPr/>
          <p:nvPr userDrawn="1"/>
        </p:nvSpPr>
        <p:spPr>
          <a:xfrm>
            <a:off x="8675980" y="1879562"/>
            <a:ext cx="1755057" cy="1676400"/>
          </a:xfrm>
          <a:prstGeom prst="rect">
            <a:avLst/>
          </a:prstGeom>
          <a:solidFill>
            <a:srgbClr val="D8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2" name="Picture Placeholder 11">
            <a:extLst>
              <a:ext uri="{FF2B5EF4-FFF2-40B4-BE49-F238E27FC236}">
                <a16:creationId xmlns:a16="http://schemas.microsoft.com/office/drawing/2014/main" id="{ABEA7740-9D11-0810-9EC3-D2819BB84F60}"/>
              </a:ext>
            </a:extLst>
          </p:cNvPr>
          <p:cNvSpPr>
            <a:spLocks noGrp="1"/>
          </p:cNvSpPr>
          <p:nvPr>
            <p:ph type="pic" sz="quarter" idx="10"/>
          </p:nvPr>
        </p:nvSpPr>
        <p:spPr>
          <a:xfrm>
            <a:off x="6562899" y="2065292"/>
            <a:ext cx="3674534" cy="4795837"/>
          </a:xfrm>
          <a:prstGeom prst="rect">
            <a:avLst/>
          </a:prstGeom>
        </p:spPr>
        <p:txBody>
          <a:bodyPr/>
          <a:lstStyle/>
          <a:p>
            <a:r>
              <a:rPr lang="en-US"/>
              <a:t>Click icon to add picture</a:t>
            </a:r>
          </a:p>
        </p:txBody>
      </p:sp>
      <p:sp>
        <p:nvSpPr>
          <p:cNvPr id="13" name="Text Placeholder 60">
            <a:extLst>
              <a:ext uri="{FF2B5EF4-FFF2-40B4-BE49-F238E27FC236}">
                <a16:creationId xmlns:a16="http://schemas.microsoft.com/office/drawing/2014/main" id="{2DE85165-8D42-272D-C2BA-45611E5692F0}"/>
              </a:ext>
            </a:extLst>
          </p:cNvPr>
          <p:cNvSpPr>
            <a:spLocks noGrp="1"/>
          </p:cNvSpPr>
          <p:nvPr>
            <p:ph type="body" sz="quarter" idx="11" hasCustomPrompt="1"/>
          </p:nvPr>
        </p:nvSpPr>
        <p:spPr>
          <a:xfrm>
            <a:off x="916637" y="2217469"/>
            <a:ext cx="4535094" cy="4077005"/>
          </a:xfrm>
          <a:prstGeom prst="rect">
            <a:avLst/>
          </a:prstGeom>
        </p:spPr>
        <p:txBody>
          <a:bodyPr/>
          <a:lstStyle>
            <a:lvl1pPr marL="285750" indent="-285750">
              <a:lnSpc>
                <a:spcPct val="150000"/>
              </a:lnSpc>
              <a:buClr>
                <a:schemeClr val="accent2"/>
              </a:buClr>
              <a:buFont typeface="Arial" panose="020B0604020202020204" pitchFamily="34" charset="0"/>
              <a:buChar char="•"/>
              <a:defRPr sz="18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Topics for agenda come here</a:t>
            </a:r>
          </a:p>
          <a:p>
            <a:pPr marL="285750" marR="0" lvl="0" indent="-2857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a:t>Topics for agenda come here</a:t>
            </a:r>
          </a:p>
          <a:p>
            <a:pPr marL="285750" marR="0" lvl="0" indent="-2857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a:t>Topics for agenda come here</a:t>
            </a:r>
          </a:p>
          <a:p>
            <a:pPr marL="285750" marR="0" lvl="0" indent="-2857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a:t>Topics for agenda come here</a:t>
            </a:r>
          </a:p>
          <a:p>
            <a:pPr marL="285750" marR="0" lvl="0" indent="-2857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a:t>Topics for agenda come here</a:t>
            </a:r>
          </a:p>
          <a:p>
            <a:pPr marL="285750" marR="0" lvl="0" indent="-2857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a:t>Topics for agenda come here</a:t>
            </a:r>
          </a:p>
          <a:p>
            <a:pPr marL="285750" marR="0" lvl="0" indent="-2857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a:t>Topics for agenda come here</a:t>
            </a:r>
          </a:p>
          <a:p>
            <a:pPr lvl="0"/>
            <a:endParaRPr lang="en-US"/>
          </a:p>
        </p:txBody>
      </p:sp>
      <p:sp>
        <p:nvSpPr>
          <p:cNvPr id="5" name="Rectangle 4">
            <a:extLst>
              <a:ext uri="{FF2B5EF4-FFF2-40B4-BE49-F238E27FC236}">
                <a16:creationId xmlns:a16="http://schemas.microsoft.com/office/drawing/2014/main" id="{BF603D84-C260-5E07-85E8-6CDF8F65DD05}"/>
              </a:ext>
            </a:extLst>
          </p:cNvPr>
          <p:cNvSpPr/>
          <p:nvPr userDrawn="1"/>
        </p:nvSpPr>
        <p:spPr>
          <a:xfrm>
            <a:off x="0" y="460925"/>
            <a:ext cx="174171" cy="1054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7" name="Picture 6" descr="A black background with white text&#10;&#10;AI-generated content may be incorrect.">
            <a:extLst>
              <a:ext uri="{FF2B5EF4-FFF2-40B4-BE49-F238E27FC236}">
                <a16:creationId xmlns:a16="http://schemas.microsoft.com/office/drawing/2014/main" id="{A33B93AE-F507-80D8-99F5-0FDE8D1D632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9736" y="70639"/>
            <a:ext cx="1349268" cy="433186"/>
          </a:xfrm>
          <a:prstGeom prst="rect">
            <a:avLst/>
          </a:prstGeom>
        </p:spPr>
      </p:pic>
    </p:spTree>
    <p:extLst>
      <p:ext uri="{BB962C8B-B14F-4D97-AF65-F5344CB8AC3E}">
        <p14:creationId xmlns:p14="http://schemas.microsoft.com/office/powerpoint/2010/main" val="407073424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Text Slide">
    <p:spTree>
      <p:nvGrpSpPr>
        <p:cNvPr id="1" name=""/>
        <p:cNvGrpSpPr/>
        <p:nvPr/>
      </p:nvGrpSpPr>
      <p:grpSpPr>
        <a:xfrm>
          <a:off x="0" y="0"/>
          <a:ext cx="0" cy="0"/>
          <a:chOff x="0" y="0"/>
          <a:chExt cx="0" cy="0"/>
        </a:xfrm>
      </p:grpSpPr>
      <p:sp>
        <p:nvSpPr>
          <p:cNvPr id="19" name="Text Placeholder 60">
            <a:extLst>
              <a:ext uri="{FF2B5EF4-FFF2-40B4-BE49-F238E27FC236}">
                <a16:creationId xmlns:a16="http://schemas.microsoft.com/office/drawing/2014/main" id="{876CDDFE-434F-6A26-DB23-E7A842365836}"/>
              </a:ext>
            </a:extLst>
          </p:cNvPr>
          <p:cNvSpPr>
            <a:spLocks noGrp="1"/>
          </p:cNvSpPr>
          <p:nvPr>
            <p:ph type="body" sz="quarter" idx="11" hasCustomPrompt="1"/>
          </p:nvPr>
        </p:nvSpPr>
        <p:spPr>
          <a:xfrm>
            <a:off x="916637" y="2217469"/>
            <a:ext cx="10331934" cy="3776931"/>
          </a:xfrm>
          <a:prstGeom prst="rect">
            <a:avLst/>
          </a:prstGeom>
        </p:spPr>
        <p:txBody>
          <a:bodyPr/>
          <a:lstStyle>
            <a:lvl1pPr marL="0" indent="0">
              <a:lnSpc>
                <a:spcPct val="150000"/>
              </a:lnSpc>
              <a:buClr>
                <a:schemeClr val="accent2"/>
              </a:buClr>
              <a:buFont typeface="Arial" panose="020B0604020202020204" pitchFamily="34" charset="0"/>
              <a:buNone/>
              <a:defRPr sz="16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dirty="0"/>
              <a:t>Text comes here.</a:t>
            </a:r>
          </a:p>
          <a:p>
            <a:pPr lvl="0"/>
            <a:endParaRPr lang="en-US" dirty="0"/>
          </a:p>
        </p:txBody>
      </p:sp>
      <p:sp>
        <p:nvSpPr>
          <p:cNvPr id="4" name="Text Placeholder 60">
            <a:extLst>
              <a:ext uri="{FF2B5EF4-FFF2-40B4-BE49-F238E27FC236}">
                <a16:creationId xmlns:a16="http://schemas.microsoft.com/office/drawing/2014/main" id="{0E3C9BB4-652E-3DBD-B7E9-747D500FFCE9}"/>
              </a:ext>
            </a:extLst>
          </p:cNvPr>
          <p:cNvSpPr>
            <a:spLocks noGrp="1"/>
          </p:cNvSpPr>
          <p:nvPr>
            <p:ph type="body" sz="quarter" idx="12" hasCustomPrompt="1"/>
          </p:nvPr>
        </p:nvSpPr>
        <p:spPr>
          <a:xfrm>
            <a:off x="889612" y="602428"/>
            <a:ext cx="8965588" cy="913121"/>
          </a:xfrm>
          <a:prstGeom prst="rect">
            <a:avLst/>
          </a:prstGeom>
        </p:spPr>
        <p:txBody>
          <a:bodyPr/>
          <a:lstStyle>
            <a:lvl1pPr marL="0" indent="0">
              <a:lnSpc>
                <a:spcPct val="100000"/>
              </a:lnSpc>
              <a:buClr>
                <a:schemeClr val="accent2"/>
              </a:buClr>
              <a:buFont typeface="Arial" panose="020B0604020202020204" pitchFamily="34" charset="0"/>
              <a:buNone/>
              <a:defRPr sz="36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Comes Here</a:t>
            </a:r>
          </a:p>
        </p:txBody>
      </p:sp>
      <p:sp>
        <p:nvSpPr>
          <p:cNvPr id="3" name="Rectangle 2">
            <a:extLst>
              <a:ext uri="{FF2B5EF4-FFF2-40B4-BE49-F238E27FC236}">
                <a16:creationId xmlns:a16="http://schemas.microsoft.com/office/drawing/2014/main" id="{141E6997-A5EB-ADF8-98B0-A7242126C2F4}"/>
              </a:ext>
            </a:extLst>
          </p:cNvPr>
          <p:cNvSpPr/>
          <p:nvPr userDrawn="1"/>
        </p:nvSpPr>
        <p:spPr>
          <a:xfrm>
            <a:off x="0" y="460925"/>
            <a:ext cx="174171" cy="1054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7" name="Picture 4">
            <a:extLst>
              <a:ext uri="{FF2B5EF4-FFF2-40B4-BE49-F238E27FC236}">
                <a16:creationId xmlns:a16="http://schemas.microsoft.com/office/drawing/2014/main" id="{2E3A2459-DFF2-E390-94F1-AAB0A940DFEC}"/>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784400" y="213492"/>
            <a:ext cx="1149441" cy="247433"/>
          </a:xfrm>
          <a:prstGeom prst="rect">
            <a:avLst/>
          </a:prstGeom>
        </p:spPr>
      </p:pic>
    </p:spTree>
    <p:extLst>
      <p:ext uri="{BB962C8B-B14F-4D97-AF65-F5344CB8AC3E}">
        <p14:creationId xmlns:p14="http://schemas.microsoft.com/office/powerpoint/2010/main" val="318018491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Just Title Slide">
    <p:spTree>
      <p:nvGrpSpPr>
        <p:cNvPr id="1" name=""/>
        <p:cNvGrpSpPr/>
        <p:nvPr/>
      </p:nvGrpSpPr>
      <p:grpSpPr>
        <a:xfrm>
          <a:off x="0" y="0"/>
          <a:ext cx="0" cy="0"/>
          <a:chOff x="0" y="0"/>
          <a:chExt cx="0" cy="0"/>
        </a:xfrm>
      </p:grpSpPr>
      <p:sp>
        <p:nvSpPr>
          <p:cNvPr id="4" name="Text Placeholder 60">
            <a:extLst>
              <a:ext uri="{FF2B5EF4-FFF2-40B4-BE49-F238E27FC236}">
                <a16:creationId xmlns:a16="http://schemas.microsoft.com/office/drawing/2014/main" id="{0E3C9BB4-652E-3DBD-B7E9-747D500FFCE9}"/>
              </a:ext>
            </a:extLst>
          </p:cNvPr>
          <p:cNvSpPr>
            <a:spLocks noGrp="1"/>
          </p:cNvSpPr>
          <p:nvPr>
            <p:ph type="body" sz="quarter" idx="12" hasCustomPrompt="1"/>
          </p:nvPr>
        </p:nvSpPr>
        <p:spPr>
          <a:xfrm>
            <a:off x="889612" y="548640"/>
            <a:ext cx="8965588" cy="966909"/>
          </a:xfrm>
          <a:prstGeom prst="rect">
            <a:avLst/>
          </a:prstGeom>
        </p:spPr>
        <p:txBody>
          <a:bodyPr/>
          <a:lstStyle>
            <a:lvl1pPr marL="0" indent="0">
              <a:lnSpc>
                <a:spcPct val="100000"/>
              </a:lnSpc>
              <a:buClr>
                <a:schemeClr val="accent2"/>
              </a:buClr>
              <a:buFont typeface="Arial" panose="020B0604020202020204" pitchFamily="34" charset="0"/>
              <a:buNone/>
              <a:defRPr sz="36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Comes Here</a:t>
            </a:r>
          </a:p>
        </p:txBody>
      </p:sp>
      <p:sp>
        <p:nvSpPr>
          <p:cNvPr id="5" name="Rectangle 4">
            <a:extLst>
              <a:ext uri="{FF2B5EF4-FFF2-40B4-BE49-F238E27FC236}">
                <a16:creationId xmlns:a16="http://schemas.microsoft.com/office/drawing/2014/main" id="{DC5F3193-B37F-9AB6-1009-CE3170B8C931}"/>
              </a:ext>
            </a:extLst>
          </p:cNvPr>
          <p:cNvSpPr/>
          <p:nvPr userDrawn="1"/>
        </p:nvSpPr>
        <p:spPr>
          <a:xfrm>
            <a:off x="0" y="460925"/>
            <a:ext cx="174171" cy="1054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3" name="Picture 4">
            <a:extLst>
              <a:ext uri="{FF2B5EF4-FFF2-40B4-BE49-F238E27FC236}">
                <a16:creationId xmlns:a16="http://schemas.microsoft.com/office/drawing/2014/main" id="{4790CC93-49A1-4D61-3216-668E1B17A388}"/>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784400" y="213492"/>
            <a:ext cx="1149441" cy="247433"/>
          </a:xfrm>
          <a:prstGeom prst="rect">
            <a:avLst/>
          </a:prstGeom>
        </p:spPr>
      </p:pic>
    </p:spTree>
    <p:extLst>
      <p:ext uri="{BB962C8B-B14F-4D97-AF65-F5344CB8AC3E}">
        <p14:creationId xmlns:p14="http://schemas.microsoft.com/office/powerpoint/2010/main" val="278626130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ew Section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339273-83A9-BCC6-AB5E-3FDD0E633CAB}"/>
              </a:ext>
            </a:extLst>
          </p:cNvPr>
          <p:cNvSpPr/>
          <p:nvPr userDrawn="1"/>
        </p:nvSpPr>
        <p:spPr>
          <a:xfrm>
            <a:off x="1031132" y="1417342"/>
            <a:ext cx="166297" cy="1054624"/>
          </a:xfrm>
          <a:prstGeom prst="rect">
            <a:avLst/>
          </a:prstGeom>
          <a:solidFill>
            <a:srgbClr val="D8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6" name="Picture Placeholder 11">
            <a:extLst>
              <a:ext uri="{FF2B5EF4-FFF2-40B4-BE49-F238E27FC236}">
                <a16:creationId xmlns:a16="http://schemas.microsoft.com/office/drawing/2014/main" id="{E6FF7232-FE38-2566-3C86-5B6F71184712}"/>
              </a:ext>
            </a:extLst>
          </p:cNvPr>
          <p:cNvSpPr>
            <a:spLocks noGrp="1"/>
          </p:cNvSpPr>
          <p:nvPr>
            <p:ph type="pic" sz="quarter" idx="10"/>
          </p:nvPr>
        </p:nvSpPr>
        <p:spPr>
          <a:xfrm>
            <a:off x="0" y="3643086"/>
            <a:ext cx="12192000" cy="3214914"/>
          </a:xfrm>
          <a:prstGeom prst="rect">
            <a:avLst/>
          </a:prstGeom>
        </p:spPr>
        <p:txBody>
          <a:bodyPr/>
          <a:lstStyle/>
          <a:p>
            <a:r>
              <a:rPr lang="en-US"/>
              <a:t>Click icon to add picture</a:t>
            </a:r>
          </a:p>
        </p:txBody>
      </p:sp>
      <p:sp>
        <p:nvSpPr>
          <p:cNvPr id="7" name="Text Placeholder 60">
            <a:extLst>
              <a:ext uri="{FF2B5EF4-FFF2-40B4-BE49-F238E27FC236}">
                <a16:creationId xmlns:a16="http://schemas.microsoft.com/office/drawing/2014/main" id="{59F923A2-ADBB-5715-9951-21709BA8CB6F}"/>
              </a:ext>
            </a:extLst>
          </p:cNvPr>
          <p:cNvSpPr>
            <a:spLocks noGrp="1"/>
          </p:cNvSpPr>
          <p:nvPr>
            <p:ph type="body" sz="quarter" idx="12" hasCustomPrompt="1"/>
          </p:nvPr>
        </p:nvSpPr>
        <p:spPr>
          <a:xfrm>
            <a:off x="1794241" y="1609560"/>
            <a:ext cx="8965588" cy="670188"/>
          </a:xfrm>
          <a:prstGeom prst="rect">
            <a:avLst/>
          </a:prstGeom>
        </p:spPr>
        <p:txBody>
          <a:bodyPr/>
          <a:lstStyle>
            <a:lvl1pPr marL="0" indent="0">
              <a:lnSpc>
                <a:spcPct val="100000"/>
              </a:lnSpc>
              <a:buClr>
                <a:schemeClr val="accent2"/>
              </a:buClr>
              <a:buFont typeface="Arial" panose="020B0604020202020204" pitchFamily="34" charset="0"/>
              <a:buNone/>
              <a:defRPr sz="36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New Section Title Comes Here</a:t>
            </a:r>
          </a:p>
        </p:txBody>
      </p:sp>
      <p:pic>
        <p:nvPicPr>
          <p:cNvPr id="4" name="Picture 4">
            <a:extLst>
              <a:ext uri="{FF2B5EF4-FFF2-40B4-BE49-F238E27FC236}">
                <a16:creationId xmlns:a16="http://schemas.microsoft.com/office/drawing/2014/main" id="{D68075DA-77D7-74C6-27F9-877002742F5E}"/>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784400" y="213492"/>
            <a:ext cx="1149441" cy="247433"/>
          </a:xfrm>
          <a:prstGeom prst="rect">
            <a:avLst/>
          </a:prstGeom>
        </p:spPr>
      </p:pic>
    </p:spTree>
    <p:extLst>
      <p:ext uri="{BB962C8B-B14F-4D97-AF65-F5344CB8AC3E}">
        <p14:creationId xmlns:p14="http://schemas.microsoft.com/office/powerpoint/2010/main" val="79828987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Box Gray Slide">
    <p:spTree>
      <p:nvGrpSpPr>
        <p:cNvPr id="1" name=""/>
        <p:cNvGrpSpPr/>
        <p:nvPr/>
      </p:nvGrpSpPr>
      <p:grpSpPr>
        <a:xfrm>
          <a:off x="0" y="0"/>
          <a:ext cx="0" cy="0"/>
          <a:chOff x="0" y="0"/>
          <a:chExt cx="0" cy="0"/>
        </a:xfrm>
      </p:grpSpPr>
      <p:sp>
        <p:nvSpPr>
          <p:cNvPr id="8" name="Round Single Corner Rectangle 7">
            <a:extLst>
              <a:ext uri="{FF2B5EF4-FFF2-40B4-BE49-F238E27FC236}">
                <a16:creationId xmlns:a16="http://schemas.microsoft.com/office/drawing/2014/main" id="{63061BFB-DAF4-021C-FE75-D4ABAE56A562}"/>
              </a:ext>
            </a:extLst>
          </p:cNvPr>
          <p:cNvSpPr/>
          <p:nvPr userDrawn="1"/>
        </p:nvSpPr>
        <p:spPr>
          <a:xfrm>
            <a:off x="6807200" y="1640115"/>
            <a:ext cx="4833128" cy="4595294"/>
          </a:xfrm>
          <a:prstGeom prst="round1Rect">
            <a:avLst>
              <a:gd name="adj" fmla="val 557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5" name="Text Placeholder 60">
            <a:extLst>
              <a:ext uri="{FF2B5EF4-FFF2-40B4-BE49-F238E27FC236}">
                <a16:creationId xmlns:a16="http://schemas.microsoft.com/office/drawing/2014/main" id="{0F04DA67-CA7C-97CE-2B78-C248A66BB036}"/>
              </a:ext>
            </a:extLst>
          </p:cNvPr>
          <p:cNvSpPr>
            <a:spLocks noGrp="1"/>
          </p:cNvSpPr>
          <p:nvPr>
            <p:ph type="body" sz="quarter" idx="12" hasCustomPrompt="1"/>
          </p:nvPr>
        </p:nvSpPr>
        <p:spPr>
          <a:xfrm>
            <a:off x="889612" y="653143"/>
            <a:ext cx="8965588" cy="670188"/>
          </a:xfrm>
          <a:prstGeom prst="rect">
            <a:avLst/>
          </a:prstGeom>
        </p:spPr>
        <p:txBody>
          <a:bodyPr/>
          <a:lstStyle>
            <a:lvl1pPr marL="0" indent="0">
              <a:lnSpc>
                <a:spcPct val="100000"/>
              </a:lnSpc>
              <a:buClr>
                <a:schemeClr val="accent2"/>
              </a:buClr>
              <a:buFont typeface="Arial" panose="020B0604020202020204" pitchFamily="34" charset="0"/>
              <a:buNone/>
              <a:defRPr sz="36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Comes Here</a:t>
            </a:r>
          </a:p>
        </p:txBody>
      </p:sp>
      <p:sp>
        <p:nvSpPr>
          <p:cNvPr id="29" name="Text Placeholder 60">
            <a:extLst>
              <a:ext uri="{FF2B5EF4-FFF2-40B4-BE49-F238E27FC236}">
                <a16:creationId xmlns:a16="http://schemas.microsoft.com/office/drawing/2014/main" id="{129BBBB5-CF6A-1BDA-944E-6F9601C37377}"/>
              </a:ext>
            </a:extLst>
          </p:cNvPr>
          <p:cNvSpPr>
            <a:spLocks noGrp="1"/>
          </p:cNvSpPr>
          <p:nvPr>
            <p:ph type="body" sz="quarter" idx="14" hasCustomPrompt="1"/>
          </p:nvPr>
        </p:nvSpPr>
        <p:spPr>
          <a:xfrm>
            <a:off x="7199086" y="2032001"/>
            <a:ext cx="4094039" cy="3860800"/>
          </a:xfrm>
          <a:prstGeom prst="rect">
            <a:avLst/>
          </a:prstGeom>
        </p:spPr>
        <p:txBody>
          <a:bodyPr/>
          <a:lstStyle>
            <a:lvl1pPr marL="0" indent="0">
              <a:lnSpc>
                <a:spcPct val="100000"/>
              </a:lnSpc>
              <a:spcBef>
                <a:spcPts val="600"/>
              </a:spcBef>
              <a:buClr>
                <a:schemeClr val="accent2"/>
              </a:buClr>
              <a:buFont typeface="Arial" panose="020B0604020202020204" pitchFamily="34" charset="0"/>
              <a:buNone/>
              <a:defRPr sz="14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Text for highlighted box comes here.</a:t>
            </a:r>
          </a:p>
          <a:p>
            <a:pPr lvl="0"/>
            <a:endParaRPr lang="en-US"/>
          </a:p>
        </p:txBody>
      </p:sp>
      <p:sp>
        <p:nvSpPr>
          <p:cNvPr id="2" name="Text Placeholder 60">
            <a:extLst>
              <a:ext uri="{FF2B5EF4-FFF2-40B4-BE49-F238E27FC236}">
                <a16:creationId xmlns:a16="http://schemas.microsoft.com/office/drawing/2014/main" id="{DEE9CFC4-CA5A-9112-2F82-1D63F9D4B0D7}"/>
              </a:ext>
            </a:extLst>
          </p:cNvPr>
          <p:cNvSpPr>
            <a:spLocks noGrp="1"/>
          </p:cNvSpPr>
          <p:nvPr>
            <p:ph type="body" sz="quarter" idx="11" hasCustomPrompt="1"/>
          </p:nvPr>
        </p:nvSpPr>
        <p:spPr>
          <a:xfrm>
            <a:off x="916637" y="2032001"/>
            <a:ext cx="5389819" cy="4063999"/>
          </a:xfrm>
          <a:prstGeom prst="rect">
            <a:avLst/>
          </a:prstGeom>
        </p:spPr>
        <p:txBody>
          <a:bodyPr/>
          <a:lstStyle>
            <a:lvl1pPr marL="0" indent="0">
              <a:lnSpc>
                <a:spcPct val="150000"/>
              </a:lnSpc>
              <a:buClr>
                <a:schemeClr val="accent2"/>
              </a:buClr>
              <a:buFont typeface="Arial" panose="020B0604020202020204" pitchFamily="34" charset="0"/>
              <a:buNone/>
              <a:defRPr sz="16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Text comes here.</a:t>
            </a:r>
          </a:p>
          <a:p>
            <a:pPr lvl="0"/>
            <a:endParaRPr lang="en-US"/>
          </a:p>
        </p:txBody>
      </p:sp>
      <p:sp>
        <p:nvSpPr>
          <p:cNvPr id="5" name="Rectangle 4">
            <a:extLst>
              <a:ext uri="{FF2B5EF4-FFF2-40B4-BE49-F238E27FC236}">
                <a16:creationId xmlns:a16="http://schemas.microsoft.com/office/drawing/2014/main" id="{69D37B55-2F48-0E42-D8B7-A0F63B0CFF3A}"/>
              </a:ext>
            </a:extLst>
          </p:cNvPr>
          <p:cNvSpPr/>
          <p:nvPr userDrawn="1"/>
        </p:nvSpPr>
        <p:spPr>
          <a:xfrm>
            <a:off x="0" y="460925"/>
            <a:ext cx="174171" cy="1054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4" name="Picture 4">
            <a:extLst>
              <a:ext uri="{FF2B5EF4-FFF2-40B4-BE49-F238E27FC236}">
                <a16:creationId xmlns:a16="http://schemas.microsoft.com/office/drawing/2014/main" id="{72BDFDDF-289D-0F1F-3F3B-BE422057B244}"/>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784400" y="213492"/>
            <a:ext cx="1149441" cy="247433"/>
          </a:xfrm>
          <a:prstGeom prst="rect">
            <a:avLst/>
          </a:prstGeom>
        </p:spPr>
      </p:pic>
    </p:spTree>
    <p:extLst>
      <p:ext uri="{BB962C8B-B14F-4D97-AF65-F5344CB8AC3E}">
        <p14:creationId xmlns:p14="http://schemas.microsoft.com/office/powerpoint/2010/main" val="77680564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Box Dark Slide">
    <p:spTree>
      <p:nvGrpSpPr>
        <p:cNvPr id="1" name=""/>
        <p:cNvGrpSpPr/>
        <p:nvPr/>
      </p:nvGrpSpPr>
      <p:grpSpPr>
        <a:xfrm>
          <a:off x="0" y="0"/>
          <a:ext cx="0" cy="0"/>
          <a:chOff x="0" y="0"/>
          <a:chExt cx="0" cy="0"/>
        </a:xfrm>
      </p:grpSpPr>
      <p:sp>
        <p:nvSpPr>
          <p:cNvPr id="8" name="Round Single Corner Rectangle 7">
            <a:extLst>
              <a:ext uri="{FF2B5EF4-FFF2-40B4-BE49-F238E27FC236}">
                <a16:creationId xmlns:a16="http://schemas.microsoft.com/office/drawing/2014/main" id="{63061BFB-DAF4-021C-FE75-D4ABAE56A562}"/>
              </a:ext>
            </a:extLst>
          </p:cNvPr>
          <p:cNvSpPr/>
          <p:nvPr userDrawn="1"/>
        </p:nvSpPr>
        <p:spPr>
          <a:xfrm>
            <a:off x="6807200" y="1640115"/>
            <a:ext cx="4833128" cy="4595294"/>
          </a:xfrm>
          <a:prstGeom prst="round1Rect">
            <a:avLst>
              <a:gd name="adj" fmla="val 5579"/>
            </a:avLst>
          </a:prstGeom>
          <a:solidFill>
            <a:srgbClr val="1C1D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5" name="Text Placeholder 60">
            <a:extLst>
              <a:ext uri="{FF2B5EF4-FFF2-40B4-BE49-F238E27FC236}">
                <a16:creationId xmlns:a16="http://schemas.microsoft.com/office/drawing/2014/main" id="{0F04DA67-CA7C-97CE-2B78-C248A66BB036}"/>
              </a:ext>
            </a:extLst>
          </p:cNvPr>
          <p:cNvSpPr>
            <a:spLocks noGrp="1"/>
          </p:cNvSpPr>
          <p:nvPr>
            <p:ph type="body" sz="quarter" idx="12" hasCustomPrompt="1"/>
          </p:nvPr>
        </p:nvSpPr>
        <p:spPr>
          <a:xfrm>
            <a:off x="889612" y="653143"/>
            <a:ext cx="8965588" cy="670188"/>
          </a:xfrm>
          <a:prstGeom prst="rect">
            <a:avLst/>
          </a:prstGeom>
        </p:spPr>
        <p:txBody>
          <a:bodyPr/>
          <a:lstStyle>
            <a:lvl1pPr marL="0" indent="0">
              <a:lnSpc>
                <a:spcPct val="100000"/>
              </a:lnSpc>
              <a:buClr>
                <a:schemeClr val="accent2"/>
              </a:buClr>
              <a:buFont typeface="Arial" panose="020B0604020202020204" pitchFamily="34" charset="0"/>
              <a:buNone/>
              <a:defRPr sz="36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Comes Here</a:t>
            </a:r>
          </a:p>
        </p:txBody>
      </p:sp>
      <p:sp>
        <p:nvSpPr>
          <p:cNvPr id="29" name="Text Placeholder 60">
            <a:extLst>
              <a:ext uri="{FF2B5EF4-FFF2-40B4-BE49-F238E27FC236}">
                <a16:creationId xmlns:a16="http://schemas.microsoft.com/office/drawing/2014/main" id="{129BBBB5-CF6A-1BDA-944E-6F9601C37377}"/>
              </a:ext>
            </a:extLst>
          </p:cNvPr>
          <p:cNvSpPr>
            <a:spLocks noGrp="1"/>
          </p:cNvSpPr>
          <p:nvPr>
            <p:ph type="body" sz="quarter" idx="14" hasCustomPrompt="1"/>
          </p:nvPr>
        </p:nvSpPr>
        <p:spPr>
          <a:xfrm>
            <a:off x="7199086" y="2032001"/>
            <a:ext cx="4094039" cy="3860800"/>
          </a:xfrm>
          <a:prstGeom prst="rect">
            <a:avLst/>
          </a:prstGeom>
        </p:spPr>
        <p:txBody>
          <a:bodyPr/>
          <a:lstStyle>
            <a:lvl1pPr marL="285750" indent="-285750">
              <a:lnSpc>
                <a:spcPct val="100000"/>
              </a:lnSpc>
              <a:spcBef>
                <a:spcPts val="600"/>
              </a:spcBef>
              <a:buClr>
                <a:schemeClr val="bg1"/>
              </a:buClr>
              <a:buFont typeface="Arial" panose="020B0604020202020204" pitchFamily="34" charset="0"/>
              <a:buChar char="•"/>
              <a:defRPr sz="1400" b="0">
                <a:solidFill>
                  <a:schemeClr val="accent6"/>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Text for highlighted box comes here.</a:t>
            </a:r>
          </a:p>
          <a:p>
            <a:pPr lvl="0"/>
            <a:endParaRPr lang="en-US"/>
          </a:p>
        </p:txBody>
      </p:sp>
      <p:sp>
        <p:nvSpPr>
          <p:cNvPr id="2" name="Text Placeholder 60">
            <a:extLst>
              <a:ext uri="{FF2B5EF4-FFF2-40B4-BE49-F238E27FC236}">
                <a16:creationId xmlns:a16="http://schemas.microsoft.com/office/drawing/2014/main" id="{DEE9CFC4-CA5A-9112-2F82-1D63F9D4B0D7}"/>
              </a:ext>
            </a:extLst>
          </p:cNvPr>
          <p:cNvSpPr>
            <a:spLocks noGrp="1"/>
          </p:cNvSpPr>
          <p:nvPr>
            <p:ph type="body" sz="quarter" idx="11" hasCustomPrompt="1"/>
          </p:nvPr>
        </p:nvSpPr>
        <p:spPr>
          <a:xfrm>
            <a:off x="916637" y="2032001"/>
            <a:ext cx="5389819" cy="4063999"/>
          </a:xfrm>
          <a:prstGeom prst="rect">
            <a:avLst/>
          </a:prstGeom>
        </p:spPr>
        <p:txBody>
          <a:bodyPr/>
          <a:lstStyle>
            <a:lvl1pPr marL="0" indent="0">
              <a:lnSpc>
                <a:spcPct val="150000"/>
              </a:lnSpc>
              <a:buClr>
                <a:schemeClr val="accent2"/>
              </a:buClr>
              <a:buFont typeface="Arial" panose="020B0604020202020204" pitchFamily="34" charset="0"/>
              <a:buNone/>
              <a:defRPr sz="16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Text comes here.</a:t>
            </a:r>
          </a:p>
          <a:p>
            <a:pPr lvl="0"/>
            <a:endParaRPr lang="en-US"/>
          </a:p>
        </p:txBody>
      </p:sp>
      <p:sp>
        <p:nvSpPr>
          <p:cNvPr id="5" name="Rectangle 4">
            <a:extLst>
              <a:ext uri="{FF2B5EF4-FFF2-40B4-BE49-F238E27FC236}">
                <a16:creationId xmlns:a16="http://schemas.microsoft.com/office/drawing/2014/main" id="{DF8C9214-F3D9-0CAB-A24D-6838DC4F3548}"/>
              </a:ext>
            </a:extLst>
          </p:cNvPr>
          <p:cNvSpPr/>
          <p:nvPr userDrawn="1"/>
        </p:nvSpPr>
        <p:spPr>
          <a:xfrm>
            <a:off x="0" y="460925"/>
            <a:ext cx="174171" cy="1054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4" name="Picture 4">
            <a:extLst>
              <a:ext uri="{FF2B5EF4-FFF2-40B4-BE49-F238E27FC236}">
                <a16:creationId xmlns:a16="http://schemas.microsoft.com/office/drawing/2014/main" id="{3331D0DF-496A-8F3F-49EF-F9E4029E2264}"/>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784400" y="213492"/>
            <a:ext cx="1149441" cy="247433"/>
          </a:xfrm>
          <a:prstGeom prst="rect">
            <a:avLst/>
          </a:prstGeom>
        </p:spPr>
      </p:pic>
    </p:spTree>
    <p:extLst>
      <p:ext uri="{BB962C8B-B14F-4D97-AF65-F5344CB8AC3E}">
        <p14:creationId xmlns:p14="http://schemas.microsoft.com/office/powerpoint/2010/main" val="357827380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ft Image &amp; Text Slide">
    <p:spTree>
      <p:nvGrpSpPr>
        <p:cNvPr id="1" name=""/>
        <p:cNvGrpSpPr/>
        <p:nvPr/>
      </p:nvGrpSpPr>
      <p:grpSpPr>
        <a:xfrm>
          <a:off x="0" y="0"/>
          <a:ext cx="0" cy="0"/>
          <a:chOff x="0" y="0"/>
          <a:chExt cx="0" cy="0"/>
        </a:xfrm>
      </p:grpSpPr>
      <p:sp>
        <p:nvSpPr>
          <p:cNvPr id="25" name="Text Placeholder 60">
            <a:extLst>
              <a:ext uri="{FF2B5EF4-FFF2-40B4-BE49-F238E27FC236}">
                <a16:creationId xmlns:a16="http://schemas.microsoft.com/office/drawing/2014/main" id="{0F04DA67-CA7C-97CE-2B78-C248A66BB036}"/>
              </a:ext>
            </a:extLst>
          </p:cNvPr>
          <p:cNvSpPr>
            <a:spLocks noGrp="1"/>
          </p:cNvSpPr>
          <p:nvPr>
            <p:ph type="body" sz="quarter" idx="12" hasCustomPrompt="1"/>
          </p:nvPr>
        </p:nvSpPr>
        <p:spPr>
          <a:xfrm>
            <a:off x="6396522" y="798094"/>
            <a:ext cx="5356077" cy="670188"/>
          </a:xfrm>
          <a:prstGeom prst="rect">
            <a:avLst/>
          </a:prstGeom>
        </p:spPr>
        <p:txBody>
          <a:bodyPr/>
          <a:lstStyle>
            <a:lvl1pPr marL="0" indent="0">
              <a:lnSpc>
                <a:spcPct val="100000"/>
              </a:lnSpc>
              <a:buClr>
                <a:schemeClr val="accent2"/>
              </a:buClr>
              <a:buFont typeface="Arial" panose="020B0604020202020204" pitchFamily="34" charset="0"/>
              <a:buNone/>
              <a:defRPr sz="36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Comes Here</a:t>
            </a:r>
          </a:p>
        </p:txBody>
      </p:sp>
      <p:sp>
        <p:nvSpPr>
          <p:cNvPr id="2" name="Text Placeholder 60">
            <a:extLst>
              <a:ext uri="{FF2B5EF4-FFF2-40B4-BE49-F238E27FC236}">
                <a16:creationId xmlns:a16="http://schemas.microsoft.com/office/drawing/2014/main" id="{DEE9CFC4-CA5A-9112-2F82-1D63F9D4B0D7}"/>
              </a:ext>
            </a:extLst>
          </p:cNvPr>
          <p:cNvSpPr>
            <a:spLocks noGrp="1"/>
          </p:cNvSpPr>
          <p:nvPr>
            <p:ph type="body" sz="quarter" idx="11" hasCustomPrompt="1"/>
          </p:nvPr>
        </p:nvSpPr>
        <p:spPr>
          <a:xfrm>
            <a:off x="6423547" y="1779787"/>
            <a:ext cx="5356077" cy="4593303"/>
          </a:xfrm>
          <a:prstGeom prst="rect">
            <a:avLst/>
          </a:prstGeom>
        </p:spPr>
        <p:txBody>
          <a:bodyPr/>
          <a:lstStyle>
            <a:lvl1pPr marL="0" indent="0">
              <a:lnSpc>
                <a:spcPct val="150000"/>
              </a:lnSpc>
              <a:buClr>
                <a:schemeClr val="accent2"/>
              </a:buClr>
              <a:buFont typeface="Arial" panose="020B0604020202020204" pitchFamily="34" charset="0"/>
              <a:buNone/>
              <a:defRPr sz="16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dirty="0"/>
              <a:t>Text comes here.</a:t>
            </a:r>
          </a:p>
          <a:p>
            <a:pPr lvl="0"/>
            <a:endParaRPr lang="en-US" dirty="0"/>
          </a:p>
        </p:txBody>
      </p:sp>
      <p:sp>
        <p:nvSpPr>
          <p:cNvPr id="3" name="Rectangle 2">
            <a:extLst>
              <a:ext uri="{FF2B5EF4-FFF2-40B4-BE49-F238E27FC236}">
                <a16:creationId xmlns:a16="http://schemas.microsoft.com/office/drawing/2014/main" id="{7F99B59A-2A58-7BA0-09EC-91DA88BDD7CB}"/>
              </a:ext>
            </a:extLst>
          </p:cNvPr>
          <p:cNvSpPr/>
          <p:nvPr userDrawn="1"/>
        </p:nvSpPr>
        <p:spPr>
          <a:xfrm>
            <a:off x="0" y="0"/>
            <a:ext cx="5818909" cy="6858000"/>
          </a:xfrm>
          <a:prstGeom prst="rect">
            <a:avLst/>
          </a:prstGeom>
          <a:solidFill>
            <a:srgbClr val="1C1D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11">
            <a:extLst>
              <a:ext uri="{FF2B5EF4-FFF2-40B4-BE49-F238E27FC236}">
                <a16:creationId xmlns:a16="http://schemas.microsoft.com/office/drawing/2014/main" id="{AC72351E-2C49-812C-FED4-EE67D641FE84}"/>
              </a:ext>
            </a:extLst>
          </p:cNvPr>
          <p:cNvSpPr>
            <a:spLocks noGrp="1"/>
          </p:cNvSpPr>
          <p:nvPr>
            <p:ph type="pic" sz="quarter" idx="10"/>
          </p:nvPr>
        </p:nvSpPr>
        <p:spPr>
          <a:xfrm>
            <a:off x="604639" y="609601"/>
            <a:ext cx="4618524" cy="5763489"/>
          </a:xfrm>
          <a:prstGeom prst="rect">
            <a:avLst/>
          </a:prstGeom>
        </p:spPr>
        <p:txBody>
          <a:bodyPr/>
          <a:lstStyle/>
          <a:p>
            <a:r>
              <a:rPr lang="en-US"/>
              <a:t>Click icon to add picture</a:t>
            </a:r>
          </a:p>
        </p:txBody>
      </p:sp>
      <p:sp>
        <p:nvSpPr>
          <p:cNvPr id="24" name="Rectangle 23">
            <a:extLst>
              <a:ext uri="{FF2B5EF4-FFF2-40B4-BE49-F238E27FC236}">
                <a16:creationId xmlns:a16="http://schemas.microsoft.com/office/drawing/2014/main" id="{EAF0BD20-2796-909B-F911-804F1C6509D9}"/>
              </a:ext>
            </a:extLst>
          </p:cNvPr>
          <p:cNvSpPr/>
          <p:nvPr userDrawn="1"/>
        </p:nvSpPr>
        <p:spPr>
          <a:xfrm>
            <a:off x="5583381" y="581891"/>
            <a:ext cx="512619" cy="1054624"/>
          </a:xfrm>
          <a:prstGeom prst="rect">
            <a:avLst/>
          </a:prstGeom>
          <a:solidFill>
            <a:srgbClr val="D8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6" name="Picture 4">
            <a:extLst>
              <a:ext uri="{FF2B5EF4-FFF2-40B4-BE49-F238E27FC236}">
                <a16:creationId xmlns:a16="http://schemas.microsoft.com/office/drawing/2014/main" id="{F17EF76B-AE5C-40E9-AF64-DCFD884422F2}"/>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784400" y="213492"/>
            <a:ext cx="1149441" cy="247433"/>
          </a:xfrm>
          <a:prstGeom prst="rect">
            <a:avLst/>
          </a:prstGeom>
        </p:spPr>
      </p:pic>
    </p:spTree>
    <p:extLst>
      <p:ext uri="{BB962C8B-B14F-4D97-AF65-F5344CB8AC3E}">
        <p14:creationId xmlns:p14="http://schemas.microsoft.com/office/powerpoint/2010/main" val="51924063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ight Image &amp; Text Slide">
    <p:spTree>
      <p:nvGrpSpPr>
        <p:cNvPr id="1" name=""/>
        <p:cNvGrpSpPr/>
        <p:nvPr/>
      </p:nvGrpSpPr>
      <p:grpSpPr>
        <a:xfrm>
          <a:off x="0" y="0"/>
          <a:ext cx="0" cy="0"/>
          <a:chOff x="0" y="0"/>
          <a:chExt cx="0" cy="0"/>
        </a:xfrm>
      </p:grpSpPr>
      <p:sp>
        <p:nvSpPr>
          <p:cNvPr id="25" name="Text Placeholder 60">
            <a:extLst>
              <a:ext uri="{FF2B5EF4-FFF2-40B4-BE49-F238E27FC236}">
                <a16:creationId xmlns:a16="http://schemas.microsoft.com/office/drawing/2014/main" id="{0F04DA67-CA7C-97CE-2B78-C248A66BB036}"/>
              </a:ext>
            </a:extLst>
          </p:cNvPr>
          <p:cNvSpPr>
            <a:spLocks noGrp="1"/>
          </p:cNvSpPr>
          <p:nvPr>
            <p:ph type="body" sz="quarter" idx="12" hasCustomPrompt="1"/>
          </p:nvPr>
        </p:nvSpPr>
        <p:spPr>
          <a:xfrm>
            <a:off x="514184" y="588432"/>
            <a:ext cx="5245544" cy="670188"/>
          </a:xfrm>
          <a:prstGeom prst="rect">
            <a:avLst/>
          </a:prstGeom>
        </p:spPr>
        <p:txBody>
          <a:bodyPr/>
          <a:lstStyle>
            <a:lvl1pPr marL="0" indent="0" algn="l">
              <a:lnSpc>
                <a:spcPct val="100000"/>
              </a:lnSpc>
              <a:buClr>
                <a:schemeClr val="accent2"/>
              </a:buClr>
              <a:buFont typeface="Arial" panose="020B0604020202020204" pitchFamily="34" charset="0"/>
              <a:buNone/>
              <a:defRPr sz="36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Comes Here</a:t>
            </a:r>
          </a:p>
        </p:txBody>
      </p:sp>
      <p:sp>
        <p:nvSpPr>
          <p:cNvPr id="2" name="Text Placeholder 60">
            <a:extLst>
              <a:ext uri="{FF2B5EF4-FFF2-40B4-BE49-F238E27FC236}">
                <a16:creationId xmlns:a16="http://schemas.microsoft.com/office/drawing/2014/main" id="{DEE9CFC4-CA5A-9112-2F82-1D63F9D4B0D7}"/>
              </a:ext>
            </a:extLst>
          </p:cNvPr>
          <p:cNvSpPr>
            <a:spLocks noGrp="1"/>
          </p:cNvSpPr>
          <p:nvPr>
            <p:ph type="body" sz="quarter" idx="11" hasCustomPrompt="1"/>
          </p:nvPr>
        </p:nvSpPr>
        <p:spPr>
          <a:xfrm>
            <a:off x="527354" y="1570125"/>
            <a:ext cx="5245544" cy="4593303"/>
          </a:xfrm>
          <a:prstGeom prst="rect">
            <a:avLst/>
          </a:prstGeom>
        </p:spPr>
        <p:txBody>
          <a:bodyPr/>
          <a:lstStyle>
            <a:lvl1pPr marL="0" indent="0" algn="l">
              <a:lnSpc>
                <a:spcPct val="150000"/>
              </a:lnSpc>
              <a:buClr>
                <a:schemeClr val="accent2"/>
              </a:buClr>
              <a:buFont typeface="Arial" panose="020B0604020202020204" pitchFamily="34" charset="0"/>
              <a:buNone/>
              <a:defRPr sz="16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Text comes here.</a:t>
            </a:r>
          </a:p>
          <a:p>
            <a:pPr lvl="0"/>
            <a:endParaRPr lang="en-US"/>
          </a:p>
        </p:txBody>
      </p:sp>
      <p:sp>
        <p:nvSpPr>
          <p:cNvPr id="3" name="Rectangle 2">
            <a:extLst>
              <a:ext uri="{FF2B5EF4-FFF2-40B4-BE49-F238E27FC236}">
                <a16:creationId xmlns:a16="http://schemas.microsoft.com/office/drawing/2014/main" id="{7F99B59A-2A58-7BA0-09EC-91DA88BDD7CB}"/>
              </a:ext>
            </a:extLst>
          </p:cNvPr>
          <p:cNvSpPr/>
          <p:nvPr userDrawn="1"/>
        </p:nvSpPr>
        <p:spPr>
          <a:xfrm>
            <a:off x="6373091" y="0"/>
            <a:ext cx="5818909" cy="6858000"/>
          </a:xfrm>
          <a:prstGeom prst="rect">
            <a:avLst/>
          </a:prstGeom>
          <a:solidFill>
            <a:srgbClr val="1C1D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11">
            <a:extLst>
              <a:ext uri="{FF2B5EF4-FFF2-40B4-BE49-F238E27FC236}">
                <a16:creationId xmlns:a16="http://schemas.microsoft.com/office/drawing/2014/main" id="{AC72351E-2C49-812C-FED4-EE67D641FE84}"/>
              </a:ext>
            </a:extLst>
          </p:cNvPr>
          <p:cNvSpPr>
            <a:spLocks noGrp="1"/>
          </p:cNvSpPr>
          <p:nvPr>
            <p:ph type="pic" sz="quarter" idx="10"/>
          </p:nvPr>
        </p:nvSpPr>
        <p:spPr>
          <a:xfrm>
            <a:off x="6973283" y="588432"/>
            <a:ext cx="4618524" cy="5763489"/>
          </a:xfrm>
          <a:prstGeom prst="rect">
            <a:avLst/>
          </a:prstGeom>
        </p:spPr>
        <p:txBody>
          <a:bodyPr/>
          <a:lstStyle/>
          <a:p>
            <a:r>
              <a:rPr lang="en-US"/>
              <a:t>Click icon to add picture</a:t>
            </a:r>
          </a:p>
        </p:txBody>
      </p:sp>
      <p:sp>
        <p:nvSpPr>
          <p:cNvPr id="24" name="Rectangle 23">
            <a:extLst>
              <a:ext uri="{FF2B5EF4-FFF2-40B4-BE49-F238E27FC236}">
                <a16:creationId xmlns:a16="http://schemas.microsoft.com/office/drawing/2014/main" id="{EAF0BD20-2796-909B-F911-804F1C6509D9}"/>
              </a:ext>
            </a:extLst>
          </p:cNvPr>
          <p:cNvSpPr/>
          <p:nvPr userDrawn="1"/>
        </p:nvSpPr>
        <p:spPr>
          <a:xfrm>
            <a:off x="6134598" y="515501"/>
            <a:ext cx="512619" cy="1054624"/>
          </a:xfrm>
          <a:prstGeom prst="rect">
            <a:avLst/>
          </a:prstGeom>
          <a:solidFill>
            <a:srgbClr val="D8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6" name="Picture 4">
            <a:extLst>
              <a:ext uri="{FF2B5EF4-FFF2-40B4-BE49-F238E27FC236}">
                <a16:creationId xmlns:a16="http://schemas.microsoft.com/office/drawing/2014/main" id="{A33F5B86-ED3B-631F-0145-E63479EB486A}"/>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5037410" y="6474933"/>
            <a:ext cx="1149441" cy="247433"/>
          </a:xfrm>
          <a:prstGeom prst="rect">
            <a:avLst/>
          </a:prstGeom>
        </p:spPr>
      </p:pic>
    </p:spTree>
    <p:extLst>
      <p:ext uri="{BB962C8B-B14F-4D97-AF65-F5344CB8AC3E}">
        <p14:creationId xmlns:p14="http://schemas.microsoft.com/office/powerpoint/2010/main" val="337988265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9F9FA"/>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374349-5971-14CC-B491-5EA13FDA5787}"/>
              </a:ext>
            </a:extLst>
          </p:cNvPr>
          <p:cNvSpPr txBox="1"/>
          <p:nvPr userDrawn="1"/>
        </p:nvSpPr>
        <p:spPr>
          <a:xfrm>
            <a:off x="154512" y="6555184"/>
            <a:ext cx="6151944" cy="184666"/>
          </a:xfrm>
          <a:prstGeom prst="rect">
            <a:avLst/>
          </a:prstGeom>
          <a:noFill/>
        </p:spPr>
        <p:txBody>
          <a:bodyPr wrap="square">
            <a:spAutoFit/>
          </a:bodyPr>
          <a:lstStyle/>
          <a:p>
            <a:pPr algn="l" fontAlgn="auto">
              <a:spcBef>
                <a:spcPts val="0"/>
              </a:spcBef>
              <a:spcAft>
                <a:spcPts val="0"/>
              </a:spcAft>
              <a:defRPr/>
            </a:pPr>
            <a:r>
              <a:rPr lang="en-US" sz="600" b="0" dirty="0">
                <a:solidFill>
                  <a:srgbClr val="7F7F7F"/>
                </a:solidFill>
                <a:latin typeface="Helvetica" pitchFamily="2" charset="0"/>
                <a:cs typeface="Segoe UI" panose="020B0502040204020203" pitchFamily="34" charset="0"/>
              </a:rPr>
              <a:t>© </a:t>
            </a:r>
            <a:fld id="{4CF8B23A-29F3-1C46-B6E3-C4E9F542E4EF}" type="datetimeyyyy">
              <a:rPr lang="en-US" sz="600" b="0" smtClean="0">
                <a:solidFill>
                  <a:srgbClr val="7F7F7F"/>
                </a:solidFill>
                <a:latin typeface="Helvetica" pitchFamily="2" charset="0"/>
                <a:cs typeface="Segoe UI" panose="020B0502040204020203" pitchFamily="34" charset="0"/>
              </a:rPr>
              <a:t>2026</a:t>
            </a:fld>
            <a:r>
              <a:rPr lang="en-US" sz="600" b="0">
                <a:solidFill>
                  <a:srgbClr val="7F7F7F"/>
                </a:solidFill>
                <a:latin typeface="Helvetica" pitchFamily="2" charset="0"/>
                <a:cs typeface="Segoe UI" panose="020B0502040204020203" pitchFamily="34" charset="0"/>
              </a:rPr>
              <a:t> </a:t>
            </a:r>
            <a:r>
              <a:rPr lang="en-US" sz="600" b="0" dirty="0">
                <a:solidFill>
                  <a:srgbClr val="7F7F7F"/>
                </a:solidFill>
                <a:latin typeface="Helvetica" pitchFamily="2" charset="0"/>
                <a:cs typeface="Segoe UI" panose="020B0502040204020203" pitchFamily="34" charset="0"/>
              </a:rPr>
              <a:t>Auritas LLC.  All rights reserved.</a:t>
            </a:r>
          </a:p>
        </p:txBody>
      </p:sp>
      <p:sp>
        <p:nvSpPr>
          <p:cNvPr id="4" name="Title Placeholder 3">
            <a:extLst>
              <a:ext uri="{FF2B5EF4-FFF2-40B4-BE49-F238E27FC236}">
                <a16:creationId xmlns:a16="http://schemas.microsoft.com/office/drawing/2014/main" id="{77D7AF59-9BCA-B93D-EB39-6F6D3B1BE9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5" name="Text Placeholder 4">
            <a:extLst>
              <a:ext uri="{FF2B5EF4-FFF2-40B4-BE49-F238E27FC236}">
                <a16:creationId xmlns:a16="http://schemas.microsoft.com/office/drawing/2014/main" id="{8A3F2D51-0203-3B60-1AEC-46B21B0EB1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041210"/>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9" r:id="rId11"/>
    <p:sldLayoutId id="2147483780" r:id="rId12"/>
    <p:sldLayoutId id="2147483778" r:id="rId13"/>
    <p:sldLayoutId id="2147483781" r:id="rId14"/>
    <p:sldLayoutId id="2147483783" r:id="rId15"/>
    <p:sldLayoutId id="2147483784" r:id="rId16"/>
    <p:sldLayoutId id="2147483785" r:id="rId17"/>
    <p:sldLayoutId id="2147483787" r:id="rId18"/>
  </p:sldLayoutIdLst>
  <p:txStyles>
    <p:titleStyle>
      <a:lvl1pPr algn="l" defTabSz="914400" rtl="0" eaLnBrk="1" latinLnBrk="0" hangingPunct="1">
        <a:lnSpc>
          <a:spcPct val="100000"/>
        </a:lnSpc>
        <a:spcBef>
          <a:spcPct val="0"/>
        </a:spcBef>
        <a:buNone/>
        <a:defRPr sz="4400" b="1"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800" kern="120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800" kern="120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600" kern="120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400" kern="120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4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4.xml"/><Relationship Id="rId7" Type="http://schemas.openxmlformats.org/officeDocument/2006/relationships/image" Target="../media/image42.png"/><Relationship Id="rId2" Type="http://schemas.openxmlformats.org/officeDocument/2006/relationships/customXml" Target="../../customXml/item7.xml"/><Relationship Id="rId1" Type="http://schemas.openxmlformats.org/officeDocument/2006/relationships/customXml" Target="../../customXml/item6.xml"/><Relationship Id="rId6" Type="http://schemas.openxmlformats.org/officeDocument/2006/relationships/image" Target="../media/image41.png"/><Relationship Id="rId5" Type="http://schemas.openxmlformats.org/officeDocument/2006/relationships/image" Target="../media/image40.emf"/><Relationship Id="rId4" Type="http://schemas.openxmlformats.org/officeDocument/2006/relationships/notesSlide" Target="../notesSlides/notesSlide9.xml"/><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hyperlink" Target="https://www.opentext.com/resources/idc-marketscape-intelligent-content-services"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2.xml"/><Relationship Id="rId7" Type="http://schemas.openxmlformats.org/officeDocument/2006/relationships/image" Target="../media/image20.pn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2970BD-FAE9-C7A2-DF72-589C0A3F88C1}"/>
              </a:ext>
            </a:extLst>
          </p:cNvPr>
          <p:cNvSpPr>
            <a:spLocks noGrp="1"/>
          </p:cNvSpPr>
          <p:nvPr>
            <p:ph type="body" sz="quarter" idx="12"/>
          </p:nvPr>
        </p:nvSpPr>
        <p:spPr/>
        <p:txBody>
          <a:bodyPr/>
          <a:lstStyle/>
          <a:p>
            <a:r>
              <a:rPr lang="en-US" dirty="0"/>
              <a:t>SAP SuccessFactors – Content Management by OpenText</a:t>
            </a:r>
          </a:p>
        </p:txBody>
      </p:sp>
      <p:sp>
        <p:nvSpPr>
          <p:cNvPr id="3" name="Text Placeholder 2">
            <a:extLst>
              <a:ext uri="{FF2B5EF4-FFF2-40B4-BE49-F238E27FC236}">
                <a16:creationId xmlns:a16="http://schemas.microsoft.com/office/drawing/2014/main" id="{5D51CFA8-F9C4-DEF0-D831-C1812B5ABAD4}"/>
              </a:ext>
            </a:extLst>
          </p:cNvPr>
          <p:cNvSpPr>
            <a:spLocks noGrp="1"/>
          </p:cNvSpPr>
          <p:nvPr>
            <p:ph type="body" sz="quarter" idx="11"/>
          </p:nvPr>
        </p:nvSpPr>
        <p:spPr/>
        <p:txBody>
          <a:bodyPr>
            <a:normAutofit/>
          </a:bodyPr>
          <a:lstStyle/>
          <a:p>
            <a:r>
              <a:rPr lang="en-US" dirty="0"/>
              <a:t>Driving Innovation, Empowering Transformation.</a:t>
            </a:r>
          </a:p>
        </p:txBody>
      </p:sp>
    </p:spTree>
    <p:extLst>
      <p:ext uri="{BB962C8B-B14F-4D97-AF65-F5344CB8AC3E}">
        <p14:creationId xmlns:p14="http://schemas.microsoft.com/office/powerpoint/2010/main" val="1619689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31B5F-8922-AC65-8B72-6F0F92E1A9B3}"/>
            </a:ext>
          </a:extLst>
        </p:cNvPr>
        <p:cNvGrpSpPr/>
        <p:nvPr/>
      </p:nvGrpSpPr>
      <p:grpSpPr>
        <a:xfrm>
          <a:off x="0" y="0"/>
          <a:ext cx="0" cy="0"/>
          <a:chOff x="0" y="0"/>
          <a:chExt cx="0" cy="0"/>
        </a:xfrm>
      </p:grpSpPr>
      <p:sp>
        <p:nvSpPr>
          <p:cNvPr id="30" name="Round Single Corner Rectangle 29">
            <a:extLst>
              <a:ext uri="{FF2B5EF4-FFF2-40B4-BE49-F238E27FC236}">
                <a16:creationId xmlns:a16="http://schemas.microsoft.com/office/drawing/2014/main" id="{DB31FF29-184F-8C49-3A7A-7FB596A850EB}"/>
              </a:ext>
            </a:extLst>
          </p:cNvPr>
          <p:cNvSpPr/>
          <p:nvPr/>
        </p:nvSpPr>
        <p:spPr>
          <a:xfrm>
            <a:off x="1" y="2717608"/>
            <a:ext cx="2686576" cy="2463992"/>
          </a:xfrm>
          <a:prstGeom prst="round1Rect">
            <a:avLst>
              <a:gd name="adj" fmla="val 952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 Single Corner Rectangle 22">
            <a:extLst>
              <a:ext uri="{FF2B5EF4-FFF2-40B4-BE49-F238E27FC236}">
                <a16:creationId xmlns:a16="http://schemas.microsoft.com/office/drawing/2014/main" id="{9800482C-6F63-57D8-09C2-59D84F3358D1}"/>
              </a:ext>
            </a:extLst>
          </p:cNvPr>
          <p:cNvSpPr/>
          <p:nvPr/>
        </p:nvSpPr>
        <p:spPr>
          <a:xfrm>
            <a:off x="7676117" y="1812154"/>
            <a:ext cx="3959435" cy="2262599"/>
          </a:xfrm>
          <a:prstGeom prst="round1Rect">
            <a:avLst>
              <a:gd name="adj" fmla="val 952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 Single Corner Rectangle 23">
            <a:extLst>
              <a:ext uri="{FF2B5EF4-FFF2-40B4-BE49-F238E27FC236}">
                <a16:creationId xmlns:a16="http://schemas.microsoft.com/office/drawing/2014/main" id="{86ED2749-5C2D-C231-1311-71B158C693C2}"/>
              </a:ext>
            </a:extLst>
          </p:cNvPr>
          <p:cNvSpPr/>
          <p:nvPr/>
        </p:nvSpPr>
        <p:spPr>
          <a:xfrm>
            <a:off x="7676116" y="1819908"/>
            <a:ext cx="3959435" cy="489924"/>
          </a:xfrm>
          <a:prstGeom prst="round1Rect">
            <a:avLst>
              <a:gd name="adj" fmla="val 22398"/>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 Single Corner Rectangle 24">
            <a:extLst>
              <a:ext uri="{FF2B5EF4-FFF2-40B4-BE49-F238E27FC236}">
                <a16:creationId xmlns:a16="http://schemas.microsoft.com/office/drawing/2014/main" id="{EAE82951-FD38-5514-7F59-C49B89F8BF18}"/>
              </a:ext>
            </a:extLst>
          </p:cNvPr>
          <p:cNvSpPr/>
          <p:nvPr/>
        </p:nvSpPr>
        <p:spPr>
          <a:xfrm>
            <a:off x="7676116" y="4203101"/>
            <a:ext cx="3959435" cy="2262599"/>
          </a:xfrm>
          <a:prstGeom prst="round1Rect">
            <a:avLst>
              <a:gd name="adj" fmla="val 952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 Single Corner Rectangle 25">
            <a:extLst>
              <a:ext uri="{FF2B5EF4-FFF2-40B4-BE49-F238E27FC236}">
                <a16:creationId xmlns:a16="http://schemas.microsoft.com/office/drawing/2014/main" id="{3BFA4BBA-8B2F-3D8C-2FF1-3788B6A74593}"/>
              </a:ext>
            </a:extLst>
          </p:cNvPr>
          <p:cNvSpPr/>
          <p:nvPr/>
        </p:nvSpPr>
        <p:spPr>
          <a:xfrm>
            <a:off x="7676115" y="4210855"/>
            <a:ext cx="3959435" cy="489924"/>
          </a:xfrm>
          <a:prstGeom prst="round1Rect">
            <a:avLst>
              <a:gd name="adj" fmla="val 22398"/>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Single Corner Rectangle 17">
            <a:extLst>
              <a:ext uri="{FF2B5EF4-FFF2-40B4-BE49-F238E27FC236}">
                <a16:creationId xmlns:a16="http://schemas.microsoft.com/office/drawing/2014/main" id="{70901D71-DA78-3F32-4DBC-25BB3B24FD4D}"/>
              </a:ext>
            </a:extLst>
          </p:cNvPr>
          <p:cNvSpPr/>
          <p:nvPr/>
        </p:nvSpPr>
        <p:spPr>
          <a:xfrm>
            <a:off x="3254970" y="1822064"/>
            <a:ext cx="3959435" cy="2262599"/>
          </a:xfrm>
          <a:prstGeom prst="round1Rect">
            <a:avLst>
              <a:gd name="adj" fmla="val 952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Single Corner Rectangle 18">
            <a:extLst>
              <a:ext uri="{FF2B5EF4-FFF2-40B4-BE49-F238E27FC236}">
                <a16:creationId xmlns:a16="http://schemas.microsoft.com/office/drawing/2014/main" id="{945AEAFE-3B5B-F701-B14E-4441F07705BF}"/>
              </a:ext>
            </a:extLst>
          </p:cNvPr>
          <p:cNvSpPr/>
          <p:nvPr/>
        </p:nvSpPr>
        <p:spPr>
          <a:xfrm>
            <a:off x="3254969" y="1829818"/>
            <a:ext cx="3959435" cy="489924"/>
          </a:xfrm>
          <a:prstGeom prst="round1Rect">
            <a:avLst>
              <a:gd name="adj" fmla="val 22398"/>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2">
            <a:extLst>
              <a:ext uri="{FF2B5EF4-FFF2-40B4-BE49-F238E27FC236}">
                <a16:creationId xmlns:a16="http://schemas.microsoft.com/office/drawing/2014/main" id="{95CAEDDE-8587-F739-79E7-DD9DAFD429FE}"/>
              </a:ext>
            </a:extLst>
          </p:cNvPr>
          <p:cNvSpPr txBox="1">
            <a:spLocks/>
          </p:cNvSpPr>
          <p:nvPr/>
        </p:nvSpPr>
        <p:spPr>
          <a:xfrm>
            <a:off x="504218" y="742319"/>
            <a:ext cx="11183564" cy="743421"/>
          </a:xfrm>
          <a:prstGeom prst="rect">
            <a:avLst/>
          </a:prstGeom>
        </p:spPr>
        <p:txBody>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r>
              <a:rPr lang="en-US" sz="3200" b="1" dirty="0">
                <a:solidFill>
                  <a:schemeClr val="accent3"/>
                </a:solidFill>
                <a:latin typeface="Helvetica" pitchFamily="2" charset="0"/>
              </a:rPr>
              <a:t>Customer Priorities for Change</a:t>
            </a:r>
          </a:p>
        </p:txBody>
      </p:sp>
      <p:sp>
        <p:nvSpPr>
          <p:cNvPr id="8" name="Text Placeholder 1">
            <a:extLst>
              <a:ext uri="{FF2B5EF4-FFF2-40B4-BE49-F238E27FC236}">
                <a16:creationId xmlns:a16="http://schemas.microsoft.com/office/drawing/2014/main" id="{4FA6E5CA-B252-6927-8DC9-A11E2166939B}"/>
              </a:ext>
            </a:extLst>
          </p:cNvPr>
          <p:cNvSpPr txBox="1">
            <a:spLocks/>
          </p:cNvSpPr>
          <p:nvPr/>
        </p:nvSpPr>
        <p:spPr>
          <a:xfrm>
            <a:off x="3349931" y="1929326"/>
            <a:ext cx="3989960" cy="398170"/>
          </a:xfrm>
          <a:prstGeom prst="rect">
            <a:avLst/>
          </a:prstGeom>
        </p:spPr>
        <p:txBody>
          <a:bodyPr>
            <a:normAutofit/>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b="0" i="0" kern="1200" noProof="0" dirty="0" smtClean="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pPr>
            <a:r>
              <a:rPr lang="en-US" sz="1400" b="1" dirty="0">
                <a:solidFill>
                  <a:schemeClr val="bg1"/>
                </a:solidFill>
                <a:latin typeface="Helvetica" pitchFamily="2" charset="0"/>
              </a:rPr>
              <a:t>Efficient, agile &amp; responsive HR services </a:t>
            </a:r>
          </a:p>
        </p:txBody>
      </p:sp>
      <p:sp>
        <p:nvSpPr>
          <p:cNvPr id="9" name="Text Placeholder 1">
            <a:extLst>
              <a:ext uri="{FF2B5EF4-FFF2-40B4-BE49-F238E27FC236}">
                <a16:creationId xmlns:a16="http://schemas.microsoft.com/office/drawing/2014/main" id="{F288D8D4-0072-EC4E-B9C4-90169E66FD70}"/>
              </a:ext>
            </a:extLst>
          </p:cNvPr>
          <p:cNvSpPr txBox="1">
            <a:spLocks/>
          </p:cNvSpPr>
          <p:nvPr/>
        </p:nvSpPr>
        <p:spPr bwMode="black">
          <a:xfrm>
            <a:off x="7874242" y="1979123"/>
            <a:ext cx="3501041" cy="340776"/>
          </a:xfrm>
          <a:prstGeom prst="rect">
            <a:avLst/>
          </a:prstGeom>
        </p:spPr>
        <p:txBody>
          <a:bodyPr vert="horz" lIns="0" tIns="0" rIns="0" bIns="0" rtlCol="0">
            <a:norm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US" sz="1400" b="1" dirty="0">
                <a:solidFill>
                  <a:schemeClr val="bg1"/>
                </a:solidFill>
                <a:latin typeface="Helvetica" pitchFamily="2" charset="0"/>
              </a:rPr>
              <a:t>Security, privacy &amp; compliance</a:t>
            </a:r>
          </a:p>
        </p:txBody>
      </p:sp>
      <p:sp>
        <p:nvSpPr>
          <p:cNvPr id="10" name="TextBox 267">
            <a:extLst>
              <a:ext uri="{FF2B5EF4-FFF2-40B4-BE49-F238E27FC236}">
                <a16:creationId xmlns:a16="http://schemas.microsoft.com/office/drawing/2014/main" id="{4E41BDD6-4998-FA81-C7F7-F5E075640475}"/>
              </a:ext>
            </a:extLst>
          </p:cNvPr>
          <p:cNvSpPr txBox="1"/>
          <p:nvPr/>
        </p:nvSpPr>
        <p:spPr>
          <a:xfrm>
            <a:off x="3479463" y="2455844"/>
            <a:ext cx="3337151" cy="1492716"/>
          </a:xfrm>
          <a:prstGeom prst="rect">
            <a:avLst/>
          </a:prstGeom>
          <a:noFill/>
          <a:ln w="6350">
            <a:noFill/>
            <a:prstDash val="dash"/>
          </a:ln>
        </p:spPr>
        <p:txBody>
          <a:bodyPr wrap="square" lIns="0" tIns="0" rIns="0" bIns="0" rtlCol="0" anchor="t">
            <a:spAutoFit/>
          </a:bodyPr>
          <a:lstStyle>
            <a:defPPr>
              <a:defRPr lang="en-US"/>
            </a:defPPr>
            <a:lvl1pPr marL="0" indent="0" algn="r" defTabSz="457200" latinLnBrk="0">
              <a:lnSpc>
                <a:spcPct val="100000"/>
              </a:lnSpc>
              <a:buNone/>
              <a:defRPr sz="1400">
                <a:latin typeface="Arial" panose="020B0604020202020204"/>
                <a:ea typeface="+mn-ea"/>
                <a:cs typeface="+mn-cs"/>
              </a:defRPr>
            </a:lvl1pPr>
            <a:lvl2pPr marL="457200" defTabSz="914400" latinLnBrk="0">
              <a:defRPr sz="1800">
                <a:latin typeface="+mn-lt"/>
                <a:ea typeface="+mn-ea"/>
                <a:cs typeface="+mn-cs"/>
              </a:defRPr>
            </a:lvl2pPr>
            <a:lvl3pPr marL="914400" defTabSz="914400" latinLnBrk="0">
              <a:defRPr>
                <a:latin typeface="+mn-lt"/>
                <a:ea typeface="+mn-ea"/>
                <a:cs typeface="+mn-cs"/>
              </a:defRPr>
            </a:lvl3pPr>
            <a:lvl4pPr marL="1371600" defTabSz="914400" latinLnBrk="0">
              <a:defRPr sz="1800">
                <a:latin typeface="+mn-lt"/>
                <a:ea typeface="+mn-ea"/>
                <a:cs typeface="+mn-cs"/>
              </a:defRPr>
            </a:lvl4pPr>
            <a:lvl5pPr marL="1828800" defTabSz="914400" latinLnBrk="0">
              <a:defRPr sz="1800">
                <a:latin typeface="+mn-lt"/>
                <a:ea typeface="+mn-ea"/>
                <a:cs typeface="+mn-cs"/>
              </a:defRPr>
            </a:lvl5pPr>
            <a:lvl6pPr marL="2286000" defTabSz="914400">
              <a:defRPr sz="1800">
                <a:latin typeface="+mn-lt"/>
                <a:cs typeface="+mn-cs"/>
              </a:defRPr>
            </a:lvl6pPr>
            <a:lvl7pPr marL="2743200" defTabSz="914400">
              <a:defRPr sz="1800">
                <a:latin typeface="+mn-lt"/>
                <a:cs typeface="+mn-cs"/>
              </a:defRPr>
            </a:lvl7pPr>
            <a:lvl8pPr marL="3200400" defTabSz="914400">
              <a:defRPr sz="1800">
                <a:latin typeface="+mn-lt"/>
                <a:cs typeface="+mn-cs"/>
              </a:defRPr>
            </a:lvl8pPr>
            <a:lvl9pPr marL="3657600" defTabSz="914400">
              <a:defRPr sz="1800">
                <a:latin typeface="+mn-lt"/>
                <a:cs typeface="+mn-cs"/>
              </a:defRPr>
            </a:lvl9pPr>
          </a:lstStyle>
          <a:p>
            <a:pPr algn="l" fontAlgn="base">
              <a:spcBef>
                <a:spcPts val="600"/>
              </a:spcBef>
              <a:buClr>
                <a:schemeClr val="tx2"/>
              </a:buClr>
              <a:buSzPct val="110000"/>
            </a:pPr>
            <a:r>
              <a:rPr lang="en-GB" sz="1200" dirty="0">
                <a:solidFill>
                  <a:srgbClr val="000000"/>
                </a:solidFill>
                <a:latin typeface="Helvetica" pitchFamily="2" charset="0"/>
              </a:rPr>
              <a:t>How can we…</a:t>
            </a:r>
          </a:p>
          <a:p>
            <a:pPr marL="285664" indent="-285664" algn="l" fontAlgn="base">
              <a:spcBef>
                <a:spcPts val="600"/>
              </a:spcBef>
              <a:buClr>
                <a:schemeClr val="tx2"/>
              </a:buClr>
              <a:buSzPct val="100000"/>
              <a:buFont typeface="Arial" panose="020B0604020202020204" pitchFamily="34" charset="0"/>
              <a:buChar char="•"/>
            </a:pPr>
            <a:r>
              <a:rPr lang="en-GB" sz="1200" dirty="0">
                <a:solidFill>
                  <a:srgbClr val="000000"/>
                </a:solidFill>
                <a:latin typeface="Helvetica" pitchFamily="2" charset="0"/>
              </a:rPr>
              <a:t>Support a virtual HR service </a:t>
            </a:r>
            <a:r>
              <a:rPr lang="en-GB" sz="1200" dirty="0" err="1">
                <a:solidFill>
                  <a:srgbClr val="000000"/>
                </a:solidFill>
                <a:latin typeface="Helvetica" pitchFamily="2" charset="0"/>
              </a:rPr>
              <a:t>center</a:t>
            </a:r>
            <a:r>
              <a:rPr lang="en-GB" sz="1200" dirty="0">
                <a:solidFill>
                  <a:srgbClr val="000000"/>
                </a:solidFill>
                <a:latin typeface="Helvetica" pitchFamily="2" charset="0"/>
              </a:rPr>
              <a:t>?</a:t>
            </a:r>
          </a:p>
          <a:p>
            <a:pPr marL="285664" indent="-285664" algn="l" fontAlgn="base">
              <a:spcBef>
                <a:spcPts val="600"/>
              </a:spcBef>
              <a:buClr>
                <a:schemeClr val="tx2"/>
              </a:buClr>
              <a:buSzPct val="100000"/>
              <a:buFont typeface="Arial" panose="020B0604020202020204" pitchFamily="34" charset="0"/>
              <a:buChar char="•"/>
            </a:pPr>
            <a:r>
              <a:rPr lang="en-GB" sz="1200" dirty="0">
                <a:solidFill>
                  <a:srgbClr val="000000"/>
                </a:solidFill>
                <a:latin typeface="Helvetica" pitchFamily="2" charset="0"/>
              </a:rPr>
              <a:t>Manage my digital employee files?</a:t>
            </a:r>
          </a:p>
          <a:p>
            <a:pPr marL="285664" indent="-285664" algn="l" fontAlgn="base">
              <a:spcBef>
                <a:spcPts val="600"/>
              </a:spcBef>
              <a:buClr>
                <a:schemeClr val="tx2"/>
              </a:buClr>
              <a:buSzPct val="100000"/>
              <a:buFont typeface="Arial" panose="020B0604020202020204" pitchFamily="34" charset="0"/>
              <a:buChar char="•"/>
            </a:pPr>
            <a:r>
              <a:rPr lang="en-GB" sz="1200" dirty="0">
                <a:solidFill>
                  <a:srgbClr val="000000"/>
                </a:solidFill>
                <a:latin typeface="Helvetica" pitchFamily="2" charset="0"/>
              </a:rPr>
              <a:t>Reduce paper consumption?</a:t>
            </a:r>
          </a:p>
          <a:p>
            <a:pPr marL="285664" indent="-285664" algn="l" fontAlgn="base">
              <a:spcBef>
                <a:spcPts val="600"/>
              </a:spcBef>
              <a:buClr>
                <a:schemeClr val="tx2"/>
              </a:buClr>
              <a:buSzPct val="100000"/>
              <a:buFont typeface="Arial" panose="020B0604020202020204" pitchFamily="34" charset="0"/>
              <a:buChar char="•"/>
            </a:pPr>
            <a:r>
              <a:rPr lang="en-GB" sz="1200" dirty="0">
                <a:solidFill>
                  <a:srgbClr val="000000"/>
                </a:solidFill>
                <a:latin typeface="Helvetica" pitchFamily="2" charset="0"/>
              </a:rPr>
              <a:t>Better support the recruitment process?</a:t>
            </a:r>
          </a:p>
          <a:p>
            <a:pPr marL="285664" indent="-285664" algn="l" fontAlgn="base">
              <a:spcBef>
                <a:spcPts val="600"/>
              </a:spcBef>
              <a:buClr>
                <a:schemeClr val="tx2"/>
              </a:buClr>
              <a:buSzPct val="100000"/>
              <a:buFont typeface="Arial" panose="020B0604020202020204" pitchFamily="34" charset="0"/>
              <a:buChar char="•"/>
            </a:pPr>
            <a:r>
              <a:rPr lang="en-GB" sz="1200" dirty="0">
                <a:solidFill>
                  <a:srgbClr val="000000"/>
                </a:solidFill>
                <a:latin typeface="Helvetica" pitchFamily="2" charset="0"/>
              </a:rPr>
              <a:t>Provide increased HR automation?</a:t>
            </a:r>
          </a:p>
        </p:txBody>
      </p:sp>
      <p:sp>
        <p:nvSpPr>
          <p:cNvPr id="12" name="TextBox 267">
            <a:extLst>
              <a:ext uri="{FF2B5EF4-FFF2-40B4-BE49-F238E27FC236}">
                <a16:creationId xmlns:a16="http://schemas.microsoft.com/office/drawing/2014/main" id="{DFA1497E-DB62-2459-08D0-3EED5454DB64}"/>
              </a:ext>
            </a:extLst>
          </p:cNvPr>
          <p:cNvSpPr txBox="1"/>
          <p:nvPr/>
        </p:nvSpPr>
        <p:spPr>
          <a:xfrm>
            <a:off x="7916284" y="2427227"/>
            <a:ext cx="3292473" cy="1269247"/>
          </a:xfrm>
          <a:prstGeom prst="rect">
            <a:avLst/>
          </a:prstGeom>
          <a:noFill/>
          <a:ln w="6350">
            <a:noFill/>
            <a:prstDash val="dash"/>
          </a:ln>
        </p:spPr>
        <p:txBody>
          <a:bodyPr wrap="square" lIns="0" tIns="0" rIns="0" bIns="0" rtlCol="0" anchor="t">
            <a:spAutoFit/>
          </a:bodyPr>
          <a:lstStyle>
            <a:defPPr>
              <a:defRPr lang="en-US"/>
            </a:defPPr>
            <a:lvl1pPr marL="0" indent="0" defTabSz="457200" latinLnBrk="0">
              <a:lnSpc>
                <a:spcPct val="100000"/>
              </a:lnSpc>
              <a:buNone/>
              <a:defRPr sz="1400">
                <a:latin typeface="Arial" panose="020B0604020202020204"/>
                <a:ea typeface="+mn-ea"/>
                <a:cs typeface="+mn-cs"/>
              </a:defRPr>
            </a:lvl1pPr>
            <a:lvl2pPr marL="457200" defTabSz="914400" latinLnBrk="0">
              <a:defRPr sz="1800">
                <a:latin typeface="+mn-lt"/>
                <a:ea typeface="+mn-ea"/>
                <a:cs typeface="+mn-cs"/>
              </a:defRPr>
            </a:lvl2pPr>
            <a:lvl3pPr marL="914400" defTabSz="914400" latinLnBrk="0">
              <a:defRPr>
                <a:latin typeface="+mn-lt"/>
                <a:ea typeface="+mn-ea"/>
                <a:cs typeface="+mn-cs"/>
              </a:defRPr>
            </a:lvl3pPr>
            <a:lvl4pPr marL="1371600" defTabSz="914400" latinLnBrk="0">
              <a:defRPr sz="1800">
                <a:latin typeface="+mn-lt"/>
                <a:ea typeface="+mn-ea"/>
                <a:cs typeface="+mn-cs"/>
              </a:defRPr>
            </a:lvl4pPr>
            <a:lvl5pPr marL="1828800" defTabSz="914400" latinLnBrk="0">
              <a:defRPr sz="1800">
                <a:latin typeface="+mn-lt"/>
                <a:ea typeface="+mn-ea"/>
                <a:cs typeface="+mn-cs"/>
              </a:defRPr>
            </a:lvl5pPr>
            <a:lvl6pPr marL="2286000" defTabSz="914400">
              <a:defRPr sz="1800">
                <a:latin typeface="+mn-lt"/>
                <a:cs typeface="+mn-cs"/>
              </a:defRPr>
            </a:lvl6pPr>
            <a:lvl7pPr marL="2743200" defTabSz="914400">
              <a:defRPr sz="1800">
                <a:latin typeface="+mn-lt"/>
                <a:cs typeface="+mn-cs"/>
              </a:defRPr>
            </a:lvl7pPr>
            <a:lvl8pPr marL="3200400" defTabSz="914400">
              <a:defRPr sz="1800">
                <a:latin typeface="+mn-lt"/>
                <a:cs typeface="+mn-cs"/>
              </a:defRPr>
            </a:lvl8pPr>
            <a:lvl9pPr marL="3657600" defTabSz="914400">
              <a:defRPr sz="1800">
                <a:latin typeface="+mn-lt"/>
                <a:cs typeface="+mn-cs"/>
              </a:defRPr>
            </a:lvl9pPr>
          </a:lstStyle>
          <a:p>
            <a:pPr fontAlgn="base">
              <a:spcBef>
                <a:spcPts val="800"/>
              </a:spcBef>
              <a:spcAft>
                <a:spcPts val="300"/>
              </a:spcAft>
              <a:buClr>
                <a:schemeClr val="tx2"/>
              </a:buClr>
              <a:buSzPct val="110000"/>
            </a:pPr>
            <a:r>
              <a:rPr lang="en-US" sz="1200" dirty="0">
                <a:solidFill>
                  <a:srgbClr val="000000"/>
                </a:solidFill>
                <a:latin typeface="Helvetica" pitchFamily="2" charset="0"/>
              </a:rPr>
              <a:t>How can we…</a:t>
            </a:r>
          </a:p>
          <a:p>
            <a:pPr marL="285664" indent="-285664" fontAlgn="base">
              <a:spcBef>
                <a:spcPts val="600"/>
              </a:spcBef>
              <a:buClr>
                <a:schemeClr val="tx2"/>
              </a:buClr>
              <a:buSzPct val="110000"/>
              <a:buFont typeface="Arial" panose="020B0604020202020204" pitchFamily="34" charset="0"/>
              <a:buChar char="•"/>
            </a:pPr>
            <a:r>
              <a:rPr lang="en-US" sz="1200" dirty="0">
                <a:solidFill>
                  <a:srgbClr val="000000"/>
                </a:solidFill>
                <a:latin typeface="Helvetica" pitchFamily="2" charset="0"/>
              </a:rPr>
              <a:t>Support GDPR regulatory requirements?</a:t>
            </a:r>
            <a:endParaRPr lang="en-US" sz="1200" dirty="0">
              <a:solidFill>
                <a:srgbClr val="000000"/>
              </a:solidFill>
              <a:latin typeface="Helvetica" pitchFamily="2" charset="0"/>
              <a:cs typeface="Arial"/>
            </a:endParaRPr>
          </a:p>
          <a:p>
            <a:pPr marL="285664" indent="-285664" fontAlgn="base">
              <a:spcBef>
                <a:spcPts val="600"/>
              </a:spcBef>
              <a:buClr>
                <a:schemeClr val="tx2"/>
              </a:buClr>
              <a:buSzPct val="110000"/>
              <a:buFont typeface="Arial" panose="020B0604020202020204" pitchFamily="34" charset="0"/>
              <a:buChar char="•"/>
            </a:pPr>
            <a:r>
              <a:rPr lang="en-US" sz="1200" dirty="0">
                <a:solidFill>
                  <a:srgbClr val="000000"/>
                </a:solidFill>
                <a:latin typeface="Helvetica" pitchFamily="2" charset="0"/>
              </a:rPr>
              <a:t>Help support vaccination tracking?</a:t>
            </a:r>
            <a:endParaRPr lang="en-US" sz="1200" dirty="0">
              <a:solidFill>
                <a:srgbClr val="000000"/>
              </a:solidFill>
              <a:latin typeface="Helvetica" pitchFamily="2" charset="0"/>
              <a:cs typeface="Arial"/>
            </a:endParaRPr>
          </a:p>
          <a:p>
            <a:pPr marL="285664" indent="-285664" fontAlgn="base">
              <a:spcBef>
                <a:spcPts val="600"/>
              </a:spcBef>
              <a:buClr>
                <a:schemeClr val="tx2"/>
              </a:buClr>
              <a:buSzPct val="110000"/>
              <a:buFont typeface="Arial" panose="020B0604020202020204" pitchFamily="34" charset="0"/>
              <a:buChar char="•"/>
            </a:pPr>
            <a:r>
              <a:rPr lang="en-US" sz="1200" dirty="0">
                <a:solidFill>
                  <a:srgbClr val="000000"/>
                </a:solidFill>
                <a:latin typeface="Helvetica" pitchFamily="2" charset="0"/>
              </a:rPr>
              <a:t>Support subject access requests?</a:t>
            </a:r>
            <a:endParaRPr lang="en-US" sz="1200" dirty="0">
              <a:solidFill>
                <a:srgbClr val="000000"/>
              </a:solidFill>
              <a:latin typeface="Helvetica" pitchFamily="2" charset="0"/>
              <a:cs typeface="Arial"/>
            </a:endParaRPr>
          </a:p>
          <a:p>
            <a:pPr marL="285664" indent="-285664" fontAlgn="base">
              <a:spcBef>
                <a:spcPts val="600"/>
              </a:spcBef>
              <a:buClr>
                <a:schemeClr val="tx2"/>
              </a:buClr>
              <a:buSzPct val="110000"/>
              <a:buFont typeface="Arial" panose="020B0604020202020204" pitchFamily="34" charset="0"/>
              <a:buChar char="•"/>
            </a:pPr>
            <a:r>
              <a:rPr lang="en-US" sz="1200" dirty="0">
                <a:solidFill>
                  <a:srgbClr val="000000"/>
                </a:solidFill>
                <a:latin typeface="Helvetica" pitchFamily="2" charset="0"/>
              </a:rPr>
              <a:t>Meet external legal audit requests?</a:t>
            </a:r>
            <a:endParaRPr lang="en-US" sz="1200" dirty="0">
              <a:solidFill>
                <a:srgbClr val="000000"/>
              </a:solidFill>
              <a:latin typeface="Helvetica" pitchFamily="2" charset="0"/>
              <a:cs typeface="Arial"/>
            </a:endParaRPr>
          </a:p>
        </p:txBody>
      </p:sp>
      <p:sp>
        <p:nvSpPr>
          <p:cNvPr id="13" name="TextBox 267">
            <a:extLst>
              <a:ext uri="{FF2B5EF4-FFF2-40B4-BE49-F238E27FC236}">
                <a16:creationId xmlns:a16="http://schemas.microsoft.com/office/drawing/2014/main" id="{31C7EB75-315A-4FEE-68AA-D95B054A89F9}"/>
              </a:ext>
            </a:extLst>
          </p:cNvPr>
          <p:cNvSpPr txBox="1"/>
          <p:nvPr/>
        </p:nvSpPr>
        <p:spPr>
          <a:xfrm>
            <a:off x="7947584" y="4803405"/>
            <a:ext cx="3427699" cy="1561559"/>
          </a:xfrm>
          <a:prstGeom prst="rect">
            <a:avLst/>
          </a:prstGeom>
          <a:noFill/>
          <a:ln w="6350">
            <a:noFill/>
            <a:prstDash val="dash"/>
          </a:ln>
        </p:spPr>
        <p:txBody>
          <a:bodyPr wrap="square" lIns="0" tIns="0" rIns="0" bIns="0" rtlCol="0" anchor="t">
            <a:spAutoFit/>
          </a:bodyPr>
          <a:lstStyle>
            <a:defPPr>
              <a:defRPr lang="en-US"/>
            </a:defPPr>
            <a:lvl1pPr marL="0" indent="0" defTabSz="457200" latinLnBrk="0">
              <a:lnSpc>
                <a:spcPct val="100000"/>
              </a:lnSpc>
              <a:buNone/>
              <a:defRPr sz="1400">
                <a:latin typeface="Arial" panose="020B0604020202020204"/>
                <a:ea typeface="+mn-ea"/>
                <a:cs typeface="+mn-cs"/>
              </a:defRPr>
            </a:lvl1pPr>
            <a:lvl2pPr marL="457200" defTabSz="914400" latinLnBrk="0">
              <a:defRPr sz="1800">
                <a:latin typeface="+mn-lt"/>
                <a:ea typeface="+mn-ea"/>
                <a:cs typeface="+mn-cs"/>
              </a:defRPr>
            </a:lvl2pPr>
            <a:lvl3pPr marL="914400" defTabSz="914400" latinLnBrk="0">
              <a:defRPr>
                <a:latin typeface="+mn-lt"/>
                <a:ea typeface="+mn-ea"/>
                <a:cs typeface="+mn-cs"/>
              </a:defRPr>
            </a:lvl3pPr>
            <a:lvl4pPr marL="1371600" defTabSz="914400" latinLnBrk="0">
              <a:defRPr sz="1800">
                <a:latin typeface="+mn-lt"/>
                <a:ea typeface="+mn-ea"/>
                <a:cs typeface="+mn-cs"/>
              </a:defRPr>
            </a:lvl4pPr>
            <a:lvl5pPr marL="1828800" defTabSz="914400" latinLnBrk="0">
              <a:defRPr sz="1800">
                <a:latin typeface="+mn-lt"/>
                <a:ea typeface="+mn-ea"/>
                <a:cs typeface="+mn-cs"/>
              </a:defRPr>
            </a:lvl5pPr>
            <a:lvl6pPr marL="2286000" defTabSz="914400">
              <a:defRPr sz="1800">
                <a:latin typeface="+mn-lt"/>
                <a:cs typeface="+mn-cs"/>
              </a:defRPr>
            </a:lvl6pPr>
            <a:lvl7pPr marL="2743200" defTabSz="914400">
              <a:defRPr sz="1800">
                <a:latin typeface="+mn-lt"/>
                <a:cs typeface="+mn-cs"/>
              </a:defRPr>
            </a:lvl7pPr>
            <a:lvl8pPr marL="3200400" defTabSz="914400">
              <a:defRPr sz="1800">
                <a:latin typeface="+mn-lt"/>
                <a:cs typeface="+mn-cs"/>
              </a:defRPr>
            </a:lvl8pPr>
            <a:lvl9pPr marL="3657600" defTabSz="914400">
              <a:defRPr sz="1800">
                <a:latin typeface="+mn-lt"/>
                <a:cs typeface="+mn-cs"/>
              </a:defRPr>
            </a:lvl9pPr>
          </a:lstStyle>
          <a:p>
            <a:pPr fontAlgn="base">
              <a:spcBef>
                <a:spcPts val="800"/>
              </a:spcBef>
              <a:spcAft>
                <a:spcPts val="300"/>
              </a:spcAft>
              <a:buClr>
                <a:schemeClr val="tx2"/>
              </a:buClr>
              <a:buSzPct val="110000"/>
            </a:pPr>
            <a:r>
              <a:rPr lang="en-US" sz="1200" dirty="0">
                <a:solidFill>
                  <a:srgbClr val="000000"/>
                </a:solidFill>
                <a:latin typeface="Helvetica" pitchFamily="2" charset="0"/>
              </a:rPr>
              <a:t>How can we…</a:t>
            </a:r>
          </a:p>
          <a:p>
            <a:pPr marL="285664" indent="-285664" fontAlgn="base">
              <a:spcBef>
                <a:spcPts val="600"/>
              </a:spcBef>
              <a:buClr>
                <a:schemeClr val="tx2"/>
              </a:buClr>
              <a:buSzPct val="100000"/>
              <a:buFont typeface="Arial" panose="020B0604020202020204" pitchFamily="34" charset="0"/>
              <a:buChar char="•"/>
            </a:pPr>
            <a:r>
              <a:rPr lang="en-US" sz="1200" dirty="0">
                <a:solidFill>
                  <a:srgbClr val="000000"/>
                </a:solidFill>
                <a:latin typeface="Helvetica" pitchFamily="2" charset="0"/>
              </a:rPr>
              <a:t>Keep up with our growing volume of employee records?</a:t>
            </a:r>
            <a:endParaRPr lang="en-US" sz="1200" dirty="0">
              <a:solidFill>
                <a:srgbClr val="000000"/>
              </a:solidFill>
              <a:latin typeface="Helvetica" pitchFamily="2" charset="0"/>
              <a:cs typeface="Arial"/>
            </a:endParaRPr>
          </a:p>
          <a:p>
            <a:pPr marL="285664" indent="-285664" fontAlgn="base">
              <a:spcBef>
                <a:spcPts val="600"/>
              </a:spcBef>
              <a:buClr>
                <a:schemeClr val="tx2"/>
              </a:buClr>
              <a:buSzPct val="100000"/>
              <a:buFont typeface="Arial" panose="020B0604020202020204" pitchFamily="34" charset="0"/>
              <a:buChar char="•"/>
            </a:pPr>
            <a:r>
              <a:rPr lang="en-US" sz="1200" dirty="0">
                <a:solidFill>
                  <a:srgbClr val="000000"/>
                </a:solidFill>
                <a:latin typeface="Helvetica" pitchFamily="2" charset="0"/>
              </a:rPr>
              <a:t>I</a:t>
            </a:r>
            <a:r>
              <a:rPr lang="en-GB" sz="1200" dirty="0" err="1">
                <a:solidFill>
                  <a:srgbClr val="000000"/>
                </a:solidFill>
                <a:latin typeface="Helvetica" pitchFamily="2" charset="0"/>
              </a:rPr>
              <a:t>mprove</a:t>
            </a:r>
            <a:r>
              <a:rPr lang="en-GB" sz="1200" dirty="0">
                <a:solidFill>
                  <a:srgbClr val="000000"/>
                </a:solidFill>
                <a:latin typeface="Helvetica" pitchFamily="2" charset="0"/>
              </a:rPr>
              <a:t> HR service despite “leaner teams” and “leaner budgets”?</a:t>
            </a:r>
            <a:endParaRPr lang="en-GB" sz="1200" dirty="0">
              <a:solidFill>
                <a:srgbClr val="000000"/>
              </a:solidFill>
              <a:latin typeface="Helvetica" pitchFamily="2" charset="0"/>
              <a:cs typeface="Arial"/>
            </a:endParaRPr>
          </a:p>
          <a:p>
            <a:pPr marL="285664" indent="-285664" fontAlgn="base">
              <a:spcBef>
                <a:spcPts val="600"/>
              </a:spcBef>
              <a:buClr>
                <a:schemeClr val="tx2"/>
              </a:buClr>
              <a:buSzPct val="100000"/>
              <a:buFont typeface="Arial" panose="020B0604020202020204" pitchFamily="34" charset="0"/>
              <a:buChar char="•"/>
            </a:pPr>
            <a:r>
              <a:rPr lang="en-GB" sz="1200" dirty="0">
                <a:solidFill>
                  <a:srgbClr val="000000"/>
                </a:solidFill>
                <a:latin typeface="Helvetica" pitchFamily="2" charset="0"/>
              </a:rPr>
              <a:t>Make hiring faster as vacant positions cost money?</a:t>
            </a:r>
            <a:endParaRPr lang="en-US" sz="1200" dirty="0">
              <a:solidFill>
                <a:srgbClr val="000000"/>
              </a:solidFill>
              <a:latin typeface="Helvetica" pitchFamily="2" charset="0"/>
            </a:endParaRPr>
          </a:p>
        </p:txBody>
      </p:sp>
      <p:sp>
        <p:nvSpPr>
          <p:cNvPr id="15" name="Text Placeholder 1">
            <a:extLst>
              <a:ext uri="{FF2B5EF4-FFF2-40B4-BE49-F238E27FC236}">
                <a16:creationId xmlns:a16="http://schemas.microsoft.com/office/drawing/2014/main" id="{D2FE2A33-8ED7-93C8-7F81-6BD28A5081B5}"/>
              </a:ext>
            </a:extLst>
          </p:cNvPr>
          <p:cNvSpPr txBox="1">
            <a:spLocks/>
          </p:cNvSpPr>
          <p:nvPr/>
        </p:nvSpPr>
        <p:spPr bwMode="black">
          <a:xfrm>
            <a:off x="7801602" y="4354606"/>
            <a:ext cx="3573681" cy="301351"/>
          </a:xfrm>
          <a:prstGeom prst="rect">
            <a:avLst/>
          </a:prstGeom>
        </p:spPr>
        <p:txBody>
          <a:bodyPr vert="horz" lIns="0" tIns="0" rIns="0" bIns="0" rtlCol="0">
            <a:norm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US" sz="1400" b="1" dirty="0">
                <a:solidFill>
                  <a:schemeClr val="bg1"/>
                </a:solidFill>
                <a:latin typeface="Helvetica" pitchFamily="2" charset="0"/>
              </a:rPr>
              <a:t> Scalability, growth &amp; automation</a:t>
            </a:r>
          </a:p>
        </p:txBody>
      </p:sp>
      <p:sp>
        <p:nvSpPr>
          <p:cNvPr id="20" name="Round Single Corner Rectangle 19">
            <a:extLst>
              <a:ext uri="{FF2B5EF4-FFF2-40B4-BE49-F238E27FC236}">
                <a16:creationId xmlns:a16="http://schemas.microsoft.com/office/drawing/2014/main" id="{C813221D-AE8F-A2FE-8B47-D7E7077E7907}"/>
              </a:ext>
            </a:extLst>
          </p:cNvPr>
          <p:cNvSpPr/>
          <p:nvPr/>
        </p:nvSpPr>
        <p:spPr>
          <a:xfrm>
            <a:off x="3254969" y="4213011"/>
            <a:ext cx="3959435" cy="2262599"/>
          </a:xfrm>
          <a:prstGeom prst="round1Rect">
            <a:avLst>
              <a:gd name="adj" fmla="val 952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 Single Corner Rectangle 20">
            <a:extLst>
              <a:ext uri="{FF2B5EF4-FFF2-40B4-BE49-F238E27FC236}">
                <a16:creationId xmlns:a16="http://schemas.microsoft.com/office/drawing/2014/main" id="{C11B8EAA-AB0A-30FA-2CE5-3AC445C3ADFB}"/>
              </a:ext>
            </a:extLst>
          </p:cNvPr>
          <p:cNvSpPr/>
          <p:nvPr/>
        </p:nvSpPr>
        <p:spPr>
          <a:xfrm>
            <a:off x="3254968" y="4220765"/>
            <a:ext cx="3959435" cy="489924"/>
          </a:xfrm>
          <a:prstGeom prst="round1Rect">
            <a:avLst>
              <a:gd name="adj" fmla="val 22398"/>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1">
            <a:extLst>
              <a:ext uri="{FF2B5EF4-FFF2-40B4-BE49-F238E27FC236}">
                <a16:creationId xmlns:a16="http://schemas.microsoft.com/office/drawing/2014/main" id="{DD478217-23F1-8BE3-CD67-F13CAF20C562}"/>
              </a:ext>
            </a:extLst>
          </p:cNvPr>
          <p:cNvSpPr txBox="1">
            <a:spLocks/>
          </p:cNvSpPr>
          <p:nvPr/>
        </p:nvSpPr>
        <p:spPr>
          <a:xfrm>
            <a:off x="3349930" y="4320273"/>
            <a:ext cx="3989960" cy="398170"/>
          </a:xfrm>
          <a:prstGeom prst="rect">
            <a:avLst/>
          </a:prstGeom>
        </p:spPr>
        <p:txBody>
          <a:bodyPr>
            <a:normAutofit/>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b="0" i="0" kern="1200" noProof="0" dirty="0" smtClean="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US" sz="1400" b="1" dirty="0">
                <a:solidFill>
                  <a:schemeClr val="bg1"/>
                </a:solidFill>
                <a:latin typeface="Helvetica" pitchFamily="2" charset="0"/>
              </a:rPr>
              <a:t>First-class employee experience</a:t>
            </a:r>
          </a:p>
        </p:txBody>
      </p:sp>
      <p:sp>
        <p:nvSpPr>
          <p:cNvPr id="11" name="TextBox 267">
            <a:extLst>
              <a:ext uri="{FF2B5EF4-FFF2-40B4-BE49-F238E27FC236}">
                <a16:creationId xmlns:a16="http://schemas.microsoft.com/office/drawing/2014/main" id="{837CE4D7-F004-51E3-2D67-BBF9C9D6035F}"/>
              </a:ext>
            </a:extLst>
          </p:cNvPr>
          <p:cNvSpPr txBox="1"/>
          <p:nvPr/>
        </p:nvSpPr>
        <p:spPr>
          <a:xfrm>
            <a:off x="3479463" y="4846496"/>
            <a:ext cx="3092004" cy="1708160"/>
          </a:xfrm>
          <a:prstGeom prst="rect">
            <a:avLst/>
          </a:prstGeom>
          <a:noFill/>
          <a:ln w="6350">
            <a:noFill/>
            <a:prstDash val="dash"/>
          </a:ln>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ts val="600"/>
              </a:spcBef>
              <a:buClr>
                <a:schemeClr val="tx2"/>
              </a:buClr>
              <a:buSzPct val="110000"/>
            </a:pPr>
            <a:r>
              <a:rPr lang="en-GB" sz="1200" dirty="0">
                <a:solidFill>
                  <a:srgbClr val="000000"/>
                </a:solidFill>
                <a:latin typeface="Helvetica" pitchFamily="2" charset="0"/>
              </a:rPr>
              <a:t>How can we…</a:t>
            </a:r>
          </a:p>
          <a:p>
            <a:pPr marL="285664" indent="-285664" fontAlgn="base">
              <a:spcBef>
                <a:spcPts val="600"/>
              </a:spcBef>
              <a:buClr>
                <a:schemeClr val="tx2"/>
              </a:buClr>
              <a:buSzPct val="100000"/>
              <a:buFont typeface="Arial" panose="020B0604020202020204" pitchFamily="34" charset="0"/>
              <a:buChar char="•"/>
            </a:pPr>
            <a:r>
              <a:rPr lang="en-GB" sz="1200" dirty="0">
                <a:solidFill>
                  <a:srgbClr val="000000"/>
                </a:solidFill>
                <a:latin typeface="Helvetica" pitchFamily="2" charset="0"/>
              </a:rPr>
              <a:t>Prepare for remote or hybrid working?</a:t>
            </a:r>
          </a:p>
          <a:p>
            <a:pPr marL="285664" indent="-285664" fontAlgn="base">
              <a:spcBef>
                <a:spcPts val="600"/>
              </a:spcBef>
              <a:buClr>
                <a:schemeClr val="tx2"/>
              </a:buClr>
              <a:buSzPct val="100000"/>
              <a:buFont typeface="Arial" panose="020B0604020202020204" pitchFamily="34" charset="0"/>
              <a:buChar char="•"/>
            </a:pPr>
            <a:r>
              <a:rPr lang="en-GB" sz="1200" dirty="0">
                <a:solidFill>
                  <a:srgbClr val="000000"/>
                </a:solidFill>
                <a:latin typeface="Helvetica" pitchFamily="2" charset="0"/>
              </a:rPr>
              <a:t>Attract and retain talent? </a:t>
            </a:r>
          </a:p>
          <a:p>
            <a:pPr marL="285664" indent="-285664" fontAlgn="base">
              <a:spcBef>
                <a:spcPts val="600"/>
              </a:spcBef>
              <a:buClr>
                <a:schemeClr val="tx2"/>
              </a:buClr>
              <a:buSzPct val="100000"/>
              <a:buFont typeface="Arial" panose="020B0604020202020204" pitchFamily="34" charset="0"/>
              <a:buChar char="•"/>
            </a:pPr>
            <a:r>
              <a:rPr lang="en-GB" sz="1200" dirty="0">
                <a:solidFill>
                  <a:srgbClr val="000000"/>
                </a:solidFill>
                <a:latin typeface="Helvetica" pitchFamily="2" charset="0"/>
              </a:rPr>
              <a:t>Improve the employee experience?</a:t>
            </a:r>
          </a:p>
          <a:p>
            <a:pPr marL="285664" indent="-285664" fontAlgn="base">
              <a:spcBef>
                <a:spcPts val="600"/>
              </a:spcBef>
              <a:buClr>
                <a:schemeClr val="tx2"/>
              </a:buClr>
              <a:buSzPct val="100000"/>
              <a:buFont typeface="Arial" panose="020B0604020202020204" pitchFamily="34" charset="0"/>
              <a:buChar char="•"/>
            </a:pPr>
            <a:r>
              <a:rPr lang="en-GB" sz="1200" dirty="0">
                <a:solidFill>
                  <a:srgbClr val="000000"/>
                </a:solidFill>
                <a:latin typeface="Helvetica" pitchFamily="2" charset="0"/>
                <a:ea typeface="+mn-lt"/>
                <a:cs typeface="Arial" panose="020B0604020202020204"/>
              </a:rPr>
              <a:t>Reduce paper, photocopying, printing and postage?</a:t>
            </a:r>
          </a:p>
          <a:p>
            <a:pPr marL="285664" indent="-285664" fontAlgn="base">
              <a:spcBef>
                <a:spcPts val="600"/>
              </a:spcBef>
              <a:buClr>
                <a:schemeClr val="tx2"/>
              </a:buClr>
              <a:buSzPct val="110000"/>
              <a:buFont typeface="Arial" panose="020B0604020202020204" pitchFamily="34" charset="0"/>
              <a:buChar char="•"/>
            </a:pPr>
            <a:endParaRPr lang="en-GB" sz="1400" dirty="0">
              <a:solidFill>
                <a:srgbClr val="000000"/>
              </a:solidFill>
              <a:latin typeface="Helvetica" pitchFamily="2" charset="0"/>
              <a:cs typeface="Arial" panose="020B0604020202020204"/>
            </a:endParaRPr>
          </a:p>
        </p:txBody>
      </p:sp>
      <p:sp>
        <p:nvSpPr>
          <p:cNvPr id="27" name="TextBox 110">
            <a:extLst>
              <a:ext uri="{FF2B5EF4-FFF2-40B4-BE49-F238E27FC236}">
                <a16:creationId xmlns:a16="http://schemas.microsoft.com/office/drawing/2014/main" id="{E8721DB8-7BFD-38B2-9A69-3B4D44BA183B}"/>
              </a:ext>
            </a:extLst>
          </p:cNvPr>
          <p:cNvSpPr txBox="1"/>
          <p:nvPr/>
        </p:nvSpPr>
        <p:spPr>
          <a:xfrm>
            <a:off x="504219" y="3474325"/>
            <a:ext cx="1827502" cy="1372171"/>
          </a:xfrm>
          <a:prstGeom prst="rect">
            <a:avLst/>
          </a:prstGeom>
          <a:noFill/>
          <a:ln w="6350">
            <a:noFill/>
            <a:prstDash val="dash"/>
          </a:ln>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ts val="800"/>
              </a:spcBef>
              <a:spcAft>
                <a:spcPts val="300"/>
              </a:spcAft>
              <a:buClr>
                <a:srgbClr val="00008B"/>
              </a:buClr>
              <a:buSzPct val="110000"/>
            </a:pPr>
            <a:r>
              <a:rPr lang="en-US" sz="1600" dirty="0">
                <a:solidFill>
                  <a:schemeClr val="accent3"/>
                </a:solidFill>
                <a:latin typeface="Helvetica" pitchFamily="2" charset="0"/>
              </a:rPr>
              <a:t>What priorities are top of mind for our customers? </a:t>
            </a:r>
            <a:endParaRPr lang="en-US" sz="2000" dirty="0">
              <a:solidFill>
                <a:schemeClr val="accent3"/>
              </a:solidFill>
              <a:latin typeface="Helvetica" pitchFamily="2" charset="0"/>
            </a:endParaRPr>
          </a:p>
          <a:p>
            <a:pPr fontAlgn="base">
              <a:spcBef>
                <a:spcPts val="800"/>
              </a:spcBef>
              <a:spcAft>
                <a:spcPts val="300"/>
              </a:spcAft>
              <a:buClr>
                <a:srgbClr val="00008B"/>
              </a:buClr>
              <a:buSzPct val="110000"/>
            </a:pPr>
            <a:r>
              <a:rPr lang="en-US" sz="1600" dirty="0">
                <a:solidFill>
                  <a:schemeClr val="accent3"/>
                </a:solidFill>
                <a:latin typeface="Helvetica" pitchFamily="2" charset="0"/>
              </a:rPr>
              <a:t>What forces are driving change?</a:t>
            </a:r>
            <a:endParaRPr lang="en-US" sz="2000" dirty="0">
              <a:solidFill>
                <a:schemeClr val="accent3"/>
              </a:solidFill>
              <a:latin typeface="Helvetica" pitchFamily="2" charset="0"/>
            </a:endParaRPr>
          </a:p>
        </p:txBody>
      </p:sp>
      <p:sp>
        <p:nvSpPr>
          <p:cNvPr id="28" name="TextBox 116">
            <a:extLst>
              <a:ext uri="{FF2B5EF4-FFF2-40B4-BE49-F238E27FC236}">
                <a16:creationId xmlns:a16="http://schemas.microsoft.com/office/drawing/2014/main" id="{177EE8A8-B454-02EF-33C8-F0457FF8AD4D}"/>
              </a:ext>
            </a:extLst>
          </p:cNvPr>
          <p:cNvSpPr txBox="1"/>
          <p:nvPr/>
        </p:nvSpPr>
        <p:spPr>
          <a:xfrm>
            <a:off x="504218" y="3046036"/>
            <a:ext cx="1321573" cy="307777"/>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063" fontAlgn="base">
              <a:spcBef>
                <a:spcPts val="800"/>
              </a:spcBef>
              <a:spcAft>
                <a:spcPts val="300"/>
              </a:spcAft>
              <a:buClr>
                <a:srgbClr val="00008B"/>
              </a:buClr>
              <a:buSzPct val="110000"/>
              <a:defRPr/>
            </a:pPr>
            <a:r>
              <a:rPr lang="en-US" sz="2000" b="1" dirty="0">
                <a:solidFill>
                  <a:schemeClr val="accent3"/>
                </a:solidFill>
                <a:latin typeface="Helvetica" pitchFamily="2" charset="0"/>
              </a:rPr>
              <a:t>Priorities</a:t>
            </a:r>
          </a:p>
        </p:txBody>
      </p:sp>
    </p:spTree>
    <p:extLst>
      <p:ext uri="{BB962C8B-B14F-4D97-AF65-F5344CB8AC3E}">
        <p14:creationId xmlns:p14="http://schemas.microsoft.com/office/powerpoint/2010/main" val="2901649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5975D-4747-4943-ACED-7D1D409CFE7B}"/>
            </a:ext>
          </a:extLst>
        </p:cNvPr>
        <p:cNvGrpSpPr/>
        <p:nvPr/>
      </p:nvGrpSpPr>
      <p:grpSpPr>
        <a:xfrm>
          <a:off x="0" y="0"/>
          <a:ext cx="0" cy="0"/>
          <a:chOff x="0" y="0"/>
          <a:chExt cx="0" cy="0"/>
        </a:xfrm>
      </p:grpSpPr>
      <p:sp>
        <p:nvSpPr>
          <p:cNvPr id="37" name="Round Single Corner Rectangle 36">
            <a:extLst>
              <a:ext uri="{FF2B5EF4-FFF2-40B4-BE49-F238E27FC236}">
                <a16:creationId xmlns:a16="http://schemas.microsoft.com/office/drawing/2014/main" id="{19893A96-5C6F-0648-765E-69042B456131}"/>
              </a:ext>
            </a:extLst>
          </p:cNvPr>
          <p:cNvSpPr/>
          <p:nvPr/>
        </p:nvSpPr>
        <p:spPr>
          <a:xfrm>
            <a:off x="4203741" y="3559316"/>
            <a:ext cx="3762852" cy="2268126"/>
          </a:xfrm>
          <a:prstGeom prst="round1Rect">
            <a:avLst>
              <a:gd name="adj" fmla="val 9526"/>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 Single Corner Rectangle 32">
            <a:extLst>
              <a:ext uri="{FF2B5EF4-FFF2-40B4-BE49-F238E27FC236}">
                <a16:creationId xmlns:a16="http://schemas.microsoft.com/office/drawing/2014/main" id="{4898A0EA-91D7-76C5-4622-B4F13D02CB80}"/>
              </a:ext>
            </a:extLst>
          </p:cNvPr>
          <p:cNvSpPr/>
          <p:nvPr/>
        </p:nvSpPr>
        <p:spPr>
          <a:xfrm flipH="1">
            <a:off x="8232566" y="2271968"/>
            <a:ext cx="3959434" cy="1705886"/>
          </a:xfrm>
          <a:prstGeom prst="round1Rect">
            <a:avLst>
              <a:gd name="adj" fmla="val 952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 Single Corner Rectangle 34">
            <a:extLst>
              <a:ext uri="{FF2B5EF4-FFF2-40B4-BE49-F238E27FC236}">
                <a16:creationId xmlns:a16="http://schemas.microsoft.com/office/drawing/2014/main" id="{61A549FB-4226-0418-4E6D-BDDBE22318B3}"/>
              </a:ext>
            </a:extLst>
          </p:cNvPr>
          <p:cNvSpPr/>
          <p:nvPr/>
        </p:nvSpPr>
        <p:spPr>
          <a:xfrm flipH="1">
            <a:off x="8246853" y="4435461"/>
            <a:ext cx="3959434" cy="1679560"/>
          </a:xfrm>
          <a:prstGeom prst="round1Rect">
            <a:avLst>
              <a:gd name="adj" fmla="val 952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 Single Corner Rectangle 23">
            <a:extLst>
              <a:ext uri="{FF2B5EF4-FFF2-40B4-BE49-F238E27FC236}">
                <a16:creationId xmlns:a16="http://schemas.microsoft.com/office/drawing/2014/main" id="{E62FBFCC-8C3D-6C4A-DE88-E41402BC6ED6}"/>
              </a:ext>
            </a:extLst>
          </p:cNvPr>
          <p:cNvSpPr/>
          <p:nvPr/>
        </p:nvSpPr>
        <p:spPr>
          <a:xfrm>
            <a:off x="-14288" y="2274257"/>
            <a:ext cx="3959435" cy="1900238"/>
          </a:xfrm>
          <a:prstGeom prst="round1Rect">
            <a:avLst>
              <a:gd name="adj" fmla="val 952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 Single Corner Rectangle 25">
            <a:extLst>
              <a:ext uri="{FF2B5EF4-FFF2-40B4-BE49-F238E27FC236}">
                <a16:creationId xmlns:a16="http://schemas.microsoft.com/office/drawing/2014/main" id="{945C9220-1EBE-C6B9-763A-12EBEBE4EF9B}"/>
              </a:ext>
            </a:extLst>
          </p:cNvPr>
          <p:cNvSpPr/>
          <p:nvPr/>
        </p:nvSpPr>
        <p:spPr>
          <a:xfrm>
            <a:off x="-14288" y="4439530"/>
            <a:ext cx="3959435" cy="1806918"/>
          </a:xfrm>
          <a:prstGeom prst="round1Rect">
            <a:avLst>
              <a:gd name="adj" fmla="val 952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F01D087-E511-E760-FD56-8C3EB69E00B4}"/>
              </a:ext>
            </a:extLst>
          </p:cNvPr>
          <p:cNvSpPr>
            <a:spLocks noGrp="1"/>
          </p:cNvSpPr>
          <p:nvPr>
            <p:ph type="title" idx="4294967295"/>
          </p:nvPr>
        </p:nvSpPr>
        <p:spPr>
          <a:xfrm>
            <a:off x="623656" y="718267"/>
            <a:ext cx="10184985" cy="738188"/>
          </a:xfrm>
        </p:spPr>
        <p:txBody>
          <a:bodyPr>
            <a:noAutofit/>
          </a:bodyPr>
          <a:lstStyle/>
          <a:p>
            <a:r>
              <a:rPr lang="en-US" sz="2800" dirty="0"/>
              <a:t>HR document management challenges don’t stay in HR—they impact stakeholders across the organization</a:t>
            </a:r>
          </a:p>
        </p:txBody>
      </p:sp>
      <p:sp>
        <p:nvSpPr>
          <p:cNvPr id="13" name="TextBox 12">
            <a:extLst>
              <a:ext uri="{FF2B5EF4-FFF2-40B4-BE49-F238E27FC236}">
                <a16:creationId xmlns:a16="http://schemas.microsoft.com/office/drawing/2014/main" id="{88FCBD5A-BAC0-59A7-A158-2E91C186F54F}"/>
              </a:ext>
            </a:extLst>
          </p:cNvPr>
          <p:cNvSpPr txBox="1"/>
          <p:nvPr/>
        </p:nvSpPr>
        <p:spPr>
          <a:xfrm>
            <a:off x="8618704" y="2828562"/>
            <a:ext cx="2189937" cy="969496"/>
          </a:xfrm>
          <a:prstGeom prst="rect">
            <a:avLst/>
          </a:prstGeom>
          <a:noFill/>
        </p:spPr>
        <p:txBody>
          <a:bodyPr wrap="square" lIns="0" tIns="0" rIns="0" bIns="0" rtlCol="0">
            <a:spAutoFit/>
          </a:bodyPr>
          <a:lstStyle/>
          <a:p>
            <a:pPr marL="171450" indent="-171450" defTabSz="1088449">
              <a:buClr>
                <a:schemeClr val="accent2"/>
              </a:buClr>
              <a:buFont typeface="Arial" panose="020B0604020202020204" pitchFamily="34" charset="0"/>
              <a:buChar char="•"/>
              <a:defRPr/>
            </a:pPr>
            <a:r>
              <a:rPr lang="en-US" sz="1050" dirty="0">
                <a:solidFill>
                  <a:srgbClr val="000000"/>
                </a:solidFill>
                <a:latin typeface="Helvetica" pitchFamily="2" charset="0"/>
              </a:rPr>
              <a:t>Can we retrieve any employee document quickly and securely?</a:t>
            </a:r>
          </a:p>
          <a:p>
            <a:pPr marL="171450" indent="-171450" defTabSz="1088449">
              <a:buClr>
                <a:schemeClr val="accent2"/>
              </a:buClr>
              <a:buFont typeface="Arial" panose="020B0604020202020204" pitchFamily="34" charset="0"/>
              <a:buChar char="•"/>
              <a:defRPr/>
            </a:pPr>
            <a:r>
              <a:rPr lang="en-US" sz="1050" dirty="0">
                <a:solidFill>
                  <a:srgbClr val="000000"/>
                </a:solidFill>
                <a:latin typeface="Helvetica" pitchFamily="2" charset="0"/>
              </a:rPr>
              <a:t>How much time is spent chasing down missing documents?</a:t>
            </a:r>
          </a:p>
          <a:p>
            <a:pPr marL="171450" indent="-171450" defTabSz="1088449">
              <a:buClr>
                <a:schemeClr val="accent2"/>
              </a:buClr>
              <a:buFont typeface="Arial" panose="020B0604020202020204" pitchFamily="34" charset="0"/>
              <a:buChar char="•"/>
              <a:defRPr/>
            </a:pPr>
            <a:r>
              <a:rPr lang="en-US" sz="1050" dirty="0">
                <a:solidFill>
                  <a:srgbClr val="000000"/>
                </a:solidFill>
                <a:latin typeface="Helvetica" pitchFamily="2" charset="0"/>
              </a:rPr>
              <a:t>Is our process fast enough to meet internal SLAs?</a:t>
            </a:r>
          </a:p>
        </p:txBody>
      </p:sp>
      <p:sp>
        <p:nvSpPr>
          <p:cNvPr id="14" name="TextBox 13">
            <a:extLst>
              <a:ext uri="{FF2B5EF4-FFF2-40B4-BE49-F238E27FC236}">
                <a16:creationId xmlns:a16="http://schemas.microsoft.com/office/drawing/2014/main" id="{77571758-BA03-645F-8F6C-1558C290DE27}"/>
              </a:ext>
            </a:extLst>
          </p:cNvPr>
          <p:cNvSpPr txBox="1"/>
          <p:nvPr/>
        </p:nvSpPr>
        <p:spPr>
          <a:xfrm>
            <a:off x="1271678" y="2914845"/>
            <a:ext cx="2521434" cy="969496"/>
          </a:xfrm>
          <a:prstGeom prst="rect">
            <a:avLst/>
          </a:prstGeom>
          <a:noFill/>
        </p:spPr>
        <p:txBody>
          <a:bodyPr wrap="square" lIns="0" tIns="0" rIns="0" bIns="0" rtlCol="0">
            <a:spAutoFit/>
          </a:bodyPr>
          <a:lstStyle/>
          <a:p>
            <a:pPr marL="171450" indent="-171450" defTabSz="1088449">
              <a:buClr>
                <a:schemeClr val="accent2"/>
              </a:buClr>
              <a:buFont typeface="Arial" panose="020B0604020202020204" pitchFamily="34" charset="0"/>
              <a:buChar char="•"/>
              <a:defRPr/>
            </a:pPr>
            <a:r>
              <a:rPr lang="en-US" sz="1050" dirty="0">
                <a:solidFill>
                  <a:srgbClr val="000000"/>
                </a:solidFill>
                <a:latin typeface="Helvetica" pitchFamily="2" charset="0"/>
              </a:rPr>
              <a:t>Why is it so hard to access documents quickly?</a:t>
            </a:r>
          </a:p>
          <a:p>
            <a:pPr marL="171450" indent="-171450" defTabSz="1088449">
              <a:buClr>
                <a:schemeClr val="accent2"/>
              </a:buClr>
              <a:buFont typeface="Arial" panose="020B0604020202020204" pitchFamily="34" charset="0"/>
              <a:buChar char="•"/>
              <a:defRPr/>
            </a:pPr>
            <a:r>
              <a:rPr lang="en-US" sz="1050" dirty="0">
                <a:solidFill>
                  <a:srgbClr val="000000"/>
                </a:solidFill>
                <a:latin typeface="Helvetica" pitchFamily="2" charset="0"/>
              </a:rPr>
              <a:t>Why does onboarding feel so manual and disjointed?</a:t>
            </a:r>
          </a:p>
          <a:p>
            <a:pPr marL="171450" indent="-171450" defTabSz="1088449">
              <a:buClr>
                <a:schemeClr val="accent2"/>
              </a:buClr>
              <a:buFont typeface="Arial" panose="020B0604020202020204" pitchFamily="34" charset="0"/>
              <a:buChar char="•"/>
              <a:defRPr/>
            </a:pPr>
            <a:r>
              <a:rPr lang="en-US" sz="1050" dirty="0">
                <a:solidFill>
                  <a:srgbClr val="000000"/>
                </a:solidFill>
                <a:latin typeface="Helvetica" pitchFamily="2" charset="0"/>
              </a:rPr>
              <a:t>Can I track missing onboarding documents without HR? </a:t>
            </a:r>
          </a:p>
        </p:txBody>
      </p:sp>
      <p:sp>
        <p:nvSpPr>
          <p:cNvPr id="15" name="TextBox 14">
            <a:extLst>
              <a:ext uri="{FF2B5EF4-FFF2-40B4-BE49-F238E27FC236}">
                <a16:creationId xmlns:a16="http://schemas.microsoft.com/office/drawing/2014/main" id="{42E700FB-95E2-19C7-ED1D-B4356817D0E5}"/>
              </a:ext>
            </a:extLst>
          </p:cNvPr>
          <p:cNvSpPr txBox="1"/>
          <p:nvPr/>
        </p:nvSpPr>
        <p:spPr>
          <a:xfrm>
            <a:off x="4577411" y="4449515"/>
            <a:ext cx="3037178" cy="969496"/>
          </a:xfrm>
          <a:prstGeom prst="rect">
            <a:avLst/>
          </a:prstGeom>
          <a:noFill/>
        </p:spPr>
        <p:txBody>
          <a:bodyPr wrap="square" lIns="0" tIns="0" rIns="0" bIns="0" rtlCol="0">
            <a:spAutoFit/>
          </a:bodyPr>
          <a:lstStyle/>
          <a:p>
            <a:pPr marL="171450" indent="-171450" defTabSz="1088449">
              <a:buClr>
                <a:schemeClr val="accent6"/>
              </a:buClr>
              <a:buFont typeface="Arial" panose="020B0604020202020204" pitchFamily="34" charset="0"/>
              <a:buChar char="•"/>
              <a:defRPr/>
            </a:pPr>
            <a:r>
              <a:rPr lang="en-US" sz="1050" dirty="0">
                <a:solidFill>
                  <a:schemeClr val="accent6"/>
                </a:solidFill>
                <a:latin typeface="Helvetica" pitchFamily="2" charset="0"/>
              </a:rPr>
              <a:t>Is manual work taking time away from strategic priorities?</a:t>
            </a:r>
          </a:p>
          <a:p>
            <a:pPr marL="171450" indent="-171450" defTabSz="1088449">
              <a:buClr>
                <a:schemeClr val="accent6"/>
              </a:buClr>
              <a:buFont typeface="Arial" panose="020B0604020202020204" pitchFamily="34" charset="0"/>
              <a:buChar char="•"/>
              <a:defRPr/>
            </a:pPr>
            <a:r>
              <a:rPr lang="en-US" sz="1050" dirty="0">
                <a:solidFill>
                  <a:schemeClr val="accent6"/>
                </a:solidFill>
                <a:latin typeface="Helvetica" pitchFamily="2" charset="0"/>
              </a:rPr>
              <a:t>How much time is spent filing, searching, or chasing documents?</a:t>
            </a:r>
          </a:p>
          <a:p>
            <a:pPr marL="171450" indent="-171450" defTabSz="1088449">
              <a:buClr>
                <a:schemeClr val="accent6"/>
              </a:buClr>
              <a:buFont typeface="Arial" panose="020B0604020202020204" pitchFamily="34" charset="0"/>
              <a:buChar char="•"/>
              <a:defRPr/>
            </a:pPr>
            <a:r>
              <a:rPr lang="en-US" sz="1050" dirty="0">
                <a:solidFill>
                  <a:schemeClr val="accent6"/>
                </a:solidFill>
                <a:latin typeface="Helvetica" pitchFamily="2" charset="0"/>
              </a:rPr>
              <a:t>Are onboarding and offboarding still relying on paper or email?</a:t>
            </a:r>
          </a:p>
        </p:txBody>
      </p:sp>
      <p:sp>
        <p:nvSpPr>
          <p:cNvPr id="16" name="TextBox 15">
            <a:extLst>
              <a:ext uri="{FF2B5EF4-FFF2-40B4-BE49-F238E27FC236}">
                <a16:creationId xmlns:a16="http://schemas.microsoft.com/office/drawing/2014/main" id="{503F1018-A88F-40AD-FF17-BAC67F67573B}"/>
              </a:ext>
            </a:extLst>
          </p:cNvPr>
          <p:cNvSpPr txBox="1"/>
          <p:nvPr/>
        </p:nvSpPr>
        <p:spPr>
          <a:xfrm>
            <a:off x="8632991" y="4939060"/>
            <a:ext cx="2439222" cy="969496"/>
          </a:xfrm>
          <a:prstGeom prst="rect">
            <a:avLst/>
          </a:prstGeom>
          <a:noFill/>
        </p:spPr>
        <p:txBody>
          <a:bodyPr wrap="square" lIns="0" tIns="0" rIns="0" bIns="0" rtlCol="0">
            <a:spAutoFit/>
          </a:bodyPr>
          <a:lstStyle/>
          <a:p>
            <a:pPr marL="171450" indent="-171450" defTabSz="1088449">
              <a:buClr>
                <a:schemeClr val="accent2"/>
              </a:buClr>
              <a:buFont typeface="Arial" panose="020B0604020202020204" pitchFamily="34" charset="0"/>
              <a:buChar char="•"/>
              <a:defRPr/>
            </a:pPr>
            <a:r>
              <a:rPr lang="en-US" sz="1050" dirty="0">
                <a:solidFill>
                  <a:srgbClr val="000000"/>
                </a:solidFill>
                <a:latin typeface="Helvetica" pitchFamily="2" charset="0"/>
              </a:rPr>
              <a:t>How quickly can we respond to security or compliance audits?</a:t>
            </a:r>
          </a:p>
          <a:p>
            <a:pPr marL="171450" indent="-171450" defTabSz="1088449">
              <a:buClr>
                <a:schemeClr val="accent2"/>
              </a:buClr>
              <a:buFont typeface="Arial" panose="020B0604020202020204" pitchFamily="34" charset="0"/>
              <a:buChar char="•"/>
              <a:defRPr/>
            </a:pPr>
            <a:r>
              <a:rPr lang="en-US" sz="1050" dirty="0">
                <a:solidFill>
                  <a:srgbClr val="000000"/>
                </a:solidFill>
                <a:latin typeface="Helvetica" pitchFamily="2" charset="0"/>
              </a:rPr>
              <a:t>How do we enforce data retention and destruction policies?</a:t>
            </a:r>
          </a:p>
          <a:p>
            <a:pPr marL="171450" indent="-171450" defTabSz="1088449">
              <a:buClr>
                <a:schemeClr val="accent2"/>
              </a:buClr>
              <a:buFont typeface="Arial" panose="020B0604020202020204" pitchFamily="34" charset="0"/>
              <a:buChar char="•"/>
              <a:defRPr/>
            </a:pPr>
            <a:r>
              <a:rPr lang="en-US" sz="1050" dirty="0">
                <a:solidFill>
                  <a:srgbClr val="000000"/>
                </a:solidFill>
                <a:latin typeface="Helvetica" pitchFamily="2" charset="0"/>
              </a:rPr>
              <a:t>Do we have audit trails and version control for every document?</a:t>
            </a:r>
          </a:p>
        </p:txBody>
      </p:sp>
      <p:sp>
        <p:nvSpPr>
          <p:cNvPr id="17" name="TextBox 16">
            <a:extLst>
              <a:ext uri="{FF2B5EF4-FFF2-40B4-BE49-F238E27FC236}">
                <a16:creationId xmlns:a16="http://schemas.microsoft.com/office/drawing/2014/main" id="{4ABB2B76-9AD5-D995-09D4-4C53F2D20C20}"/>
              </a:ext>
            </a:extLst>
          </p:cNvPr>
          <p:cNvSpPr txBox="1"/>
          <p:nvPr/>
        </p:nvSpPr>
        <p:spPr>
          <a:xfrm>
            <a:off x="1285966" y="5000962"/>
            <a:ext cx="2516626" cy="969496"/>
          </a:xfrm>
          <a:prstGeom prst="rect">
            <a:avLst/>
          </a:prstGeom>
          <a:noFill/>
        </p:spPr>
        <p:txBody>
          <a:bodyPr wrap="square" lIns="0" tIns="0" rIns="0" bIns="0" rtlCol="0">
            <a:spAutoFit/>
          </a:bodyPr>
          <a:lstStyle/>
          <a:p>
            <a:pPr marL="171450" indent="-171450" defTabSz="1088449">
              <a:buClr>
                <a:schemeClr val="accent2"/>
              </a:buClr>
              <a:buFont typeface="Arial" panose="020B0604020202020204" pitchFamily="34" charset="0"/>
              <a:buChar char="•"/>
              <a:defRPr/>
            </a:pPr>
            <a:r>
              <a:rPr lang="en-US" sz="1050" dirty="0">
                <a:solidFill>
                  <a:srgbClr val="000000"/>
                </a:solidFill>
                <a:latin typeface="Helvetica" pitchFamily="2" charset="0"/>
              </a:rPr>
              <a:t>Is our current system integrated with our HRIS or ERP platforms?</a:t>
            </a:r>
          </a:p>
          <a:p>
            <a:pPr marL="171450" indent="-171450" defTabSz="1088449">
              <a:buClr>
                <a:schemeClr val="accent2"/>
              </a:buClr>
              <a:buFont typeface="Arial" panose="020B0604020202020204" pitchFamily="34" charset="0"/>
              <a:buChar char="•"/>
              <a:defRPr/>
            </a:pPr>
            <a:r>
              <a:rPr lang="en-US" sz="1050" dirty="0">
                <a:solidFill>
                  <a:srgbClr val="000000"/>
                </a:solidFill>
                <a:latin typeface="Helvetica" pitchFamily="2" charset="0"/>
              </a:rPr>
              <a:t>Are we maintaining secure, access to employee documents?</a:t>
            </a:r>
          </a:p>
          <a:p>
            <a:pPr marL="171450" indent="-171450" defTabSz="1088449">
              <a:buClr>
                <a:schemeClr val="accent2"/>
              </a:buClr>
              <a:buFont typeface="Arial" panose="020B0604020202020204" pitchFamily="34" charset="0"/>
              <a:buChar char="•"/>
              <a:defRPr/>
            </a:pPr>
            <a:r>
              <a:rPr lang="en-US" sz="1050" dirty="0">
                <a:solidFill>
                  <a:srgbClr val="000000"/>
                </a:solidFill>
                <a:latin typeface="Helvetica" pitchFamily="2" charset="0"/>
              </a:rPr>
              <a:t>Is our document storage scalable, centralized, and compliant?</a:t>
            </a:r>
          </a:p>
        </p:txBody>
      </p:sp>
      <p:sp>
        <p:nvSpPr>
          <p:cNvPr id="28" name="TextBox 27">
            <a:extLst>
              <a:ext uri="{FF2B5EF4-FFF2-40B4-BE49-F238E27FC236}">
                <a16:creationId xmlns:a16="http://schemas.microsoft.com/office/drawing/2014/main" id="{86B4A904-C2ED-BD0F-C3CE-5AA838BA4703}"/>
              </a:ext>
            </a:extLst>
          </p:cNvPr>
          <p:cNvSpPr txBox="1"/>
          <p:nvPr/>
        </p:nvSpPr>
        <p:spPr>
          <a:xfrm>
            <a:off x="6103979" y="3881217"/>
            <a:ext cx="1205458" cy="276999"/>
          </a:xfrm>
          <a:prstGeom prst="rect">
            <a:avLst/>
          </a:prstGeom>
          <a:noFill/>
        </p:spPr>
        <p:txBody>
          <a:bodyPr wrap="none" lIns="0" tIns="0" rIns="0" bIns="0" rtlCol="0">
            <a:spAutoFit/>
          </a:bodyPr>
          <a:lstStyle/>
          <a:p>
            <a:pPr defTabSz="1088449" fontAlgn="base">
              <a:spcBef>
                <a:spcPct val="50000"/>
              </a:spcBef>
              <a:spcAft>
                <a:spcPct val="0"/>
              </a:spcAft>
              <a:buClr>
                <a:schemeClr val="accent6"/>
              </a:buClr>
              <a:buSzPct val="100000"/>
              <a:defRPr/>
            </a:pPr>
            <a:r>
              <a:rPr lang="en-US" b="1" kern="0" dirty="0">
                <a:solidFill>
                  <a:schemeClr val="accent6"/>
                </a:solidFill>
                <a:latin typeface="Helvetica" pitchFamily="2" charset="0"/>
                <a:ea typeface="Arial Unicode MS" pitchFamily="34" charset="-128"/>
                <a:cs typeface="Arial Unicode MS" pitchFamily="34" charset="-128"/>
              </a:rPr>
              <a:t>HR leaders</a:t>
            </a:r>
          </a:p>
        </p:txBody>
      </p:sp>
      <p:sp>
        <p:nvSpPr>
          <p:cNvPr id="29" name="TextBox 28">
            <a:extLst>
              <a:ext uri="{FF2B5EF4-FFF2-40B4-BE49-F238E27FC236}">
                <a16:creationId xmlns:a16="http://schemas.microsoft.com/office/drawing/2014/main" id="{B31AAE7E-338A-86BC-431A-AED8ED2363C1}"/>
              </a:ext>
            </a:extLst>
          </p:cNvPr>
          <p:cNvSpPr txBox="1"/>
          <p:nvPr/>
        </p:nvSpPr>
        <p:spPr>
          <a:xfrm>
            <a:off x="8632991" y="4661879"/>
            <a:ext cx="1611018" cy="215444"/>
          </a:xfrm>
          <a:prstGeom prst="rect">
            <a:avLst/>
          </a:prstGeom>
          <a:noFill/>
        </p:spPr>
        <p:txBody>
          <a:bodyPr wrap="none" lIns="0" tIns="0" rIns="0" bIns="0" rtlCol="0">
            <a:spAutoFit/>
          </a:bodyPr>
          <a:lstStyle/>
          <a:p>
            <a:pPr defTabSz="1088449" fontAlgn="base">
              <a:spcBef>
                <a:spcPct val="50000"/>
              </a:spcBef>
              <a:spcAft>
                <a:spcPct val="0"/>
              </a:spcAft>
              <a:buClr>
                <a:srgbClr val="000000"/>
              </a:buClr>
              <a:buSzPct val="100000"/>
              <a:defRPr/>
            </a:pPr>
            <a:r>
              <a:rPr lang="en-US" sz="1400" b="1" kern="0" dirty="0">
                <a:solidFill>
                  <a:srgbClr val="000000"/>
                </a:solidFill>
                <a:latin typeface="Helvetica" pitchFamily="2" charset="0"/>
                <a:ea typeface="Arial Unicode MS" pitchFamily="34" charset="-128"/>
                <a:cs typeface="Arial Unicode MS" pitchFamily="34" charset="-128"/>
              </a:rPr>
              <a:t>Compliance officer</a:t>
            </a:r>
          </a:p>
        </p:txBody>
      </p:sp>
      <p:sp>
        <p:nvSpPr>
          <p:cNvPr id="30" name="TextBox 29">
            <a:extLst>
              <a:ext uri="{FF2B5EF4-FFF2-40B4-BE49-F238E27FC236}">
                <a16:creationId xmlns:a16="http://schemas.microsoft.com/office/drawing/2014/main" id="{5DF16F38-D480-94E8-7C44-FD46CEE426AE}"/>
              </a:ext>
            </a:extLst>
          </p:cNvPr>
          <p:cNvSpPr txBox="1"/>
          <p:nvPr/>
        </p:nvSpPr>
        <p:spPr>
          <a:xfrm>
            <a:off x="1271678" y="2611591"/>
            <a:ext cx="1930016" cy="215444"/>
          </a:xfrm>
          <a:prstGeom prst="rect">
            <a:avLst/>
          </a:prstGeom>
          <a:noFill/>
        </p:spPr>
        <p:txBody>
          <a:bodyPr wrap="none" lIns="0" tIns="0" rIns="0" bIns="0" rtlCol="0">
            <a:spAutoFit/>
          </a:bodyPr>
          <a:lstStyle/>
          <a:p>
            <a:pPr defTabSz="1088449" fontAlgn="base">
              <a:spcBef>
                <a:spcPct val="50000"/>
              </a:spcBef>
              <a:spcAft>
                <a:spcPct val="0"/>
              </a:spcAft>
              <a:buClr>
                <a:srgbClr val="000000"/>
              </a:buClr>
              <a:buSzPct val="100000"/>
              <a:defRPr/>
            </a:pPr>
            <a:r>
              <a:rPr lang="en-US" sz="1400" b="1" kern="0" dirty="0">
                <a:solidFill>
                  <a:srgbClr val="000000"/>
                </a:solidFill>
                <a:latin typeface="Helvetica" pitchFamily="2" charset="0"/>
                <a:ea typeface="Arial Unicode MS" pitchFamily="34" charset="-128"/>
                <a:cs typeface="Arial Unicode MS" pitchFamily="34" charset="-128"/>
              </a:rPr>
              <a:t>Employees / Managers</a:t>
            </a:r>
          </a:p>
        </p:txBody>
      </p:sp>
      <p:sp>
        <p:nvSpPr>
          <p:cNvPr id="31" name="TextBox 30">
            <a:extLst>
              <a:ext uri="{FF2B5EF4-FFF2-40B4-BE49-F238E27FC236}">
                <a16:creationId xmlns:a16="http://schemas.microsoft.com/office/drawing/2014/main" id="{0F9FE35B-4F7E-C31F-B97F-D01EFE0AD57F}"/>
              </a:ext>
            </a:extLst>
          </p:cNvPr>
          <p:cNvSpPr txBox="1"/>
          <p:nvPr/>
        </p:nvSpPr>
        <p:spPr>
          <a:xfrm>
            <a:off x="8618704" y="2522894"/>
            <a:ext cx="1662315" cy="215444"/>
          </a:xfrm>
          <a:prstGeom prst="rect">
            <a:avLst/>
          </a:prstGeom>
          <a:noFill/>
        </p:spPr>
        <p:txBody>
          <a:bodyPr wrap="none" lIns="0" tIns="0" rIns="0" bIns="0" rtlCol="0">
            <a:spAutoFit/>
          </a:bodyPr>
          <a:lstStyle/>
          <a:p>
            <a:pPr defTabSz="1088449" fontAlgn="base">
              <a:spcBef>
                <a:spcPct val="50000"/>
              </a:spcBef>
              <a:spcAft>
                <a:spcPct val="0"/>
              </a:spcAft>
              <a:buClr>
                <a:srgbClr val="000000"/>
              </a:buClr>
              <a:buSzPct val="100000"/>
              <a:defRPr/>
            </a:pPr>
            <a:r>
              <a:rPr lang="en-US" sz="1400" b="1" kern="0" dirty="0">
                <a:solidFill>
                  <a:srgbClr val="000000"/>
                </a:solidFill>
                <a:latin typeface="Helvetica" pitchFamily="2" charset="0"/>
                <a:ea typeface="Arial Unicode MS" pitchFamily="34" charset="-128"/>
                <a:cs typeface="Arial Unicode MS" pitchFamily="34" charset="-128"/>
              </a:rPr>
              <a:t>HR shared services</a:t>
            </a:r>
          </a:p>
        </p:txBody>
      </p:sp>
      <p:sp>
        <p:nvSpPr>
          <p:cNvPr id="32" name="TextBox 31">
            <a:extLst>
              <a:ext uri="{FF2B5EF4-FFF2-40B4-BE49-F238E27FC236}">
                <a16:creationId xmlns:a16="http://schemas.microsoft.com/office/drawing/2014/main" id="{D14BF38A-4B2B-1D99-AD6D-BAA905C14AAA}"/>
              </a:ext>
            </a:extLst>
          </p:cNvPr>
          <p:cNvSpPr txBox="1"/>
          <p:nvPr/>
        </p:nvSpPr>
        <p:spPr>
          <a:xfrm>
            <a:off x="1285966" y="4693309"/>
            <a:ext cx="468077" cy="215444"/>
          </a:xfrm>
          <a:prstGeom prst="rect">
            <a:avLst/>
          </a:prstGeom>
          <a:noFill/>
        </p:spPr>
        <p:txBody>
          <a:bodyPr wrap="none" lIns="0" tIns="0" rIns="0" bIns="0" rtlCol="0">
            <a:spAutoFit/>
          </a:bodyPr>
          <a:lstStyle/>
          <a:p>
            <a:pPr defTabSz="1088449" fontAlgn="base">
              <a:spcBef>
                <a:spcPct val="50000"/>
              </a:spcBef>
              <a:spcAft>
                <a:spcPct val="0"/>
              </a:spcAft>
              <a:buClr>
                <a:srgbClr val="000000"/>
              </a:buClr>
              <a:buSzPct val="100000"/>
              <a:defRPr/>
            </a:pPr>
            <a:r>
              <a:rPr lang="en-US" sz="1400" b="1" kern="0" dirty="0">
                <a:solidFill>
                  <a:srgbClr val="000000"/>
                </a:solidFill>
                <a:latin typeface="Helvetica" pitchFamily="2" charset="0"/>
                <a:ea typeface="Arial Unicode MS" pitchFamily="34" charset="-128"/>
                <a:cs typeface="Arial Unicode MS" pitchFamily="34" charset="-128"/>
              </a:rPr>
              <a:t>HR IT</a:t>
            </a:r>
          </a:p>
        </p:txBody>
      </p:sp>
      <p:pic>
        <p:nvPicPr>
          <p:cNvPr id="4" name="Picture 3">
            <a:extLst>
              <a:ext uri="{FF2B5EF4-FFF2-40B4-BE49-F238E27FC236}">
                <a16:creationId xmlns:a16="http://schemas.microsoft.com/office/drawing/2014/main" id="{CF1B6E14-C350-D40A-5434-99949A8F3437}"/>
              </a:ext>
            </a:extLst>
          </p:cNvPr>
          <p:cNvPicPr>
            <a:picLocks noChangeAspect="1"/>
          </p:cNvPicPr>
          <p:nvPr/>
        </p:nvPicPr>
        <p:blipFill>
          <a:blip r:embed="rId3" cstate="screen">
            <a:extLst>
              <a:ext uri="{28A0092B-C50C-407E-A947-70E740481C1C}">
                <a14:useLocalDpi xmlns:a14="http://schemas.microsoft.com/office/drawing/2010/main"/>
              </a:ext>
            </a:extLst>
          </a:blip>
          <a:srcRect l="12273" t="20931" r="51596" b="15951"/>
          <a:stretch>
            <a:fillRect/>
          </a:stretch>
        </p:blipFill>
        <p:spPr>
          <a:xfrm>
            <a:off x="-14289" y="2516019"/>
            <a:ext cx="1167377" cy="1631230"/>
          </a:xfrm>
          <a:prstGeom prst="rect">
            <a:avLst/>
          </a:prstGeom>
        </p:spPr>
      </p:pic>
      <p:pic>
        <p:nvPicPr>
          <p:cNvPr id="5" name="Picture 4">
            <a:extLst>
              <a:ext uri="{FF2B5EF4-FFF2-40B4-BE49-F238E27FC236}">
                <a16:creationId xmlns:a16="http://schemas.microsoft.com/office/drawing/2014/main" id="{9268788A-3063-DF05-3B3D-056D68C8C430}"/>
              </a:ext>
            </a:extLst>
          </p:cNvPr>
          <p:cNvPicPr>
            <a:picLocks noChangeAspect="1"/>
          </p:cNvPicPr>
          <p:nvPr/>
        </p:nvPicPr>
        <p:blipFill>
          <a:blip r:embed="rId4" cstate="screen">
            <a:extLst>
              <a:ext uri="{28A0092B-C50C-407E-A947-70E740481C1C}">
                <a14:useLocalDpi xmlns:a14="http://schemas.microsoft.com/office/drawing/2010/main"/>
              </a:ext>
            </a:extLst>
          </a:blip>
          <a:srcRect l="39670" b="24270"/>
          <a:stretch>
            <a:fillRect/>
          </a:stretch>
        </p:blipFill>
        <p:spPr>
          <a:xfrm flipH="1">
            <a:off x="-14289" y="4459788"/>
            <a:ext cx="1385888" cy="1752538"/>
          </a:xfrm>
          <a:prstGeom prst="rect">
            <a:avLst/>
          </a:prstGeom>
        </p:spPr>
      </p:pic>
      <p:pic>
        <p:nvPicPr>
          <p:cNvPr id="12" name="Picture 11" descr="A person in a red dress&#10;&#10;AI-generated content may be incorrect.">
            <a:extLst>
              <a:ext uri="{FF2B5EF4-FFF2-40B4-BE49-F238E27FC236}">
                <a16:creationId xmlns:a16="http://schemas.microsoft.com/office/drawing/2014/main" id="{382E1A11-A87C-A390-287A-F1FF6D9E9A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806240" y="4449467"/>
            <a:ext cx="1666021" cy="1666021"/>
          </a:xfrm>
          <a:prstGeom prst="rect">
            <a:avLst/>
          </a:prstGeom>
        </p:spPr>
      </p:pic>
      <p:pic>
        <p:nvPicPr>
          <p:cNvPr id="19" name="Picture 18" descr="A person in a suit smiling&#10;&#10;AI-generated content may be incorrect.">
            <a:extLst>
              <a:ext uri="{FF2B5EF4-FFF2-40B4-BE49-F238E27FC236}">
                <a16:creationId xmlns:a16="http://schemas.microsoft.com/office/drawing/2014/main" id="{8850BD30-EA8C-A250-DF21-F95E79124C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667310" y="2441405"/>
            <a:ext cx="1524690" cy="1524690"/>
          </a:xfrm>
          <a:prstGeom prst="rect">
            <a:avLst/>
          </a:prstGeom>
        </p:spPr>
      </p:pic>
      <p:pic>
        <p:nvPicPr>
          <p:cNvPr id="22" name="Picture 21" descr="A person with her arms crossed&#10;&#10;AI-generated content may be incorrect.">
            <a:extLst>
              <a:ext uri="{FF2B5EF4-FFF2-40B4-BE49-F238E27FC236}">
                <a16:creationId xmlns:a16="http://schemas.microsoft.com/office/drawing/2014/main" id="{1E0D0713-B181-C82E-381F-E7EA73D4A1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3362" y="2381515"/>
            <a:ext cx="1900238" cy="1900238"/>
          </a:xfrm>
          <a:prstGeom prst="rect">
            <a:avLst/>
          </a:prstGeom>
        </p:spPr>
      </p:pic>
    </p:spTree>
    <p:extLst>
      <p:ext uri="{BB962C8B-B14F-4D97-AF65-F5344CB8AC3E}">
        <p14:creationId xmlns:p14="http://schemas.microsoft.com/office/powerpoint/2010/main" val="372797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0292A58-0888-A94C-B9EE-9D3DEDB39E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41398" y="4915961"/>
            <a:ext cx="1450603" cy="1949611"/>
          </a:xfrm>
          <a:prstGeom prst="rect">
            <a:avLst/>
          </a:prstGeom>
        </p:spPr>
      </p:pic>
      <p:sp>
        <p:nvSpPr>
          <p:cNvPr id="4" name="Picture Placeholder 3">
            <a:extLst>
              <a:ext uri="{FF2B5EF4-FFF2-40B4-BE49-F238E27FC236}">
                <a16:creationId xmlns:a16="http://schemas.microsoft.com/office/drawing/2014/main" id="{AB4D289C-3D6E-646E-33F9-42922FA2FB7F}"/>
              </a:ext>
            </a:extLst>
          </p:cNvPr>
          <p:cNvSpPr>
            <a:spLocks noGrp="1"/>
          </p:cNvSpPr>
          <p:nvPr>
            <p:ph type="pic" sz="quarter" idx="10"/>
          </p:nvPr>
        </p:nvSpPr>
        <p:spPr/>
        <p:txBody>
          <a:bodyPr/>
          <a:lstStyle/>
          <a:p>
            <a:endParaRPr lang="en-US"/>
          </a:p>
        </p:txBody>
      </p:sp>
      <p:sp>
        <p:nvSpPr>
          <p:cNvPr id="5" name="Text Placeholder 4">
            <a:extLst>
              <a:ext uri="{FF2B5EF4-FFF2-40B4-BE49-F238E27FC236}">
                <a16:creationId xmlns:a16="http://schemas.microsoft.com/office/drawing/2014/main" id="{B7091ABF-1DB6-BBD6-9047-592B5280C4C7}"/>
              </a:ext>
            </a:extLst>
          </p:cNvPr>
          <p:cNvSpPr>
            <a:spLocks noGrp="1"/>
          </p:cNvSpPr>
          <p:nvPr>
            <p:ph type="body" sz="quarter" idx="12"/>
          </p:nvPr>
        </p:nvSpPr>
        <p:spPr/>
        <p:txBody>
          <a:bodyPr/>
          <a:lstStyle/>
          <a:p>
            <a:r>
              <a:rPr lang="en-US" dirty="0"/>
              <a:t>How SAP &amp; OpenText can help</a:t>
            </a:r>
          </a:p>
        </p:txBody>
      </p:sp>
      <p:pic>
        <p:nvPicPr>
          <p:cNvPr id="14" name="Grafik 9">
            <a:extLst>
              <a:ext uri="{FF2B5EF4-FFF2-40B4-BE49-F238E27FC236}">
                <a16:creationId xmlns:a16="http://schemas.microsoft.com/office/drawing/2014/main" id="{D9409968-F71E-4A10-81F3-6D284C60196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41396" y="4915961"/>
            <a:ext cx="1450603" cy="1949611"/>
          </a:xfrm>
          <a:prstGeom prst="rect">
            <a:avLst/>
          </a:prstGeom>
        </p:spPr>
      </p:pic>
      <p:pic>
        <p:nvPicPr>
          <p:cNvPr id="8" name="Bildplatzhalter 8">
            <a:extLst>
              <a:ext uri="{FF2B5EF4-FFF2-40B4-BE49-F238E27FC236}">
                <a16:creationId xmlns:a16="http://schemas.microsoft.com/office/drawing/2014/main" id="{04DBDA1A-957F-A396-3DAB-AEDF512C16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gray">
          <a:xfrm>
            <a:off x="-987" y="3418736"/>
            <a:ext cx="12192000" cy="3429907"/>
          </a:xfrm>
          <a:prstGeom prst="rect">
            <a:avLst/>
          </a:prstGeom>
          <a:noFill/>
        </p:spPr>
      </p:pic>
    </p:spTree>
    <p:extLst>
      <p:ext uri="{BB962C8B-B14F-4D97-AF65-F5344CB8AC3E}">
        <p14:creationId xmlns:p14="http://schemas.microsoft.com/office/powerpoint/2010/main" val="884650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A0023D7-CBD5-BA85-0233-D7AAC99D0B98}"/>
              </a:ext>
            </a:extLst>
          </p:cNvPr>
          <p:cNvPicPr>
            <a:picLocks noChangeAspect="1"/>
          </p:cNvPicPr>
          <p:nvPr/>
        </p:nvPicPr>
        <p:blipFill>
          <a:blip r:embed="rId5"/>
          <a:stretch>
            <a:fillRect/>
          </a:stretch>
        </p:blipFill>
        <p:spPr>
          <a:xfrm>
            <a:off x="346138" y="5311608"/>
            <a:ext cx="822746" cy="822746"/>
          </a:xfrm>
          <a:prstGeom prst="rect">
            <a:avLst/>
          </a:prstGeom>
        </p:spPr>
      </p:pic>
      <p:sp>
        <p:nvSpPr>
          <p:cNvPr id="4" name="Rectangle 3">
            <a:extLst>
              <a:ext uri="{FF2B5EF4-FFF2-40B4-BE49-F238E27FC236}">
                <a16:creationId xmlns:a16="http://schemas.microsoft.com/office/drawing/2014/main" id="{D6F302B3-9C00-40A4-950B-5F876343C44D}"/>
              </a:ext>
            </a:extLst>
          </p:cNvPr>
          <p:cNvSpPr/>
          <p:nvPr/>
        </p:nvSpPr>
        <p:spPr>
          <a:xfrm>
            <a:off x="1328296" y="2115801"/>
            <a:ext cx="4186679" cy="861774"/>
          </a:xfrm>
          <a:prstGeom prst="rect">
            <a:avLst/>
          </a:prstGeom>
        </p:spPr>
        <p:txBody>
          <a:bodyPr wrap="square" lIns="0" tIns="0" rIns="0" bIns="0" anchor="ctr">
            <a:spAutoFit/>
          </a:bodyPr>
          <a:lstStyle/>
          <a:p>
            <a:pPr defTabSz="1087144"/>
            <a:r>
              <a:rPr lang="en-US" sz="1400" b="1" dirty="0">
                <a:solidFill>
                  <a:srgbClr val="0070F2"/>
                </a:solidFill>
                <a:latin typeface="Helvetica" pitchFamily="2" charset="0"/>
              </a:rPr>
              <a:t>Drive efficient document lifecycle management</a:t>
            </a:r>
            <a:endParaRPr lang="en-US" sz="1400" b="1" dirty="0">
              <a:solidFill>
                <a:srgbClr val="0070F2"/>
              </a:solidFill>
              <a:latin typeface="Helvetica" pitchFamily="2" charset="0"/>
              <a:cs typeface="Arial"/>
            </a:endParaRPr>
          </a:p>
          <a:p>
            <a:pPr defTabSz="1088122"/>
            <a:r>
              <a:rPr lang="en-US" sz="1400" dirty="0">
                <a:latin typeface="Helvetica" pitchFamily="2" charset="0"/>
              </a:rPr>
              <a:t>Store, manage, and create employee documents from within your HR platform for improved operational efficiency</a:t>
            </a:r>
            <a:endParaRPr lang="en-US" sz="1400" dirty="0">
              <a:latin typeface="Helvetica" pitchFamily="2" charset="0"/>
              <a:cs typeface="Arial"/>
            </a:endParaRPr>
          </a:p>
        </p:txBody>
      </p:sp>
      <p:sp>
        <p:nvSpPr>
          <p:cNvPr id="6" name="Rectangle 5">
            <a:extLst>
              <a:ext uri="{FF2B5EF4-FFF2-40B4-BE49-F238E27FC236}">
                <a16:creationId xmlns:a16="http://schemas.microsoft.com/office/drawing/2014/main" id="{1523F737-2FB3-719D-258A-B590B3C90BC0}"/>
              </a:ext>
            </a:extLst>
          </p:cNvPr>
          <p:cNvSpPr/>
          <p:nvPr/>
        </p:nvSpPr>
        <p:spPr>
          <a:xfrm>
            <a:off x="1328296" y="5399900"/>
            <a:ext cx="4399894" cy="646163"/>
          </a:xfrm>
          <a:prstGeom prst="rect">
            <a:avLst/>
          </a:prstGeom>
        </p:spPr>
        <p:txBody>
          <a:bodyPr wrap="square" lIns="0" tIns="0" rIns="0" bIns="0" anchor="ctr">
            <a:spAutoFit/>
          </a:bodyPr>
          <a:lstStyle/>
          <a:p>
            <a:pPr defTabSz="1087144"/>
            <a:r>
              <a:rPr lang="en-US" sz="1400" b="1" dirty="0">
                <a:solidFill>
                  <a:srgbClr val="0070F2"/>
                </a:solidFill>
                <a:latin typeface="Helvetica" pitchFamily="2" charset="0"/>
              </a:rPr>
              <a:t>Enable agile and compliant HR</a:t>
            </a:r>
          </a:p>
          <a:p>
            <a:pPr defTabSz="1088122"/>
            <a:r>
              <a:rPr lang="en-US" sz="1400" dirty="0">
                <a:solidFill>
                  <a:srgbClr val="000000"/>
                </a:solidFill>
                <a:latin typeface="Helvetica" pitchFamily="2" charset="0"/>
              </a:rPr>
              <a:t>Meet data privacy requirements while ensuring complete employee files</a:t>
            </a:r>
          </a:p>
        </p:txBody>
      </p:sp>
      <p:sp>
        <p:nvSpPr>
          <p:cNvPr id="5" name="Rectangle 4">
            <a:extLst>
              <a:ext uri="{FF2B5EF4-FFF2-40B4-BE49-F238E27FC236}">
                <a16:creationId xmlns:a16="http://schemas.microsoft.com/office/drawing/2014/main" id="{12746A59-946E-45F2-53C7-BF29D093DDFC}"/>
              </a:ext>
            </a:extLst>
          </p:cNvPr>
          <p:cNvSpPr/>
          <p:nvPr/>
        </p:nvSpPr>
        <p:spPr>
          <a:xfrm>
            <a:off x="1323812" y="3282315"/>
            <a:ext cx="4532945" cy="646331"/>
          </a:xfrm>
          <a:prstGeom prst="rect">
            <a:avLst/>
          </a:prstGeom>
        </p:spPr>
        <p:txBody>
          <a:bodyPr wrap="square" lIns="0" tIns="0" rIns="0" bIns="0" anchor="ctr">
            <a:spAutoFit/>
          </a:bodyPr>
          <a:lstStyle/>
          <a:p>
            <a:pPr defTabSz="1087144"/>
            <a:r>
              <a:rPr lang="en-US" sz="1400" b="1" dirty="0">
                <a:solidFill>
                  <a:srgbClr val="0070F2"/>
                </a:solidFill>
                <a:latin typeface="Helvetica" pitchFamily="2" charset="0"/>
              </a:rPr>
              <a:t>Streamline HR document generation</a:t>
            </a:r>
          </a:p>
          <a:p>
            <a:pPr defTabSz="1087144"/>
            <a:r>
              <a:rPr lang="en-US" sz="1400" dirty="0">
                <a:solidFill>
                  <a:srgbClr val="000000"/>
                </a:solidFill>
                <a:latin typeface="Helvetica" pitchFamily="2" charset="0"/>
              </a:rPr>
              <a:t>Improve HR communications with accurate and personalized employee documents</a:t>
            </a:r>
          </a:p>
        </p:txBody>
      </p:sp>
      <p:sp>
        <p:nvSpPr>
          <p:cNvPr id="7" name="Text Placeholder 6">
            <a:extLst>
              <a:ext uri="{FF2B5EF4-FFF2-40B4-BE49-F238E27FC236}">
                <a16:creationId xmlns:a16="http://schemas.microsoft.com/office/drawing/2014/main" id="{6593B6A0-BA29-1436-B064-8059AD39C1C7}"/>
              </a:ext>
            </a:extLst>
          </p:cNvPr>
          <p:cNvSpPr>
            <a:spLocks noGrp="1"/>
          </p:cNvSpPr>
          <p:nvPr>
            <p:ph type="body" sz="quarter" idx="12"/>
          </p:nvPr>
        </p:nvSpPr>
        <p:spPr>
          <a:xfrm>
            <a:off x="806864" y="606341"/>
            <a:ext cx="8965588" cy="966909"/>
          </a:xfrm>
        </p:spPr>
        <p:txBody>
          <a:bodyPr>
            <a:normAutofit fontScale="92500" lnSpcReduction="20000"/>
          </a:bodyPr>
          <a:lstStyle/>
          <a:p>
            <a:r>
              <a:rPr lang="en-US" dirty="0"/>
              <a:t>Digitalize and streamline processes with HR document management solutions from SA</a:t>
            </a:r>
          </a:p>
        </p:txBody>
      </p:sp>
      <p:pic>
        <p:nvPicPr>
          <p:cNvPr id="16" name="Picture 15">
            <a:extLst>
              <a:ext uri="{FF2B5EF4-FFF2-40B4-BE49-F238E27FC236}">
                <a16:creationId xmlns:a16="http://schemas.microsoft.com/office/drawing/2014/main" id="{435EDA25-8484-DA22-131B-E766A360CCE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5491" y="2080857"/>
            <a:ext cx="822746" cy="822746"/>
          </a:xfrm>
          <a:prstGeom prst="rect">
            <a:avLst/>
          </a:prstGeom>
        </p:spPr>
      </p:pic>
      <p:sp>
        <p:nvSpPr>
          <p:cNvPr id="2" name="Rectangle 1">
            <a:extLst>
              <a:ext uri="{FF2B5EF4-FFF2-40B4-BE49-F238E27FC236}">
                <a16:creationId xmlns:a16="http://schemas.microsoft.com/office/drawing/2014/main" id="{6B587583-F585-9686-4904-0373C9AD1CCF}"/>
              </a:ext>
            </a:extLst>
          </p:cNvPr>
          <p:cNvSpPr/>
          <p:nvPr/>
        </p:nvSpPr>
        <p:spPr>
          <a:xfrm>
            <a:off x="1323812" y="4233386"/>
            <a:ext cx="4399894" cy="861774"/>
          </a:xfrm>
          <a:prstGeom prst="rect">
            <a:avLst/>
          </a:prstGeom>
        </p:spPr>
        <p:txBody>
          <a:bodyPr wrap="square" lIns="0" tIns="0" rIns="0" bIns="0" anchor="ctr">
            <a:spAutoFit/>
          </a:bodyPr>
          <a:lstStyle/>
          <a:p>
            <a:pPr defTabSz="1087144"/>
            <a:r>
              <a:rPr lang="en-US" sz="1400" b="1" dirty="0">
                <a:solidFill>
                  <a:srgbClr val="0070F2"/>
                </a:solidFill>
                <a:latin typeface="Helvetica" pitchFamily="2" charset="0"/>
              </a:rPr>
              <a:t>Personalize people experiences</a:t>
            </a:r>
          </a:p>
          <a:p>
            <a:pPr defTabSz="1087144"/>
            <a:r>
              <a:rPr lang="en-US" sz="1400" dirty="0">
                <a:solidFill>
                  <a:srgbClr val="000000"/>
                </a:solidFill>
                <a:latin typeface="Helvetica" pitchFamily="2" charset="0"/>
              </a:rPr>
              <a:t>Boost employee engagement and productivity with personalized experiences for document-related transactions and services</a:t>
            </a:r>
          </a:p>
        </p:txBody>
      </p:sp>
      <p:pic>
        <p:nvPicPr>
          <p:cNvPr id="42" name="Picture 41">
            <a:extLst>
              <a:ext uri="{FF2B5EF4-FFF2-40B4-BE49-F238E27FC236}">
                <a16:creationId xmlns:a16="http://schemas.microsoft.com/office/drawing/2014/main" id="{F3B8D05B-0613-A1E2-6F6F-327E3A7B201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5834" y="3218718"/>
            <a:ext cx="639913" cy="639913"/>
          </a:xfrm>
          <a:prstGeom prst="rect">
            <a:avLst/>
          </a:prstGeom>
        </p:spPr>
      </p:pic>
      <p:pic>
        <p:nvPicPr>
          <p:cNvPr id="9" name="Picture 8">
            <a:extLst>
              <a:ext uri="{FF2B5EF4-FFF2-40B4-BE49-F238E27FC236}">
                <a16:creationId xmlns:a16="http://schemas.microsoft.com/office/drawing/2014/main" id="{544F3AF8-A6C1-629C-28F4-2AAD7FE825D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4417" y="4173746"/>
            <a:ext cx="822746" cy="822746"/>
          </a:xfrm>
          <a:prstGeom prst="rect">
            <a:avLst/>
          </a:prstGeom>
        </p:spPr>
      </p:pic>
      <p:pic>
        <p:nvPicPr>
          <p:cNvPr id="11" name="Picture 10">
            <a:extLst>
              <a:ext uri="{FF2B5EF4-FFF2-40B4-BE49-F238E27FC236}">
                <a16:creationId xmlns:a16="http://schemas.microsoft.com/office/drawing/2014/main" id="{5446A9B6-0E00-D470-1F03-A467F8E86DE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33765" y="2465241"/>
            <a:ext cx="5785505" cy="3257740"/>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custData r:id="rId1"/>
      <p:custData r:id="rId2"/>
    </p:custDataLst>
    <p:extLst>
      <p:ext uri="{BB962C8B-B14F-4D97-AF65-F5344CB8AC3E}">
        <p14:creationId xmlns:p14="http://schemas.microsoft.com/office/powerpoint/2010/main" val="320467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444B6-B4B4-629E-B9D8-974F66F6C3B0}"/>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909DA736-D8CD-AA7B-0765-726E67EA7B78}"/>
              </a:ext>
            </a:extLst>
          </p:cNvPr>
          <p:cNvGrpSpPr/>
          <p:nvPr/>
        </p:nvGrpSpPr>
        <p:grpSpPr>
          <a:xfrm>
            <a:off x="416687" y="1594420"/>
            <a:ext cx="11308892" cy="4842461"/>
            <a:chOff x="416687" y="1594420"/>
            <a:chExt cx="10310976" cy="4667402"/>
          </a:xfrm>
        </p:grpSpPr>
        <p:sp>
          <p:nvSpPr>
            <p:cNvPr id="2" name="Round Single Corner Rectangle 1">
              <a:extLst>
                <a:ext uri="{FF2B5EF4-FFF2-40B4-BE49-F238E27FC236}">
                  <a16:creationId xmlns:a16="http://schemas.microsoft.com/office/drawing/2014/main" id="{0EAE6A74-0E61-2E96-0129-A3F834871708}"/>
                </a:ext>
              </a:extLst>
            </p:cNvPr>
            <p:cNvSpPr/>
            <p:nvPr/>
          </p:nvSpPr>
          <p:spPr>
            <a:xfrm>
              <a:off x="416687" y="1594420"/>
              <a:ext cx="3324442" cy="4667402"/>
            </a:xfrm>
            <a:prstGeom prst="round1Rect">
              <a:avLst>
                <a:gd name="adj" fmla="val 952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Single Corner Rectangle 2">
              <a:extLst>
                <a:ext uri="{FF2B5EF4-FFF2-40B4-BE49-F238E27FC236}">
                  <a16:creationId xmlns:a16="http://schemas.microsoft.com/office/drawing/2014/main" id="{5DD03910-14D1-F250-312B-40B10AD8102E}"/>
                </a:ext>
              </a:extLst>
            </p:cNvPr>
            <p:cNvSpPr/>
            <p:nvPr/>
          </p:nvSpPr>
          <p:spPr>
            <a:xfrm>
              <a:off x="3909954" y="1594420"/>
              <a:ext cx="3324442" cy="4667402"/>
            </a:xfrm>
            <a:prstGeom prst="round1Rect">
              <a:avLst>
                <a:gd name="adj" fmla="val 952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Single Corner Rectangle 8">
              <a:extLst>
                <a:ext uri="{FF2B5EF4-FFF2-40B4-BE49-F238E27FC236}">
                  <a16:creationId xmlns:a16="http://schemas.microsoft.com/office/drawing/2014/main" id="{809A4B57-B49D-C193-2455-76785CF5BA51}"/>
                </a:ext>
              </a:extLst>
            </p:cNvPr>
            <p:cNvSpPr/>
            <p:nvPr/>
          </p:nvSpPr>
          <p:spPr>
            <a:xfrm>
              <a:off x="7403221" y="1594420"/>
              <a:ext cx="3324442" cy="4667402"/>
            </a:xfrm>
            <a:prstGeom prst="round1Rect">
              <a:avLst>
                <a:gd name="adj" fmla="val 952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72D93C53-CF3E-0AC6-F323-B68924E6CFDF}"/>
              </a:ext>
            </a:extLst>
          </p:cNvPr>
          <p:cNvSpPr txBox="1"/>
          <p:nvPr/>
        </p:nvSpPr>
        <p:spPr>
          <a:xfrm>
            <a:off x="5223008" y="1708479"/>
            <a:ext cx="2856383" cy="553854"/>
          </a:xfrm>
          <a:prstGeom prst="rect">
            <a:avLst/>
          </a:prstGeom>
          <a:noFill/>
        </p:spPr>
        <p:txBody>
          <a:bodyPr wrap="square" lIns="0" tIns="0" rIns="0" bIns="0" rtlCol="0">
            <a:spAutoFit/>
          </a:bodyPr>
          <a:lstStyle/>
          <a:p>
            <a:pPr defTabSz="1088449" fontAlgn="base">
              <a:spcAft>
                <a:spcPct val="0"/>
              </a:spcAft>
              <a:buClr>
                <a:srgbClr val="000000"/>
              </a:buClr>
              <a:buSzPct val="100000"/>
              <a:defRPr/>
            </a:pPr>
            <a:r>
              <a:rPr lang="en-US" sz="1799" b="1" kern="0" dirty="0">
                <a:solidFill>
                  <a:schemeClr val="accent2"/>
                </a:solidFill>
                <a:latin typeface="Helvetica" pitchFamily="2" charset="0"/>
                <a:ea typeface="72 Brand" pitchFamily="34" charset="-128"/>
                <a:cs typeface="72 Brand" pitchFamily="34" charset="-128"/>
              </a:rPr>
              <a:t>Document </a:t>
            </a:r>
          </a:p>
          <a:p>
            <a:pPr defTabSz="1088449" fontAlgn="base">
              <a:spcAft>
                <a:spcPct val="0"/>
              </a:spcAft>
              <a:buClr>
                <a:srgbClr val="000000"/>
              </a:buClr>
              <a:buSzPct val="100000"/>
              <a:defRPr/>
            </a:pPr>
            <a:r>
              <a:rPr lang="en-US" sz="1799" b="1" kern="0" dirty="0">
                <a:solidFill>
                  <a:schemeClr val="accent2"/>
                </a:solidFill>
                <a:latin typeface="Helvetica" pitchFamily="2" charset="0"/>
                <a:ea typeface="72 Brand" pitchFamily="34" charset="-128"/>
                <a:cs typeface="72 Brand" pitchFamily="34" charset="-128"/>
              </a:rPr>
              <a:t>Management</a:t>
            </a:r>
          </a:p>
        </p:txBody>
      </p:sp>
      <p:sp>
        <p:nvSpPr>
          <p:cNvPr id="5" name="TextBox 4">
            <a:extLst>
              <a:ext uri="{FF2B5EF4-FFF2-40B4-BE49-F238E27FC236}">
                <a16:creationId xmlns:a16="http://schemas.microsoft.com/office/drawing/2014/main" id="{13856814-14B8-D3D8-7C08-132701B6B65D}"/>
              </a:ext>
            </a:extLst>
          </p:cNvPr>
          <p:cNvSpPr txBox="1"/>
          <p:nvPr/>
        </p:nvSpPr>
        <p:spPr>
          <a:xfrm>
            <a:off x="9080974" y="1708536"/>
            <a:ext cx="2344240" cy="553741"/>
          </a:xfrm>
          <a:prstGeom prst="rect">
            <a:avLst/>
          </a:prstGeom>
          <a:noFill/>
        </p:spPr>
        <p:txBody>
          <a:bodyPr wrap="square" lIns="0" tIns="0" rIns="0" bIns="0" rtlCol="0">
            <a:spAutoFit/>
          </a:bodyPr>
          <a:lstStyle/>
          <a:p>
            <a:pPr defTabSz="1088449" fontAlgn="base">
              <a:spcAft>
                <a:spcPct val="0"/>
              </a:spcAft>
              <a:buClr>
                <a:srgbClr val="000000"/>
              </a:buClr>
              <a:buSzPct val="100000"/>
              <a:defRPr/>
            </a:pPr>
            <a:r>
              <a:rPr lang="en-US" sz="1799" b="1" kern="0" dirty="0">
                <a:solidFill>
                  <a:schemeClr val="accent2"/>
                </a:solidFill>
                <a:latin typeface="Helvetica" pitchFamily="2" charset="0"/>
                <a:ea typeface="72 Brand" pitchFamily="34" charset="-128"/>
                <a:cs typeface="72 Brand" pitchFamily="34" charset="-128"/>
              </a:rPr>
              <a:t>Records Management</a:t>
            </a:r>
          </a:p>
        </p:txBody>
      </p:sp>
      <p:sp>
        <p:nvSpPr>
          <p:cNvPr id="21" name="TextBox 20">
            <a:extLst>
              <a:ext uri="{FF2B5EF4-FFF2-40B4-BE49-F238E27FC236}">
                <a16:creationId xmlns:a16="http://schemas.microsoft.com/office/drawing/2014/main" id="{DF6CD413-AE64-3B02-8216-138049C83DC0}"/>
              </a:ext>
            </a:extLst>
          </p:cNvPr>
          <p:cNvSpPr txBox="1"/>
          <p:nvPr/>
        </p:nvSpPr>
        <p:spPr>
          <a:xfrm>
            <a:off x="564284" y="2497240"/>
            <a:ext cx="3378785" cy="1815409"/>
          </a:xfrm>
          <a:prstGeom prst="rect">
            <a:avLst/>
          </a:prstGeom>
          <a:noFill/>
        </p:spPr>
        <p:txBody>
          <a:bodyPr wrap="square" lIns="0" tIns="0" rIns="0" bIns="0" rtlCol="0">
            <a:spAutoFit/>
          </a:bodyPr>
          <a:lstStyle/>
          <a:p>
            <a:pPr marL="0" lvl="1" defTabSz="1087471">
              <a:spcBef>
                <a:spcPts val="600"/>
              </a:spcBef>
              <a:buClr>
                <a:schemeClr val="accent2"/>
              </a:buClr>
              <a:buSzPct val="100000"/>
              <a:defRPr/>
            </a:pPr>
            <a:r>
              <a:rPr lang="en-US" sz="1100" kern="0" dirty="0">
                <a:solidFill>
                  <a:srgbClr val="000000"/>
                </a:solidFill>
                <a:latin typeface="Helvetica" pitchFamily="2" charset="0"/>
              </a:rPr>
              <a:t>Create engaging employee communications with: </a:t>
            </a:r>
          </a:p>
          <a:p>
            <a:pPr marL="285664" lvl="1" indent="-285664" defTabSz="1087471">
              <a:spcBef>
                <a:spcPts val="600"/>
              </a:spcBef>
              <a:buClr>
                <a:schemeClr val="accent2"/>
              </a:buClr>
              <a:buSzPct val="100000"/>
              <a:buFont typeface="Arial" panose="020B0604020202020204" pitchFamily="34" charset="0"/>
              <a:buChar char="•"/>
              <a:defRPr/>
            </a:pPr>
            <a:r>
              <a:rPr lang="en-US" sz="1100" kern="0" dirty="0">
                <a:solidFill>
                  <a:srgbClr val="000000"/>
                </a:solidFill>
                <a:latin typeface="Helvetica" pitchFamily="2" charset="0"/>
              </a:rPr>
              <a:t>Predefined templates with conditional formatting and editable fields</a:t>
            </a:r>
          </a:p>
          <a:p>
            <a:pPr marL="285664" lvl="1" indent="-285664" defTabSz="1087471">
              <a:spcBef>
                <a:spcPts val="600"/>
              </a:spcBef>
              <a:buClr>
                <a:schemeClr val="accent2"/>
              </a:buClr>
              <a:buSzPct val="100000"/>
              <a:buFont typeface="Arial" panose="020B0604020202020204" pitchFamily="34" charset="0"/>
              <a:buChar char="•"/>
              <a:defRPr/>
            </a:pPr>
            <a:r>
              <a:rPr lang="en-US" sz="1100" kern="0" dirty="0">
                <a:solidFill>
                  <a:srgbClr val="000000"/>
                </a:solidFill>
                <a:latin typeface="Helvetica" pitchFamily="2" charset="0"/>
              </a:rPr>
              <a:t>Employee self-service</a:t>
            </a:r>
          </a:p>
          <a:p>
            <a:pPr marL="285664" lvl="1" indent="-285664" defTabSz="1087471">
              <a:spcBef>
                <a:spcPts val="600"/>
              </a:spcBef>
              <a:buClr>
                <a:schemeClr val="accent2"/>
              </a:buClr>
              <a:buSzPct val="100000"/>
              <a:buFont typeface="Arial" panose="020B0604020202020204" pitchFamily="34" charset="0"/>
              <a:buChar char="•"/>
              <a:defRPr/>
            </a:pPr>
            <a:r>
              <a:rPr lang="en-US" sz="1100" kern="0" dirty="0">
                <a:solidFill>
                  <a:srgbClr val="000000"/>
                </a:solidFill>
                <a:latin typeface="Helvetica" pitchFamily="2" charset="0"/>
              </a:rPr>
              <a:t>Integrated eSignature</a:t>
            </a:r>
          </a:p>
          <a:p>
            <a:pPr marL="285664" lvl="1" indent="-285664" defTabSz="1087471">
              <a:spcBef>
                <a:spcPts val="600"/>
              </a:spcBef>
              <a:buClr>
                <a:schemeClr val="accent2"/>
              </a:buClr>
              <a:buSzPct val="100000"/>
              <a:buFont typeface="Arial" panose="020B0604020202020204" pitchFamily="34" charset="0"/>
              <a:buChar char="•"/>
              <a:defRPr/>
            </a:pPr>
            <a:r>
              <a:rPr lang="en-US" sz="1100" kern="0" dirty="0">
                <a:solidFill>
                  <a:srgbClr val="000000"/>
                </a:solidFill>
                <a:latin typeface="Helvetica" pitchFamily="2" charset="0"/>
              </a:rPr>
              <a:t>Bulk document generation</a:t>
            </a:r>
          </a:p>
          <a:p>
            <a:pPr marL="285664" lvl="1" indent="-285664" defTabSz="1087471">
              <a:spcBef>
                <a:spcPts val="600"/>
              </a:spcBef>
              <a:buClr>
                <a:schemeClr val="accent2"/>
              </a:buClr>
              <a:buSzPct val="100000"/>
              <a:buFont typeface="Arial" panose="020B0604020202020204" pitchFamily="34" charset="0"/>
              <a:buChar char="•"/>
              <a:defRPr/>
            </a:pPr>
            <a:r>
              <a:rPr lang="en-US" sz="1100" kern="0" dirty="0">
                <a:solidFill>
                  <a:srgbClr val="000000"/>
                </a:solidFill>
                <a:latin typeface="Helvetica" pitchFamily="2" charset="0"/>
              </a:rPr>
              <a:t>Event-based document generation*</a:t>
            </a:r>
          </a:p>
          <a:p>
            <a:pPr marL="285664" lvl="1" indent="-285664" defTabSz="1087471">
              <a:spcBef>
                <a:spcPts val="600"/>
              </a:spcBef>
              <a:buClr>
                <a:schemeClr val="accent2"/>
              </a:buClr>
              <a:buSzPct val="100000"/>
              <a:buFont typeface="Arial" panose="020B0604020202020204" pitchFamily="34" charset="0"/>
              <a:buChar char="•"/>
              <a:defRPr/>
            </a:pPr>
            <a:r>
              <a:rPr lang="en-US" sz="1100" kern="0" dirty="0">
                <a:solidFill>
                  <a:srgbClr val="000000"/>
                </a:solidFill>
                <a:latin typeface="Helvetica" pitchFamily="2" charset="0"/>
              </a:rPr>
              <a:t>Create document workflows</a:t>
            </a:r>
          </a:p>
        </p:txBody>
      </p:sp>
      <p:sp>
        <p:nvSpPr>
          <p:cNvPr id="22" name="TextBox 21">
            <a:extLst>
              <a:ext uri="{FF2B5EF4-FFF2-40B4-BE49-F238E27FC236}">
                <a16:creationId xmlns:a16="http://schemas.microsoft.com/office/drawing/2014/main" id="{483D1D13-6A60-31F8-1A90-3304F1906A01}"/>
              </a:ext>
            </a:extLst>
          </p:cNvPr>
          <p:cNvSpPr txBox="1"/>
          <p:nvPr/>
        </p:nvSpPr>
        <p:spPr>
          <a:xfrm>
            <a:off x="4383681" y="2483397"/>
            <a:ext cx="3378785" cy="1815882"/>
          </a:xfrm>
          <a:prstGeom prst="rect">
            <a:avLst/>
          </a:prstGeom>
          <a:noFill/>
        </p:spPr>
        <p:txBody>
          <a:bodyPr wrap="square" lIns="0" tIns="0" rIns="0" bIns="0" rtlCol="0">
            <a:spAutoFit/>
          </a:bodyPr>
          <a:lstStyle/>
          <a:p>
            <a:pPr marL="0" lvl="1" defTabSz="1087471">
              <a:spcBef>
                <a:spcPts val="600"/>
              </a:spcBef>
              <a:buClr>
                <a:schemeClr val="accent2"/>
              </a:buClr>
              <a:buSzPct val="100000"/>
              <a:defRPr/>
            </a:pPr>
            <a:r>
              <a:rPr lang="en-US" sz="1100" kern="0" dirty="0">
                <a:solidFill>
                  <a:srgbClr val="000000"/>
                </a:solidFill>
                <a:latin typeface="Helvetica" pitchFamily="2" charset="0"/>
              </a:rPr>
              <a:t>Increase productivity with:</a:t>
            </a:r>
          </a:p>
          <a:p>
            <a:pPr marL="285664" lvl="1" indent="-285664" defTabSz="1087471">
              <a:spcBef>
                <a:spcPts val="600"/>
              </a:spcBef>
              <a:buClr>
                <a:schemeClr val="accent2"/>
              </a:buClr>
              <a:buSzPct val="100000"/>
              <a:buFont typeface="Arial" panose="020B0604020202020204" pitchFamily="34" charset="0"/>
              <a:buChar char="•"/>
              <a:defRPr/>
            </a:pPr>
            <a:r>
              <a:rPr lang="en-US" sz="1100" kern="0" dirty="0">
                <a:solidFill>
                  <a:srgbClr val="000000"/>
                </a:solidFill>
                <a:latin typeface="Helvetica" pitchFamily="2" charset="0"/>
              </a:rPr>
              <a:t>Centralized document storage with metadata</a:t>
            </a:r>
          </a:p>
          <a:p>
            <a:pPr marL="285664" lvl="1" indent="-285664" defTabSz="1087471">
              <a:spcBef>
                <a:spcPts val="600"/>
              </a:spcBef>
              <a:buClr>
                <a:schemeClr val="accent2"/>
              </a:buClr>
              <a:buSzPct val="100000"/>
              <a:buFont typeface="Arial" panose="020B0604020202020204" pitchFamily="34" charset="0"/>
              <a:buChar char="•"/>
              <a:defRPr/>
            </a:pPr>
            <a:r>
              <a:rPr lang="en-US" sz="1100" kern="0" dirty="0">
                <a:solidFill>
                  <a:srgbClr val="000000"/>
                </a:solidFill>
                <a:latin typeface="Helvetica" pitchFamily="2" charset="0"/>
              </a:rPr>
              <a:t>Document version control</a:t>
            </a:r>
          </a:p>
          <a:p>
            <a:pPr marL="285664" lvl="1" indent="-285664" defTabSz="1087471">
              <a:spcBef>
                <a:spcPts val="600"/>
              </a:spcBef>
              <a:buClr>
                <a:schemeClr val="accent2"/>
              </a:buClr>
              <a:buSzPct val="100000"/>
              <a:buFont typeface="Arial" panose="020B0604020202020204" pitchFamily="34" charset="0"/>
              <a:buChar char="•"/>
              <a:defRPr/>
            </a:pPr>
            <a:r>
              <a:rPr lang="en-US" sz="1100" kern="0" dirty="0">
                <a:solidFill>
                  <a:srgbClr val="000000"/>
                </a:solidFill>
                <a:latin typeface="Helvetica" pitchFamily="2" charset="0"/>
              </a:rPr>
              <a:t>Folder structure and taxonomy</a:t>
            </a:r>
          </a:p>
          <a:p>
            <a:pPr marL="285664" lvl="1" indent="-285664" defTabSz="1087471">
              <a:spcBef>
                <a:spcPts val="600"/>
              </a:spcBef>
              <a:buClr>
                <a:schemeClr val="accent2"/>
              </a:buClr>
              <a:buSzPct val="100000"/>
              <a:buFont typeface="Arial" panose="020B0604020202020204" pitchFamily="34" charset="0"/>
              <a:buChar char="•"/>
              <a:defRPr/>
            </a:pPr>
            <a:r>
              <a:rPr lang="en-US" sz="1100" kern="0" dirty="0">
                <a:solidFill>
                  <a:srgbClr val="000000"/>
                </a:solidFill>
                <a:latin typeface="Helvetica" pitchFamily="2" charset="0"/>
              </a:rPr>
              <a:t>Full-text search </a:t>
            </a:r>
          </a:p>
          <a:p>
            <a:pPr marL="285664" lvl="1" indent="-285664" defTabSz="1087471">
              <a:spcBef>
                <a:spcPts val="600"/>
              </a:spcBef>
              <a:buClr>
                <a:schemeClr val="accent2"/>
              </a:buClr>
              <a:buSzPct val="100000"/>
              <a:buFont typeface="Arial" panose="020B0604020202020204" pitchFamily="34" charset="0"/>
              <a:buChar char="•"/>
              <a:defRPr/>
            </a:pPr>
            <a:r>
              <a:rPr lang="en-US" sz="1100" kern="0" dirty="0">
                <a:solidFill>
                  <a:srgbClr val="000000"/>
                </a:solidFill>
                <a:latin typeface="Helvetica" pitchFamily="2" charset="0"/>
              </a:rPr>
              <a:t>Role-based permissions for security and access control</a:t>
            </a:r>
          </a:p>
          <a:p>
            <a:pPr marL="285664" lvl="1" indent="-285664" defTabSz="1087471">
              <a:spcBef>
                <a:spcPts val="600"/>
              </a:spcBef>
              <a:buClr>
                <a:schemeClr val="accent2"/>
              </a:buClr>
              <a:buSzPct val="100000"/>
              <a:buFont typeface="Arial" panose="020B0604020202020204" pitchFamily="34" charset="0"/>
              <a:buChar char="•"/>
              <a:defRPr/>
            </a:pPr>
            <a:r>
              <a:rPr lang="en-US" sz="1100" kern="0" dirty="0">
                <a:solidFill>
                  <a:srgbClr val="000000"/>
                </a:solidFill>
                <a:latin typeface="Helvetica" pitchFamily="2" charset="0"/>
              </a:rPr>
              <a:t>Upload and approve documents </a:t>
            </a:r>
          </a:p>
        </p:txBody>
      </p:sp>
      <p:sp>
        <p:nvSpPr>
          <p:cNvPr id="23" name="TextBox 22">
            <a:extLst>
              <a:ext uri="{FF2B5EF4-FFF2-40B4-BE49-F238E27FC236}">
                <a16:creationId xmlns:a16="http://schemas.microsoft.com/office/drawing/2014/main" id="{943203EE-C73D-AE2F-C37B-774FD41AC10E}"/>
              </a:ext>
            </a:extLst>
          </p:cNvPr>
          <p:cNvSpPr txBox="1"/>
          <p:nvPr/>
        </p:nvSpPr>
        <p:spPr>
          <a:xfrm>
            <a:off x="8275383" y="2496411"/>
            <a:ext cx="3352333" cy="1892826"/>
          </a:xfrm>
          <a:prstGeom prst="rect">
            <a:avLst/>
          </a:prstGeom>
          <a:noFill/>
        </p:spPr>
        <p:txBody>
          <a:bodyPr wrap="square" lIns="0" tIns="0" rIns="0" bIns="0" rtlCol="0">
            <a:spAutoFit/>
          </a:bodyPr>
          <a:lstStyle/>
          <a:p>
            <a:pPr defTabSz="1088449">
              <a:spcAft>
                <a:spcPts val="600"/>
              </a:spcAft>
              <a:buClr>
                <a:schemeClr val="accent2"/>
              </a:buClr>
              <a:defRPr/>
            </a:pPr>
            <a:r>
              <a:rPr lang="en-US" sz="1100" kern="0" dirty="0">
                <a:solidFill>
                  <a:srgbClr val="000000"/>
                </a:solidFill>
                <a:latin typeface="Helvetica" pitchFamily="2" charset="0"/>
              </a:rPr>
              <a:t>Enable HR document compliance with:</a:t>
            </a:r>
          </a:p>
          <a:p>
            <a:pPr marL="285664" indent="-285664" defTabSz="1088449">
              <a:spcAft>
                <a:spcPts val="600"/>
              </a:spcAft>
              <a:buClr>
                <a:schemeClr val="accent2"/>
              </a:buClr>
              <a:buFont typeface="Arial" panose="020B0604020202020204" pitchFamily="34" charset="0"/>
              <a:buChar char="•"/>
              <a:defRPr/>
            </a:pPr>
            <a:r>
              <a:rPr lang="en-US" sz="1100" kern="0" dirty="0">
                <a:solidFill>
                  <a:srgbClr val="000000"/>
                </a:solidFill>
                <a:latin typeface="Helvetica" pitchFamily="2" charset="0"/>
              </a:rPr>
              <a:t>Support regulatory requirements such as GDPR</a:t>
            </a:r>
          </a:p>
          <a:p>
            <a:pPr marL="285664" indent="-285664" defTabSz="1088449">
              <a:spcAft>
                <a:spcPts val="600"/>
              </a:spcAft>
              <a:buClr>
                <a:schemeClr val="accent2"/>
              </a:buClr>
              <a:buFont typeface="Arial" panose="020B0604020202020204" pitchFamily="34" charset="0"/>
              <a:buChar char="•"/>
              <a:defRPr/>
            </a:pPr>
            <a:r>
              <a:rPr lang="en-US" sz="1100" kern="0" dirty="0">
                <a:solidFill>
                  <a:srgbClr val="000000"/>
                </a:solidFill>
                <a:latin typeface="Helvetica" pitchFamily="2" charset="0"/>
              </a:rPr>
              <a:t>File completeness check</a:t>
            </a:r>
          </a:p>
          <a:p>
            <a:pPr marL="285664" indent="-285664" defTabSz="1088449">
              <a:spcAft>
                <a:spcPts val="600"/>
              </a:spcAft>
              <a:buClr>
                <a:schemeClr val="accent2"/>
              </a:buClr>
              <a:buFont typeface="Arial" panose="020B0604020202020204" pitchFamily="34" charset="0"/>
              <a:buChar char="•"/>
              <a:defRPr/>
            </a:pPr>
            <a:r>
              <a:rPr lang="en-US" sz="1100" kern="0" dirty="0">
                <a:solidFill>
                  <a:srgbClr val="000000"/>
                </a:solidFill>
                <a:latin typeface="Helvetica" pitchFamily="2" charset="0"/>
              </a:rPr>
              <a:t>Legal holds</a:t>
            </a:r>
          </a:p>
          <a:p>
            <a:pPr marL="285664" indent="-285664" defTabSz="1088449">
              <a:spcAft>
                <a:spcPts val="600"/>
              </a:spcAft>
              <a:buClr>
                <a:schemeClr val="accent2"/>
              </a:buClr>
              <a:buFont typeface="Arial" panose="020B0604020202020204" pitchFamily="34" charset="0"/>
              <a:buChar char="•"/>
              <a:defRPr/>
            </a:pPr>
            <a:r>
              <a:rPr lang="en-US" sz="1100" kern="0" dirty="0">
                <a:solidFill>
                  <a:srgbClr val="000000"/>
                </a:solidFill>
                <a:latin typeface="Helvetica" pitchFamily="2" charset="0"/>
              </a:rPr>
              <a:t>Audit trail </a:t>
            </a:r>
          </a:p>
          <a:p>
            <a:pPr marL="285664" indent="-285664" defTabSz="1088449">
              <a:spcAft>
                <a:spcPts val="600"/>
              </a:spcAft>
              <a:buClr>
                <a:schemeClr val="accent2"/>
              </a:buClr>
              <a:buFont typeface="Arial" panose="020B0604020202020204" pitchFamily="34" charset="0"/>
              <a:buChar char="•"/>
              <a:defRPr/>
            </a:pPr>
            <a:r>
              <a:rPr lang="en-US" sz="1100" kern="0" dirty="0">
                <a:solidFill>
                  <a:srgbClr val="000000"/>
                </a:solidFill>
                <a:latin typeface="Helvetica" pitchFamily="2" charset="0"/>
              </a:rPr>
              <a:t>Document disposition </a:t>
            </a:r>
          </a:p>
          <a:p>
            <a:pPr marL="285664" indent="-285664" defTabSz="1088449">
              <a:spcAft>
                <a:spcPts val="600"/>
              </a:spcAft>
              <a:buClr>
                <a:schemeClr val="accent2"/>
              </a:buClr>
              <a:buFont typeface="Arial" panose="020B0604020202020204" pitchFamily="34" charset="0"/>
              <a:buChar char="•"/>
              <a:defRPr/>
            </a:pPr>
            <a:r>
              <a:rPr lang="en-US" sz="1100" kern="0" dirty="0">
                <a:solidFill>
                  <a:srgbClr val="000000"/>
                </a:solidFill>
                <a:latin typeface="Helvetica" pitchFamily="2" charset="0"/>
              </a:rPr>
              <a:t>Retention policies</a:t>
            </a:r>
          </a:p>
          <a:p>
            <a:pPr marL="285664" indent="-285664" defTabSz="1088449">
              <a:spcAft>
                <a:spcPts val="600"/>
              </a:spcAft>
              <a:buClr>
                <a:schemeClr val="accent2"/>
              </a:buClr>
              <a:buFont typeface="Arial" panose="020B0604020202020204" pitchFamily="34" charset="0"/>
              <a:buChar char="•"/>
              <a:defRPr/>
            </a:pPr>
            <a:r>
              <a:rPr lang="en-US" sz="1100" kern="0" dirty="0">
                <a:solidFill>
                  <a:srgbClr val="000000"/>
                </a:solidFill>
                <a:latin typeface="Helvetica" pitchFamily="2" charset="0"/>
              </a:rPr>
              <a:t>Redaction*</a:t>
            </a:r>
          </a:p>
        </p:txBody>
      </p:sp>
      <p:sp>
        <p:nvSpPr>
          <p:cNvPr id="30" name="Rectangle 29">
            <a:extLst>
              <a:ext uri="{FF2B5EF4-FFF2-40B4-BE49-F238E27FC236}">
                <a16:creationId xmlns:a16="http://schemas.microsoft.com/office/drawing/2014/main" id="{6DA8A368-C52A-D44F-E3E4-BFE0D031D2BA}"/>
              </a:ext>
            </a:extLst>
          </p:cNvPr>
          <p:cNvSpPr/>
          <p:nvPr/>
        </p:nvSpPr>
        <p:spPr>
          <a:xfrm>
            <a:off x="1266555" y="1667332"/>
            <a:ext cx="1402948" cy="646074"/>
          </a:xfrm>
          <a:prstGeom prst="rect">
            <a:avLst/>
          </a:prstGeom>
          <a:noFill/>
        </p:spPr>
        <p:txBody>
          <a:bodyPr wrap="none">
            <a:spAutoFit/>
          </a:bodyPr>
          <a:lstStyle/>
          <a:p>
            <a:pPr defTabSz="1087905">
              <a:buClr>
                <a:srgbClr val="F0AB00"/>
              </a:buClr>
              <a:buSzPct val="80000"/>
              <a:defRPr/>
            </a:pPr>
            <a:r>
              <a:rPr lang="en-US" sz="1799" b="1" kern="0" dirty="0">
                <a:solidFill>
                  <a:schemeClr val="accent2"/>
                </a:solidFill>
                <a:latin typeface="Helvetica" pitchFamily="2" charset="0"/>
              </a:rPr>
              <a:t>Document </a:t>
            </a:r>
          </a:p>
          <a:p>
            <a:pPr defTabSz="1087905">
              <a:buClr>
                <a:srgbClr val="F0AB00"/>
              </a:buClr>
              <a:buSzPct val="80000"/>
              <a:defRPr/>
            </a:pPr>
            <a:r>
              <a:rPr lang="en-US" sz="1799" b="1" kern="0" dirty="0">
                <a:solidFill>
                  <a:schemeClr val="accent2"/>
                </a:solidFill>
                <a:latin typeface="Helvetica" pitchFamily="2" charset="0"/>
              </a:rPr>
              <a:t>Generation</a:t>
            </a:r>
          </a:p>
        </p:txBody>
      </p:sp>
      <p:sp>
        <p:nvSpPr>
          <p:cNvPr id="31" name="TextBox 30">
            <a:extLst>
              <a:ext uri="{FF2B5EF4-FFF2-40B4-BE49-F238E27FC236}">
                <a16:creationId xmlns:a16="http://schemas.microsoft.com/office/drawing/2014/main" id="{DF9FA7AF-6700-2869-2EAB-23FD0E62734C}"/>
              </a:ext>
            </a:extLst>
          </p:cNvPr>
          <p:cNvSpPr txBox="1"/>
          <p:nvPr/>
        </p:nvSpPr>
        <p:spPr>
          <a:xfrm>
            <a:off x="558941" y="6228075"/>
            <a:ext cx="3389469" cy="123079"/>
          </a:xfrm>
          <a:prstGeom prst="rect">
            <a:avLst/>
          </a:prstGeom>
          <a:noFill/>
        </p:spPr>
        <p:txBody>
          <a:bodyPr wrap="none" lIns="0" tIns="0" rIns="0" bIns="0" rtlCol="0">
            <a:spAutoFit/>
          </a:bodyPr>
          <a:lstStyle/>
          <a:p>
            <a:pPr defTabSz="1088449" fontAlgn="base">
              <a:spcBef>
                <a:spcPct val="50000"/>
              </a:spcBef>
              <a:spcAft>
                <a:spcPct val="0"/>
              </a:spcAft>
              <a:buClr>
                <a:srgbClr val="000000"/>
              </a:buClr>
              <a:buSzPct val="100000"/>
              <a:defRPr/>
            </a:pPr>
            <a:r>
              <a:rPr lang="en-US" sz="800" i="1" kern="0" dirty="0">
                <a:solidFill>
                  <a:srgbClr val="000000"/>
                </a:solidFill>
                <a:latin typeface="72 Brand" panose="020B0504030603020204" pitchFamily="34" charset="0"/>
                <a:ea typeface="Arial Unicode MS" pitchFamily="34" charset="-128"/>
                <a:cs typeface="Arial Unicode MS" pitchFamily="34" charset="-128"/>
              </a:rPr>
              <a:t>*Functionality only available with SAP SuccessFactors Extended ECM by OpenText</a:t>
            </a:r>
          </a:p>
        </p:txBody>
      </p:sp>
      <p:sp>
        <p:nvSpPr>
          <p:cNvPr id="34" name="Title 1">
            <a:extLst>
              <a:ext uri="{FF2B5EF4-FFF2-40B4-BE49-F238E27FC236}">
                <a16:creationId xmlns:a16="http://schemas.microsoft.com/office/drawing/2014/main" id="{2857A90B-0337-37CE-3876-98B950B5947B}"/>
              </a:ext>
            </a:extLst>
          </p:cNvPr>
          <p:cNvSpPr>
            <a:spLocks noGrp="1"/>
          </p:cNvSpPr>
          <p:nvPr>
            <p:ph type="title" idx="4294967295"/>
          </p:nvPr>
        </p:nvSpPr>
        <p:spPr>
          <a:xfrm>
            <a:off x="564284" y="596178"/>
            <a:ext cx="9465541" cy="840333"/>
          </a:xfrm>
        </p:spPr>
        <p:txBody>
          <a:bodyPr>
            <a:noAutofit/>
          </a:bodyPr>
          <a:lstStyle/>
          <a:p>
            <a:r>
              <a:rPr lang="en-US" sz="3200" dirty="0">
                <a:solidFill>
                  <a:schemeClr val="accent3"/>
                </a:solidFill>
              </a:rPr>
              <a:t>How we deliver HR document management</a:t>
            </a:r>
            <a:br>
              <a:rPr lang="en-US" sz="3200" dirty="0">
                <a:solidFill>
                  <a:schemeClr val="accent3"/>
                </a:solidFill>
              </a:rPr>
            </a:br>
            <a:r>
              <a:rPr lang="en-US" sz="1200" b="0" dirty="0">
                <a:solidFill>
                  <a:schemeClr val="accent3"/>
                </a:solidFill>
              </a:rPr>
              <a:t>From creation to disposition, a comprehensive enterprise solution</a:t>
            </a:r>
            <a:endParaRPr lang="en-US" sz="1200" dirty="0">
              <a:solidFill>
                <a:schemeClr val="accent3"/>
              </a:solidFill>
            </a:endParaRPr>
          </a:p>
        </p:txBody>
      </p:sp>
      <p:pic>
        <p:nvPicPr>
          <p:cNvPr id="35" name="Picture 34">
            <a:extLst>
              <a:ext uri="{FF2B5EF4-FFF2-40B4-BE49-F238E27FC236}">
                <a16:creationId xmlns:a16="http://schemas.microsoft.com/office/drawing/2014/main" id="{7C14AE3A-BADA-8582-BA61-E098AC22B6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0505" y="1580354"/>
            <a:ext cx="758977" cy="758977"/>
          </a:xfrm>
          <a:prstGeom prst="rect">
            <a:avLst/>
          </a:prstGeom>
        </p:spPr>
      </p:pic>
      <p:pic>
        <p:nvPicPr>
          <p:cNvPr id="36" name="Picture 35">
            <a:extLst>
              <a:ext uri="{FF2B5EF4-FFF2-40B4-BE49-F238E27FC236}">
                <a16:creationId xmlns:a16="http://schemas.microsoft.com/office/drawing/2014/main" id="{E73C1116-5796-AD7E-56CB-3E1121C94E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8867" y="1588774"/>
            <a:ext cx="758977" cy="758977"/>
          </a:xfrm>
          <a:prstGeom prst="rect">
            <a:avLst/>
          </a:prstGeom>
        </p:spPr>
      </p:pic>
      <p:pic>
        <p:nvPicPr>
          <p:cNvPr id="37" name="Picture 36">
            <a:extLst>
              <a:ext uri="{FF2B5EF4-FFF2-40B4-BE49-F238E27FC236}">
                <a16:creationId xmlns:a16="http://schemas.microsoft.com/office/drawing/2014/main" id="{1B17C76E-DE13-0C34-DEAE-716D6AF3CB9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46464" y="1589651"/>
            <a:ext cx="758977" cy="758977"/>
          </a:xfrm>
          <a:prstGeom prst="rect">
            <a:avLst/>
          </a:prstGeom>
        </p:spPr>
      </p:pic>
      <p:pic>
        <p:nvPicPr>
          <p:cNvPr id="41" name="Picture 40">
            <a:extLst>
              <a:ext uri="{FF2B5EF4-FFF2-40B4-BE49-F238E27FC236}">
                <a16:creationId xmlns:a16="http://schemas.microsoft.com/office/drawing/2014/main" id="{821C7670-55AB-5575-5C89-1B48DE14A6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7493" y="4470558"/>
            <a:ext cx="2922268" cy="1645491"/>
          </a:xfrm>
          <a:prstGeom prst="rect">
            <a:avLst/>
          </a:prstGeom>
          <a:ln>
            <a:solidFill>
              <a:schemeClr val="bg1">
                <a:lumMod val="85000"/>
              </a:schemeClr>
            </a:solidFill>
          </a:ln>
        </p:spPr>
      </p:pic>
      <p:pic>
        <p:nvPicPr>
          <p:cNvPr id="43" name="Picture 42">
            <a:extLst>
              <a:ext uri="{FF2B5EF4-FFF2-40B4-BE49-F238E27FC236}">
                <a16:creationId xmlns:a16="http://schemas.microsoft.com/office/drawing/2014/main" id="{6ECD309B-C876-AC68-5211-D374254C486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02946" y="4470558"/>
            <a:ext cx="2922268" cy="1645491"/>
          </a:xfrm>
          <a:prstGeom prst="rect">
            <a:avLst/>
          </a:prstGeom>
          <a:ln>
            <a:solidFill>
              <a:schemeClr val="bg1">
                <a:lumMod val="85000"/>
              </a:schemeClr>
            </a:solidFill>
          </a:ln>
        </p:spPr>
      </p:pic>
      <p:pic>
        <p:nvPicPr>
          <p:cNvPr id="53" name="Picture 52">
            <a:extLst>
              <a:ext uri="{FF2B5EF4-FFF2-40B4-BE49-F238E27FC236}">
                <a16:creationId xmlns:a16="http://schemas.microsoft.com/office/drawing/2014/main" id="{81B1943D-3BEC-651A-ED74-66F3C327048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0815" y="4455703"/>
            <a:ext cx="2922268" cy="1645491"/>
          </a:xfrm>
          <a:prstGeom prst="rect">
            <a:avLst/>
          </a:prstGeom>
          <a:ln>
            <a:solidFill>
              <a:schemeClr val="bg1">
                <a:lumMod val="85000"/>
              </a:schemeClr>
            </a:solidFill>
          </a:ln>
        </p:spPr>
      </p:pic>
      <p:pic>
        <p:nvPicPr>
          <p:cNvPr id="51" name="Picture 50">
            <a:extLst>
              <a:ext uri="{FF2B5EF4-FFF2-40B4-BE49-F238E27FC236}">
                <a16:creationId xmlns:a16="http://schemas.microsoft.com/office/drawing/2014/main" id="{D5B1A702-29F1-1D21-9876-47ABD2A8003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39434" y="4646664"/>
            <a:ext cx="2916869" cy="1645491"/>
          </a:xfrm>
          <a:prstGeom prst="rect">
            <a:avLst/>
          </a:prstGeom>
          <a:ln>
            <a:solidFill>
              <a:schemeClr val="bg1">
                <a:lumMod val="85000"/>
              </a:schemeClr>
            </a:solidFill>
          </a:ln>
        </p:spPr>
      </p:pic>
    </p:spTree>
    <p:extLst>
      <p:ext uri="{BB962C8B-B14F-4D97-AF65-F5344CB8AC3E}">
        <p14:creationId xmlns:p14="http://schemas.microsoft.com/office/powerpoint/2010/main" val="138056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0292A58-0888-A94C-B9EE-9D3DEDB39E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41398" y="4915961"/>
            <a:ext cx="1450603" cy="1949611"/>
          </a:xfrm>
          <a:prstGeom prst="rect">
            <a:avLst/>
          </a:prstGeom>
        </p:spPr>
      </p:pic>
      <p:pic>
        <p:nvPicPr>
          <p:cNvPr id="5" name="Picture Placeholder 4" descr="A person smiling while holding a tablet&#10;&#10;AI-generated content may be incorrect.">
            <a:extLst>
              <a:ext uri="{FF2B5EF4-FFF2-40B4-BE49-F238E27FC236}">
                <a16:creationId xmlns:a16="http://schemas.microsoft.com/office/drawing/2014/main" id="{C98D608B-6A33-DDB0-CFC7-35709210589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51352" b="1774"/>
          <a:stretch>
            <a:fillRect/>
          </a:stretch>
        </p:blipFill>
        <p:spPr>
          <a:xfrm>
            <a:off x="0" y="3643086"/>
            <a:ext cx="12192000" cy="3214914"/>
          </a:xfrm>
        </p:spPr>
      </p:pic>
      <p:sp>
        <p:nvSpPr>
          <p:cNvPr id="3" name="Text Placeholder 2">
            <a:extLst>
              <a:ext uri="{FF2B5EF4-FFF2-40B4-BE49-F238E27FC236}">
                <a16:creationId xmlns:a16="http://schemas.microsoft.com/office/drawing/2014/main" id="{5E7E2A50-3119-E6DA-C886-155EEF215CC7}"/>
              </a:ext>
            </a:extLst>
          </p:cNvPr>
          <p:cNvSpPr>
            <a:spLocks noGrp="1"/>
          </p:cNvSpPr>
          <p:nvPr>
            <p:ph type="body" sz="quarter" idx="12"/>
          </p:nvPr>
        </p:nvSpPr>
        <p:spPr>
          <a:xfrm>
            <a:off x="1794241" y="1609559"/>
            <a:ext cx="8965588" cy="947903"/>
          </a:xfrm>
        </p:spPr>
        <p:txBody>
          <a:bodyPr>
            <a:normAutofit/>
          </a:bodyPr>
          <a:lstStyle/>
          <a:p>
            <a:r>
              <a:rPr lang="en-US" sz="4000" dirty="0"/>
              <a:t>Solution Differentiators</a:t>
            </a:r>
            <a:endParaRPr lang="en-US" sz="4800" dirty="0"/>
          </a:p>
        </p:txBody>
      </p:sp>
      <p:pic>
        <p:nvPicPr>
          <p:cNvPr id="14" name="Grafik 9">
            <a:extLst>
              <a:ext uri="{FF2B5EF4-FFF2-40B4-BE49-F238E27FC236}">
                <a16:creationId xmlns:a16="http://schemas.microsoft.com/office/drawing/2014/main" id="{D9409968-F71E-4A10-81F3-6D284C60196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41396" y="4915961"/>
            <a:ext cx="1450603" cy="1949611"/>
          </a:xfrm>
          <a:prstGeom prst="rect">
            <a:avLst/>
          </a:prstGeom>
        </p:spPr>
      </p:pic>
    </p:spTree>
    <p:extLst>
      <p:ext uri="{BB962C8B-B14F-4D97-AF65-F5344CB8AC3E}">
        <p14:creationId xmlns:p14="http://schemas.microsoft.com/office/powerpoint/2010/main" val="2200106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ingle Corner Rectangle 2">
            <a:extLst>
              <a:ext uri="{FF2B5EF4-FFF2-40B4-BE49-F238E27FC236}">
                <a16:creationId xmlns:a16="http://schemas.microsoft.com/office/drawing/2014/main" id="{551852F6-D388-E63C-D177-2B0A0123EF58}"/>
              </a:ext>
            </a:extLst>
          </p:cNvPr>
          <p:cNvSpPr/>
          <p:nvPr/>
        </p:nvSpPr>
        <p:spPr>
          <a:xfrm>
            <a:off x="770069" y="1810035"/>
            <a:ext cx="3336896" cy="2123078"/>
          </a:xfrm>
          <a:prstGeom prst="round1Rect">
            <a:avLst>
              <a:gd name="adj" fmla="val 952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 Single Corner Rectangle 3">
            <a:extLst>
              <a:ext uri="{FF2B5EF4-FFF2-40B4-BE49-F238E27FC236}">
                <a16:creationId xmlns:a16="http://schemas.microsoft.com/office/drawing/2014/main" id="{202BE787-255F-5BB5-BB01-3A88A8983FCA}"/>
              </a:ext>
            </a:extLst>
          </p:cNvPr>
          <p:cNvSpPr/>
          <p:nvPr/>
        </p:nvSpPr>
        <p:spPr>
          <a:xfrm>
            <a:off x="772415" y="4183827"/>
            <a:ext cx="3336896" cy="2123078"/>
          </a:xfrm>
          <a:prstGeom prst="round1Rect">
            <a:avLst>
              <a:gd name="adj" fmla="val 952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 Single Corner Rectangle 21">
            <a:extLst>
              <a:ext uri="{FF2B5EF4-FFF2-40B4-BE49-F238E27FC236}">
                <a16:creationId xmlns:a16="http://schemas.microsoft.com/office/drawing/2014/main" id="{89788B27-75B1-A6C5-B640-7C85012BC168}"/>
              </a:ext>
            </a:extLst>
          </p:cNvPr>
          <p:cNvSpPr/>
          <p:nvPr/>
        </p:nvSpPr>
        <p:spPr>
          <a:xfrm>
            <a:off x="4469020" y="1810035"/>
            <a:ext cx="3336896" cy="2123078"/>
          </a:xfrm>
          <a:prstGeom prst="round1Rect">
            <a:avLst>
              <a:gd name="adj" fmla="val 952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 Single Corner Rectangle 22">
            <a:extLst>
              <a:ext uri="{FF2B5EF4-FFF2-40B4-BE49-F238E27FC236}">
                <a16:creationId xmlns:a16="http://schemas.microsoft.com/office/drawing/2014/main" id="{D47F3607-19C1-C244-4B4C-BFB05B9AD858}"/>
              </a:ext>
            </a:extLst>
          </p:cNvPr>
          <p:cNvSpPr/>
          <p:nvPr/>
        </p:nvSpPr>
        <p:spPr>
          <a:xfrm>
            <a:off x="4469020" y="4183827"/>
            <a:ext cx="3336896" cy="2123078"/>
          </a:xfrm>
          <a:prstGeom prst="round1Rect">
            <a:avLst>
              <a:gd name="adj" fmla="val 952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 Single Corner Rectangle 23">
            <a:extLst>
              <a:ext uri="{FF2B5EF4-FFF2-40B4-BE49-F238E27FC236}">
                <a16:creationId xmlns:a16="http://schemas.microsoft.com/office/drawing/2014/main" id="{46654958-E600-DE33-2CA8-6FFF5B06C102}"/>
              </a:ext>
            </a:extLst>
          </p:cNvPr>
          <p:cNvSpPr/>
          <p:nvPr/>
        </p:nvSpPr>
        <p:spPr>
          <a:xfrm>
            <a:off x="8167970" y="1810035"/>
            <a:ext cx="3336896" cy="2123078"/>
          </a:xfrm>
          <a:prstGeom prst="round1Rect">
            <a:avLst>
              <a:gd name="adj" fmla="val 952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 Single Corner Rectangle 24">
            <a:extLst>
              <a:ext uri="{FF2B5EF4-FFF2-40B4-BE49-F238E27FC236}">
                <a16:creationId xmlns:a16="http://schemas.microsoft.com/office/drawing/2014/main" id="{47BF71EA-750C-4CDF-B72B-3A7090DC5B74}"/>
              </a:ext>
            </a:extLst>
          </p:cNvPr>
          <p:cNvSpPr/>
          <p:nvPr/>
        </p:nvSpPr>
        <p:spPr>
          <a:xfrm>
            <a:off x="8165625" y="4183827"/>
            <a:ext cx="3336896" cy="2123078"/>
          </a:xfrm>
          <a:prstGeom prst="round1Rect">
            <a:avLst>
              <a:gd name="adj" fmla="val 952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3">
            <a:extLst>
              <a:ext uri="{FF2B5EF4-FFF2-40B4-BE49-F238E27FC236}">
                <a16:creationId xmlns:a16="http://schemas.microsoft.com/office/drawing/2014/main" id="{3B90CC09-1C82-1614-0BF7-84FB01B24063}"/>
              </a:ext>
            </a:extLst>
          </p:cNvPr>
          <p:cNvSpPr txBox="1">
            <a:spLocks/>
          </p:cNvSpPr>
          <p:nvPr/>
        </p:nvSpPr>
        <p:spPr>
          <a:xfrm>
            <a:off x="4610715" y="2031370"/>
            <a:ext cx="3067379" cy="1842501"/>
          </a:xfrm>
          <a:prstGeom prst="rect">
            <a:avLst/>
          </a:prstGeom>
        </p:spPr>
        <p:txBody>
          <a:bodyPr>
            <a:normAutofit fontScale="92500"/>
          </a:bodyPr>
          <a:lstStyle>
            <a:lvl1pPr marL="2286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800" kern="120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800" kern="120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600" kern="120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400" kern="120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4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300"/>
              </a:spcBef>
              <a:buClr>
                <a:srgbClr val="1B90FF"/>
              </a:buClr>
              <a:buSzPct val="100000"/>
              <a:buFont typeface="Arial" panose="020B0604020202020204" pitchFamily="34" charset="0"/>
              <a:buNone/>
            </a:pPr>
            <a:r>
              <a:rPr lang="en-US" sz="1400" b="1" dirty="0"/>
              <a:t>One vendor</a:t>
            </a:r>
          </a:p>
          <a:p>
            <a:pPr marL="285664" indent="-285664">
              <a:spcBef>
                <a:spcPts val="300"/>
              </a:spcBef>
              <a:buClr>
                <a:srgbClr val="0070F2"/>
              </a:buClr>
              <a:buSzPct val="100000"/>
            </a:pPr>
            <a:r>
              <a:rPr lang="en-US" sz="1200" dirty="0"/>
              <a:t>Single contract</a:t>
            </a:r>
          </a:p>
          <a:p>
            <a:pPr marL="285664" indent="-285664">
              <a:spcBef>
                <a:spcPts val="300"/>
              </a:spcBef>
              <a:buClr>
                <a:srgbClr val="0070F2"/>
              </a:buClr>
              <a:buSzPct val="100000"/>
            </a:pPr>
            <a:r>
              <a:rPr lang="en-US" sz="1200" dirty="0"/>
              <a:t>One cloud service level agreement (SLA)</a:t>
            </a:r>
          </a:p>
          <a:p>
            <a:pPr marL="285664" indent="-285664">
              <a:spcBef>
                <a:spcPts val="300"/>
              </a:spcBef>
              <a:buClr>
                <a:srgbClr val="0070F2"/>
              </a:buClr>
              <a:buSzPct val="100000"/>
            </a:pPr>
            <a:r>
              <a:rPr lang="en-US" sz="1200" dirty="0"/>
              <a:t>SAP is the single point of contact during all phases of the technology lifecycle (training, maintenance, support)</a:t>
            </a:r>
          </a:p>
          <a:p>
            <a:pPr marL="285664" indent="-285664">
              <a:spcBef>
                <a:spcPts val="300"/>
              </a:spcBef>
              <a:buClr>
                <a:srgbClr val="0070F2"/>
              </a:buClr>
              <a:buSzPct val="100000"/>
            </a:pPr>
            <a:r>
              <a:rPr lang="en-US" sz="1200" dirty="0"/>
              <a:t>Broader functionality from a single vendor</a:t>
            </a:r>
          </a:p>
          <a:p>
            <a:pPr marL="285664" indent="-285664">
              <a:spcBef>
                <a:spcPts val="300"/>
              </a:spcBef>
              <a:buClr>
                <a:srgbClr val="0070F2"/>
              </a:buClr>
              <a:buSzPct val="100000"/>
            </a:pPr>
            <a:endParaRPr lang="en-US" sz="1200" dirty="0"/>
          </a:p>
        </p:txBody>
      </p:sp>
      <p:sp>
        <p:nvSpPr>
          <p:cNvPr id="10" name="Text Placeholder 4">
            <a:extLst>
              <a:ext uri="{FF2B5EF4-FFF2-40B4-BE49-F238E27FC236}">
                <a16:creationId xmlns:a16="http://schemas.microsoft.com/office/drawing/2014/main" id="{C503E48E-F72C-2BD7-AFDB-4AFDCB6A3382}"/>
              </a:ext>
            </a:extLst>
          </p:cNvPr>
          <p:cNvSpPr txBox="1">
            <a:spLocks/>
          </p:cNvSpPr>
          <p:nvPr/>
        </p:nvSpPr>
        <p:spPr>
          <a:xfrm>
            <a:off x="921020" y="1992064"/>
            <a:ext cx="2755841" cy="1881807"/>
          </a:xfrm>
          <a:prstGeom prst="rect">
            <a:avLst/>
          </a:prstGeom>
        </p:spPr>
        <p:txBody>
          <a:bodyPr/>
          <a:lstStyle>
            <a:lvl1pPr marL="2286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800" kern="120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800" kern="120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600" kern="120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400" kern="120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4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300"/>
              </a:spcBef>
              <a:buClr>
                <a:srgbClr val="1B90FF"/>
              </a:buClr>
              <a:buSzPct val="100000"/>
              <a:buFont typeface="Arial" panose="020B0604020202020204" pitchFamily="34" charset="0"/>
              <a:buNone/>
            </a:pPr>
            <a:r>
              <a:rPr lang="en-US" sz="1400" b="1" dirty="0">
                <a:solidFill>
                  <a:srgbClr val="000000"/>
                </a:solidFill>
              </a:rPr>
              <a:t>An SAP solution</a:t>
            </a:r>
          </a:p>
          <a:p>
            <a:pPr marL="285664" indent="-285664">
              <a:spcBef>
                <a:spcPts val="300"/>
              </a:spcBef>
              <a:buClr>
                <a:srgbClr val="0070F2"/>
              </a:buClr>
              <a:buSzPct val="100000"/>
            </a:pPr>
            <a:r>
              <a:rPr lang="en-US" sz="1200" dirty="0">
                <a:solidFill>
                  <a:srgbClr val="000000"/>
                </a:solidFill>
              </a:rPr>
              <a:t>SAP premium qualified solution</a:t>
            </a:r>
            <a:r>
              <a:rPr lang="en-US" sz="1200" dirty="0"/>
              <a:t> is tested, validated and approved to meet SAP product standards</a:t>
            </a:r>
            <a:endParaRPr lang="en-US" sz="1200" dirty="0">
              <a:solidFill>
                <a:srgbClr val="000000"/>
              </a:solidFill>
            </a:endParaRPr>
          </a:p>
          <a:p>
            <a:pPr marL="285664" indent="-285664">
              <a:spcBef>
                <a:spcPts val="300"/>
              </a:spcBef>
              <a:buClr>
                <a:srgbClr val="0070F2"/>
              </a:buClr>
              <a:buSzPct val="100000"/>
            </a:pPr>
            <a:r>
              <a:rPr lang="en-US" sz="1200" dirty="0"/>
              <a:t>Current and future-state architecture with SAP core products is ensured</a:t>
            </a:r>
          </a:p>
          <a:p>
            <a:pPr>
              <a:spcBef>
                <a:spcPts val="300"/>
              </a:spcBef>
              <a:buClr>
                <a:srgbClr val="0070F2"/>
              </a:buClr>
              <a:buSzPct val="100000"/>
              <a:buFont typeface="Arial" panose="020B0604020202020204" pitchFamily="34" charset="0"/>
              <a:buNone/>
            </a:pPr>
            <a:endParaRPr lang="en-US" sz="1200" dirty="0"/>
          </a:p>
          <a:p>
            <a:pPr>
              <a:spcBef>
                <a:spcPts val="300"/>
              </a:spcBef>
              <a:buClr>
                <a:srgbClr val="1B90FF"/>
              </a:buClr>
              <a:buSzPct val="100000"/>
              <a:buFont typeface="Arial" panose="020B0604020202020204" pitchFamily="34" charset="0"/>
              <a:buNone/>
            </a:pPr>
            <a:endParaRPr lang="en-US" sz="1400" dirty="0">
              <a:solidFill>
                <a:srgbClr val="000000"/>
              </a:solidFill>
            </a:endParaRPr>
          </a:p>
          <a:p>
            <a:pPr>
              <a:spcBef>
                <a:spcPts val="300"/>
              </a:spcBef>
              <a:buClr>
                <a:srgbClr val="1B90FF"/>
              </a:buClr>
              <a:buSzPct val="100000"/>
            </a:pPr>
            <a:endParaRPr lang="en-US" sz="1400" dirty="0"/>
          </a:p>
        </p:txBody>
      </p:sp>
      <p:sp>
        <p:nvSpPr>
          <p:cNvPr id="11" name="Text Placeholder 8">
            <a:extLst>
              <a:ext uri="{FF2B5EF4-FFF2-40B4-BE49-F238E27FC236}">
                <a16:creationId xmlns:a16="http://schemas.microsoft.com/office/drawing/2014/main" id="{2397EBA3-8300-60C9-30C8-4374FD594A9A}"/>
              </a:ext>
            </a:extLst>
          </p:cNvPr>
          <p:cNvSpPr txBox="1">
            <a:spLocks/>
          </p:cNvSpPr>
          <p:nvPr/>
        </p:nvSpPr>
        <p:spPr bwMode="black">
          <a:xfrm>
            <a:off x="8468780" y="2042134"/>
            <a:ext cx="2747710" cy="1831737"/>
          </a:xfrm>
          <a:prstGeom prst="rect">
            <a:avLst/>
          </a:prstGeom>
        </p:spPr>
        <p:txBody>
          <a:bodyPr vert="horz" lIns="0" tIns="0" rIns="0" bIns="0" rtlCol="0">
            <a:normAutofit/>
          </a:bodyPr>
          <a:lstStyle>
            <a:lvl1pPr marL="0" indent="0" algn="l" defTabSz="1088558" rtl="0" eaLnBrk="1" latinLnBrk="0" hangingPunct="1">
              <a:spcBef>
                <a:spcPts val="600"/>
              </a:spcBef>
              <a:buClr>
                <a:schemeClr val="accent1"/>
              </a:buClr>
              <a:buSzPct val="80000"/>
              <a:buFontTx/>
              <a:buNone/>
              <a:defRPr sz="18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6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400" b="0" i="0" kern="1200" noProof="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spcBef>
                <a:spcPts val="300"/>
              </a:spcBef>
              <a:buClr>
                <a:srgbClr val="1B90FF"/>
              </a:buClr>
              <a:buSzPct val="100000"/>
            </a:pPr>
            <a:r>
              <a:rPr lang="en-US" sz="1400" b="1" dirty="0">
                <a:latin typeface="Helvetica" pitchFamily="2" charset="0"/>
              </a:rPr>
              <a:t>Best of breed </a:t>
            </a:r>
          </a:p>
          <a:p>
            <a:pPr marL="171399" indent="-171399">
              <a:spcBef>
                <a:spcPts val="300"/>
              </a:spcBef>
              <a:buClr>
                <a:srgbClr val="0070F2"/>
              </a:buClr>
              <a:buSzPct val="100000"/>
              <a:buFont typeface="Arial" panose="020B0604020202020204" pitchFamily="34" charset="0"/>
              <a:buChar char="•"/>
            </a:pPr>
            <a:r>
              <a:rPr lang="en-US" sz="1200" dirty="0">
                <a:latin typeface="Helvetica" pitchFamily="2" charset="0"/>
                <a:ea typeface="Arial Unicode MS" pitchFamily="34" charset="-128"/>
                <a:cs typeface="Arial Unicode MS" pitchFamily="34" charset="-128"/>
              </a:rPr>
              <a:t>Designed by the content management experts at OpenText </a:t>
            </a:r>
          </a:p>
          <a:p>
            <a:pPr marL="171399" indent="-171399">
              <a:spcBef>
                <a:spcPts val="300"/>
              </a:spcBef>
              <a:buClr>
                <a:srgbClr val="0070F2"/>
              </a:buClr>
              <a:buSzPct val="100000"/>
              <a:buFont typeface="Arial" panose="020B0604020202020204" pitchFamily="34" charset="0"/>
              <a:buChar char="•"/>
            </a:pPr>
            <a:r>
              <a:rPr lang="en-US" sz="1200" dirty="0">
                <a:latin typeface="Helvetica" pitchFamily="2" charset="0"/>
              </a:rPr>
              <a:t>OpenText is a leader in the                              </a:t>
            </a:r>
            <a:r>
              <a:rPr lang="en-US" sz="1200" dirty="0">
                <a:latin typeface="Helvetica" pitchFamily="2" charset="0"/>
                <a:hlinkClick r:id="rId2"/>
              </a:rPr>
              <a:t>IDC MarketScape: Worldwide Intelligent Content Services 2024 Vendor Assessment </a:t>
            </a:r>
            <a:endParaRPr lang="en-US" sz="1200" dirty="0">
              <a:latin typeface="Helvetica" pitchFamily="2" charset="0"/>
            </a:endParaRPr>
          </a:p>
        </p:txBody>
      </p:sp>
      <p:sp>
        <p:nvSpPr>
          <p:cNvPr id="12" name="Text Placeholder 15">
            <a:extLst>
              <a:ext uri="{FF2B5EF4-FFF2-40B4-BE49-F238E27FC236}">
                <a16:creationId xmlns:a16="http://schemas.microsoft.com/office/drawing/2014/main" id="{819A0637-8A3A-25D7-750E-B5858A440FAE}"/>
              </a:ext>
            </a:extLst>
          </p:cNvPr>
          <p:cNvSpPr txBox="1">
            <a:spLocks/>
          </p:cNvSpPr>
          <p:nvPr/>
        </p:nvSpPr>
        <p:spPr bwMode="black">
          <a:xfrm>
            <a:off x="8468780" y="4449204"/>
            <a:ext cx="2630415" cy="1699903"/>
          </a:xfrm>
          <a:prstGeom prst="rect">
            <a:avLst/>
          </a:prstGeom>
        </p:spPr>
        <p:txBody>
          <a:bodyPr vert="horz" lIns="0" tIns="0" rIns="0" bIns="0" rtlCol="0">
            <a:normAutofit/>
          </a:bodyPr>
          <a:lstStyle>
            <a:lvl1pPr marL="0" indent="0" algn="l" defTabSz="1088558" rtl="0" eaLnBrk="1" latinLnBrk="0" hangingPunct="1">
              <a:spcBef>
                <a:spcPts val="600"/>
              </a:spcBef>
              <a:buClr>
                <a:schemeClr val="accent1"/>
              </a:buClr>
              <a:buSzPct val="80000"/>
              <a:buFontTx/>
              <a:buNone/>
              <a:defRPr sz="18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6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400" b="0" i="0" kern="1200" noProof="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spcBef>
                <a:spcPts val="300"/>
              </a:spcBef>
              <a:buClr>
                <a:srgbClr val="1B90FF"/>
              </a:buClr>
              <a:buSzPct val="100000"/>
            </a:pPr>
            <a:r>
              <a:rPr lang="en-US" sz="1400" b="1" dirty="0">
                <a:latin typeface="Helvetica" pitchFamily="2" charset="0"/>
              </a:rPr>
              <a:t>Document generation capabilities</a:t>
            </a:r>
          </a:p>
          <a:p>
            <a:pPr marL="171399" indent="-171399">
              <a:spcBef>
                <a:spcPts val="300"/>
              </a:spcBef>
              <a:buClr>
                <a:srgbClr val="0070F2"/>
              </a:buClr>
              <a:buSzPct val="100000"/>
              <a:buFont typeface="Arial" panose="020B0604020202020204" pitchFamily="34" charset="0"/>
              <a:buChar char="•"/>
            </a:pPr>
            <a:r>
              <a:rPr lang="en-US" sz="1200" dirty="0">
                <a:latin typeface="Helvetica" pitchFamily="2" charset="0"/>
              </a:rPr>
              <a:t>Interactive content editing</a:t>
            </a:r>
          </a:p>
          <a:p>
            <a:pPr marL="171399" indent="-171399">
              <a:spcBef>
                <a:spcPts val="300"/>
              </a:spcBef>
              <a:buClr>
                <a:srgbClr val="0070F2"/>
              </a:buClr>
              <a:buSzPct val="100000"/>
              <a:buFont typeface="Arial" panose="020B0604020202020204" pitchFamily="34" charset="0"/>
              <a:buChar char="•"/>
            </a:pPr>
            <a:r>
              <a:rPr lang="en-US" sz="1200" dirty="0">
                <a:solidFill>
                  <a:srgbClr val="223548"/>
                </a:solidFill>
                <a:latin typeface="Helvetica" pitchFamily="2" charset="0"/>
              </a:rPr>
              <a:t>Template designer</a:t>
            </a:r>
          </a:p>
          <a:p>
            <a:pPr marL="171399" indent="-171399">
              <a:spcBef>
                <a:spcPts val="300"/>
              </a:spcBef>
              <a:buClr>
                <a:srgbClr val="0070F2"/>
              </a:buClr>
              <a:buSzPct val="100000"/>
              <a:buFont typeface="Arial" panose="020B0604020202020204" pitchFamily="34" charset="0"/>
              <a:buChar char="•"/>
            </a:pPr>
            <a:r>
              <a:rPr lang="en-US" sz="1200" dirty="0">
                <a:solidFill>
                  <a:srgbClr val="223548"/>
                </a:solidFill>
                <a:latin typeface="Helvetica" pitchFamily="2" charset="0"/>
              </a:rPr>
              <a:t>Bulk letter generation</a:t>
            </a:r>
            <a:endParaRPr lang="en-US" sz="1600" dirty="0">
              <a:solidFill>
                <a:srgbClr val="223548"/>
              </a:solidFill>
              <a:latin typeface="Helvetica" pitchFamily="2" charset="0"/>
            </a:endParaRPr>
          </a:p>
        </p:txBody>
      </p:sp>
      <p:sp>
        <p:nvSpPr>
          <p:cNvPr id="13" name="Text Placeholder 8">
            <a:extLst>
              <a:ext uri="{FF2B5EF4-FFF2-40B4-BE49-F238E27FC236}">
                <a16:creationId xmlns:a16="http://schemas.microsoft.com/office/drawing/2014/main" id="{F38427A3-25CC-478C-2720-10D3500289B4}"/>
              </a:ext>
            </a:extLst>
          </p:cNvPr>
          <p:cNvSpPr txBox="1">
            <a:spLocks/>
          </p:cNvSpPr>
          <p:nvPr/>
        </p:nvSpPr>
        <p:spPr bwMode="black">
          <a:xfrm>
            <a:off x="921020" y="4441996"/>
            <a:ext cx="2904670" cy="1707111"/>
          </a:xfrm>
          <a:prstGeom prst="rect">
            <a:avLst/>
          </a:prstGeom>
        </p:spPr>
        <p:txBody>
          <a:bodyPr vert="horz" lIns="0" tIns="0" rIns="0" bIns="0" rtlCol="0">
            <a:normAutofit/>
          </a:bodyPr>
          <a:lstStyle>
            <a:lvl1pPr marL="0" indent="0" algn="l" defTabSz="1088558" rtl="0" eaLnBrk="1" latinLnBrk="0" hangingPunct="1">
              <a:spcBef>
                <a:spcPts val="600"/>
              </a:spcBef>
              <a:buClr>
                <a:schemeClr val="accent1"/>
              </a:buClr>
              <a:buSzPct val="80000"/>
              <a:buFontTx/>
              <a:buNone/>
              <a:defRPr sz="18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6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400" b="0" i="0" kern="1200" noProof="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spcBef>
                <a:spcPts val="300"/>
              </a:spcBef>
              <a:buClr>
                <a:srgbClr val="1B90FF"/>
              </a:buClr>
              <a:buSzPct val="100000"/>
            </a:pPr>
            <a:r>
              <a:rPr lang="en-US" sz="1400" b="1" dirty="0">
                <a:latin typeface="Helvetica" pitchFamily="2" charset="0"/>
              </a:rPr>
              <a:t>Compliance and governance</a:t>
            </a:r>
          </a:p>
          <a:p>
            <a:pPr marL="171399" indent="-171399">
              <a:spcBef>
                <a:spcPts val="300"/>
              </a:spcBef>
              <a:buClr>
                <a:srgbClr val="0070F2"/>
              </a:buClr>
              <a:buSzPct val="100000"/>
              <a:buFont typeface="Arial" panose="020B0604020202020204" pitchFamily="34" charset="0"/>
              <a:buChar char="•"/>
            </a:pPr>
            <a:r>
              <a:rPr lang="en-US" sz="1200" dirty="0">
                <a:latin typeface="Helvetica" pitchFamily="2" charset="0"/>
              </a:rPr>
              <a:t>Robust records management capabilities meets the requirements of many compliance standards and certifications including </a:t>
            </a:r>
            <a:r>
              <a:rPr lang="en-US" sz="1200" dirty="0" err="1">
                <a:latin typeface="Helvetica" pitchFamily="2" charset="0"/>
              </a:rPr>
              <a:t>FEDRamp</a:t>
            </a:r>
            <a:r>
              <a:rPr lang="en-US" sz="1200" dirty="0">
                <a:latin typeface="Helvetica" pitchFamily="2" charset="0"/>
              </a:rPr>
              <a:t>, U.S. </a:t>
            </a:r>
            <a:r>
              <a:rPr lang="en-US" sz="1200" kern="0" dirty="0">
                <a:latin typeface="Helvetica" pitchFamily="2" charset="0"/>
              </a:rPr>
              <a:t>DoD 5015.02-STD v3,</a:t>
            </a:r>
            <a:r>
              <a:rPr lang="en-US" sz="1200" dirty="0">
                <a:latin typeface="Helvetica" pitchFamily="2" charset="0"/>
              </a:rPr>
              <a:t>,  SOC compliance,  ISO 15489, Australian VERS, and more. </a:t>
            </a:r>
          </a:p>
        </p:txBody>
      </p:sp>
      <p:sp>
        <p:nvSpPr>
          <p:cNvPr id="14" name="Text Placeholder 8">
            <a:extLst>
              <a:ext uri="{FF2B5EF4-FFF2-40B4-BE49-F238E27FC236}">
                <a16:creationId xmlns:a16="http://schemas.microsoft.com/office/drawing/2014/main" id="{02606006-8AED-FD45-76A1-67733A447AD3}"/>
              </a:ext>
            </a:extLst>
          </p:cNvPr>
          <p:cNvSpPr txBox="1">
            <a:spLocks/>
          </p:cNvSpPr>
          <p:nvPr/>
        </p:nvSpPr>
        <p:spPr bwMode="black">
          <a:xfrm>
            <a:off x="4653579" y="4449204"/>
            <a:ext cx="2935786" cy="1914853"/>
          </a:xfrm>
          <a:prstGeom prst="rect">
            <a:avLst/>
          </a:prstGeom>
        </p:spPr>
        <p:txBody>
          <a:bodyPr vert="horz" lIns="0" tIns="0" rIns="0" bIns="0" rtlCol="0">
            <a:normAutofit/>
          </a:bodyPr>
          <a:lstStyle>
            <a:lvl1pPr marL="0" indent="0" algn="l" defTabSz="1088558" rtl="0" eaLnBrk="1" latinLnBrk="0" hangingPunct="1">
              <a:spcBef>
                <a:spcPts val="600"/>
              </a:spcBef>
              <a:buClr>
                <a:schemeClr val="accent1"/>
              </a:buClr>
              <a:buSzPct val="80000"/>
              <a:buFontTx/>
              <a:buNone/>
              <a:defRPr sz="18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6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400" b="0" i="0" kern="1200" noProof="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spcBef>
                <a:spcPts val="300"/>
              </a:spcBef>
              <a:buClr>
                <a:srgbClr val="1B90FF"/>
              </a:buClr>
              <a:buSzPct val="100000"/>
            </a:pPr>
            <a:r>
              <a:rPr lang="en-US" sz="1400" b="1" dirty="0">
                <a:latin typeface="Helvetica" pitchFamily="2" charset="0"/>
              </a:rPr>
              <a:t>Predefined integrations</a:t>
            </a:r>
          </a:p>
          <a:p>
            <a:pPr>
              <a:spcBef>
                <a:spcPts val="300"/>
              </a:spcBef>
              <a:buClr>
                <a:srgbClr val="0070F2"/>
              </a:buClr>
              <a:buSzPct val="100000"/>
            </a:pPr>
            <a:r>
              <a:rPr lang="en-US" sz="1200" dirty="0">
                <a:latin typeface="Helvetica" pitchFamily="2" charset="0"/>
              </a:rPr>
              <a:t>Technical and process integration, including: </a:t>
            </a:r>
          </a:p>
          <a:p>
            <a:pPr marL="171399" indent="-171399">
              <a:spcBef>
                <a:spcPts val="300"/>
              </a:spcBef>
              <a:buClr>
                <a:srgbClr val="0070F2"/>
              </a:buClr>
              <a:buSzPct val="100000"/>
              <a:buFont typeface="Arial" panose="020B0604020202020204" pitchFamily="34" charset="0"/>
              <a:buChar char="•"/>
            </a:pPr>
            <a:r>
              <a:rPr lang="en-US" sz="1200" dirty="0">
                <a:latin typeface="Helvetica" pitchFamily="2" charset="0"/>
              </a:rPr>
              <a:t>User interface </a:t>
            </a:r>
          </a:p>
          <a:p>
            <a:pPr marL="171399" indent="-171399">
              <a:spcBef>
                <a:spcPts val="300"/>
              </a:spcBef>
              <a:buClr>
                <a:srgbClr val="0070F2"/>
              </a:buClr>
              <a:buSzPct val="100000"/>
              <a:buFont typeface="Arial" panose="020B0604020202020204" pitchFamily="34" charset="0"/>
              <a:buChar char="•"/>
            </a:pPr>
            <a:r>
              <a:rPr lang="en-US" sz="1200" dirty="0">
                <a:latin typeface="Helvetica" pitchFamily="2" charset="0"/>
              </a:rPr>
              <a:t>Role-based permission sync</a:t>
            </a:r>
          </a:p>
          <a:p>
            <a:pPr marL="171399" indent="-171399">
              <a:spcBef>
                <a:spcPts val="300"/>
              </a:spcBef>
              <a:buClr>
                <a:srgbClr val="0070F2"/>
              </a:buClr>
              <a:buFont typeface="Arial" panose="020B0604020202020204" pitchFamily="34" charset="0"/>
              <a:buChar char="•"/>
            </a:pPr>
            <a:r>
              <a:rPr lang="en-US" sz="1200" dirty="0">
                <a:latin typeface="Helvetica" pitchFamily="2" charset="0"/>
              </a:rPr>
              <a:t>Document integration without duplication</a:t>
            </a:r>
          </a:p>
          <a:p>
            <a:pPr marL="171399" indent="-171399">
              <a:spcBef>
                <a:spcPts val="300"/>
              </a:spcBef>
              <a:buClr>
                <a:srgbClr val="0070F2"/>
              </a:buClr>
              <a:buFont typeface="Arial" panose="020B0604020202020204" pitchFamily="34" charset="0"/>
              <a:buChar char="•"/>
            </a:pPr>
            <a:r>
              <a:rPr lang="en-US" sz="1200" dirty="0">
                <a:latin typeface="Helvetica" pitchFamily="2" charset="0"/>
              </a:rPr>
              <a:t>Workflow integration</a:t>
            </a:r>
          </a:p>
        </p:txBody>
      </p:sp>
      <p:sp>
        <p:nvSpPr>
          <p:cNvPr id="16" name="Title 2">
            <a:extLst>
              <a:ext uri="{FF2B5EF4-FFF2-40B4-BE49-F238E27FC236}">
                <a16:creationId xmlns:a16="http://schemas.microsoft.com/office/drawing/2014/main" id="{C2CBFD40-14C4-6CC1-F5B4-08656126F8F8}"/>
              </a:ext>
            </a:extLst>
          </p:cNvPr>
          <p:cNvSpPr txBox="1">
            <a:spLocks/>
          </p:cNvSpPr>
          <p:nvPr/>
        </p:nvSpPr>
        <p:spPr>
          <a:xfrm>
            <a:off x="504217" y="613492"/>
            <a:ext cx="11366424" cy="1058146"/>
          </a:xfrm>
          <a:prstGeom prst="rect">
            <a:avLst/>
          </a:prstGeom>
        </p:spPr>
        <p:txBody>
          <a:bodyPr>
            <a:noAutofit/>
          </a:bodyPr>
          <a:lstStyle>
            <a:lvl1pPr algn="l" defTabSz="914400" rtl="0" eaLnBrk="1" latinLnBrk="0" hangingPunct="1">
              <a:lnSpc>
                <a:spcPct val="100000"/>
              </a:lnSpc>
              <a:spcBef>
                <a:spcPct val="0"/>
              </a:spcBef>
              <a:buNone/>
              <a:defRPr sz="4400" b="1" kern="1200">
                <a:solidFill>
                  <a:schemeClr val="tx1"/>
                </a:solidFill>
                <a:latin typeface="Helvetica" pitchFamily="2" charset="0"/>
                <a:ea typeface="+mj-ea"/>
                <a:cs typeface="+mj-cs"/>
              </a:defRPr>
            </a:lvl1pPr>
          </a:lstStyle>
          <a:p>
            <a:r>
              <a:rPr lang="en-US" sz="2400" dirty="0"/>
              <a:t>Unique selling points for </a:t>
            </a:r>
            <a:r>
              <a:rPr lang="en-US" sz="2400" dirty="0">
                <a:solidFill>
                  <a:srgbClr val="0070F2"/>
                </a:solidFill>
              </a:rPr>
              <a:t>SAP SuccessFactors Document Management Core</a:t>
            </a:r>
            <a:br>
              <a:rPr lang="en-US" sz="2400" dirty="0">
                <a:solidFill>
                  <a:srgbClr val="0070F2"/>
                </a:solidFill>
              </a:rPr>
            </a:br>
            <a:r>
              <a:rPr lang="en-US" sz="2400" dirty="0"/>
              <a:t>The value of a Solution Extension from SAP</a:t>
            </a:r>
          </a:p>
        </p:txBody>
      </p:sp>
      <p:sp>
        <p:nvSpPr>
          <p:cNvPr id="26" name="Round Single Corner Rectangle 25">
            <a:extLst>
              <a:ext uri="{FF2B5EF4-FFF2-40B4-BE49-F238E27FC236}">
                <a16:creationId xmlns:a16="http://schemas.microsoft.com/office/drawing/2014/main" id="{894FBDE9-4948-F8C2-448E-7D54A4BCBF08}"/>
              </a:ext>
            </a:extLst>
          </p:cNvPr>
          <p:cNvSpPr/>
          <p:nvPr/>
        </p:nvSpPr>
        <p:spPr>
          <a:xfrm>
            <a:off x="8157544" y="1810035"/>
            <a:ext cx="45719" cy="2123078"/>
          </a:xfrm>
          <a:prstGeom prst="round1Rect">
            <a:avLst>
              <a:gd name="adj" fmla="val 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 Single Corner Rectangle 26">
            <a:extLst>
              <a:ext uri="{FF2B5EF4-FFF2-40B4-BE49-F238E27FC236}">
                <a16:creationId xmlns:a16="http://schemas.microsoft.com/office/drawing/2014/main" id="{A9854898-BD88-ECDD-8D1B-B607AD0BEDC2}"/>
              </a:ext>
            </a:extLst>
          </p:cNvPr>
          <p:cNvSpPr/>
          <p:nvPr/>
        </p:nvSpPr>
        <p:spPr>
          <a:xfrm>
            <a:off x="8157543" y="4183827"/>
            <a:ext cx="45719" cy="2123078"/>
          </a:xfrm>
          <a:prstGeom prst="round1Rect">
            <a:avLst>
              <a:gd name="adj" fmla="val 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 Single Corner Rectangle 27">
            <a:extLst>
              <a:ext uri="{FF2B5EF4-FFF2-40B4-BE49-F238E27FC236}">
                <a16:creationId xmlns:a16="http://schemas.microsoft.com/office/drawing/2014/main" id="{D8A7A9CD-FC9B-A39B-7F21-19FA4D8E9552}"/>
              </a:ext>
            </a:extLst>
          </p:cNvPr>
          <p:cNvSpPr/>
          <p:nvPr/>
        </p:nvSpPr>
        <p:spPr>
          <a:xfrm>
            <a:off x="4453588" y="1810035"/>
            <a:ext cx="45719" cy="2123078"/>
          </a:xfrm>
          <a:prstGeom prst="round1Rect">
            <a:avLst>
              <a:gd name="adj" fmla="val 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 Single Corner Rectangle 28">
            <a:extLst>
              <a:ext uri="{FF2B5EF4-FFF2-40B4-BE49-F238E27FC236}">
                <a16:creationId xmlns:a16="http://schemas.microsoft.com/office/drawing/2014/main" id="{D44A79A5-BAD5-B6FA-27A6-8576EC5C46E5}"/>
              </a:ext>
            </a:extLst>
          </p:cNvPr>
          <p:cNvSpPr/>
          <p:nvPr/>
        </p:nvSpPr>
        <p:spPr>
          <a:xfrm>
            <a:off x="4453587" y="4183827"/>
            <a:ext cx="45719" cy="2123078"/>
          </a:xfrm>
          <a:prstGeom prst="round1Rect">
            <a:avLst>
              <a:gd name="adj" fmla="val 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 Single Corner Rectangle 29">
            <a:extLst>
              <a:ext uri="{FF2B5EF4-FFF2-40B4-BE49-F238E27FC236}">
                <a16:creationId xmlns:a16="http://schemas.microsoft.com/office/drawing/2014/main" id="{6325D97A-6BA8-8030-F732-26A7A5C0CD75}"/>
              </a:ext>
            </a:extLst>
          </p:cNvPr>
          <p:cNvSpPr/>
          <p:nvPr/>
        </p:nvSpPr>
        <p:spPr>
          <a:xfrm>
            <a:off x="730676" y="1810035"/>
            <a:ext cx="45719" cy="2123078"/>
          </a:xfrm>
          <a:prstGeom prst="round1Rect">
            <a:avLst>
              <a:gd name="adj" fmla="val 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 Single Corner Rectangle 30">
            <a:extLst>
              <a:ext uri="{FF2B5EF4-FFF2-40B4-BE49-F238E27FC236}">
                <a16:creationId xmlns:a16="http://schemas.microsoft.com/office/drawing/2014/main" id="{54E3072E-8FD9-6870-249E-D3CB989DB329}"/>
              </a:ext>
            </a:extLst>
          </p:cNvPr>
          <p:cNvSpPr/>
          <p:nvPr/>
        </p:nvSpPr>
        <p:spPr>
          <a:xfrm>
            <a:off x="730675" y="4183827"/>
            <a:ext cx="45719" cy="2123078"/>
          </a:xfrm>
          <a:prstGeom prst="round1Rect">
            <a:avLst>
              <a:gd name="adj" fmla="val 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8522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54FFC-0A6E-E51A-3824-D6622D6755D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A6CA2EC-9C2A-DE45-95EF-C4A20AF12B15}"/>
              </a:ext>
            </a:extLst>
          </p:cNvPr>
          <p:cNvSpPr>
            <a:spLocks noGrp="1"/>
          </p:cNvSpPr>
          <p:nvPr>
            <p:ph type="body" sz="quarter" idx="12"/>
          </p:nvPr>
        </p:nvSpPr>
        <p:spPr>
          <a:xfrm>
            <a:off x="570616" y="513567"/>
            <a:ext cx="8485702" cy="541359"/>
          </a:xfrm>
        </p:spPr>
        <p:txBody>
          <a:bodyPr>
            <a:normAutofit fontScale="70000" lnSpcReduction="20000"/>
          </a:bodyPr>
          <a:lstStyle/>
          <a:p>
            <a:r>
              <a:rPr lang="en-US" dirty="0">
                <a:cs typeface="72" panose="020B0503030000000003" pitchFamily="34" charset="0"/>
              </a:rPr>
              <a:t>Side-By-Side Functional Comparison Matrix</a:t>
            </a:r>
            <a:br>
              <a:rPr lang="en-US" dirty="0">
                <a:cs typeface="72" panose="020B0503030000000003" pitchFamily="34" charset="0"/>
              </a:rPr>
            </a:br>
            <a:r>
              <a:rPr lang="en-US" sz="1400" dirty="0">
                <a:cs typeface="72" panose="020B0503030000000003" pitchFamily="34" charset="0"/>
              </a:rPr>
              <a:t> (OpenText 25.2 release)</a:t>
            </a:r>
            <a:endParaRPr lang="en-US" dirty="0"/>
          </a:p>
        </p:txBody>
      </p:sp>
      <p:graphicFrame>
        <p:nvGraphicFramePr>
          <p:cNvPr id="4" name="Table 9">
            <a:extLst>
              <a:ext uri="{FF2B5EF4-FFF2-40B4-BE49-F238E27FC236}">
                <a16:creationId xmlns:a16="http://schemas.microsoft.com/office/drawing/2014/main" id="{028B7669-A0B4-95B0-7E30-327AEF9D34E4}"/>
              </a:ext>
            </a:extLst>
          </p:cNvPr>
          <p:cNvGraphicFramePr>
            <a:graphicFrameLocks noGrp="1"/>
          </p:cNvGraphicFramePr>
          <p:nvPr>
            <p:extLst>
              <p:ext uri="{D42A27DB-BD31-4B8C-83A1-F6EECF244321}">
                <p14:modId xmlns:p14="http://schemas.microsoft.com/office/powerpoint/2010/main" val="4002734202"/>
              </p:ext>
            </p:extLst>
          </p:nvPr>
        </p:nvGraphicFramePr>
        <p:xfrm>
          <a:off x="570616" y="1230291"/>
          <a:ext cx="11103641" cy="5264670"/>
        </p:xfrm>
        <a:graphic>
          <a:graphicData uri="http://schemas.openxmlformats.org/drawingml/2006/table">
            <a:tbl>
              <a:tblPr firstRow="1" bandRow="1">
                <a:tableStyleId>{9DCAF9ED-07DC-4A11-8D7F-57B35C25682E}</a:tableStyleId>
              </a:tblPr>
              <a:tblGrid>
                <a:gridCol w="2434983">
                  <a:extLst>
                    <a:ext uri="{9D8B030D-6E8A-4147-A177-3AD203B41FA5}">
                      <a16:colId xmlns:a16="http://schemas.microsoft.com/office/drawing/2014/main" val="5140072"/>
                    </a:ext>
                  </a:extLst>
                </a:gridCol>
                <a:gridCol w="4318283">
                  <a:extLst>
                    <a:ext uri="{9D8B030D-6E8A-4147-A177-3AD203B41FA5}">
                      <a16:colId xmlns:a16="http://schemas.microsoft.com/office/drawing/2014/main" val="2272969238"/>
                    </a:ext>
                  </a:extLst>
                </a:gridCol>
                <a:gridCol w="4350375">
                  <a:extLst>
                    <a:ext uri="{9D8B030D-6E8A-4147-A177-3AD203B41FA5}">
                      <a16:colId xmlns:a16="http://schemas.microsoft.com/office/drawing/2014/main" val="2313810332"/>
                    </a:ext>
                  </a:extLst>
                </a:gridCol>
              </a:tblGrid>
              <a:tr h="327150">
                <a:tc>
                  <a:txBody>
                    <a:bodyPr/>
                    <a:lstStyle/>
                    <a:p>
                      <a:r>
                        <a:rPr lang="en-US" sz="1100" b="1" dirty="0">
                          <a:latin typeface="Helvetica" pitchFamily="2" charset="0"/>
                        </a:rPr>
                        <a:t>Feature</a:t>
                      </a:r>
                      <a:endParaRPr lang="en-US" sz="1100" b="1" i="0" dirty="0">
                        <a:latin typeface="Helvetica" pitchFamily="2" charset="0"/>
                      </a:endParaRPr>
                    </a:p>
                  </a:txBody>
                  <a:tcPr marL="91392" marR="91392" marT="45696" marB="45696"/>
                </a:tc>
                <a:tc>
                  <a:txBody>
                    <a:bodyPr/>
                    <a:lstStyle/>
                    <a:p>
                      <a:r>
                        <a:rPr lang="en-US" sz="1100" b="1" dirty="0">
                          <a:latin typeface="Helvetica" pitchFamily="2" charset="0"/>
                        </a:rPr>
                        <a:t>SAP SuccessFactors Document Management Core</a:t>
                      </a:r>
                      <a:endParaRPr lang="en-US" sz="1100" b="1" i="0" dirty="0">
                        <a:latin typeface="Helvetica" pitchFamily="2" charset="0"/>
                      </a:endParaRPr>
                    </a:p>
                  </a:txBody>
                  <a:tcPr marL="91392" marR="91392" marT="45696" marB="45696"/>
                </a:tc>
                <a:tc>
                  <a:txBody>
                    <a:bodyPr/>
                    <a:lstStyle/>
                    <a:p>
                      <a:r>
                        <a:rPr lang="en-US" sz="1100" b="1" dirty="0">
                          <a:latin typeface="Helvetica" pitchFamily="2" charset="0"/>
                        </a:rPr>
                        <a:t>SAP SuccessFactors Extended ECM</a:t>
                      </a:r>
                      <a:endParaRPr lang="en-US" sz="1100" b="1" i="0" dirty="0">
                        <a:latin typeface="Helvetica" pitchFamily="2" charset="0"/>
                      </a:endParaRPr>
                    </a:p>
                  </a:txBody>
                  <a:tcPr marL="91392" marR="91392" marT="45696" marB="45696"/>
                </a:tc>
                <a:extLst>
                  <a:ext uri="{0D108BD9-81ED-4DB2-BD59-A6C34878D82A}">
                    <a16:rowId xmlns:a16="http://schemas.microsoft.com/office/drawing/2014/main" val="485245897"/>
                  </a:ext>
                </a:extLst>
              </a:tr>
              <a:tr h="769107">
                <a:tc>
                  <a:txBody>
                    <a:bodyPr/>
                    <a:lstStyle/>
                    <a:p>
                      <a:r>
                        <a:rPr lang="en-US" sz="1000" b="1" dirty="0">
                          <a:latin typeface="Helvetica" pitchFamily="2" charset="0"/>
                        </a:rPr>
                        <a:t>Records Management </a:t>
                      </a:r>
                      <a:endParaRPr lang="en-US" sz="1000" b="1" i="0" dirty="0">
                        <a:latin typeface="Helvetica" pitchFamily="2" charset="0"/>
                      </a:endParaRPr>
                    </a:p>
                  </a:txBody>
                  <a:tcPr marL="91392" marR="91392" marT="45696" marB="45696"/>
                </a:tc>
                <a:tc>
                  <a:txBody>
                    <a:bodyPr/>
                    <a:lstStyle/>
                    <a:p>
                      <a:pPr marL="171450" indent="-171450">
                        <a:buFont typeface="Arial" panose="020B0604020202020204" pitchFamily="34" charset="0"/>
                        <a:buChar char="•"/>
                        <a:tabLst/>
                      </a:pPr>
                      <a:r>
                        <a:rPr lang="en-US" sz="700" b="0" dirty="0">
                          <a:latin typeface="Helvetica" pitchFamily="2" charset="0"/>
                        </a:rPr>
                        <a:t>Ability to set retention rules and legal holds</a:t>
                      </a:r>
                    </a:p>
                    <a:p>
                      <a:pPr marL="171450" indent="-171450">
                        <a:buFont typeface="Arial" panose="020B0604020202020204" pitchFamily="34" charset="0"/>
                        <a:buChar char="•"/>
                        <a:tabLst/>
                      </a:pPr>
                      <a:r>
                        <a:rPr lang="en-GB" sz="700" b="0" dirty="0">
                          <a:latin typeface="Helvetica" pitchFamily="2" charset="0"/>
                        </a:rPr>
                        <a:t>Audit trail captures list of events including create, upload, download, version and view</a:t>
                      </a:r>
                    </a:p>
                    <a:p>
                      <a:pPr marL="171450" marR="0" lvl="0" indent="-171450" algn="l" defTabSz="108855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b="0" dirty="0">
                          <a:latin typeface="Helvetica" pitchFamily="2" charset="0"/>
                        </a:rPr>
                        <a:t>View compliance reports</a:t>
                      </a:r>
                      <a:endParaRPr lang="en-US" sz="700" b="0" i="0" dirty="0">
                        <a:latin typeface="Helvetica" pitchFamily="2" charset="0"/>
                      </a:endParaRPr>
                    </a:p>
                  </a:txBody>
                  <a:tcPr marL="91392" marR="91392" marT="45696" marB="45696"/>
                </a:tc>
                <a:tc>
                  <a:txBody>
                    <a:bodyPr/>
                    <a:lstStyle/>
                    <a:p>
                      <a:pPr marL="171450" indent="-171450">
                        <a:buFont typeface="Arial" panose="020B0604020202020204" pitchFamily="34" charset="0"/>
                        <a:buChar char="•"/>
                        <a:tabLst/>
                      </a:pPr>
                      <a:r>
                        <a:rPr lang="en-US" sz="700" b="0" dirty="0">
                          <a:latin typeface="Helvetica" pitchFamily="2" charset="0"/>
                        </a:rPr>
                        <a:t>Ability to set retention rules and legal holds</a:t>
                      </a:r>
                    </a:p>
                    <a:p>
                      <a:pPr marL="171450" indent="-171450">
                        <a:buFont typeface="Arial" panose="020B0604020202020204" pitchFamily="34" charset="0"/>
                        <a:buChar char="•"/>
                        <a:tabLst/>
                      </a:pPr>
                      <a:r>
                        <a:rPr lang="en-US" sz="700" b="0" dirty="0">
                          <a:solidFill>
                            <a:schemeClr val="accent3"/>
                          </a:solidFill>
                          <a:latin typeface="Helvetica" pitchFamily="2" charset="0"/>
                        </a:rPr>
                        <a:t>Configure compliance reports</a:t>
                      </a:r>
                    </a:p>
                    <a:p>
                      <a:pPr marL="171450" indent="-171450">
                        <a:buFont typeface="Arial" panose="020B0604020202020204" pitchFamily="34" charset="0"/>
                        <a:buChar char="•"/>
                        <a:tabLst/>
                      </a:pPr>
                      <a:r>
                        <a:rPr lang="en-US" sz="700" b="0" dirty="0">
                          <a:solidFill>
                            <a:schemeClr val="accent3"/>
                          </a:solidFill>
                          <a:latin typeface="Helvetica" pitchFamily="2" charset="0"/>
                        </a:rPr>
                        <a:t>Audit trail captures comprehensive list of events including automated versions, email and print</a:t>
                      </a:r>
                    </a:p>
                    <a:p>
                      <a:pPr marL="171450" indent="-171450">
                        <a:buFont typeface="Arial" panose="020B0604020202020204" pitchFamily="34" charset="0"/>
                        <a:buChar char="•"/>
                        <a:tabLst/>
                      </a:pPr>
                      <a:r>
                        <a:rPr lang="en-US" sz="700" b="0" dirty="0">
                          <a:solidFill>
                            <a:schemeClr val="accent3"/>
                          </a:solidFill>
                          <a:latin typeface="Helvetica" pitchFamily="2" charset="0"/>
                        </a:rPr>
                        <a:t>Configure multi-staged retention schedule</a:t>
                      </a:r>
                    </a:p>
                    <a:p>
                      <a:pPr marL="171450" indent="-171450">
                        <a:buFont typeface="Arial" panose="020B0604020202020204" pitchFamily="34" charset="0"/>
                        <a:buChar char="•"/>
                        <a:tabLst/>
                      </a:pPr>
                      <a:r>
                        <a:rPr lang="en-US" sz="700" b="0" dirty="0">
                          <a:solidFill>
                            <a:schemeClr val="accent3"/>
                          </a:solidFill>
                          <a:latin typeface="Helvetica" pitchFamily="2" charset="0"/>
                        </a:rPr>
                        <a:t>Process to delete documents can be fully automated with proactive notifications</a:t>
                      </a:r>
                    </a:p>
                    <a:p>
                      <a:pPr marL="171450" indent="-171450">
                        <a:buFont typeface="Arial" panose="020B0604020202020204" pitchFamily="34" charset="0"/>
                        <a:buChar char="•"/>
                        <a:tabLst/>
                      </a:pPr>
                      <a:r>
                        <a:rPr lang="en-US" sz="700" b="0" dirty="0">
                          <a:solidFill>
                            <a:schemeClr val="accent3"/>
                          </a:solidFill>
                          <a:latin typeface="Helvetica" pitchFamily="2" charset="0"/>
                        </a:rPr>
                        <a:t>Certified to global standards</a:t>
                      </a:r>
                    </a:p>
                    <a:p>
                      <a:pPr marL="171450" indent="-171450">
                        <a:buFont typeface="Arial" panose="020B0604020202020204" pitchFamily="34" charset="0"/>
                        <a:buChar char="•"/>
                        <a:tabLst/>
                      </a:pPr>
                      <a:r>
                        <a:rPr lang="en-US" sz="700" b="0" dirty="0">
                          <a:solidFill>
                            <a:schemeClr val="accent3"/>
                          </a:solidFill>
                          <a:latin typeface="Helvetica" pitchFamily="2" charset="0"/>
                        </a:rPr>
                        <a:t>Recycle Bin</a:t>
                      </a:r>
                      <a:endParaRPr lang="en-US" sz="700" b="0" i="0" dirty="0">
                        <a:solidFill>
                          <a:schemeClr val="accent3"/>
                        </a:solidFill>
                        <a:latin typeface="Helvetica" pitchFamily="2" charset="0"/>
                      </a:endParaRPr>
                    </a:p>
                  </a:txBody>
                  <a:tcPr marL="91392" marR="91392" marT="45696" marB="45696"/>
                </a:tc>
                <a:extLst>
                  <a:ext uri="{0D108BD9-81ED-4DB2-BD59-A6C34878D82A}">
                    <a16:rowId xmlns:a16="http://schemas.microsoft.com/office/drawing/2014/main" val="2899892551"/>
                  </a:ext>
                </a:extLst>
              </a:tr>
              <a:tr h="964890">
                <a:tc>
                  <a:txBody>
                    <a:bodyPr/>
                    <a:lstStyle/>
                    <a:p>
                      <a:r>
                        <a:rPr lang="en-US" sz="1000" b="1" dirty="0">
                          <a:latin typeface="Helvetica" pitchFamily="2" charset="0"/>
                        </a:rPr>
                        <a:t>Document Generation </a:t>
                      </a:r>
                      <a:endParaRPr lang="en-US" sz="1000" b="1" i="0" dirty="0">
                        <a:latin typeface="Helvetica" pitchFamily="2" charset="0"/>
                      </a:endParaRPr>
                    </a:p>
                  </a:txBody>
                  <a:tcPr marL="91392" marR="91392" marT="45696" marB="45696"/>
                </a:tc>
                <a:tc>
                  <a:txBody>
                    <a:bodyPr/>
                    <a:lstStyle/>
                    <a:p>
                      <a:pPr marL="171450" indent="-171450">
                        <a:buFont typeface="Arial" panose="020B0604020202020204" pitchFamily="34" charset="0"/>
                        <a:buChar char="•"/>
                      </a:pPr>
                      <a:r>
                        <a:rPr lang="en-US" sz="700" b="0" dirty="0">
                          <a:latin typeface="Helvetica" pitchFamily="2" charset="0"/>
                        </a:rPr>
                        <a:t>Ability to create templates</a:t>
                      </a:r>
                    </a:p>
                    <a:p>
                      <a:pPr marL="171450" indent="-171450">
                        <a:buFont typeface="Arial" panose="020B0604020202020204" pitchFamily="34" charset="0"/>
                        <a:buChar char="•"/>
                      </a:pPr>
                      <a:r>
                        <a:rPr lang="en-US" sz="700" b="0" dirty="0">
                          <a:latin typeface="Helvetica" pitchFamily="2" charset="0"/>
                        </a:rPr>
                        <a:t>Employee self-service to generate documents</a:t>
                      </a:r>
                    </a:p>
                    <a:p>
                      <a:pPr marL="171450" indent="-171450">
                        <a:buFont typeface="Arial" panose="020B0604020202020204" pitchFamily="34" charset="0"/>
                        <a:buChar char="•"/>
                      </a:pPr>
                      <a:r>
                        <a:rPr lang="en-US" sz="700" b="0" dirty="0">
                          <a:latin typeface="Helvetica" pitchFamily="2" charset="0"/>
                        </a:rPr>
                        <a:t>Permission HR business users to edit document templates </a:t>
                      </a:r>
                    </a:p>
                    <a:p>
                      <a:pPr marL="171450" indent="-171450">
                        <a:buFont typeface="Arial" panose="020B0604020202020204" pitchFamily="34" charset="0"/>
                        <a:buChar char="•"/>
                      </a:pPr>
                      <a:r>
                        <a:rPr lang="en-US" sz="700" b="0" dirty="0">
                          <a:latin typeface="Helvetica" pitchFamily="2" charset="0"/>
                        </a:rPr>
                        <a:t>Integration with SAP SuccessFactors Signature Management by DocuSign</a:t>
                      </a:r>
                    </a:p>
                    <a:p>
                      <a:pPr marL="171450" marR="0" lvl="0" indent="-171450" algn="l" defTabSz="108855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b="0" dirty="0">
                          <a:latin typeface="Helvetica" pitchFamily="2" charset="0"/>
                        </a:rPr>
                        <a:t>Manual process to generate documents</a:t>
                      </a:r>
                    </a:p>
                    <a:p>
                      <a:pPr marL="171450" marR="0" lvl="0" indent="-171450" algn="l" defTabSz="108855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b="0" dirty="0">
                          <a:latin typeface="Helvetica" pitchFamily="2" charset="0"/>
                        </a:rPr>
                        <a:t>Document output in PDF only</a:t>
                      </a:r>
                    </a:p>
                    <a:p>
                      <a:pPr marL="171450" marR="0" lvl="0" indent="-171450" algn="l" defTabSz="108855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b="0" dirty="0">
                          <a:solidFill>
                            <a:schemeClr val="tx1"/>
                          </a:solidFill>
                          <a:latin typeface="Helvetica" pitchFamily="2" charset="0"/>
                        </a:rPr>
                        <a:t>Bulk document generation</a:t>
                      </a:r>
                    </a:p>
                    <a:p>
                      <a:pPr marL="171450" marR="0" lvl="0" indent="-171450" algn="l" defTabSz="108855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700" b="0" i="0" dirty="0">
                        <a:latin typeface="Helvetica" pitchFamily="2" charset="0"/>
                      </a:endParaRPr>
                    </a:p>
                  </a:txBody>
                  <a:tcPr marL="91392" marR="91392" marT="45696" marB="45696"/>
                </a:tc>
                <a:tc>
                  <a:txBody>
                    <a:bodyPr/>
                    <a:lstStyle/>
                    <a:p>
                      <a:pPr marL="171450" indent="-171450">
                        <a:buFont typeface="Arial" panose="020B0604020202020204" pitchFamily="34" charset="0"/>
                        <a:buChar char="•"/>
                      </a:pPr>
                      <a:r>
                        <a:rPr lang="en-US" sz="700" b="0" dirty="0">
                          <a:latin typeface="Helvetica" pitchFamily="2" charset="0"/>
                        </a:rPr>
                        <a:t>Ability to create templates</a:t>
                      </a:r>
                    </a:p>
                    <a:p>
                      <a:pPr marL="171450" indent="-171450">
                        <a:buFont typeface="Arial" panose="020B0604020202020204" pitchFamily="34" charset="0"/>
                        <a:buChar char="•"/>
                      </a:pPr>
                      <a:r>
                        <a:rPr lang="en-US" sz="700" b="0" dirty="0">
                          <a:latin typeface="Helvetica" pitchFamily="2" charset="0"/>
                        </a:rPr>
                        <a:t>Employee self-service to generate documents</a:t>
                      </a:r>
                    </a:p>
                    <a:p>
                      <a:pPr marL="171450" indent="-171450">
                        <a:buFont typeface="Arial" panose="020B0604020202020204" pitchFamily="34" charset="0"/>
                        <a:buChar char="•"/>
                      </a:pPr>
                      <a:r>
                        <a:rPr lang="en-US" sz="700" b="0" dirty="0">
                          <a:latin typeface="Helvetica" pitchFamily="2" charset="0"/>
                        </a:rPr>
                        <a:t>Permission HR business users to edit document templates </a:t>
                      </a:r>
                    </a:p>
                    <a:p>
                      <a:pPr marL="171450" indent="-171450">
                        <a:buFont typeface="Arial" panose="020B0604020202020204" pitchFamily="34" charset="0"/>
                        <a:buChar char="•"/>
                      </a:pPr>
                      <a:r>
                        <a:rPr lang="en-US" sz="700" b="0" dirty="0">
                          <a:latin typeface="Helvetica" pitchFamily="2" charset="0"/>
                        </a:rPr>
                        <a:t>Integration with SAP SuccessFactors Signature Management by DocuSign</a:t>
                      </a:r>
                    </a:p>
                    <a:p>
                      <a:pPr marL="171450" marR="0" lvl="0" indent="-171450" algn="l" defTabSz="108855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b="0" dirty="0">
                          <a:solidFill>
                            <a:schemeClr val="tx1"/>
                          </a:solidFill>
                          <a:latin typeface="Helvetica" pitchFamily="2" charset="0"/>
                        </a:rPr>
                        <a:t>Bulk document generation</a:t>
                      </a:r>
                      <a:endParaRPr lang="en-US" sz="700" b="0" dirty="0">
                        <a:latin typeface="Helvetica" pitchFamily="2" charset="0"/>
                      </a:endParaRPr>
                    </a:p>
                    <a:p>
                      <a:pPr marL="171450" marR="0" lvl="0" indent="-171450" algn="l" defTabSz="108855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b="0" dirty="0">
                          <a:solidFill>
                            <a:schemeClr val="accent3"/>
                          </a:solidFill>
                          <a:latin typeface="Helvetica" pitchFamily="2" charset="0"/>
                        </a:rPr>
                        <a:t>Automated process to generate documents based on business rules and metadata</a:t>
                      </a:r>
                    </a:p>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700" b="0" dirty="0">
                          <a:solidFill>
                            <a:schemeClr val="accent3"/>
                          </a:solidFill>
                          <a:latin typeface="Helvetica" pitchFamily="2" charset="0"/>
                        </a:rPr>
                        <a:t>Document output in PDF, Word, email, or SMS </a:t>
                      </a:r>
                    </a:p>
                    <a:p>
                      <a:pPr marL="171450" marR="0" lvl="0" indent="-171450" algn="l" defTabSz="108855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b="0" dirty="0">
                          <a:solidFill>
                            <a:schemeClr val="accent3"/>
                          </a:solidFill>
                          <a:latin typeface="Helvetica" pitchFamily="2" charset="0"/>
                        </a:rPr>
                        <a:t>Ability to automate generation of documents based on events in SAP SuccessFactors (via intelligent services)</a:t>
                      </a:r>
                      <a:endParaRPr lang="en-US" sz="700" b="0" i="0" dirty="0">
                        <a:solidFill>
                          <a:schemeClr val="accent3"/>
                        </a:solidFill>
                        <a:latin typeface="Helvetica" pitchFamily="2" charset="0"/>
                      </a:endParaRPr>
                    </a:p>
                  </a:txBody>
                  <a:tcPr marL="91392" marR="91392" marT="45696" marB="45696"/>
                </a:tc>
                <a:extLst>
                  <a:ext uri="{0D108BD9-81ED-4DB2-BD59-A6C34878D82A}">
                    <a16:rowId xmlns:a16="http://schemas.microsoft.com/office/drawing/2014/main" val="1561212829"/>
                  </a:ext>
                </a:extLst>
              </a:tr>
              <a:tr h="1258566">
                <a:tc>
                  <a:txBody>
                    <a:bodyPr/>
                    <a:lstStyle/>
                    <a:p>
                      <a:pPr marL="0" indent="0" algn="l" defTabSz="1088558" rtl="0" eaLnBrk="1" latinLnBrk="0" hangingPunct="1">
                        <a:buNone/>
                      </a:pPr>
                      <a:r>
                        <a:rPr lang="en-US" sz="1000" b="1" kern="1200" dirty="0">
                          <a:solidFill>
                            <a:schemeClr val="tx1"/>
                          </a:solidFill>
                          <a:latin typeface="Helvetica" pitchFamily="2" charset="0"/>
                        </a:rPr>
                        <a:t>Document Management </a:t>
                      </a:r>
                      <a:endParaRPr lang="en-US" sz="1000" b="1" i="0" kern="1200" dirty="0">
                        <a:solidFill>
                          <a:schemeClr val="tx1"/>
                        </a:solidFill>
                        <a:latin typeface="Helvetica" pitchFamily="2" charset="0"/>
                        <a:ea typeface="+mn-ea"/>
                        <a:cs typeface="+mn-cs"/>
                      </a:endParaRPr>
                    </a:p>
                  </a:txBody>
                  <a:tcPr marL="91392" marR="91392" marT="45696" marB="45696"/>
                </a:tc>
                <a:tc>
                  <a:txBody>
                    <a:bodyPr/>
                    <a:lstStyle/>
                    <a:p>
                      <a:pPr marL="171450" indent="-171450" algn="l" rtl="0" eaLnBrk="1" latinLnBrk="0" hangingPunct="1">
                        <a:buFont typeface="Arial" panose="020B0604020202020204" pitchFamily="34" charset="0"/>
                        <a:buChar char="•"/>
                      </a:pPr>
                      <a:r>
                        <a:rPr lang="en-US" sz="700" b="0" kern="1200" dirty="0">
                          <a:solidFill>
                            <a:schemeClr val="tx1"/>
                          </a:solidFill>
                          <a:latin typeface="Helvetica" pitchFamily="2" charset="0"/>
                        </a:rPr>
                        <a:t>Centralized employee workspace </a:t>
                      </a:r>
                      <a:r>
                        <a:rPr lang="en-US" sz="700" b="0" u="none" strike="noStrike" kern="1200" noProof="0" dirty="0">
                          <a:solidFill>
                            <a:schemeClr val="tx1"/>
                          </a:solidFill>
                          <a:latin typeface="Helvetica" pitchFamily="2" charset="0"/>
                        </a:rPr>
                        <a:t>for document management</a:t>
                      </a:r>
                      <a:endParaRPr lang="en-US" sz="2100" b="0" dirty="0">
                        <a:latin typeface="Helvetica" pitchFamily="2" charset="0"/>
                      </a:endParaRPr>
                    </a:p>
                    <a:p>
                      <a:pPr marL="171450" lvl="0" indent="-171450" algn="l">
                        <a:buFont typeface="Arial" panose="020B0604020202020204" pitchFamily="34" charset="0"/>
                        <a:buChar char="•"/>
                      </a:pPr>
                      <a:r>
                        <a:rPr lang="en-US" sz="700" b="0" kern="1200" dirty="0">
                          <a:solidFill>
                            <a:schemeClr val="tx1"/>
                          </a:solidFill>
                          <a:latin typeface="Helvetica" pitchFamily="2" charset="0"/>
                        </a:rPr>
                        <a:t>Embedded viewer</a:t>
                      </a:r>
                    </a:p>
                    <a:p>
                      <a:pPr marL="171450" lvl="0" indent="-171450" algn="l">
                        <a:buFont typeface="Arial" panose="020B0604020202020204" pitchFamily="34" charset="0"/>
                        <a:buChar char="•"/>
                      </a:pPr>
                      <a:r>
                        <a:rPr lang="en-US" sz="700" b="0" kern="1200" noProof="0" dirty="0">
                          <a:solidFill>
                            <a:schemeClr val="tx1"/>
                          </a:solidFill>
                          <a:latin typeface="Helvetica" pitchFamily="2" charset="0"/>
                        </a:rPr>
                        <a:t>Annotate, a</a:t>
                      </a:r>
                      <a:r>
                        <a:rPr lang="en-US" sz="700" b="0" kern="1200" dirty="0" err="1">
                          <a:solidFill>
                            <a:schemeClr val="tx1"/>
                          </a:solidFill>
                          <a:latin typeface="Helvetica" pitchFamily="2" charset="0"/>
                        </a:rPr>
                        <a:t>udit</a:t>
                      </a:r>
                      <a:r>
                        <a:rPr lang="en-US" sz="700" b="0" kern="1200" dirty="0">
                          <a:solidFill>
                            <a:schemeClr val="tx1"/>
                          </a:solidFill>
                          <a:latin typeface="Helvetica" pitchFamily="2" charset="0"/>
                        </a:rPr>
                        <a:t> &amp; version documents with full-text search and thumbnail view</a:t>
                      </a:r>
                    </a:p>
                    <a:p>
                      <a:pPr marL="171450" lvl="0" indent="-171450" algn="l">
                        <a:buFont typeface="Arial" panose="020B0604020202020204" pitchFamily="34" charset="0"/>
                        <a:buChar char="•"/>
                      </a:pPr>
                      <a:r>
                        <a:rPr lang="en-US" sz="700" b="0" kern="1200" dirty="0">
                          <a:solidFill>
                            <a:schemeClr val="tx1"/>
                          </a:solidFill>
                          <a:latin typeface="Helvetica" pitchFamily="2" charset="0"/>
                        </a:rPr>
                        <a:t>Drag and drop or batch import of existing documents</a:t>
                      </a:r>
                    </a:p>
                    <a:p>
                      <a:pPr marL="171450" lvl="0" indent="-171450" algn="l">
                        <a:buFont typeface="Arial" panose="020B0604020202020204" pitchFamily="34" charset="0"/>
                        <a:buChar char="•"/>
                      </a:pPr>
                      <a:r>
                        <a:rPr lang="en-US" sz="700" b="0" kern="1200" dirty="0">
                          <a:solidFill>
                            <a:schemeClr val="tx1"/>
                          </a:solidFill>
                          <a:latin typeface="Helvetica" pitchFamily="2" charset="0"/>
                        </a:rPr>
                        <a:t>Document completeness check to identify outdated or missing documents</a:t>
                      </a:r>
                    </a:p>
                    <a:p>
                      <a:pPr marL="171450" lvl="0" indent="-171450" algn="l">
                        <a:buFont typeface="Arial" panose="020B0604020202020204" pitchFamily="34" charset="0"/>
                        <a:buChar char="•"/>
                      </a:pPr>
                      <a:r>
                        <a:rPr lang="en-US" sz="700" b="0" kern="1200" dirty="0">
                          <a:solidFill>
                            <a:schemeClr val="tx1"/>
                          </a:solidFill>
                          <a:latin typeface="Helvetica" pitchFamily="2" charset="0"/>
                        </a:rPr>
                        <a:t>Control permission at the document level</a:t>
                      </a:r>
                    </a:p>
                    <a:p>
                      <a:pPr marL="171450" marR="0" lvl="0" indent="-171450" algn="l" defTabSz="108855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b="0" kern="1200" noProof="0" dirty="0">
                          <a:solidFill>
                            <a:schemeClr val="tx1"/>
                          </a:solidFill>
                          <a:latin typeface="Helvetica" pitchFamily="2" charset="0"/>
                        </a:rPr>
                        <a:t>Route documents for approval via workflow</a:t>
                      </a:r>
                      <a:endParaRPr lang="en-US" sz="700" b="0" kern="1200" dirty="0">
                        <a:solidFill>
                          <a:schemeClr val="tx1"/>
                        </a:solidFill>
                        <a:latin typeface="Helvetica" pitchFamily="2" charset="0"/>
                      </a:endParaRPr>
                    </a:p>
                    <a:p>
                      <a:pPr marL="171450" marR="0" lvl="0" indent="-171450" algn="l" defTabSz="108855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b="0" kern="1200" dirty="0">
                          <a:solidFill>
                            <a:schemeClr val="tx1"/>
                          </a:solidFill>
                          <a:latin typeface="Helvetica" pitchFamily="2" charset="0"/>
                        </a:rPr>
                        <a:t>Advanced reporting</a:t>
                      </a:r>
                    </a:p>
                    <a:p>
                      <a:pPr marL="171450" lvl="0" indent="-171450" algn="l">
                        <a:buFont typeface="Arial" panose="020B0604020202020204" pitchFamily="34" charset="0"/>
                        <a:buChar char="•"/>
                      </a:pPr>
                      <a:r>
                        <a:rPr lang="en-US" sz="700" b="0" kern="1200" dirty="0">
                          <a:solidFill>
                            <a:schemeClr val="tx1"/>
                          </a:solidFill>
                          <a:latin typeface="Helvetica" pitchFamily="2" charset="0"/>
                        </a:rPr>
                        <a:t>Employee Self-Service to submit own documents</a:t>
                      </a:r>
                    </a:p>
                    <a:p>
                      <a:pPr marL="171450" lvl="0" indent="-171450" algn="l">
                        <a:buFont typeface="Arial" panose="020B0604020202020204" pitchFamily="34" charset="0"/>
                        <a:buChar char="•"/>
                      </a:pPr>
                      <a:endParaRPr lang="en-US" sz="700" b="0" kern="1200" dirty="0">
                        <a:solidFill>
                          <a:schemeClr val="tx1"/>
                        </a:solidFill>
                        <a:latin typeface="Helvetica" pitchFamily="2" charset="0"/>
                      </a:endParaRPr>
                    </a:p>
                    <a:p>
                      <a:pPr marL="171450" lvl="0" indent="-171450" algn="l" rtl="0" eaLnBrk="1" latinLnBrk="0" hangingPunct="1">
                        <a:buFont typeface="Arial" panose="020B0604020202020204" pitchFamily="34" charset="0"/>
                        <a:buChar char="•"/>
                      </a:pPr>
                      <a:endParaRPr lang="en-US" sz="700" b="0" i="0" kern="1200" dirty="0">
                        <a:solidFill>
                          <a:schemeClr val="tx1"/>
                        </a:solidFill>
                        <a:latin typeface="Helvetica" pitchFamily="2" charset="0"/>
                        <a:ea typeface="+mn-ea"/>
                        <a:cs typeface="+mn-cs"/>
                      </a:endParaRPr>
                    </a:p>
                  </a:txBody>
                  <a:tcPr marL="91392" marR="91392" marT="45696" marB="45696"/>
                </a:tc>
                <a:tc>
                  <a:txBody>
                    <a:bodyPr/>
                    <a:lstStyle/>
                    <a:p>
                      <a:pPr marL="171450" lvl="0" indent="-171450" algn="l" rtl="0" eaLnBrk="1" latinLnBrk="0" hangingPunct="1">
                        <a:buClr>
                          <a:srgbClr val="000000"/>
                        </a:buClr>
                        <a:buFont typeface="Arial" panose="020B0604020202020204" pitchFamily="34" charset="0"/>
                        <a:buChar char="•"/>
                      </a:pPr>
                      <a:r>
                        <a:rPr lang="en-US" sz="700" b="0" kern="1200" noProof="0" dirty="0">
                          <a:solidFill>
                            <a:schemeClr val="tx1"/>
                          </a:solidFill>
                          <a:latin typeface="Helvetica" pitchFamily="2" charset="0"/>
                        </a:rPr>
                        <a:t>Centralized employee workspace for document management</a:t>
                      </a:r>
                    </a:p>
                    <a:p>
                      <a:pPr marL="171450" lvl="0" indent="-171450" algn="l">
                        <a:buClr>
                          <a:srgbClr val="000000"/>
                        </a:buClr>
                        <a:buFont typeface="Arial" panose="020B0604020202020204" pitchFamily="34" charset="0"/>
                        <a:buChar char="•"/>
                      </a:pPr>
                      <a:r>
                        <a:rPr lang="en-US" sz="700" b="0" kern="1200" noProof="0" dirty="0">
                          <a:solidFill>
                            <a:schemeClr val="tx1"/>
                          </a:solidFill>
                          <a:latin typeface="Helvetica" pitchFamily="2" charset="0"/>
                        </a:rPr>
                        <a:t>Embedded viewer</a:t>
                      </a:r>
                    </a:p>
                    <a:p>
                      <a:pPr marL="171450" lvl="0" indent="-171450" algn="l">
                        <a:buClr>
                          <a:srgbClr val="000000"/>
                        </a:buClr>
                        <a:buFont typeface="Arial" panose="020B0604020202020204" pitchFamily="34" charset="0"/>
                        <a:buChar char="•"/>
                      </a:pPr>
                      <a:r>
                        <a:rPr lang="en-US" sz="700" b="0" kern="1200" noProof="0" dirty="0">
                          <a:solidFill>
                            <a:schemeClr val="tx1"/>
                          </a:solidFill>
                          <a:latin typeface="Helvetica" pitchFamily="2" charset="0"/>
                        </a:rPr>
                        <a:t>Annotate, audit &amp; version documents with full-text search and thumbnail view</a:t>
                      </a:r>
                      <a:endParaRPr lang="en-US" sz="2100" b="0" dirty="0">
                        <a:latin typeface="Helvetica" pitchFamily="2" charset="0"/>
                      </a:endParaRPr>
                    </a:p>
                    <a:p>
                      <a:pPr marL="171450" lvl="0" indent="-171450" algn="l" defTabSz="1088558" rtl="0" eaLnBrk="1" latinLnBrk="0" hangingPunct="1">
                        <a:buClr>
                          <a:srgbClr val="000000"/>
                        </a:buClr>
                        <a:buFont typeface="Arial" panose="020B0604020202020204" pitchFamily="34" charset="0"/>
                        <a:buChar char="•"/>
                      </a:pPr>
                      <a:r>
                        <a:rPr lang="en-US" sz="700" b="0" kern="1200" noProof="0" dirty="0">
                          <a:solidFill>
                            <a:schemeClr val="tx1"/>
                          </a:solidFill>
                          <a:latin typeface="Helvetica" pitchFamily="2" charset="0"/>
                        </a:rPr>
                        <a:t>Drag and drop or batch import of existing documents</a:t>
                      </a:r>
                    </a:p>
                    <a:p>
                      <a:pPr marL="171450" lvl="0" indent="-171450" algn="l" defTabSz="1088558" rtl="0" eaLnBrk="1" latinLnBrk="0" hangingPunct="1">
                        <a:buClr>
                          <a:srgbClr val="000000"/>
                        </a:buClr>
                        <a:buFont typeface="Arial" panose="020B0604020202020204" pitchFamily="34" charset="0"/>
                        <a:buChar char="•"/>
                      </a:pPr>
                      <a:r>
                        <a:rPr lang="en-US" sz="700" b="0" kern="1200" noProof="0" dirty="0">
                          <a:solidFill>
                            <a:schemeClr val="tx1"/>
                          </a:solidFill>
                          <a:latin typeface="Helvetica" pitchFamily="2" charset="0"/>
                        </a:rPr>
                        <a:t>Document completeness check to identify outdated or missing documents</a:t>
                      </a:r>
                    </a:p>
                    <a:p>
                      <a:pPr marL="171450" lvl="0" indent="-171450" algn="l" rtl="0" eaLnBrk="1" latinLnBrk="0" hangingPunct="1">
                        <a:buClr>
                          <a:srgbClr val="000000"/>
                        </a:buClr>
                        <a:buFont typeface="Arial" panose="020B0604020202020204" pitchFamily="34" charset="0"/>
                        <a:buChar char="•"/>
                      </a:pPr>
                      <a:r>
                        <a:rPr lang="en-US" sz="700" b="0" kern="1200" noProof="0" dirty="0">
                          <a:solidFill>
                            <a:schemeClr val="tx1"/>
                          </a:solidFill>
                          <a:latin typeface="Helvetica" pitchFamily="2" charset="0"/>
                        </a:rPr>
                        <a:t>Control permission at the document </a:t>
                      </a:r>
                      <a:r>
                        <a:rPr lang="en-US" sz="700" b="0" kern="1200" noProof="0" dirty="0">
                          <a:solidFill>
                            <a:schemeClr val="accent3"/>
                          </a:solidFill>
                          <a:latin typeface="Helvetica" pitchFamily="2" charset="0"/>
                        </a:rPr>
                        <a:t>and folder </a:t>
                      </a:r>
                      <a:r>
                        <a:rPr lang="en-US" sz="700" b="0" kern="1200" noProof="0" dirty="0">
                          <a:solidFill>
                            <a:schemeClr val="tx1"/>
                          </a:solidFill>
                          <a:latin typeface="Helvetica" pitchFamily="2" charset="0"/>
                        </a:rPr>
                        <a:t>level</a:t>
                      </a:r>
                    </a:p>
                    <a:p>
                      <a:pPr marL="171450" lvl="0" indent="-171450" algn="l" defTabSz="1088558" rtl="0" eaLnBrk="1" latinLnBrk="0" hangingPunct="1">
                        <a:buClr>
                          <a:srgbClr val="000000"/>
                        </a:buClr>
                        <a:buFont typeface="Arial" panose="020B0604020202020204" pitchFamily="34" charset="0"/>
                        <a:buChar char="•"/>
                      </a:pPr>
                      <a:r>
                        <a:rPr lang="en-US" sz="700" b="0" kern="1200" noProof="0" dirty="0">
                          <a:solidFill>
                            <a:schemeClr val="tx1"/>
                          </a:solidFill>
                          <a:latin typeface="Helvetica" pitchFamily="2" charset="0"/>
                        </a:rPr>
                        <a:t>Route documents for approval via workflow</a:t>
                      </a:r>
                    </a:p>
                    <a:p>
                      <a:pPr marL="171450" lvl="0" indent="-171450" algn="l" defTabSz="1088558" rtl="0" eaLnBrk="1" latinLnBrk="0" hangingPunct="1">
                        <a:buClr>
                          <a:srgbClr val="000000"/>
                        </a:buClr>
                        <a:buFont typeface="Arial" panose="020B0604020202020204" pitchFamily="34" charset="0"/>
                        <a:buChar char="•"/>
                      </a:pPr>
                      <a:r>
                        <a:rPr lang="en-US" sz="700" b="0" kern="1200" noProof="0" dirty="0">
                          <a:solidFill>
                            <a:schemeClr val="tx1"/>
                          </a:solidFill>
                          <a:latin typeface="Helvetica" pitchFamily="2" charset="0"/>
                        </a:rPr>
                        <a:t>Advanced reporting, </a:t>
                      </a:r>
                      <a:r>
                        <a:rPr lang="en-US" sz="700" b="0" kern="1200" noProof="0" dirty="0">
                          <a:solidFill>
                            <a:schemeClr val="accent3"/>
                          </a:solidFill>
                          <a:latin typeface="Helvetica" pitchFamily="2" charset="0"/>
                        </a:rPr>
                        <a:t>plus ability to create additional custom reports</a:t>
                      </a:r>
                    </a:p>
                    <a:p>
                      <a:pPr marL="171450" lvl="0" indent="-171450" algn="l">
                        <a:buClr>
                          <a:srgbClr val="000000"/>
                        </a:buClr>
                        <a:buFont typeface="Arial" panose="020B0604020202020204" pitchFamily="34" charset="0"/>
                        <a:buChar char="•"/>
                      </a:pPr>
                      <a:r>
                        <a:rPr lang="en-US" sz="700" b="0" u="none" strike="noStrike" kern="1200" noProof="0" dirty="0">
                          <a:solidFill>
                            <a:schemeClr val="tx1"/>
                          </a:solidFill>
                          <a:latin typeface="Helvetica" pitchFamily="2" charset="0"/>
                        </a:rPr>
                        <a:t>Employee Self-Service to submit own documents</a:t>
                      </a:r>
                      <a:endParaRPr lang="en-US" sz="700" b="0" kern="1200" noProof="0" dirty="0">
                        <a:solidFill>
                          <a:schemeClr val="tx1"/>
                        </a:solidFill>
                        <a:latin typeface="Helvetica" pitchFamily="2" charset="0"/>
                      </a:endParaRPr>
                    </a:p>
                    <a:p>
                      <a:pPr marL="171450" lvl="0" indent="-171450" algn="l">
                        <a:buClr>
                          <a:srgbClr val="000000"/>
                        </a:buClr>
                        <a:buFont typeface="Arial,Sans-Serif"/>
                        <a:buChar char="•"/>
                      </a:pPr>
                      <a:r>
                        <a:rPr lang="en-US" sz="700" b="0" kern="1200" noProof="0" dirty="0">
                          <a:solidFill>
                            <a:schemeClr val="accent3"/>
                          </a:solidFill>
                          <a:latin typeface="Helvetica" pitchFamily="2" charset="0"/>
                        </a:rPr>
                        <a:t>Edit documents in MS Office, save as PDF, send notifications and documents via Outlook</a:t>
                      </a:r>
                    </a:p>
                    <a:p>
                      <a:pPr marL="171450" lvl="0" indent="-171450" algn="l">
                        <a:buClr>
                          <a:srgbClr val="000000"/>
                        </a:buClr>
                        <a:buFont typeface="Arial,Sans-Serif"/>
                        <a:buChar char="•"/>
                      </a:pPr>
                      <a:r>
                        <a:rPr lang="en-US" sz="700" b="0" kern="1200" noProof="0" dirty="0">
                          <a:solidFill>
                            <a:schemeClr val="accent3"/>
                          </a:solidFill>
                          <a:latin typeface="Helvetica" pitchFamily="2" charset="0"/>
                        </a:rPr>
                        <a:t>Document scanning including text search capability</a:t>
                      </a:r>
                    </a:p>
                    <a:p>
                      <a:pPr marL="171450" lvl="0" indent="-171450" algn="l">
                        <a:buClr>
                          <a:srgbClr val="000000"/>
                        </a:buClr>
                        <a:buFont typeface="Arial,Sans-Serif"/>
                        <a:buChar char="•"/>
                      </a:pPr>
                      <a:r>
                        <a:rPr lang="en-US" sz="700" b="0" kern="1200" noProof="0" dirty="0">
                          <a:solidFill>
                            <a:schemeClr val="accent3"/>
                          </a:solidFill>
                          <a:latin typeface="Helvetica" pitchFamily="2" charset="0"/>
                        </a:rPr>
                        <a:t>Automated Document Numbering </a:t>
                      </a:r>
                      <a:endParaRPr lang="en-US" sz="700" b="0" i="0" kern="1200" noProof="0" dirty="0">
                        <a:solidFill>
                          <a:schemeClr val="accent3"/>
                        </a:solidFill>
                        <a:latin typeface="Helvetica" pitchFamily="2" charset="0"/>
                        <a:ea typeface="+mn-ea"/>
                        <a:cs typeface="+mn-cs"/>
                      </a:endParaRPr>
                    </a:p>
                  </a:txBody>
                  <a:tcPr marL="91392" marR="91392" marT="45696" marB="45696"/>
                </a:tc>
                <a:extLst>
                  <a:ext uri="{0D108BD9-81ED-4DB2-BD59-A6C34878D82A}">
                    <a16:rowId xmlns:a16="http://schemas.microsoft.com/office/drawing/2014/main" val="3638885071"/>
                  </a:ext>
                </a:extLst>
              </a:tr>
              <a:tr h="866999">
                <a:tc>
                  <a:txBody>
                    <a:bodyPr/>
                    <a:lstStyle/>
                    <a:p>
                      <a:r>
                        <a:rPr lang="en-US" sz="1000" b="1">
                          <a:latin typeface="Helvetica" pitchFamily="2" charset="0"/>
                        </a:rPr>
                        <a:t>Integration</a:t>
                      </a:r>
                      <a:endParaRPr lang="en-US" sz="1000" b="1" i="0">
                        <a:latin typeface="Helvetica" pitchFamily="2" charset="0"/>
                      </a:endParaRPr>
                    </a:p>
                  </a:txBody>
                  <a:tcPr marL="91392" marR="91392" marT="45696" marB="45696"/>
                </a:tc>
                <a:tc>
                  <a:txBody>
                    <a:bodyPr/>
                    <a:lstStyle/>
                    <a:p>
                      <a:pPr marL="171450" indent="-171450">
                        <a:buFont typeface="Arial"/>
                        <a:buChar char="•"/>
                      </a:pPr>
                      <a:r>
                        <a:rPr lang="en-US" sz="700" b="0" kern="1200" dirty="0">
                          <a:solidFill>
                            <a:schemeClr val="tx1"/>
                          </a:solidFill>
                          <a:latin typeface="Helvetica" pitchFamily="2" charset="0"/>
                        </a:rPr>
                        <a:t>Out-of-the-box integration with Employee Central, Recruiting and Onboarding for documents via CMIS</a:t>
                      </a:r>
                    </a:p>
                    <a:p>
                      <a:pPr marL="171450" lvl="0" indent="-171450">
                        <a:buFont typeface="Arial"/>
                        <a:buChar char="•"/>
                      </a:pPr>
                      <a:r>
                        <a:rPr lang="en-US" sz="700" b="0" kern="1200" dirty="0">
                          <a:solidFill>
                            <a:schemeClr val="tx1"/>
                          </a:solidFill>
                          <a:latin typeface="Helvetica" pitchFamily="2" charset="0"/>
                        </a:rPr>
                        <a:t>Integrates with SFSF role-based permissions</a:t>
                      </a:r>
                    </a:p>
                    <a:p>
                      <a:pPr marL="171450" marR="0" lvl="0" indent="-171450" algn="l" defTabSz="1088558" rtl="0" eaLnBrk="1" fontAlgn="auto" latinLnBrk="0" hangingPunct="1">
                        <a:lnSpc>
                          <a:spcPct val="100000"/>
                        </a:lnSpc>
                        <a:spcBef>
                          <a:spcPts val="0"/>
                        </a:spcBef>
                        <a:spcAft>
                          <a:spcPts val="0"/>
                        </a:spcAft>
                        <a:buClrTx/>
                        <a:buSzTx/>
                        <a:buFont typeface="Arial"/>
                        <a:buChar char="•"/>
                        <a:tabLst/>
                        <a:defRPr/>
                      </a:pPr>
                      <a:r>
                        <a:rPr lang="en-US" sz="700" b="0" kern="1200" dirty="0">
                          <a:solidFill>
                            <a:schemeClr val="tx1"/>
                          </a:solidFill>
                          <a:latin typeface="Helvetica" pitchFamily="2" charset="0"/>
                        </a:rPr>
                        <a:t>Bulk workspace creation, </a:t>
                      </a:r>
                      <a:r>
                        <a:rPr lang="en-US" sz="700" b="0" kern="1200" noProof="0" dirty="0">
                          <a:solidFill>
                            <a:schemeClr val="tx1"/>
                          </a:solidFill>
                          <a:latin typeface="Helvetica" pitchFamily="2" charset="0"/>
                        </a:rPr>
                        <a:t>hiring event automatically creates new employee workspace</a:t>
                      </a:r>
                    </a:p>
                    <a:p>
                      <a:pPr marL="171450" lvl="0" indent="-171450" algn="l" defTabSz="1088558" rtl="0" eaLnBrk="1" latinLnBrk="0" hangingPunct="1">
                        <a:buClr>
                          <a:srgbClr val="000000"/>
                        </a:buClr>
                        <a:buFont typeface="Arial" panose="020B0604020202020204" pitchFamily="34" charset="0"/>
                        <a:buChar char="•"/>
                      </a:pPr>
                      <a:r>
                        <a:rPr lang="en-US" sz="700" b="0" kern="1200" noProof="0" dirty="0">
                          <a:solidFill>
                            <a:schemeClr val="tx1"/>
                          </a:solidFill>
                          <a:latin typeface="Helvetica" pitchFamily="2" charset="0"/>
                        </a:rPr>
                        <a:t>Metadata integration – flexibility to define custom attributes per document type</a:t>
                      </a:r>
                    </a:p>
                    <a:p>
                      <a:pPr marL="171450" lvl="0" indent="-171450">
                        <a:buFont typeface="Arial"/>
                        <a:buChar char="•"/>
                      </a:pPr>
                      <a:r>
                        <a:rPr lang="en-US" sz="700" b="0" kern="1200" dirty="0">
                          <a:solidFill>
                            <a:schemeClr val="tx1"/>
                          </a:solidFill>
                          <a:latin typeface="Helvetica" pitchFamily="2" charset="0"/>
                        </a:rPr>
                        <a:t>UI integration from tile, home menu, and take action link; single sign-on</a:t>
                      </a:r>
                      <a:endParaRPr lang="en-US" sz="700" b="0" i="0" kern="1200" dirty="0">
                        <a:solidFill>
                          <a:schemeClr val="tx1"/>
                        </a:solidFill>
                        <a:latin typeface="Helvetica" pitchFamily="2" charset="0"/>
                        <a:ea typeface="+mn-ea"/>
                        <a:cs typeface="+mn-cs"/>
                      </a:endParaRPr>
                    </a:p>
                  </a:txBody>
                  <a:tcPr marL="91392" marR="91392" marT="45696" marB="45696"/>
                </a:tc>
                <a:tc>
                  <a:txBody>
                    <a:bodyPr/>
                    <a:lstStyle/>
                    <a:p>
                      <a:pPr marL="171450" lvl="0" indent="-171450" algn="l" defTabSz="1088558" rtl="0" eaLnBrk="1" latinLnBrk="0" hangingPunct="1">
                        <a:buClr>
                          <a:srgbClr val="000000"/>
                        </a:buClr>
                        <a:buFont typeface="Arial" panose="020B0604020202020204" pitchFamily="34" charset="0"/>
                        <a:buChar char="•"/>
                      </a:pPr>
                      <a:r>
                        <a:rPr lang="en-US" sz="700" b="0" kern="1200" noProof="0" dirty="0">
                          <a:solidFill>
                            <a:schemeClr val="tx1"/>
                          </a:solidFill>
                          <a:latin typeface="Helvetica" pitchFamily="2" charset="0"/>
                        </a:rPr>
                        <a:t>Out-of-the-box integration with Employee Central, Recruiting and Onboarding for documents via CMIS</a:t>
                      </a:r>
                    </a:p>
                    <a:p>
                      <a:pPr marL="171450" lvl="0" indent="-171450" algn="l" defTabSz="1088558" rtl="0" eaLnBrk="1" latinLnBrk="0" hangingPunct="1">
                        <a:buClr>
                          <a:srgbClr val="000000"/>
                        </a:buClr>
                        <a:buFont typeface="Arial" panose="020B0604020202020204" pitchFamily="34" charset="0"/>
                        <a:buChar char="•"/>
                      </a:pPr>
                      <a:r>
                        <a:rPr lang="en-US" sz="700" b="0" kern="1200" noProof="0" dirty="0">
                          <a:solidFill>
                            <a:schemeClr val="tx1"/>
                          </a:solidFill>
                          <a:latin typeface="Helvetica" pitchFamily="2" charset="0"/>
                        </a:rPr>
                        <a:t>Integrates with SFSF role-based permissions</a:t>
                      </a:r>
                    </a:p>
                    <a:p>
                      <a:pPr marL="171450" lvl="0" indent="-171450" algn="l" rtl="0" eaLnBrk="1" latinLnBrk="0" hangingPunct="1">
                        <a:buClr>
                          <a:srgbClr val="000000"/>
                        </a:buClr>
                        <a:buFont typeface="Arial" panose="020B0604020202020204" pitchFamily="34" charset="0"/>
                        <a:buChar char="•"/>
                      </a:pPr>
                      <a:r>
                        <a:rPr lang="en-US" sz="700" b="0" kern="1200" noProof="0" dirty="0">
                          <a:solidFill>
                            <a:schemeClr val="tx1"/>
                          </a:solidFill>
                          <a:latin typeface="Helvetica" pitchFamily="2" charset="0"/>
                        </a:rPr>
                        <a:t>Bulk workspace creation, hiring event automatically creates new employee workspace</a:t>
                      </a:r>
                    </a:p>
                    <a:p>
                      <a:pPr marL="171450" lvl="0" indent="-171450" algn="l" defTabSz="1088558" rtl="0" eaLnBrk="1" latinLnBrk="0" hangingPunct="1">
                        <a:buClr>
                          <a:srgbClr val="000000"/>
                        </a:buClr>
                        <a:buFont typeface="Arial" panose="020B0604020202020204" pitchFamily="34" charset="0"/>
                        <a:buChar char="•"/>
                      </a:pPr>
                      <a:r>
                        <a:rPr lang="en-US" sz="700" b="0" kern="1200" noProof="0" dirty="0">
                          <a:solidFill>
                            <a:schemeClr val="tx1"/>
                          </a:solidFill>
                          <a:latin typeface="Helvetica" pitchFamily="2" charset="0"/>
                        </a:rPr>
                        <a:t>Metadata integration – flexibility to define custom attributes per document type</a:t>
                      </a:r>
                    </a:p>
                    <a:p>
                      <a:pPr marL="171450" lvl="0" indent="-171450" algn="l" defTabSz="1088558" rtl="0" eaLnBrk="1" latinLnBrk="0" hangingPunct="1">
                        <a:buClr>
                          <a:srgbClr val="000000"/>
                        </a:buClr>
                        <a:buFont typeface="Arial" panose="020B0604020202020204" pitchFamily="34" charset="0"/>
                        <a:buChar char="•"/>
                      </a:pPr>
                      <a:r>
                        <a:rPr lang="en-US" sz="700" b="0" kern="1200" noProof="0" dirty="0">
                          <a:solidFill>
                            <a:schemeClr val="tx1"/>
                          </a:solidFill>
                          <a:latin typeface="Helvetica" pitchFamily="2" charset="0"/>
                        </a:rPr>
                        <a:t>UI integration from tile, home menu, and take action link; single sign-on</a:t>
                      </a:r>
                    </a:p>
                    <a:p>
                      <a:pPr marL="171450" lvl="0" indent="-171450" algn="l" defTabSz="1088558" rtl="0" eaLnBrk="1" latinLnBrk="0" hangingPunct="1">
                        <a:buClr>
                          <a:srgbClr val="000000"/>
                        </a:buClr>
                        <a:buFont typeface="Arial" panose="020B0604020202020204" pitchFamily="34" charset="0"/>
                        <a:buChar char="•"/>
                      </a:pPr>
                      <a:r>
                        <a:rPr lang="en-US" sz="700" b="0" kern="1200" noProof="0" dirty="0">
                          <a:solidFill>
                            <a:schemeClr val="accent3"/>
                          </a:solidFill>
                          <a:latin typeface="Helvetica" pitchFamily="2" charset="0"/>
                        </a:rPr>
                        <a:t>Integration into Microsoft 365</a:t>
                      </a:r>
                    </a:p>
                    <a:p>
                      <a:pPr marL="171450" lvl="0" indent="-171450" algn="l" defTabSz="1088558" rtl="0" eaLnBrk="1" latinLnBrk="0" hangingPunct="1">
                        <a:buClr>
                          <a:srgbClr val="000000"/>
                        </a:buClr>
                        <a:buFont typeface="Arial" panose="020B0604020202020204" pitchFamily="34" charset="0"/>
                        <a:buChar char="•"/>
                      </a:pPr>
                      <a:r>
                        <a:rPr lang="en-US" sz="700" b="0" kern="1200" noProof="0" dirty="0">
                          <a:solidFill>
                            <a:schemeClr val="accent3"/>
                          </a:solidFill>
                          <a:latin typeface="Helvetica" pitchFamily="2" charset="0"/>
                        </a:rPr>
                        <a:t>Integration with SAP HCM </a:t>
                      </a:r>
                      <a:endParaRPr lang="en-US" sz="700" b="0" i="0" kern="1200" noProof="0" dirty="0">
                        <a:solidFill>
                          <a:schemeClr val="accent3"/>
                        </a:solidFill>
                        <a:latin typeface="Helvetica" pitchFamily="2" charset="0"/>
                        <a:ea typeface="+mn-ea"/>
                        <a:cs typeface="+mn-cs"/>
                      </a:endParaRPr>
                    </a:p>
                  </a:txBody>
                  <a:tcPr marL="91392" marR="91392" marT="45696" marB="45696"/>
                </a:tc>
                <a:extLst>
                  <a:ext uri="{0D108BD9-81ED-4DB2-BD59-A6C34878D82A}">
                    <a16:rowId xmlns:a16="http://schemas.microsoft.com/office/drawing/2014/main" val="2107035055"/>
                  </a:ext>
                </a:extLst>
              </a:tr>
              <a:tr h="671215">
                <a:tc>
                  <a:txBody>
                    <a:bodyPr/>
                    <a:lstStyle/>
                    <a:p>
                      <a:r>
                        <a:rPr lang="en-US" sz="1000" b="1" dirty="0">
                          <a:latin typeface="Helvetica" pitchFamily="2" charset="0"/>
                        </a:rPr>
                        <a:t>Business Administration</a:t>
                      </a:r>
                      <a:endParaRPr lang="en-US" sz="1000" b="1" i="0" dirty="0">
                        <a:latin typeface="Helvetica" pitchFamily="2" charset="0"/>
                      </a:endParaRPr>
                    </a:p>
                  </a:txBody>
                  <a:tcPr marL="91392" marR="91392" marT="45696" marB="45696"/>
                </a:tc>
                <a:tc>
                  <a:txBody>
                    <a:bodyPr/>
                    <a:lstStyle/>
                    <a:p>
                      <a:pPr marL="171450" lvl="0" indent="-171450" algn="l" defTabSz="1088558" rtl="0" eaLnBrk="1" latinLnBrk="0" hangingPunct="1">
                        <a:buFont typeface="Arial"/>
                        <a:buChar char="•"/>
                      </a:pPr>
                      <a:r>
                        <a:rPr lang="en-US" sz="700" b="0" kern="1200" dirty="0">
                          <a:solidFill>
                            <a:schemeClr val="tx1"/>
                          </a:solidFill>
                          <a:latin typeface="Helvetica" pitchFamily="2" charset="0"/>
                        </a:rPr>
                        <a:t>Transport of business config from test to prod</a:t>
                      </a:r>
                    </a:p>
                    <a:p>
                      <a:pPr marL="171450" lvl="0" indent="-171450" algn="l" defTabSz="1088558" rtl="0" eaLnBrk="1" latinLnBrk="0" hangingPunct="1">
                        <a:buFont typeface="Arial"/>
                        <a:buChar char="•"/>
                      </a:pPr>
                      <a:r>
                        <a:rPr lang="en-US" sz="700" b="0" kern="1200" dirty="0">
                          <a:solidFill>
                            <a:schemeClr val="tx1"/>
                          </a:solidFill>
                          <a:latin typeface="Helvetica" pitchFamily="2" charset="0"/>
                        </a:rPr>
                        <a:t>Predefined folder taxonomy and document types and ability to add custom</a:t>
                      </a:r>
                    </a:p>
                    <a:p>
                      <a:pPr marL="171450" lvl="0" indent="-171450" algn="l">
                        <a:buFont typeface="Arial"/>
                        <a:buChar char="•"/>
                      </a:pPr>
                      <a:r>
                        <a:rPr lang="en-US" sz="700" b="0" kern="1200" dirty="0">
                          <a:solidFill>
                            <a:schemeClr val="tx1"/>
                          </a:solidFill>
                          <a:latin typeface="Helvetica" pitchFamily="2" charset="0"/>
                        </a:rPr>
                        <a:t>Individualized landing page configuration</a:t>
                      </a:r>
                    </a:p>
                    <a:p>
                      <a:pPr marL="171450" lvl="0" indent="-171450" algn="l">
                        <a:buFont typeface="Arial"/>
                        <a:buChar char="•"/>
                      </a:pPr>
                      <a:r>
                        <a:rPr lang="en-US" sz="700" b="0" kern="1200" dirty="0">
                          <a:solidFill>
                            <a:schemeClr val="tx1"/>
                          </a:solidFill>
                          <a:latin typeface="Helvetica" pitchFamily="2" charset="0"/>
                        </a:rPr>
                        <a:t>16 languages</a:t>
                      </a:r>
                    </a:p>
                    <a:p>
                      <a:pPr marL="171450" lvl="0" indent="-171450" algn="l">
                        <a:buFont typeface="Arial"/>
                        <a:buChar char="•"/>
                      </a:pPr>
                      <a:r>
                        <a:rPr lang="en-US" sz="700" b="0" kern="1200" dirty="0">
                          <a:solidFill>
                            <a:schemeClr val="accent3"/>
                          </a:solidFill>
                          <a:latin typeface="Helvetica" pitchFamily="2" charset="0"/>
                        </a:rPr>
                        <a:t>Self service usage metrics\consumption</a:t>
                      </a:r>
                    </a:p>
                    <a:p>
                      <a:pPr marL="171450" marR="0" lvl="0" indent="-171450" algn="l" defTabSz="1088558" rtl="0" eaLnBrk="1" fontAlgn="auto" latinLnBrk="0" hangingPunct="1">
                        <a:lnSpc>
                          <a:spcPct val="100000"/>
                        </a:lnSpc>
                        <a:spcBef>
                          <a:spcPts val="0"/>
                        </a:spcBef>
                        <a:spcAft>
                          <a:spcPts val="0"/>
                        </a:spcAft>
                        <a:buClrTx/>
                        <a:buSzTx/>
                        <a:buFont typeface="Arial"/>
                        <a:buChar char="•"/>
                        <a:tabLst/>
                        <a:defRPr/>
                      </a:pPr>
                      <a:r>
                        <a:rPr lang="en-US" sz="700" b="0" kern="1200" dirty="0">
                          <a:solidFill>
                            <a:schemeClr val="accent3"/>
                          </a:solidFill>
                          <a:latin typeface="Helvetica" pitchFamily="2" charset="0"/>
                        </a:rPr>
                        <a:t>Automated instance refresh</a:t>
                      </a:r>
                      <a:endParaRPr lang="en-US" sz="700" b="0" i="0" kern="1200" dirty="0">
                        <a:solidFill>
                          <a:schemeClr val="accent3"/>
                        </a:solidFill>
                        <a:latin typeface="Helvetica" pitchFamily="2" charset="0"/>
                        <a:ea typeface="+mn-ea"/>
                        <a:cs typeface="+mn-cs"/>
                      </a:endParaRPr>
                    </a:p>
                  </a:txBody>
                  <a:tcPr marL="91392" marR="91392" marT="45696" marB="45696"/>
                </a:tc>
                <a:tc>
                  <a:txBody>
                    <a:bodyPr/>
                    <a:lstStyle/>
                    <a:p>
                      <a:pPr marL="171450" lvl="0" indent="-171450" algn="l" defTabSz="1088558" rtl="0" eaLnBrk="1" latinLnBrk="0" hangingPunct="1">
                        <a:buClr>
                          <a:srgbClr val="000000"/>
                        </a:buClr>
                        <a:buFont typeface="Arial"/>
                        <a:buChar char="•"/>
                      </a:pPr>
                      <a:r>
                        <a:rPr lang="en-US" sz="700" b="0" kern="1200" noProof="0" dirty="0">
                          <a:solidFill>
                            <a:schemeClr val="tx1"/>
                          </a:solidFill>
                          <a:latin typeface="Helvetica" pitchFamily="2" charset="0"/>
                        </a:rPr>
                        <a:t>Transport of business config from test to prod</a:t>
                      </a:r>
                    </a:p>
                    <a:p>
                      <a:pPr marL="171450" lvl="0" indent="-171450" algn="l" defTabSz="1088558" rtl="0" eaLnBrk="1" latinLnBrk="0" hangingPunct="1">
                        <a:buClr>
                          <a:srgbClr val="000000"/>
                        </a:buClr>
                        <a:buFont typeface="Arial"/>
                        <a:buChar char="•"/>
                      </a:pPr>
                      <a:r>
                        <a:rPr lang="en-US" sz="700" b="0" kern="1200" noProof="0" dirty="0">
                          <a:solidFill>
                            <a:schemeClr val="tx1"/>
                          </a:solidFill>
                          <a:latin typeface="Helvetica" pitchFamily="2" charset="0"/>
                        </a:rPr>
                        <a:t>Predefined folder taxonomy and document types and ability to add custom</a:t>
                      </a:r>
                    </a:p>
                    <a:p>
                      <a:pPr marL="171450" lvl="0" indent="-171450" algn="l" defTabSz="1088558" rtl="0" eaLnBrk="1" latinLnBrk="0" hangingPunct="1">
                        <a:buClr>
                          <a:srgbClr val="000000"/>
                        </a:buClr>
                        <a:buFont typeface="Arial"/>
                        <a:buChar char="•"/>
                      </a:pPr>
                      <a:r>
                        <a:rPr lang="en-US" sz="700" b="0" kern="1200" noProof="0" dirty="0">
                          <a:solidFill>
                            <a:schemeClr val="tx1"/>
                          </a:solidFill>
                          <a:latin typeface="Helvetica" pitchFamily="2" charset="0"/>
                        </a:rPr>
                        <a:t>Individualized landing page configuration</a:t>
                      </a:r>
                    </a:p>
                    <a:p>
                      <a:pPr marL="171450" lvl="0" indent="-171450" algn="l" rtl="0" eaLnBrk="1" latinLnBrk="0" hangingPunct="1">
                        <a:buClr>
                          <a:srgbClr val="000000"/>
                        </a:buClr>
                        <a:buFont typeface="Arial"/>
                        <a:buChar char="•"/>
                      </a:pPr>
                      <a:r>
                        <a:rPr lang="en-US" sz="700" b="0" kern="1200" noProof="0" dirty="0">
                          <a:solidFill>
                            <a:schemeClr val="accent3"/>
                          </a:solidFill>
                          <a:latin typeface="Helvetica" pitchFamily="2" charset="0"/>
                        </a:rPr>
                        <a:t>24 languages</a:t>
                      </a:r>
                      <a:endParaRPr lang="en-US" sz="700" b="0" i="0" kern="1200" dirty="0">
                        <a:solidFill>
                          <a:schemeClr val="accent3"/>
                        </a:solidFill>
                        <a:latin typeface="Helvetica" pitchFamily="2" charset="0"/>
                        <a:ea typeface="+mn-ea"/>
                        <a:cs typeface="+mn-cs"/>
                      </a:endParaRPr>
                    </a:p>
                  </a:txBody>
                  <a:tcPr marL="91392" marR="91392" marT="45696" marB="45696"/>
                </a:tc>
                <a:extLst>
                  <a:ext uri="{0D108BD9-81ED-4DB2-BD59-A6C34878D82A}">
                    <a16:rowId xmlns:a16="http://schemas.microsoft.com/office/drawing/2014/main" val="4096429284"/>
                  </a:ext>
                </a:extLst>
              </a:tr>
            </a:tbl>
          </a:graphicData>
        </a:graphic>
      </p:graphicFrame>
    </p:spTree>
    <p:extLst>
      <p:ext uri="{BB962C8B-B14F-4D97-AF65-F5344CB8AC3E}">
        <p14:creationId xmlns:p14="http://schemas.microsoft.com/office/powerpoint/2010/main" val="3949085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2934F870-FCED-499E-E5EE-457071AA856E}"/>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2" name="Text Placeholder 1">
            <a:extLst>
              <a:ext uri="{FF2B5EF4-FFF2-40B4-BE49-F238E27FC236}">
                <a16:creationId xmlns:a16="http://schemas.microsoft.com/office/drawing/2014/main" id="{0D48A937-3CC6-1280-EDCB-3EDB3123B14C}"/>
              </a:ext>
            </a:extLst>
          </p:cNvPr>
          <p:cNvSpPr>
            <a:spLocks noGrp="1"/>
          </p:cNvSpPr>
          <p:nvPr>
            <p:ph type="body" sz="quarter" idx="12"/>
          </p:nvPr>
        </p:nvSpPr>
        <p:spPr/>
        <p:txBody>
          <a:bodyPr/>
          <a:lstStyle/>
          <a:p>
            <a:r>
              <a:rPr lang="en-US" dirty="0"/>
              <a:t>Use Cases</a:t>
            </a:r>
          </a:p>
        </p:txBody>
      </p:sp>
    </p:spTree>
    <p:extLst>
      <p:ext uri="{BB962C8B-B14F-4D97-AF65-F5344CB8AC3E}">
        <p14:creationId xmlns:p14="http://schemas.microsoft.com/office/powerpoint/2010/main" val="3915224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FF7145-920B-0ED0-4215-A263FE3752E4}"/>
              </a:ext>
            </a:extLst>
          </p:cNvPr>
          <p:cNvSpPr>
            <a:spLocks noGrp="1"/>
          </p:cNvSpPr>
          <p:nvPr>
            <p:ph type="body" sz="quarter" idx="12"/>
          </p:nvPr>
        </p:nvSpPr>
        <p:spPr/>
        <p:txBody>
          <a:bodyPr>
            <a:normAutofit fontScale="77500" lnSpcReduction="20000"/>
          </a:bodyPr>
          <a:lstStyle/>
          <a:p>
            <a:r>
              <a:rPr lang="en-US" dirty="0"/>
              <a:t>Business process use cases</a:t>
            </a:r>
          </a:p>
        </p:txBody>
      </p:sp>
      <p:sp>
        <p:nvSpPr>
          <p:cNvPr id="3" name="Text Placeholder 2">
            <a:extLst>
              <a:ext uri="{FF2B5EF4-FFF2-40B4-BE49-F238E27FC236}">
                <a16:creationId xmlns:a16="http://schemas.microsoft.com/office/drawing/2014/main" id="{399EE659-DA37-D082-599A-E6333DE63188}"/>
              </a:ext>
            </a:extLst>
          </p:cNvPr>
          <p:cNvSpPr>
            <a:spLocks noGrp="1"/>
          </p:cNvSpPr>
          <p:nvPr>
            <p:ph type="body" sz="quarter" idx="11"/>
          </p:nvPr>
        </p:nvSpPr>
        <p:spPr/>
        <p:txBody>
          <a:bodyPr/>
          <a:lstStyle/>
          <a:p>
            <a:pPr marL="457063" indent="-457063">
              <a:buSzPct val="100000"/>
              <a:buFont typeface="+mj-lt"/>
              <a:buAutoNum type="arabicPeriod"/>
            </a:pPr>
            <a:r>
              <a:rPr lang="en-US" dirty="0"/>
              <a:t>Improve the new hire experience</a:t>
            </a:r>
          </a:p>
          <a:p>
            <a:pPr marL="457063" indent="-457063">
              <a:buSzPct val="100000"/>
              <a:buFont typeface="+mj-lt"/>
              <a:buAutoNum type="arabicPeriod"/>
            </a:pPr>
            <a:r>
              <a:rPr lang="en-US" dirty="0"/>
              <a:t>Ensure seamless employee transfers</a:t>
            </a:r>
            <a:endParaRPr lang="en-US" dirty="0">
              <a:cs typeface="Arial"/>
            </a:endParaRPr>
          </a:p>
          <a:p>
            <a:pPr marL="457063" indent="-457063">
              <a:buSzPct val="100000"/>
              <a:buFont typeface="+mj-lt"/>
              <a:buAutoNum type="arabicPeriod"/>
            </a:pPr>
            <a:r>
              <a:rPr lang="en-US" dirty="0"/>
              <a:t>Mitigate the risk of employee departures</a:t>
            </a:r>
            <a:endParaRPr lang="en-US" dirty="0">
              <a:cs typeface="Arial"/>
            </a:endParaRPr>
          </a:p>
          <a:p>
            <a:pPr marL="457063" indent="-457063">
              <a:buSzPct val="100000"/>
              <a:buFont typeface="+mj-lt"/>
              <a:buAutoNum type="arabicPeriod"/>
            </a:pPr>
            <a:r>
              <a:rPr lang="en-US" dirty="0">
                <a:ea typeface="+mj-lt"/>
                <a:cs typeface="+mj-lt"/>
              </a:rPr>
              <a:t>Empower employees with self-service access</a:t>
            </a:r>
          </a:p>
          <a:p>
            <a:pPr marL="457063" indent="-457063">
              <a:buSzPct val="100000"/>
              <a:buFont typeface="+mj-lt"/>
              <a:buAutoNum type="arabicPeriod"/>
            </a:pPr>
            <a:r>
              <a:rPr lang="en-US" dirty="0"/>
              <a:t>Streamline the management of mandatory employee certifications </a:t>
            </a:r>
          </a:p>
          <a:p>
            <a:pPr marL="457063" indent="-457063">
              <a:buSzPct val="100000"/>
              <a:buFont typeface="+mj-lt"/>
              <a:buAutoNum type="arabicPeriod"/>
            </a:pPr>
            <a:r>
              <a:rPr lang="en-US" dirty="0"/>
              <a:t>Support audit requests with ease</a:t>
            </a:r>
            <a:endParaRPr lang="en-US" dirty="0">
              <a:cs typeface="Arial"/>
            </a:endParaRPr>
          </a:p>
          <a:p>
            <a:pPr marL="457063" indent="-457063">
              <a:buSzPct val="100000"/>
              <a:buFont typeface="+mj-lt"/>
              <a:buAutoNum type="arabicPeriod"/>
            </a:pPr>
            <a:r>
              <a:rPr lang="en-US" dirty="0"/>
              <a:t>Comply with General Data Protection Regulations</a:t>
            </a:r>
          </a:p>
        </p:txBody>
      </p:sp>
      <p:pic>
        <p:nvPicPr>
          <p:cNvPr id="6" name="Picture Placeholder 5" descr="A person typing on a computer&#10;&#10;AI-generated content may be incorrect.">
            <a:extLst>
              <a:ext uri="{FF2B5EF4-FFF2-40B4-BE49-F238E27FC236}">
                <a16:creationId xmlns:a16="http://schemas.microsoft.com/office/drawing/2014/main" id="{1513980D-21D1-57B2-375F-CA2EF39123D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1471" r="33451"/>
          <a:stretch>
            <a:fillRect/>
          </a:stretch>
        </p:blipFill>
        <p:spPr>
          <a:xfrm>
            <a:off x="6973283" y="588432"/>
            <a:ext cx="4618524" cy="5763489"/>
          </a:xfrm>
        </p:spPr>
      </p:pic>
    </p:spTree>
    <p:extLst>
      <p:ext uri="{BB962C8B-B14F-4D97-AF65-F5344CB8AC3E}">
        <p14:creationId xmlns:p14="http://schemas.microsoft.com/office/powerpoint/2010/main" val="1266611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059A6-6B15-C409-A85F-2C1A80061619}"/>
            </a:ext>
          </a:extLst>
        </p:cNvPr>
        <p:cNvGrpSpPr/>
        <p:nvPr/>
      </p:nvGrpSpPr>
      <p:grpSpPr>
        <a:xfrm>
          <a:off x="0" y="0"/>
          <a:ext cx="0" cy="0"/>
          <a:chOff x="0" y="0"/>
          <a:chExt cx="0" cy="0"/>
        </a:xfrm>
      </p:grpSpPr>
      <p:sp>
        <p:nvSpPr>
          <p:cNvPr id="19" name="TextBox 27">
            <a:extLst>
              <a:ext uri="{FF2B5EF4-FFF2-40B4-BE49-F238E27FC236}">
                <a16:creationId xmlns:a16="http://schemas.microsoft.com/office/drawing/2014/main" id="{4115D017-6184-E50B-EFCF-42C9D7C46457}"/>
              </a:ext>
            </a:extLst>
          </p:cNvPr>
          <p:cNvSpPr txBox="1"/>
          <p:nvPr/>
        </p:nvSpPr>
        <p:spPr>
          <a:xfrm>
            <a:off x="578188" y="2461462"/>
            <a:ext cx="1757718" cy="438716"/>
          </a:xfrm>
          <a:prstGeom prst="rect">
            <a:avLst/>
          </a:prstGeom>
        </p:spPr>
        <p:txBody>
          <a:bodyPr lIns="0" tIns="0" rIns="0" bIns="0" rtlCol="0" anchor="t">
            <a:noAutofit/>
          </a:bodyPr>
          <a:lstStyle/>
          <a:p>
            <a:pPr algn="just">
              <a:lnSpc>
                <a:spcPts val="1773"/>
              </a:lnSpc>
            </a:pPr>
            <a:r>
              <a:rPr lang="en-US" b="1">
                <a:solidFill>
                  <a:srgbClr val="1C1D3B"/>
                </a:solidFill>
                <a:latin typeface="Helvetica" pitchFamily="2" charset="0"/>
                <a:ea typeface="Verdana" panose="020B0604030504040204" pitchFamily="34" charset="0"/>
              </a:rPr>
              <a:t>Data Management</a:t>
            </a:r>
          </a:p>
        </p:txBody>
      </p:sp>
      <p:sp>
        <p:nvSpPr>
          <p:cNvPr id="20" name="TextBox 28">
            <a:extLst>
              <a:ext uri="{FF2B5EF4-FFF2-40B4-BE49-F238E27FC236}">
                <a16:creationId xmlns:a16="http://schemas.microsoft.com/office/drawing/2014/main" id="{CA87C3A3-D4E1-7001-88B4-1E96C72364D1}"/>
              </a:ext>
            </a:extLst>
          </p:cNvPr>
          <p:cNvSpPr txBox="1"/>
          <p:nvPr/>
        </p:nvSpPr>
        <p:spPr>
          <a:xfrm>
            <a:off x="3243206" y="2461462"/>
            <a:ext cx="1918193" cy="438716"/>
          </a:xfrm>
          <a:prstGeom prst="rect">
            <a:avLst/>
          </a:prstGeom>
        </p:spPr>
        <p:txBody>
          <a:bodyPr wrap="square" lIns="0" tIns="0" rIns="0" bIns="0" rtlCol="0" anchor="t">
            <a:noAutofit/>
          </a:bodyPr>
          <a:lstStyle/>
          <a:p>
            <a:pPr>
              <a:lnSpc>
                <a:spcPts val="1773"/>
              </a:lnSpc>
            </a:pPr>
            <a:r>
              <a:rPr lang="en-US" b="1" dirty="0">
                <a:solidFill>
                  <a:srgbClr val="1C1D3B"/>
                </a:solidFill>
                <a:latin typeface="Helvetica" pitchFamily="2" charset="0"/>
                <a:ea typeface="Verdana" panose="020B0604030504040204" pitchFamily="34" charset="0"/>
              </a:rPr>
              <a:t>Solution </a:t>
            </a:r>
            <a:br>
              <a:rPr lang="en-US" b="1" dirty="0">
                <a:solidFill>
                  <a:srgbClr val="1C1D3B"/>
                </a:solidFill>
                <a:latin typeface="Helvetica" pitchFamily="2" charset="0"/>
                <a:ea typeface="Verdana" panose="020B0604030504040204" pitchFamily="34" charset="0"/>
              </a:rPr>
            </a:br>
            <a:r>
              <a:rPr lang="en-US" b="1" dirty="0">
                <a:solidFill>
                  <a:srgbClr val="1C1D3B"/>
                </a:solidFill>
                <a:latin typeface="Helvetica" pitchFamily="2" charset="0"/>
                <a:ea typeface="Verdana" panose="020B0604030504040204" pitchFamily="34" charset="0"/>
              </a:rPr>
              <a:t>Implementation</a:t>
            </a:r>
          </a:p>
        </p:txBody>
      </p:sp>
      <p:sp>
        <p:nvSpPr>
          <p:cNvPr id="21" name="TextBox 29">
            <a:extLst>
              <a:ext uri="{FF2B5EF4-FFF2-40B4-BE49-F238E27FC236}">
                <a16:creationId xmlns:a16="http://schemas.microsoft.com/office/drawing/2014/main" id="{0E82BA6F-211C-A17C-584D-C40377D18181}"/>
              </a:ext>
            </a:extLst>
          </p:cNvPr>
          <p:cNvSpPr txBox="1"/>
          <p:nvPr/>
        </p:nvSpPr>
        <p:spPr>
          <a:xfrm>
            <a:off x="6559133" y="2461462"/>
            <a:ext cx="2400466" cy="438716"/>
          </a:xfrm>
          <a:prstGeom prst="rect">
            <a:avLst/>
          </a:prstGeom>
        </p:spPr>
        <p:txBody>
          <a:bodyPr wrap="square" lIns="0" tIns="0" rIns="0" bIns="0" rtlCol="0" anchor="t">
            <a:noAutofit/>
          </a:bodyPr>
          <a:lstStyle/>
          <a:p>
            <a:pPr>
              <a:lnSpc>
                <a:spcPts val="1773"/>
              </a:lnSpc>
            </a:pPr>
            <a:r>
              <a:rPr lang="en-US" b="1">
                <a:solidFill>
                  <a:srgbClr val="1C1D3B"/>
                </a:solidFill>
                <a:latin typeface="Helvetica" pitchFamily="2" charset="0"/>
                <a:ea typeface="Verdana" panose="020B0604030504040204" pitchFamily="34" charset="0"/>
              </a:rPr>
              <a:t>Product </a:t>
            </a:r>
            <a:br>
              <a:rPr lang="en-US" b="1">
                <a:solidFill>
                  <a:srgbClr val="1C1D3B"/>
                </a:solidFill>
                <a:latin typeface="Helvetica" pitchFamily="2" charset="0"/>
                <a:ea typeface="Verdana" panose="020B0604030504040204" pitchFamily="34" charset="0"/>
              </a:rPr>
            </a:br>
            <a:r>
              <a:rPr lang="en-US" b="1">
                <a:solidFill>
                  <a:srgbClr val="1C1D3B"/>
                </a:solidFill>
                <a:latin typeface="Helvetica" pitchFamily="2" charset="0"/>
                <a:ea typeface="Verdana" panose="020B0604030504040204" pitchFamily="34" charset="0"/>
              </a:rPr>
              <a:t>&amp; Innovations</a:t>
            </a:r>
          </a:p>
        </p:txBody>
      </p:sp>
      <p:sp>
        <p:nvSpPr>
          <p:cNvPr id="22" name="TextBox 30">
            <a:extLst>
              <a:ext uri="{FF2B5EF4-FFF2-40B4-BE49-F238E27FC236}">
                <a16:creationId xmlns:a16="http://schemas.microsoft.com/office/drawing/2014/main" id="{19047A6C-F0FD-5BA6-E70B-AA3BC042EA59}"/>
              </a:ext>
            </a:extLst>
          </p:cNvPr>
          <p:cNvSpPr txBox="1"/>
          <p:nvPr/>
        </p:nvSpPr>
        <p:spPr>
          <a:xfrm>
            <a:off x="9371067" y="2461462"/>
            <a:ext cx="1757717" cy="438716"/>
          </a:xfrm>
          <a:prstGeom prst="rect">
            <a:avLst/>
          </a:prstGeom>
        </p:spPr>
        <p:txBody>
          <a:bodyPr lIns="0" tIns="0" rIns="0" bIns="0" rtlCol="0" anchor="t">
            <a:noAutofit/>
          </a:bodyPr>
          <a:lstStyle/>
          <a:p>
            <a:pPr>
              <a:lnSpc>
                <a:spcPts val="1773"/>
              </a:lnSpc>
            </a:pPr>
            <a:r>
              <a:rPr lang="en-US" b="1">
                <a:solidFill>
                  <a:srgbClr val="1C1D3B"/>
                </a:solidFill>
                <a:latin typeface="Helvetica" pitchFamily="2" charset="0"/>
                <a:ea typeface="Verdana" panose="020B0604030504040204" pitchFamily="34" charset="0"/>
              </a:rPr>
              <a:t>Strategic </a:t>
            </a:r>
            <a:br>
              <a:rPr lang="en-US" b="1">
                <a:solidFill>
                  <a:srgbClr val="1C1D3B"/>
                </a:solidFill>
                <a:latin typeface="Helvetica" pitchFamily="2" charset="0"/>
                <a:ea typeface="Verdana" panose="020B0604030504040204" pitchFamily="34" charset="0"/>
              </a:rPr>
            </a:br>
            <a:r>
              <a:rPr lang="en-US" b="1">
                <a:solidFill>
                  <a:srgbClr val="1C1D3B"/>
                </a:solidFill>
                <a:latin typeface="Helvetica" pitchFamily="2" charset="0"/>
                <a:ea typeface="Verdana" panose="020B0604030504040204" pitchFamily="34" charset="0"/>
              </a:rPr>
              <a:t>Partnerships</a:t>
            </a:r>
          </a:p>
        </p:txBody>
      </p:sp>
      <p:sp>
        <p:nvSpPr>
          <p:cNvPr id="23" name="TextBox 34">
            <a:extLst>
              <a:ext uri="{FF2B5EF4-FFF2-40B4-BE49-F238E27FC236}">
                <a16:creationId xmlns:a16="http://schemas.microsoft.com/office/drawing/2014/main" id="{D0501E87-A9A3-E436-3EEA-E32B63A73EDB}"/>
              </a:ext>
            </a:extLst>
          </p:cNvPr>
          <p:cNvSpPr txBox="1"/>
          <p:nvPr/>
        </p:nvSpPr>
        <p:spPr>
          <a:xfrm>
            <a:off x="3243206" y="3096658"/>
            <a:ext cx="2653093" cy="3297121"/>
          </a:xfrm>
          <a:prstGeom prst="rect">
            <a:avLst/>
          </a:prstGeom>
        </p:spPr>
        <p:txBody>
          <a:bodyPr wrap="square" lIns="0" tIns="0" rIns="0" bIns="0" rtlCol="0" anchor="t">
            <a:spAutoFit/>
          </a:bodyPr>
          <a:lstStyle/>
          <a:p>
            <a:pPr marL="171450" indent="-171450">
              <a:lnSpc>
                <a:spcPct val="150000"/>
              </a:lnSpc>
              <a:buFont typeface="Arial" panose="020B0604020202020204" pitchFamily="34" charset="0"/>
              <a:buChar char="•"/>
            </a:pPr>
            <a:r>
              <a:rPr lang="en-US" sz="1200" dirty="0">
                <a:solidFill>
                  <a:srgbClr val="1C1D3B"/>
                </a:solidFill>
                <a:latin typeface="Helvetica" pitchFamily="2" charset="0"/>
              </a:rPr>
              <a:t>SAP S/4HANA &amp; RISE</a:t>
            </a:r>
          </a:p>
          <a:p>
            <a:pPr marL="171450" indent="-171450">
              <a:lnSpc>
                <a:spcPct val="150000"/>
              </a:lnSpc>
              <a:buFont typeface="Arial" panose="020B0604020202020204" pitchFamily="34" charset="0"/>
              <a:buChar char="•"/>
            </a:pPr>
            <a:r>
              <a:rPr lang="en-US" sz="1200" dirty="0">
                <a:solidFill>
                  <a:srgbClr val="1C1D3B"/>
                </a:solidFill>
                <a:latin typeface="Helvetica" pitchFamily="2" charset="0"/>
              </a:rPr>
              <a:t>SAP BTP Deployment</a:t>
            </a:r>
          </a:p>
          <a:p>
            <a:pPr marL="628650" lvl="1" indent="-171450">
              <a:lnSpc>
                <a:spcPct val="150000"/>
              </a:lnSpc>
              <a:buFont typeface="Arial" panose="020B0604020202020204" pitchFamily="34" charset="0"/>
              <a:buChar char="•"/>
            </a:pPr>
            <a:r>
              <a:rPr lang="en-US" sz="1200" dirty="0">
                <a:solidFill>
                  <a:srgbClr val="1C1D3B"/>
                </a:solidFill>
                <a:latin typeface="Helvetica" pitchFamily="2" charset="0"/>
              </a:rPr>
              <a:t>SAP Integration Suite</a:t>
            </a:r>
          </a:p>
          <a:p>
            <a:pPr marL="171450" indent="-171450">
              <a:lnSpc>
                <a:spcPct val="150000"/>
              </a:lnSpc>
              <a:buFont typeface="Arial" panose="020B0604020202020204" pitchFamily="34" charset="0"/>
              <a:buChar char="•"/>
            </a:pPr>
            <a:r>
              <a:rPr lang="en-US" sz="1200" dirty="0">
                <a:solidFill>
                  <a:srgbClr val="1C1D3B"/>
                </a:solidFill>
                <a:latin typeface="Helvetica" pitchFamily="2" charset="0"/>
              </a:rPr>
              <a:t>AI Implementation</a:t>
            </a:r>
          </a:p>
          <a:p>
            <a:pPr marL="171450" indent="-171450">
              <a:lnSpc>
                <a:spcPct val="150000"/>
              </a:lnSpc>
              <a:buFont typeface="Arial" panose="020B0604020202020204" pitchFamily="34" charset="0"/>
              <a:buChar char="•"/>
            </a:pPr>
            <a:r>
              <a:rPr lang="en-US" sz="1200" dirty="0">
                <a:solidFill>
                  <a:srgbClr val="1C1D3B"/>
                </a:solidFill>
                <a:latin typeface="Helvetica" pitchFamily="2" charset="0"/>
              </a:rPr>
              <a:t>SAP OpenText</a:t>
            </a:r>
          </a:p>
          <a:p>
            <a:pPr marL="628650" lvl="1" indent="-171450">
              <a:lnSpc>
                <a:spcPct val="150000"/>
              </a:lnSpc>
              <a:buFont typeface="Arial" panose="020B0604020202020204" pitchFamily="34" charset="0"/>
              <a:buChar char="•"/>
            </a:pPr>
            <a:r>
              <a:rPr lang="en-US" sz="1200" dirty="0">
                <a:solidFill>
                  <a:srgbClr val="1C1D3B"/>
                </a:solidFill>
                <a:latin typeface="Helvetica" pitchFamily="2" charset="0"/>
              </a:rPr>
              <a:t>Extended ECM (xECM)</a:t>
            </a:r>
          </a:p>
          <a:p>
            <a:pPr marL="628650" lvl="1" indent="-171450">
              <a:lnSpc>
                <a:spcPct val="150000"/>
              </a:lnSpc>
              <a:buFont typeface="Arial" panose="020B0604020202020204" pitchFamily="34" charset="0"/>
              <a:buChar char="•"/>
            </a:pPr>
            <a:r>
              <a:rPr lang="en-US" sz="1200" dirty="0">
                <a:solidFill>
                  <a:srgbClr val="1C1D3B"/>
                </a:solidFill>
                <a:latin typeface="Helvetica" pitchFamily="2" charset="0"/>
              </a:rPr>
              <a:t>Vendor Invoice Management</a:t>
            </a:r>
          </a:p>
          <a:p>
            <a:pPr marL="628650" lvl="1" indent="-171450">
              <a:lnSpc>
                <a:spcPct val="150000"/>
              </a:lnSpc>
              <a:buFont typeface="Arial" panose="020B0604020202020204" pitchFamily="34" charset="0"/>
              <a:buChar char="•"/>
            </a:pPr>
            <a:r>
              <a:rPr lang="en-US" sz="1200" dirty="0">
                <a:solidFill>
                  <a:srgbClr val="1C1D3B"/>
                </a:solidFill>
                <a:latin typeface="Helvetica" pitchFamily="2" charset="0"/>
              </a:rPr>
              <a:t>Document Presentment</a:t>
            </a:r>
          </a:p>
          <a:p>
            <a:pPr marL="171450" indent="-171450">
              <a:lnSpc>
                <a:spcPct val="150000"/>
              </a:lnSpc>
              <a:buFont typeface="Arial" panose="020B0604020202020204" pitchFamily="34" charset="0"/>
              <a:buChar char="•"/>
            </a:pPr>
            <a:r>
              <a:rPr lang="en-US" sz="1200" dirty="0">
                <a:solidFill>
                  <a:srgbClr val="1C1D3B"/>
                </a:solidFill>
                <a:latin typeface="Helvetica" pitchFamily="2" charset="0"/>
              </a:rPr>
              <a:t>SAP Ariba</a:t>
            </a:r>
          </a:p>
          <a:p>
            <a:pPr marL="171450" indent="-171450">
              <a:lnSpc>
                <a:spcPct val="150000"/>
              </a:lnSpc>
              <a:buFont typeface="Arial" panose="020B0604020202020204" pitchFamily="34" charset="0"/>
              <a:buChar char="•"/>
            </a:pPr>
            <a:r>
              <a:rPr lang="en-US" sz="1200" dirty="0">
                <a:solidFill>
                  <a:srgbClr val="1C1D3B"/>
                </a:solidFill>
                <a:latin typeface="Helvetica" pitchFamily="2" charset="0"/>
              </a:rPr>
              <a:t>SAP Vertex</a:t>
            </a:r>
          </a:p>
          <a:p>
            <a:pPr marL="171450" indent="-171450">
              <a:lnSpc>
                <a:spcPct val="150000"/>
              </a:lnSpc>
              <a:buFont typeface="Arial" panose="020B0604020202020204" pitchFamily="34" charset="0"/>
              <a:buChar char="•"/>
            </a:pPr>
            <a:r>
              <a:rPr lang="en-US" sz="1200" dirty="0">
                <a:solidFill>
                  <a:srgbClr val="1C1D3B"/>
                </a:solidFill>
                <a:latin typeface="Helvetica" pitchFamily="2" charset="0"/>
              </a:rPr>
              <a:t>SAP Vistex</a:t>
            </a:r>
          </a:p>
          <a:p>
            <a:pPr marL="171450" indent="-171450">
              <a:lnSpc>
                <a:spcPct val="150000"/>
              </a:lnSpc>
              <a:buFont typeface="Arial" panose="020B0604020202020204" pitchFamily="34" charset="0"/>
              <a:buChar char="•"/>
            </a:pPr>
            <a:r>
              <a:rPr lang="en-US" sz="1200" dirty="0">
                <a:solidFill>
                  <a:srgbClr val="1C1D3B"/>
                </a:solidFill>
                <a:latin typeface="Helvetica" pitchFamily="2" charset="0"/>
              </a:rPr>
              <a:t>Geospatial Intelligence (GIS)</a:t>
            </a:r>
          </a:p>
        </p:txBody>
      </p:sp>
      <p:sp>
        <p:nvSpPr>
          <p:cNvPr id="24" name="TextBox 34">
            <a:extLst>
              <a:ext uri="{FF2B5EF4-FFF2-40B4-BE49-F238E27FC236}">
                <a16:creationId xmlns:a16="http://schemas.microsoft.com/office/drawing/2014/main" id="{8C05A3B9-D5F2-B7E6-F235-5ECDFE541E9D}"/>
              </a:ext>
            </a:extLst>
          </p:cNvPr>
          <p:cNvSpPr txBox="1"/>
          <p:nvPr/>
        </p:nvSpPr>
        <p:spPr>
          <a:xfrm>
            <a:off x="9371067" y="3096658"/>
            <a:ext cx="2520575" cy="804131"/>
          </a:xfrm>
          <a:prstGeom prst="rect">
            <a:avLst/>
          </a:prstGeom>
        </p:spPr>
        <p:txBody>
          <a:bodyPr wrap="square" lIns="0" tIns="0" rIns="0" bIns="0" rtlCol="0" anchor="t">
            <a:spAutoFit/>
          </a:bodyPr>
          <a:lstStyle/>
          <a:p>
            <a:pPr marL="171450" indent="-171450">
              <a:lnSpc>
                <a:spcPct val="150000"/>
              </a:lnSpc>
              <a:buFont typeface="Arial" panose="020B0604020202020204" pitchFamily="34" charset="0"/>
              <a:buChar char="•"/>
            </a:pPr>
            <a:r>
              <a:rPr lang="en-US" sz="1200">
                <a:solidFill>
                  <a:srgbClr val="1C1D3B"/>
                </a:solidFill>
                <a:latin typeface="Helvetica" pitchFamily="2" charset="0"/>
              </a:rPr>
              <a:t>SAP Gold Partner</a:t>
            </a:r>
          </a:p>
          <a:p>
            <a:pPr marL="171450" indent="-171450">
              <a:lnSpc>
                <a:spcPct val="150000"/>
              </a:lnSpc>
              <a:buFont typeface="Arial" panose="020B0604020202020204" pitchFamily="34" charset="0"/>
              <a:buChar char="•"/>
            </a:pPr>
            <a:r>
              <a:rPr lang="en-US" sz="1200">
                <a:solidFill>
                  <a:srgbClr val="1C1D3B"/>
                </a:solidFill>
                <a:latin typeface="Helvetica" pitchFamily="2" charset="0"/>
              </a:rPr>
              <a:t>SAP </a:t>
            </a:r>
            <a:r>
              <a:rPr lang="en-US" sz="1200" err="1">
                <a:solidFill>
                  <a:srgbClr val="1C1D3B"/>
                </a:solidFill>
                <a:latin typeface="Helvetica" pitchFamily="2" charset="0"/>
              </a:rPr>
              <a:t>PartnerEdge</a:t>
            </a:r>
            <a:r>
              <a:rPr lang="en-US" sz="1200">
                <a:solidFill>
                  <a:srgbClr val="1C1D3B"/>
                </a:solidFill>
                <a:latin typeface="Helvetica" pitchFamily="2" charset="0"/>
              </a:rPr>
              <a:t>, Sell</a:t>
            </a:r>
          </a:p>
          <a:p>
            <a:pPr marL="171450" indent="-171450">
              <a:lnSpc>
                <a:spcPct val="150000"/>
              </a:lnSpc>
              <a:buFont typeface="Arial" panose="020B0604020202020204" pitchFamily="34" charset="0"/>
              <a:buChar char="•"/>
            </a:pPr>
            <a:r>
              <a:rPr lang="en-US" sz="1200">
                <a:solidFill>
                  <a:srgbClr val="1C1D3B"/>
                </a:solidFill>
                <a:latin typeface="Helvetica" pitchFamily="2" charset="0"/>
              </a:rPr>
              <a:t>CCFlex – Cloud Choice Flex</a:t>
            </a:r>
          </a:p>
        </p:txBody>
      </p:sp>
      <p:sp>
        <p:nvSpPr>
          <p:cNvPr id="25" name="TextBox 34">
            <a:extLst>
              <a:ext uri="{FF2B5EF4-FFF2-40B4-BE49-F238E27FC236}">
                <a16:creationId xmlns:a16="http://schemas.microsoft.com/office/drawing/2014/main" id="{8ACD8691-6714-34AC-75BB-D04CDFEDEBFC}"/>
              </a:ext>
            </a:extLst>
          </p:cNvPr>
          <p:cNvSpPr txBox="1"/>
          <p:nvPr/>
        </p:nvSpPr>
        <p:spPr>
          <a:xfrm>
            <a:off x="578189" y="3096658"/>
            <a:ext cx="2205726" cy="3297121"/>
          </a:xfrm>
          <a:prstGeom prst="rect">
            <a:avLst/>
          </a:prstGeom>
        </p:spPr>
        <p:txBody>
          <a:bodyPr wrap="square" lIns="0" tIns="0" rIns="0" bIns="0" rtlCol="0" anchor="t">
            <a:spAutoFit/>
          </a:bodyPr>
          <a:lstStyle/>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Data Archiving &amp; ILM</a:t>
            </a:r>
          </a:p>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Retention Management</a:t>
            </a:r>
          </a:p>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HANA Memory Optimization (NSE)</a:t>
            </a:r>
          </a:p>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Data Governance</a:t>
            </a:r>
          </a:p>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Data Migration</a:t>
            </a:r>
          </a:p>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Cloud Migrations</a:t>
            </a:r>
          </a:p>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Data Privacy and Security</a:t>
            </a:r>
          </a:p>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Legacy Decommissioning</a:t>
            </a:r>
          </a:p>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Data Volume Assessment</a:t>
            </a:r>
          </a:p>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Data Quality Assessment</a:t>
            </a:r>
          </a:p>
          <a:p>
            <a:pPr marL="171450" indent="-171450">
              <a:lnSpc>
                <a:spcPct val="150000"/>
              </a:lnSpc>
              <a:buFont typeface="Arial" panose="020B0604020202020204" pitchFamily="34" charset="0"/>
              <a:buChar char="•"/>
            </a:pPr>
            <a:endParaRPr lang="en-US" sz="1200" dirty="0">
              <a:solidFill>
                <a:srgbClr val="1C1D3B"/>
              </a:solidFill>
              <a:latin typeface="Helvetica" pitchFamily="2" charset="0"/>
            </a:endParaRPr>
          </a:p>
        </p:txBody>
      </p:sp>
      <p:sp>
        <p:nvSpPr>
          <p:cNvPr id="26" name="TextBox 34">
            <a:extLst>
              <a:ext uri="{FF2B5EF4-FFF2-40B4-BE49-F238E27FC236}">
                <a16:creationId xmlns:a16="http://schemas.microsoft.com/office/drawing/2014/main" id="{54D8ED6E-E54A-2F41-AE52-DF43938163D6}"/>
              </a:ext>
            </a:extLst>
          </p:cNvPr>
          <p:cNvSpPr txBox="1"/>
          <p:nvPr/>
        </p:nvSpPr>
        <p:spPr>
          <a:xfrm>
            <a:off x="6504258" y="3096658"/>
            <a:ext cx="2520575" cy="2054088"/>
          </a:xfrm>
          <a:prstGeom prst="rect">
            <a:avLst/>
          </a:prstGeom>
        </p:spPr>
        <p:txBody>
          <a:bodyPr wrap="square" lIns="0" tIns="0" rIns="0" bIns="0" rtlCol="0" anchor="t">
            <a:spAutoFit/>
          </a:bodyPr>
          <a:lstStyle/>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Data ASSIST by Auritas</a:t>
            </a:r>
          </a:p>
          <a:p>
            <a:pPr marL="0" lvl="1">
              <a:lnSpc>
                <a:spcPct val="150000"/>
              </a:lnSpc>
            </a:pPr>
            <a:r>
              <a:rPr lang="en-US" sz="1050" i="1" dirty="0">
                <a:solidFill>
                  <a:srgbClr val="1C1D3B"/>
                </a:solidFill>
                <a:latin typeface="Helvetica" pitchFamily="2" charset="0"/>
              </a:rPr>
              <a:t>    (Data Archiving Automation)</a:t>
            </a:r>
          </a:p>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Data GUARD by Auritas</a:t>
            </a:r>
          </a:p>
          <a:p>
            <a:pPr marL="0" lvl="1">
              <a:lnSpc>
                <a:spcPct val="150000"/>
              </a:lnSpc>
            </a:pPr>
            <a:r>
              <a:rPr lang="en-US" sz="1050" i="1" dirty="0">
                <a:solidFill>
                  <a:srgbClr val="1C1D3B"/>
                </a:solidFill>
                <a:latin typeface="Helvetica" pitchFamily="2" charset="0"/>
              </a:rPr>
              <a:t>    (Legacy Decommissioning)</a:t>
            </a:r>
          </a:p>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Auritas Intelligent Accrual</a:t>
            </a:r>
          </a:p>
          <a:p>
            <a:pPr marL="0" lvl="1">
              <a:lnSpc>
                <a:spcPct val="150000"/>
              </a:lnSpc>
            </a:pPr>
            <a:r>
              <a:rPr lang="en-US" sz="1050" i="1" dirty="0">
                <a:solidFill>
                  <a:srgbClr val="1C1D3B"/>
                </a:solidFill>
                <a:latin typeface="Helvetica" pitchFamily="2" charset="0"/>
              </a:rPr>
              <a:t>    (Financial Automation)</a:t>
            </a:r>
            <a:endParaRPr lang="en-US" sz="900" i="1" dirty="0">
              <a:solidFill>
                <a:srgbClr val="1C1D3B"/>
              </a:solidFill>
              <a:latin typeface="Helvetica" pitchFamily="2" charset="0"/>
            </a:endParaRPr>
          </a:p>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DMS+ by Auritas</a:t>
            </a:r>
          </a:p>
          <a:p>
            <a:pPr marL="0" lvl="1">
              <a:lnSpc>
                <a:spcPct val="150000"/>
              </a:lnSpc>
            </a:pPr>
            <a:r>
              <a:rPr lang="en-US" sz="1050" i="1" dirty="0">
                <a:solidFill>
                  <a:srgbClr val="1C1D3B"/>
                </a:solidFill>
                <a:latin typeface="Helvetica" pitchFamily="2" charset="0"/>
              </a:rPr>
              <a:t>    (Enhanced Document Storage)</a:t>
            </a:r>
          </a:p>
        </p:txBody>
      </p:sp>
      <p:cxnSp>
        <p:nvCxnSpPr>
          <p:cNvPr id="27" name="Straight Connector 26">
            <a:extLst>
              <a:ext uri="{FF2B5EF4-FFF2-40B4-BE49-F238E27FC236}">
                <a16:creationId xmlns:a16="http://schemas.microsoft.com/office/drawing/2014/main" id="{4A44C674-8C21-EED6-604F-B0D45F889B41}"/>
              </a:ext>
            </a:extLst>
          </p:cNvPr>
          <p:cNvCxnSpPr>
            <a:cxnSpLocks/>
          </p:cNvCxnSpPr>
          <p:nvPr/>
        </p:nvCxnSpPr>
        <p:spPr>
          <a:xfrm>
            <a:off x="2872051" y="2292504"/>
            <a:ext cx="0" cy="3954271"/>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30BDD9BE-75DF-3A4C-AB3B-8254D7EA2F71}"/>
              </a:ext>
            </a:extLst>
          </p:cNvPr>
          <p:cNvCxnSpPr>
            <a:cxnSpLocks/>
          </p:cNvCxnSpPr>
          <p:nvPr/>
        </p:nvCxnSpPr>
        <p:spPr>
          <a:xfrm>
            <a:off x="6198983" y="2292504"/>
            <a:ext cx="0" cy="3954271"/>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926F73CD-8EC2-5D06-A252-D59B923CEB33}"/>
              </a:ext>
            </a:extLst>
          </p:cNvPr>
          <p:cNvCxnSpPr>
            <a:cxnSpLocks/>
          </p:cNvCxnSpPr>
          <p:nvPr/>
        </p:nvCxnSpPr>
        <p:spPr>
          <a:xfrm>
            <a:off x="9029674" y="2292504"/>
            <a:ext cx="0" cy="3954271"/>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pic>
        <p:nvPicPr>
          <p:cNvPr id="32" name="Picture 31">
            <a:extLst>
              <a:ext uri="{FF2B5EF4-FFF2-40B4-BE49-F238E27FC236}">
                <a16:creationId xmlns:a16="http://schemas.microsoft.com/office/drawing/2014/main" id="{82C3B97F-E530-76D6-31A1-1AE5C888E7F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462291" y="5374964"/>
            <a:ext cx="1046734" cy="315770"/>
          </a:xfrm>
          <a:prstGeom prst="rect">
            <a:avLst/>
          </a:prstGeom>
        </p:spPr>
      </p:pic>
      <p:sp>
        <p:nvSpPr>
          <p:cNvPr id="35" name="TextBox 34">
            <a:extLst>
              <a:ext uri="{FF2B5EF4-FFF2-40B4-BE49-F238E27FC236}">
                <a16:creationId xmlns:a16="http://schemas.microsoft.com/office/drawing/2014/main" id="{FB76C508-99A4-F703-4773-2CDE5C8DEDE0}"/>
              </a:ext>
            </a:extLst>
          </p:cNvPr>
          <p:cNvSpPr txBox="1"/>
          <p:nvPr/>
        </p:nvSpPr>
        <p:spPr>
          <a:xfrm>
            <a:off x="6710972" y="5687562"/>
            <a:ext cx="2520575" cy="218971"/>
          </a:xfrm>
          <a:prstGeom prst="rect">
            <a:avLst/>
          </a:prstGeom>
        </p:spPr>
        <p:txBody>
          <a:bodyPr wrap="square" lIns="0" tIns="0" rIns="0" bIns="0" rtlCol="0" anchor="t">
            <a:spAutoFit/>
          </a:bodyPr>
          <a:lstStyle/>
          <a:p>
            <a:pPr marL="0" lvl="1">
              <a:lnSpc>
                <a:spcPct val="150000"/>
              </a:lnSpc>
            </a:pPr>
            <a:r>
              <a:rPr lang="en-US" sz="1050" i="1" dirty="0">
                <a:solidFill>
                  <a:srgbClr val="1C1D3B"/>
                </a:solidFill>
                <a:latin typeface="Helvetica" pitchFamily="2" charset="0"/>
              </a:rPr>
              <a:t>(AMS + Hypercare)</a:t>
            </a:r>
          </a:p>
        </p:txBody>
      </p:sp>
      <p:pic>
        <p:nvPicPr>
          <p:cNvPr id="36" name="Picture 35" descr="Microsoft Azure Logo et symbole, sens, histoire, PNG, marque">
            <a:extLst>
              <a:ext uri="{FF2B5EF4-FFF2-40B4-BE49-F238E27FC236}">
                <a16:creationId xmlns:a16="http://schemas.microsoft.com/office/drawing/2014/main" id="{328BD453-A621-84A8-FE0F-F3D987F4767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0539568" y="4420489"/>
            <a:ext cx="871255" cy="25960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descr="Accusoft | Home">
            <a:extLst>
              <a:ext uri="{FF2B5EF4-FFF2-40B4-BE49-F238E27FC236}">
                <a16:creationId xmlns:a16="http://schemas.microsoft.com/office/drawing/2014/main" id="{252AEC57-D13A-18C9-0DB4-EC0E97D3F661}"/>
              </a:ext>
            </a:extLst>
          </p:cNvPr>
          <p:cNvPicPr>
            <a:picLocks noChangeAspect="1" noChangeArrowheads="1"/>
          </p:cNvPicPr>
          <p:nvPr/>
        </p:nvPicPr>
        <p:blipFill>
          <a:blip r:embed="rId5" cstate="email">
            <a:biLevel thresh="75000"/>
            <a:extLst>
              <a:ext uri="{BEBA8EAE-BF5A-486C-A8C5-ECC9F3942E4B}">
                <a14:imgProps xmlns:a14="http://schemas.microsoft.com/office/drawing/2010/main">
                  <a14:imgLayer r:embed="rId6">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10527993" y="4106792"/>
            <a:ext cx="971400" cy="23313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omepage - Schoolupdate">
            <a:extLst>
              <a:ext uri="{FF2B5EF4-FFF2-40B4-BE49-F238E27FC236}">
                <a16:creationId xmlns:a16="http://schemas.microsoft.com/office/drawing/2014/main" id="{7175300E-CCF5-1087-BFD6-D9B956756A22}"/>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542167" y="5322797"/>
            <a:ext cx="915662" cy="237305"/>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12">
            <a:extLst>
              <a:ext uri="{FF2B5EF4-FFF2-40B4-BE49-F238E27FC236}">
                <a16:creationId xmlns:a16="http://schemas.microsoft.com/office/drawing/2014/main" id="{EE6BEDE4-46A5-1B91-3506-A67DCE461C93}"/>
              </a:ext>
            </a:extLst>
          </p:cNvPr>
          <p:cNvGrpSpPr/>
          <p:nvPr/>
        </p:nvGrpSpPr>
        <p:grpSpPr>
          <a:xfrm>
            <a:off x="9483724" y="4171279"/>
            <a:ext cx="668083" cy="384782"/>
            <a:chOff x="0" y="0"/>
            <a:chExt cx="1515902" cy="873083"/>
          </a:xfrm>
        </p:grpSpPr>
        <p:grpSp>
          <p:nvGrpSpPr>
            <p:cNvPr id="40" name="Group 13">
              <a:extLst>
                <a:ext uri="{FF2B5EF4-FFF2-40B4-BE49-F238E27FC236}">
                  <a16:creationId xmlns:a16="http://schemas.microsoft.com/office/drawing/2014/main" id="{B29A23F9-9E9A-196C-3237-B7C92922C4A2}"/>
                </a:ext>
              </a:extLst>
            </p:cNvPr>
            <p:cNvGrpSpPr/>
            <p:nvPr/>
          </p:nvGrpSpPr>
          <p:grpSpPr>
            <a:xfrm>
              <a:off x="11897" y="28282"/>
              <a:ext cx="812816" cy="435871"/>
              <a:chOff x="0" y="0"/>
              <a:chExt cx="514173" cy="275724"/>
            </a:xfrm>
          </p:grpSpPr>
          <p:sp>
            <p:nvSpPr>
              <p:cNvPr id="45" name="Freeform 14">
                <a:extLst>
                  <a:ext uri="{FF2B5EF4-FFF2-40B4-BE49-F238E27FC236}">
                    <a16:creationId xmlns:a16="http://schemas.microsoft.com/office/drawing/2014/main" id="{112537DB-B07D-F357-F5DB-5C4F0E800650}"/>
                  </a:ext>
                </a:extLst>
              </p:cNvPr>
              <p:cNvSpPr/>
              <p:nvPr/>
            </p:nvSpPr>
            <p:spPr>
              <a:xfrm>
                <a:off x="0" y="0"/>
                <a:ext cx="514173" cy="275724"/>
              </a:xfrm>
              <a:custGeom>
                <a:avLst/>
                <a:gdLst/>
                <a:ahLst/>
                <a:cxnLst/>
                <a:rect l="l" t="t" r="r" b="b"/>
                <a:pathLst>
                  <a:path w="514173" h="275724">
                    <a:moveTo>
                      <a:pt x="0" y="0"/>
                    </a:moveTo>
                    <a:lnTo>
                      <a:pt x="514173" y="0"/>
                    </a:lnTo>
                    <a:lnTo>
                      <a:pt x="514173" y="275724"/>
                    </a:lnTo>
                    <a:lnTo>
                      <a:pt x="0" y="275724"/>
                    </a:lnTo>
                    <a:close/>
                  </a:path>
                </a:pathLst>
              </a:custGeom>
              <a:solidFill>
                <a:srgbClr val="FFFFFF"/>
              </a:solidFill>
            </p:spPr>
            <p:txBody>
              <a:bodyPr/>
              <a:lstStyle/>
              <a:p>
                <a:endParaRPr lang="en-US" sz="1200">
                  <a:latin typeface="Helvetica" pitchFamily="2" charset="0"/>
                </a:endParaRPr>
              </a:p>
            </p:txBody>
          </p:sp>
          <p:sp>
            <p:nvSpPr>
              <p:cNvPr id="46" name="TextBox 15">
                <a:extLst>
                  <a:ext uri="{FF2B5EF4-FFF2-40B4-BE49-F238E27FC236}">
                    <a16:creationId xmlns:a16="http://schemas.microsoft.com/office/drawing/2014/main" id="{0150F7B6-5AE7-2CFB-DAC3-8492DA6BBC3D}"/>
                  </a:ext>
                </a:extLst>
              </p:cNvPr>
              <p:cNvSpPr txBox="1"/>
              <p:nvPr/>
            </p:nvSpPr>
            <p:spPr>
              <a:xfrm>
                <a:off x="0" y="47625"/>
                <a:ext cx="812800" cy="765175"/>
              </a:xfrm>
              <a:prstGeom prst="rect">
                <a:avLst/>
              </a:prstGeom>
            </p:spPr>
            <p:txBody>
              <a:bodyPr lIns="50800" tIns="50800" rIns="50800" bIns="50800" rtlCol="0" anchor="ctr"/>
              <a:lstStyle/>
              <a:p>
                <a:pPr algn="ctr">
                  <a:lnSpc>
                    <a:spcPts val="1379"/>
                  </a:lnSpc>
                </a:pPr>
                <a:endParaRPr sz="1200">
                  <a:latin typeface="Helvetica" pitchFamily="2" charset="0"/>
                </a:endParaRPr>
              </a:p>
            </p:txBody>
          </p:sp>
        </p:grpSp>
        <p:grpSp>
          <p:nvGrpSpPr>
            <p:cNvPr id="41" name="Group 16">
              <a:extLst>
                <a:ext uri="{FF2B5EF4-FFF2-40B4-BE49-F238E27FC236}">
                  <a16:creationId xmlns:a16="http://schemas.microsoft.com/office/drawing/2014/main" id="{4A6E2C02-EB3D-464E-8555-DEF266688A30}"/>
                </a:ext>
              </a:extLst>
            </p:cNvPr>
            <p:cNvGrpSpPr/>
            <p:nvPr/>
          </p:nvGrpSpPr>
          <p:grpSpPr>
            <a:xfrm>
              <a:off x="670767" y="404144"/>
              <a:ext cx="812816" cy="435871"/>
              <a:chOff x="0" y="0"/>
              <a:chExt cx="514173" cy="275724"/>
            </a:xfrm>
          </p:grpSpPr>
          <p:sp>
            <p:nvSpPr>
              <p:cNvPr id="43" name="Freeform 17">
                <a:extLst>
                  <a:ext uri="{FF2B5EF4-FFF2-40B4-BE49-F238E27FC236}">
                    <a16:creationId xmlns:a16="http://schemas.microsoft.com/office/drawing/2014/main" id="{09AEC157-70AA-BC1F-B853-503E98EA8BDE}"/>
                  </a:ext>
                </a:extLst>
              </p:cNvPr>
              <p:cNvSpPr/>
              <p:nvPr/>
            </p:nvSpPr>
            <p:spPr>
              <a:xfrm>
                <a:off x="0" y="0"/>
                <a:ext cx="514173" cy="275724"/>
              </a:xfrm>
              <a:custGeom>
                <a:avLst/>
                <a:gdLst/>
                <a:ahLst/>
                <a:cxnLst/>
                <a:rect l="l" t="t" r="r" b="b"/>
                <a:pathLst>
                  <a:path w="514173" h="275724">
                    <a:moveTo>
                      <a:pt x="0" y="0"/>
                    </a:moveTo>
                    <a:lnTo>
                      <a:pt x="514173" y="0"/>
                    </a:lnTo>
                    <a:lnTo>
                      <a:pt x="514173" y="275724"/>
                    </a:lnTo>
                    <a:lnTo>
                      <a:pt x="0" y="275724"/>
                    </a:lnTo>
                    <a:close/>
                  </a:path>
                </a:pathLst>
              </a:custGeom>
              <a:solidFill>
                <a:srgbClr val="FFFFFF"/>
              </a:solidFill>
            </p:spPr>
            <p:txBody>
              <a:bodyPr/>
              <a:lstStyle/>
              <a:p>
                <a:endParaRPr lang="en-US" sz="1200">
                  <a:latin typeface="Helvetica" pitchFamily="2" charset="0"/>
                </a:endParaRPr>
              </a:p>
            </p:txBody>
          </p:sp>
          <p:sp>
            <p:nvSpPr>
              <p:cNvPr id="44" name="TextBox 18">
                <a:extLst>
                  <a:ext uri="{FF2B5EF4-FFF2-40B4-BE49-F238E27FC236}">
                    <a16:creationId xmlns:a16="http://schemas.microsoft.com/office/drawing/2014/main" id="{C0B9F33D-47D7-463D-C081-0A67178B3A17}"/>
                  </a:ext>
                </a:extLst>
              </p:cNvPr>
              <p:cNvSpPr txBox="1"/>
              <p:nvPr/>
            </p:nvSpPr>
            <p:spPr>
              <a:xfrm>
                <a:off x="0" y="47625"/>
                <a:ext cx="812800" cy="765175"/>
              </a:xfrm>
              <a:prstGeom prst="rect">
                <a:avLst/>
              </a:prstGeom>
            </p:spPr>
            <p:txBody>
              <a:bodyPr lIns="50800" tIns="50800" rIns="50800" bIns="50800" rtlCol="0" anchor="ctr"/>
              <a:lstStyle/>
              <a:p>
                <a:pPr algn="ctr">
                  <a:lnSpc>
                    <a:spcPts val="1379"/>
                  </a:lnSpc>
                </a:pPr>
                <a:endParaRPr sz="1200">
                  <a:latin typeface="Helvetica" pitchFamily="2" charset="0"/>
                </a:endParaRPr>
              </a:p>
            </p:txBody>
          </p:sp>
        </p:grpSp>
        <p:sp>
          <p:nvSpPr>
            <p:cNvPr id="42" name="Freeform 19">
              <a:extLst>
                <a:ext uri="{FF2B5EF4-FFF2-40B4-BE49-F238E27FC236}">
                  <a16:creationId xmlns:a16="http://schemas.microsoft.com/office/drawing/2014/main" id="{D79261A2-4BE7-FC96-F69D-2ACDF76AA356}"/>
                </a:ext>
              </a:extLst>
            </p:cNvPr>
            <p:cNvSpPr/>
            <p:nvPr/>
          </p:nvSpPr>
          <p:spPr>
            <a:xfrm>
              <a:off x="0" y="0"/>
              <a:ext cx="1515902" cy="873083"/>
            </a:xfrm>
            <a:custGeom>
              <a:avLst/>
              <a:gdLst/>
              <a:ahLst/>
              <a:cxnLst/>
              <a:rect l="l" t="t" r="r" b="b"/>
              <a:pathLst>
                <a:path w="1515902" h="873083">
                  <a:moveTo>
                    <a:pt x="0" y="0"/>
                  </a:moveTo>
                  <a:lnTo>
                    <a:pt x="1515902" y="0"/>
                  </a:lnTo>
                  <a:lnTo>
                    <a:pt x="1515902" y="873083"/>
                  </a:lnTo>
                  <a:lnTo>
                    <a:pt x="0" y="873083"/>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endParaRPr lang="en-US" sz="1200">
                <a:latin typeface="Helvetica" pitchFamily="2" charset="0"/>
              </a:endParaRPr>
            </a:p>
          </p:txBody>
        </p:sp>
      </p:grpSp>
      <p:pic>
        <p:nvPicPr>
          <p:cNvPr id="47" name="Picture 2">
            <a:extLst>
              <a:ext uri="{FF2B5EF4-FFF2-40B4-BE49-F238E27FC236}">
                <a16:creationId xmlns:a16="http://schemas.microsoft.com/office/drawing/2014/main" id="{6F997E36-05D4-0BCE-3E38-A259067F80DD}"/>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538107" y="4873422"/>
            <a:ext cx="463183" cy="2777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F1CA149-1856-AF46-D6FD-6A4789ECFC95}"/>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516855" y="5539647"/>
            <a:ext cx="488776" cy="2419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4">
            <a:extLst>
              <a:ext uri="{FF2B5EF4-FFF2-40B4-BE49-F238E27FC236}">
                <a16:creationId xmlns:a16="http://schemas.microsoft.com/office/drawing/2014/main" id="{09143D79-F5F6-AB01-ACF1-5A8EDE17C57E}"/>
              </a:ext>
            </a:extLst>
          </p:cNvPr>
          <p:cNvSpPr txBox="1"/>
          <p:nvPr/>
        </p:nvSpPr>
        <p:spPr>
          <a:xfrm>
            <a:off x="9521227" y="5755650"/>
            <a:ext cx="782554" cy="218906"/>
          </a:xfrm>
          <a:prstGeom prst="rect">
            <a:avLst/>
          </a:prstGeom>
        </p:spPr>
        <p:txBody>
          <a:bodyPr wrap="square" lIns="0" tIns="0" rIns="0" bIns="0" rtlCol="0" anchor="t">
            <a:spAutoFit/>
          </a:bodyPr>
          <a:lstStyle/>
          <a:p>
            <a:pPr>
              <a:lnSpc>
                <a:spcPct val="150000"/>
              </a:lnSpc>
            </a:pPr>
            <a:r>
              <a:rPr lang="en-US" sz="1050" b="1" i="1">
                <a:solidFill>
                  <a:srgbClr val="00A3E9"/>
                </a:solidFill>
                <a:latin typeface="Helvetica" pitchFamily="2" charset="0"/>
              </a:rPr>
              <a:t>CC</a:t>
            </a:r>
            <a:r>
              <a:rPr lang="en-US" sz="1050" i="1">
                <a:solidFill>
                  <a:srgbClr val="00A3E9"/>
                </a:solidFill>
                <a:latin typeface="Helvetica" pitchFamily="2" charset="0"/>
              </a:rPr>
              <a:t>Flex</a:t>
            </a:r>
          </a:p>
        </p:txBody>
      </p:sp>
      <p:grpSp>
        <p:nvGrpSpPr>
          <p:cNvPr id="9" name="Group 8">
            <a:extLst>
              <a:ext uri="{FF2B5EF4-FFF2-40B4-BE49-F238E27FC236}">
                <a16:creationId xmlns:a16="http://schemas.microsoft.com/office/drawing/2014/main" id="{18054771-D316-DAEF-16E7-6B9C40D48050}"/>
              </a:ext>
            </a:extLst>
          </p:cNvPr>
          <p:cNvGrpSpPr/>
          <p:nvPr/>
        </p:nvGrpSpPr>
        <p:grpSpPr>
          <a:xfrm>
            <a:off x="-1013" y="-13277"/>
            <a:ext cx="12202988" cy="1890595"/>
            <a:chOff x="-10988" y="-29259"/>
            <a:chExt cx="12202988" cy="1890595"/>
          </a:xfrm>
        </p:grpSpPr>
        <p:grpSp>
          <p:nvGrpSpPr>
            <p:cNvPr id="4" name="Group 3">
              <a:extLst>
                <a:ext uri="{FF2B5EF4-FFF2-40B4-BE49-F238E27FC236}">
                  <a16:creationId xmlns:a16="http://schemas.microsoft.com/office/drawing/2014/main" id="{08158CA3-6989-09D2-BE6D-110918E0F8DC}"/>
                </a:ext>
              </a:extLst>
            </p:cNvPr>
            <p:cNvGrpSpPr/>
            <p:nvPr/>
          </p:nvGrpSpPr>
          <p:grpSpPr>
            <a:xfrm>
              <a:off x="-10988" y="-29259"/>
              <a:ext cx="12202988" cy="1890595"/>
              <a:chOff x="4196" y="-1528005"/>
              <a:chExt cx="12202988" cy="1890595"/>
            </a:xfrm>
          </p:grpSpPr>
          <p:grpSp>
            <p:nvGrpSpPr>
              <p:cNvPr id="14" name="Group 13">
                <a:extLst>
                  <a:ext uri="{FF2B5EF4-FFF2-40B4-BE49-F238E27FC236}">
                    <a16:creationId xmlns:a16="http://schemas.microsoft.com/office/drawing/2014/main" id="{E4155829-7A1C-948B-C73F-FCB2C59A86EC}"/>
                  </a:ext>
                </a:extLst>
              </p:cNvPr>
              <p:cNvGrpSpPr/>
              <p:nvPr/>
            </p:nvGrpSpPr>
            <p:grpSpPr>
              <a:xfrm>
                <a:off x="4196" y="-1528005"/>
                <a:ext cx="12202988" cy="1890595"/>
                <a:chOff x="4196" y="-1393095"/>
                <a:chExt cx="12202988" cy="1890595"/>
              </a:xfrm>
            </p:grpSpPr>
            <p:sp>
              <p:nvSpPr>
                <p:cNvPr id="8" name="Rectangle 7">
                  <a:extLst>
                    <a:ext uri="{FF2B5EF4-FFF2-40B4-BE49-F238E27FC236}">
                      <a16:creationId xmlns:a16="http://schemas.microsoft.com/office/drawing/2014/main" id="{D45B459C-B50E-4805-824B-449016EDFC72}"/>
                    </a:ext>
                  </a:extLst>
                </p:cNvPr>
                <p:cNvSpPr/>
                <p:nvPr/>
              </p:nvSpPr>
              <p:spPr>
                <a:xfrm flipV="1">
                  <a:off x="5209" y="-11346"/>
                  <a:ext cx="12201037" cy="508846"/>
                </a:xfrm>
                <a:prstGeom prst="rect">
                  <a:avLst/>
                </a:prstGeom>
                <a:solidFill>
                  <a:srgbClr val="D406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D3BF50D-D563-82EB-E8EF-B622DD7F4C11}"/>
                    </a:ext>
                  </a:extLst>
                </p:cNvPr>
                <p:cNvSpPr/>
                <p:nvPr/>
              </p:nvSpPr>
              <p:spPr>
                <a:xfrm rot="21540000">
                  <a:off x="4196" y="187624"/>
                  <a:ext cx="12202988" cy="128691"/>
                </a:xfrm>
                <a:prstGeom prst="rect">
                  <a:avLst/>
                </a:prstGeom>
                <a:solidFill>
                  <a:srgbClr val="1C1D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356585-C682-601C-A3A9-65960FC26F6B}"/>
                    </a:ext>
                  </a:extLst>
                </p:cNvPr>
                <p:cNvSpPr/>
                <p:nvPr/>
              </p:nvSpPr>
              <p:spPr>
                <a:xfrm>
                  <a:off x="5208" y="-1393095"/>
                  <a:ext cx="12201975" cy="1519850"/>
                </a:xfrm>
                <a:prstGeom prst="rect">
                  <a:avLst/>
                </a:prstGeom>
                <a:solidFill>
                  <a:srgbClr val="1C1D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B914EFF1-0CF1-6927-FEDC-CC606DE4D0F0}"/>
                  </a:ext>
                </a:extLst>
              </p:cNvPr>
              <p:cNvSpPr/>
              <p:nvPr/>
            </p:nvSpPr>
            <p:spPr>
              <a:xfrm>
                <a:off x="5209" y="-60369"/>
                <a:ext cx="9842132" cy="120054"/>
              </a:xfrm>
              <a:prstGeom prst="rect">
                <a:avLst/>
              </a:prstGeom>
              <a:solidFill>
                <a:srgbClr val="1C1D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120DDB1F-ADB9-728A-462F-A423F5760FF1}"/>
                </a:ext>
              </a:extLst>
            </p:cNvPr>
            <p:cNvSpPr/>
            <p:nvPr/>
          </p:nvSpPr>
          <p:spPr>
            <a:xfrm>
              <a:off x="-9975" y="1522899"/>
              <a:ext cx="5824386" cy="137796"/>
            </a:xfrm>
            <a:prstGeom prst="rect">
              <a:avLst/>
            </a:prstGeom>
            <a:solidFill>
              <a:srgbClr val="1C1D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4">
            <a:extLst>
              <a:ext uri="{FF2B5EF4-FFF2-40B4-BE49-F238E27FC236}">
                <a16:creationId xmlns:a16="http://schemas.microsoft.com/office/drawing/2014/main" id="{3C2124A4-0D5B-B306-91C7-002B4C183A73}"/>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519421" y="4887684"/>
            <a:ext cx="488776" cy="2419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34">
            <a:extLst>
              <a:ext uri="{FF2B5EF4-FFF2-40B4-BE49-F238E27FC236}">
                <a16:creationId xmlns:a16="http://schemas.microsoft.com/office/drawing/2014/main" id="{1E9B1C9C-FECA-7DA0-1245-5C1EB3B22FB4}"/>
              </a:ext>
            </a:extLst>
          </p:cNvPr>
          <p:cNvSpPr txBox="1"/>
          <p:nvPr/>
        </p:nvSpPr>
        <p:spPr>
          <a:xfrm>
            <a:off x="9516855" y="5114017"/>
            <a:ext cx="668962" cy="145937"/>
          </a:xfrm>
          <a:prstGeom prst="rect">
            <a:avLst/>
          </a:prstGeom>
        </p:spPr>
        <p:txBody>
          <a:bodyPr wrap="square" lIns="0" tIns="0" rIns="0" bIns="0" rtlCol="0" anchor="t">
            <a:spAutoFit/>
          </a:bodyPr>
          <a:lstStyle/>
          <a:p>
            <a:pPr>
              <a:lnSpc>
                <a:spcPct val="150000"/>
              </a:lnSpc>
            </a:pPr>
            <a:r>
              <a:rPr lang="en-US" sz="700" b="1" err="1">
                <a:solidFill>
                  <a:srgbClr val="00A3E9"/>
                </a:solidFill>
                <a:latin typeface="Helvetica" pitchFamily="2" charset="0"/>
              </a:rPr>
              <a:t>Partner</a:t>
            </a:r>
            <a:r>
              <a:rPr lang="en-US" sz="700" err="1">
                <a:solidFill>
                  <a:srgbClr val="00A3E9"/>
                </a:solidFill>
                <a:latin typeface="Helvetica" pitchFamily="2" charset="0"/>
              </a:rPr>
              <a:t>Edge</a:t>
            </a:r>
            <a:r>
              <a:rPr lang="en-US" sz="700" baseline="30000">
                <a:solidFill>
                  <a:srgbClr val="00A3E9"/>
                </a:solidFill>
                <a:latin typeface="Helvetica" pitchFamily="2" charset="0"/>
              </a:rPr>
              <a:t>®</a:t>
            </a:r>
            <a:r>
              <a:rPr lang="en-US" sz="700">
                <a:solidFill>
                  <a:srgbClr val="00A3E9"/>
                </a:solidFill>
                <a:latin typeface="Helvetica" pitchFamily="2" charset="0"/>
              </a:rPr>
              <a:t> </a:t>
            </a:r>
          </a:p>
        </p:txBody>
      </p:sp>
      <p:cxnSp>
        <p:nvCxnSpPr>
          <p:cNvPr id="49" name="Straight Connector 48">
            <a:extLst>
              <a:ext uri="{FF2B5EF4-FFF2-40B4-BE49-F238E27FC236}">
                <a16:creationId xmlns:a16="http://schemas.microsoft.com/office/drawing/2014/main" id="{F191830C-20B4-8851-E27B-3D16CF6998DA}"/>
              </a:ext>
            </a:extLst>
          </p:cNvPr>
          <p:cNvCxnSpPr>
            <a:cxnSpLocks/>
          </p:cNvCxnSpPr>
          <p:nvPr/>
        </p:nvCxnSpPr>
        <p:spPr>
          <a:xfrm>
            <a:off x="4200437" y="407633"/>
            <a:ext cx="0" cy="952949"/>
          </a:xfrm>
          <a:prstGeom prst="line">
            <a:avLst/>
          </a:prstGeom>
          <a:ln w="9525">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50" name="TextBox 28">
            <a:extLst>
              <a:ext uri="{FF2B5EF4-FFF2-40B4-BE49-F238E27FC236}">
                <a16:creationId xmlns:a16="http://schemas.microsoft.com/office/drawing/2014/main" id="{8E84CC91-6BEA-A52F-09E0-BB52498BDE89}"/>
              </a:ext>
            </a:extLst>
          </p:cNvPr>
          <p:cNvSpPr txBox="1"/>
          <p:nvPr/>
        </p:nvSpPr>
        <p:spPr>
          <a:xfrm>
            <a:off x="4695776" y="584135"/>
            <a:ext cx="1124303" cy="398528"/>
          </a:xfrm>
          <a:prstGeom prst="rect">
            <a:avLst/>
          </a:prstGeom>
        </p:spPr>
        <p:txBody>
          <a:bodyPr wrap="square" lIns="0" tIns="0" rIns="0" bIns="0" rtlCol="0" anchor="ctr">
            <a:noAutofit/>
          </a:bodyPr>
          <a:lstStyle/>
          <a:p>
            <a:pPr algn="ctr">
              <a:lnSpc>
                <a:spcPts val="1773"/>
              </a:lnSpc>
            </a:pPr>
            <a:r>
              <a:rPr lang="en-US" sz="2800" b="1">
                <a:solidFill>
                  <a:schemeClr val="bg1"/>
                </a:solidFill>
                <a:latin typeface="Helvetica" pitchFamily="2" charset="0"/>
                <a:ea typeface="Verdana" panose="020B0604030504040204" pitchFamily="34" charset="0"/>
              </a:rPr>
              <a:t>1,500</a:t>
            </a:r>
          </a:p>
        </p:txBody>
      </p:sp>
      <p:sp>
        <p:nvSpPr>
          <p:cNvPr id="51" name="TextBox 28">
            <a:extLst>
              <a:ext uri="{FF2B5EF4-FFF2-40B4-BE49-F238E27FC236}">
                <a16:creationId xmlns:a16="http://schemas.microsoft.com/office/drawing/2014/main" id="{7AF39576-4C98-B0E1-730F-503B35C47EFA}"/>
              </a:ext>
            </a:extLst>
          </p:cNvPr>
          <p:cNvSpPr txBox="1"/>
          <p:nvPr/>
        </p:nvSpPr>
        <p:spPr>
          <a:xfrm>
            <a:off x="4725421" y="898227"/>
            <a:ext cx="1065012" cy="398528"/>
          </a:xfrm>
          <a:prstGeom prst="rect">
            <a:avLst/>
          </a:prstGeom>
        </p:spPr>
        <p:txBody>
          <a:bodyPr wrap="square" lIns="0" tIns="0" rIns="0" bIns="0" rtlCol="0" anchor="ctr">
            <a:noAutofit/>
          </a:bodyPr>
          <a:lstStyle/>
          <a:p>
            <a:pPr algn="ctr"/>
            <a:r>
              <a:rPr lang="en-US" sz="1200">
                <a:solidFill>
                  <a:schemeClr val="bg1"/>
                </a:solidFill>
                <a:latin typeface="Helvetica" pitchFamily="2" charset="0"/>
                <a:ea typeface="Verdana" panose="020B0604030504040204" pitchFamily="34" charset="0"/>
              </a:rPr>
              <a:t>Successful Projects</a:t>
            </a:r>
          </a:p>
        </p:txBody>
      </p:sp>
      <p:sp>
        <p:nvSpPr>
          <p:cNvPr id="52" name="TextBox 28">
            <a:extLst>
              <a:ext uri="{FF2B5EF4-FFF2-40B4-BE49-F238E27FC236}">
                <a16:creationId xmlns:a16="http://schemas.microsoft.com/office/drawing/2014/main" id="{CDD348BE-BE24-CD46-34C6-129076B19D1E}"/>
              </a:ext>
            </a:extLst>
          </p:cNvPr>
          <p:cNvSpPr txBox="1"/>
          <p:nvPr/>
        </p:nvSpPr>
        <p:spPr>
          <a:xfrm>
            <a:off x="6527825" y="584135"/>
            <a:ext cx="1326950" cy="398528"/>
          </a:xfrm>
          <a:prstGeom prst="rect">
            <a:avLst/>
          </a:prstGeom>
        </p:spPr>
        <p:txBody>
          <a:bodyPr wrap="square" lIns="0" tIns="0" rIns="0" bIns="0" rtlCol="0" anchor="ctr">
            <a:noAutofit/>
          </a:bodyPr>
          <a:lstStyle/>
          <a:p>
            <a:pPr algn="ctr">
              <a:lnSpc>
                <a:spcPts val="1773"/>
              </a:lnSpc>
            </a:pPr>
            <a:r>
              <a:rPr lang="en-US" sz="2800" b="1">
                <a:solidFill>
                  <a:schemeClr val="bg1"/>
                </a:solidFill>
                <a:latin typeface="Helvetica" pitchFamily="2" charset="0"/>
                <a:ea typeface="Verdana" panose="020B0604030504040204" pitchFamily="34" charset="0"/>
              </a:rPr>
              <a:t>10,500+</a:t>
            </a:r>
          </a:p>
        </p:txBody>
      </p:sp>
      <p:sp>
        <p:nvSpPr>
          <p:cNvPr id="53" name="TextBox 28">
            <a:extLst>
              <a:ext uri="{FF2B5EF4-FFF2-40B4-BE49-F238E27FC236}">
                <a16:creationId xmlns:a16="http://schemas.microsoft.com/office/drawing/2014/main" id="{715B2C91-EEAC-DA95-27E9-BFA4817DDD48}"/>
              </a:ext>
            </a:extLst>
          </p:cNvPr>
          <p:cNvSpPr txBox="1"/>
          <p:nvPr/>
        </p:nvSpPr>
        <p:spPr>
          <a:xfrm>
            <a:off x="6658794" y="898227"/>
            <a:ext cx="1065012" cy="398528"/>
          </a:xfrm>
          <a:prstGeom prst="rect">
            <a:avLst/>
          </a:prstGeom>
        </p:spPr>
        <p:txBody>
          <a:bodyPr wrap="square" lIns="0" tIns="0" rIns="0" bIns="0" rtlCol="0" anchor="ctr">
            <a:noAutofit/>
          </a:bodyPr>
          <a:lstStyle/>
          <a:p>
            <a:pPr algn="ctr"/>
            <a:r>
              <a:rPr lang="en-US" sz="1200">
                <a:solidFill>
                  <a:schemeClr val="bg1"/>
                </a:solidFill>
                <a:latin typeface="Helvetica" pitchFamily="2" charset="0"/>
                <a:ea typeface="Verdana" panose="020B0604030504040204" pitchFamily="34" charset="0"/>
              </a:rPr>
              <a:t>TB of Data</a:t>
            </a:r>
          </a:p>
          <a:p>
            <a:pPr algn="ctr"/>
            <a:r>
              <a:rPr lang="en-US" sz="1200">
                <a:solidFill>
                  <a:schemeClr val="bg1"/>
                </a:solidFill>
                <a:latin typeface="Helvetica" pitchFamily="2" charset="0"/>
                <a:ea typeface="Verdana" panose="020B0604030504040204" pitchFamily="34" charset="0"/>
              </a:rPr>
              <a:t>Managed</a:t>
            </a:r>
          </a:p>
        </p:txBody>
      </p:sp>
      <p:sp>
        <p:nvSpPr>
          <p:cNvPr id="54" name="TextBox 28">
            <a:extLst>
              <a:ext uri="{FF2B5EF4-FFF2-40B4-BE49-F238E27FC236}">
                <a16:creationId xmlns:a16="http://schemas.microsoft.com/office/drawing/2014/main" id="{77469667-7105-3FC0-DCAC-2E64D6F51D62}"/>
              </a:ext>
            </a:extLst>
          </p:cNvPr>
          <p:cNvSpPr txBox="1"/>
          <p:nvPr/>
        </p:nvSpPr>
        <p:spPr>
          <a:xfrm>
            <a:off x="8491431" y="584135"/>
            <a:ext cx="1124303" cy="398528"/>
          </a:xfrm>
          <a:prstGeom prst="rect">
            <a:avLst/>
          </a:prstGeom>
        </p:spPr>
        <p:txBody>
          <a:bodyPr wrap="square" lIns="0" tIns="0" rIns="0" bIns="0" rtlCol="0" anchor="ctr">
            <a:noAutofit/>
          </a:bodyPr>
          <a:lstStyle/>
          <a:p>
            <a:pPr algn="ctr">
              <a:lnSpc>
                <a:spcPts val="1773"/>
              </a:lnSpc>
            </a:pPr>
            <a:r>
              <a:rPr lang="en-US" sz="2800" b="1" dirty="0">
                <a:solidFill>
                  <a:schemeClr val="bg1"/>
                </a:solidFill>
                <a:latin typeface="Helvetica" pitchFamily="2" charset="0"/>
                <a:ea typeface="Verdana" panose="020B0604030504040204" pitchFamily="34" charset="0"/>
              </a:rPr>
              <a:t>25 Yrs</a:t>
            </a:r>
          </a:p>
        </p:txBody>
      </p:sp>
      <p:sp>
        <p:nvSpPr>
          <p:cNvPr id="55" name="TextBox 28">
            <a:extLst>
              <a:ext uri="{FF2B5EF4-FFF2-40B4-BE49-F238E27FC236}">
                <a16:creationId xmlns:a16="http://schemas.microsoft.com/office/drawing/2014/main" id="{49D5AC29-0843-CFBE-C0E2-557F4E7C7112}"/>
              </a:ext>
            </a:extLst>
          </p:cNvPr>
          <p:cNvSpPr txBox="1"/>
          <p:nvPr/>
        </p:nvSpPr>
        <p:spPr>
          <a:xfrm>
            <a:off x="8428988" y="898227"/>
            <a:ext cx="1249189" cy="398528"/>
          </a:xfrm>
          <a:prstGeom prst="rect">
            <a:avLst/>
          </a:prstGeom>
        </p:spPr>
        <p:txBody>
          <a:bodyPr wrap="square" lIns="0" tIns="0" rIns="0" bIns="0" rtlCol="0" anchor="ctr">
            <a:noAutofit/>
          </a:bodyPr>
          <a:lstStyle/>
          <a:p>
            <a:pPr algn="ctr"/>
            <a:r>
              <a:rPr lang="en-US" sz="1200" dirty="0">
                <a:solidFill>
                  <a:schemeClr val="bg1"/>
                </a:solidFill>
                <a:latin typeface="Helvetica" pitchFamily="2" charset="0"/>
                <a:ea typeface="Verdana" panose="020B0604030504040204" pitchFamily="34" charset="0"/>
              </a:rPr>
              <a:t>Transforming Companies</a:t>
            </a:r>
          </a:p>
        </p:txBody>
      </p:sp>
      <p:sp>
        <p:nvSpPr>
          <p:cNvPr id="56" name="TextBox 28">
            <a:extLst>
              <a:ext uri="{FF2B5EF4-FFF2-40B4-BE49-F238E27FC236}">
                <a16:creationId xmlns:a16="http://schemas.microsoft.com/office/drawing/2014/main" id="{F539917A-14A0-E079-A2AA-D11E2A89CF78}"/>
              </a:ext>
            </a:extLst>
          </p:cNvPr>
          <p:cNvSpPr txBox="1"/>
          <p:nvPr/>
        </p:nvSpPr>
        <p:spPr>
          <a:xfrm>
            <a:off x="10317983" y="584135"/>
            <a:ext cx="1124303" cy="398528"/>
          </a:xfrm>
          <a:prstGeom prst="rect">
            <a:avLst/>
          </a:prstGeom>
        </p:spPr>
        <p:txBody>
          <a:bodyPr wrap="square" lIns="0" tIns="0" rIns="0" bIns="0" rtlCol="0" anchor="ctr">
            <a:noAutofit/>
          </a:bodyPr>
          <a:lstStyle/>
          <a:p>
            <a:pPr algn="ctr">
              <a:lnSpc>
                <a:spcPts val="1773"/>
              </a:lnSpc>
            </a:pPr>
            <a:r>
              <a:rPr lang="en-US" sz="2800" b="1" dirty="0">
                <a:solidFill>
                  <a:schemeClr val="bg1"/>
                </a:solidFill>
                <a:latin typeface="Helvetica" pitchFamily="2" charset="0"/>
                <a:ea typeface="Verdana" panose="020B0604030504040204" pitchFamily="34" charset="0"/>
              </a:rPr>
              <a:t>$1.5B</a:t>
            </a:r>
          </a:p>
        </p:txBody>
      </p:sp>
      <p:sp>
        <p:nvSpPr>
          <p:cNvPr id="57" name="TextBox 28">
            <a:extLst>
              <a:ext uri="{FF2B5EF4-FFF2-40B4-BE49-F238E27FC236}">
                <a16:creationId xmlns:a16="http://schemas.microsoft.com/office/drawing/2014/main" id="{0A27A29B-4099-8319-F910-4C1AE37447E4}"/>
              </a:ext>
            </a:extLst>
          </p:cNvPr>
          <p:cNvSpPr txBox="1"/>
          <p:nvPr/>
        </p:nvSpPr>
        <p:spPr>
          <a:xfrm>
            <a:off x="10237232" y="898227"/>
            <a:ext cx="1285804" cy="398528"/>
          </a:xfrm>
          <a:prstGeom prst="rect">
            <a:avLst/>
          </a:prstGeom>
        </p:spPr>
        <p:txBody>
          <a:bodyPr wrap="square" lIns="0" tIns="0" rIns="0" bIns="0" rtlCol="0" anchor="ctr">
            <a:noAutofit/>
          </a:bodyPr>
          <a:lstStyle/>
          <a:p>
            <a:pPr algn="ctr"/>
            <a:r>
              <a:rPr lang="en-US" sz="1200">
                <a:solidFill>
                  <a:schemeClr val="bg1"/>
                </a:solidFill>
                <a:latin typeface="Helvetica" pitchFamily="2" charset="0"/>
                <a:ea typeface="Verdana" panose="020B0604030504040204" pitchFamily="34" charset="0"/>
              </a:rPr>
              <a:t>Total Customer Savings</a:t>
            </a:r>
          </a:p>
        </p:txBody>
      </p:sp>
      <p:sp>
        <p:nvSpPr>
          <p:cNvPr id="63" name="TextBox 62">
            <a:extLst>
              <a:ext uri="{FF2B5EF4-FFF2-40B4-BE49-F238E27FC236}">
                <a16:creationId xmlns:a16="http://schemas.microsoft.com/office/drawing/2014/main" id="{032842D7-02A6-BAA6-9920-20683967DBFC}"/>
              </a:ext>
            </a:extLst>
          </p:cNvPr>
          <p:cNvSpPr txBox="1"/>
          <p:nvPr/>
        </p:nvSpPr>
        <p:spPr>
          <a:xfrm>
            <a:off x="271312" y="1237686"/>
            <a:ext cx="3501614" cy="253916"/>
          </a:xfrm>
          <a:prstGeom prst="rect">
            <a:avLst/>
          </a:prstGeom>
          <a:noFill/>
        </p:spPr>
        <p:txBody>
          <a:bodyPr wrap="square">
            <a:spAutoFit/>
          </a:bodyPr>
          <a:lstStyle/>
          <a:p>
            <a:pPr algn="ctr"/>
            <a:r>
              <a:rPr lang="en-US" sz="1050" b="1" i="0" u="none" strike="noStrike">
                <a:solidFill>
                  <a:schemeClr val="accent6"/>
                </a:solidFill>
                <a:effectLst/>
                <a:latin typeface="Helvetica" pitchFamily="2" charset="0"/>
              </a:rPr>
              <a:t>Driving Innovation, Empowering Transformations.</a:t>
            </a:r>
            <a:endParaRPr lang="en-US" sz="1050" b="1">
              <a:solidFill>
                <a:schemeClr val="accent6"/>
              </a:solidFill>
              <a:latin typeface="Helvetica" pitchFamily="2" charset="0"/>
            </a:endParaRPr>
          </a:p>
        </p:txBody>
      </p:sp>
      <p:pic>
        <p:nvPicPr>
          <p:cNvPr id="17" name="Picture 16" descr="A black background with white text&#10;&#10;AI-generated content may be incorrect.">
            <a:extLst>
              <a:ext uri="{FF2B5EF4-FFF2-40B4-BE49-F238E27FC236}">
                <a16:creationId xmlns:a16="http://schemas.microsoft.com/office/drawing/2014/main" id="{5C9871A9-5B03-4C42-C913-FD664447768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94502" y="193513"/>
            <a:ext cx="3609393" cy="1158805"/>
          </a:xfrm>
          <a:prstGeom prst="rect">
            <a:avLst/>
          </a:prstGeom>
        </p:spPr>
      </p:pic>
      <p:pic>
        <p:nvPicPr>
          <p:cNvPr id="10" name="Picture 9" descr="A blue text on a black background&#10;&#10;AI-generated content may be incorrect.">
            <a:extLst>
              <a:ext uri="{FF2B5EF4-FFF2-40B4-BE49-F238E27FC236}">
                <a16:creationId xmlns:a16="http://schemas.microsoft.com/office/drawing/2014/main" id="{0913D9F6-8B62-DB76-D243-8DBDF92019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15867" y="5652941"/>
            <a:ext cx="1263099" cy="423648"/>
          </a:xfrm>
          <a:prstGeom prst="rect">
            <a:avLst/>
          </a:prstGeom>
        </p:spPr>
      </p:pic>
      <p:pic>
        <p:nvPicPr>
          <p:cNvPr id="12" name="Picture 11" descr="A black background with blue and green text&#10;&#10;AI-generated content may be incorrect.">
            <a:extLst>
              <a:ext uri="{FF2B5EF4-FFF2-40B4-BE49-F238E27FC236}">
                <a16:creationId xmlns:a16="http://schemas.microsoft.com/office/drawing/2014/main" id="{BF22C739-5B39-687F-8CE9-2EE7D6BFC09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06042" y="4721112"/>
            <a:ext cx="508846" cy="508846"/>
          </a:xfrm>
          <a:prstGeom prst="rect">
            <a:avLst/>
          </a:prstGeom>
        </p:spPr>
      </p:pic>
    </p:spTree>
    <p:extLst>
      <p:ext uri="{BB962C8B-B14F-4D97-AF65-F5344CB8AC3E}">
        <p14:creationId xmlns:p14="http://schemas.microsoft.com/office/powerpoint/2010/main" val="1493820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0292A58-0888-A94C-B9EE-9D3DEDB39E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41398" y="4915961"/>
            <a:ext cx="1450603" cy="1949611"/>
          </a:xfrm>
          <a:prstGeom prst="rect">
            <a:avLst/>
          </a:prstGeom>
        </p:spPr>
      </p:pic>
      <p:pic>
        <p:nvPicPr>
          <p:cNvPr id="5" name="Picture Placeholder 4" descr="A person and person looking at papers&#10;&#10;AI-generated content may be incorrect.">
            <a:extLst>
              <a:ext uri="{FF2B5EF4-FFF2-40B4-BE49-F238E27FC236}">
                <a16:creationId xmlns:a16="http://schemas.microsoft.com/office/drawing/2014/main" id="{F836AE2B-884C-9501-AECA-900B6B967A4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6563" b="26563"/>
          <a:stretch>
            <a:fillRect/>
          </a:stretch>
        </p:blipFill>
        <p:spPr/>
      </p:pic>
      <p:sp>
        <p:nvSpPr>
          <p:cNvPr id="3" name="Text Placeholder 2">
            <a:extLst>
              <a:ext uri="{FF2B5EF4-FFF2-40B4-BE49-F238E27FC236}">
                <a16:creationId xmlns:a16="http://schemas.microsoft.com/office/drawing/2014/main" id="{F188E5E5-DAFE-9F3D-3D38-CD65505DD58D}"/>
              </a:ext>
            </a:extLst>
          </p:cNvPr>
          <p:cNvSpPr>
            <a:spLocks noGrp="1"/>
          </p:cNvSpPr>
          <p:nvPr>
            <p:ph type="body" sz="quarter" idx="12"/>
          </p:nvPr>
        </p:nvSpPr>
        <p:spPr/>
        <p:txBody>
          <a:bodyPr/>
          <a:lstStyle/>
          <a:p>
            <a:r>
              <a:rPr lang="en-US" dirty="0"/>
              <a:t>Solution Options &amp; Features</a:t>
            </a:r>
          </a:p>
        </p:txBody>
      </p:sp>
      <p:pic>
        <p:nvPicPr>
          <p:cNvPr id="14" name="Grafik 9">
            <a:extLst>
              <a:ext uri="{FF2B5EF4-FFF2-40B4-BE49-F238E27FC236}">
                <a16:creationId xmlns:a16="http://schemas.microsoft.com/office/drawing/2014/main" id="{D9409968-F71E-4A10-81F3-6D284C60196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41396" y="4915961"/>
            <a:ext cx="1450603" cy="1949611"/>
          </a:xfrm>
          <a:prstGeom prst="rect">
            <a:avLst/>
          </a:prstGeom>
        </p:spPr>
      </p:pic>
    </p:spTree>
    <p:extLst>
      <p:ext uri="{BB962C8B-B14F-4D97-AF65-F5344CB8AC3E}">
        <p14:creationId xmlns:p14="http://schemas.microsoft.com/office/powerpoint/2010/main" val="12588295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0093" y="490151"/>
            <a:ext cx="11874675" cy="738188"/>
          </a:xfrm>
        </p:spPr>
        <p:txBody>
          <a:bodyPr>
            <a:noAutofit/>
          </a:bodyPr>
          <a:lstStyle/>
          <a:p>
            <a:r>
              <a:rPr lang="en-US" sz="2400" dirty="0">
                <a:cs typeface="72" panose="020B0503030000000003" pitchFamily="34" charset="0"/>
              </a:rPr>
              <a:t>Enhanced </a:t>
            </a:r>
            <a:r>
              <a:rPr lang="en-US" sz="2400" dirty="0">
                <a:solidFill>
                  <a:schemeClr val="accent3"/>
                </a:solidFill>
                <a:cs typeface="72" panose="020B0503030000000003" pitchFamily="34" charset="0"/>
              </a:rPr>
              <a:t>document management </a:t>
            </a:r>
            <a:r>
              <a:rPr lang="en-US" sz="2400" dirty="0">
                <a:cs typeface="72" panose="020B0503030000000003" pitchFamily="34" charset="0"/>
              </a:rPr>
              <a:t>capabilities of </a:t>
            </a:r>
            <a:br>
              <a:rPr lang="en-US" sz="2400" dirty="0">
                <a:cs typeface="72" panose="020B0503030000000003" pitchFamily="34" charset="0"/>
              </a:rPr>
            </a:br>
            <a:r>
              <a:rPr lang="en-US" sz="2400" dirty="0">
                <a:cs typeface="72" panose="020B0503030000000003" pitchFamily="34" charset="0"/>
              </a:rPr>
              <a:t>Document Management Solutions for SAP SuccessFactors (by OpenText)</a:t>
            </a:r>
          </a:p>
        </p:txBody>
      </p:sp>
      <p:sp>
        <p:nvSpPr>
          <p:cNvPr id="13" name="Rectangle 12"/>
          <p:cNvSpPr/>
          <p:nvPr/>
        </p:nvSpPr>
        <p:spPr bwMode="gray">
          <a:xfrm>
            <a:off x="480889" y="1455045"/>
            <a:ext cx="11193722" cy="5056109"/>
          </a:xfrm>
          <a:prstGeom prst="rect">
            <a:avLst/>
          </a:prstGeom>
          <a:solidFill>
            <a:schemeClr val="accent2"/>
          </a:solidFill>
          <a:ln w="25400" algn="ctr">
            <a:noFill/>
            <a:miter lim="800000"/>
            <a:headEnd/>
            <a:tailEnd/>
          </a:ln>
        </p:spPr>
        <p:txBody>
          <a:bodyPr lIns="89977" tIns="91416" rIns="89977" bIns="91416" rtlCol="0" anchor="t" anchorCtr="0"/>
          <a:lstStyle/>
          <a:p>
            <a:pPr defTabSz="1088231" fontAlgn="base">
              <a:spcBef>
                <a:spcPts val="1799"/>
              </a:spcBef>
              <a:spcAft>
                <a:spcPct val="0"/>
              </a:spcAft>
              <a:buClr>
                <a:srgbClr val="F0AB00"/>
              </a:buClr>
              <a:buSzPct val="80000"/>
              <a:defRPr/>
            </a:pPr>
            <a:endParaRPr lang="en-US" sz="1200">
              <a:solidFill>
                <a:srgbClr val="000000"/>
              </a:solidFill>
              <a:latin typeface="Arial"/>
            </a:endParaRPr>
          </a:p>
        </p:txBody>
      </p:sp>
      <p:sp>
        <p:nvSpPr>
          <p:cNvPr id="15" name="Rectangle 14"/>
          <p:cNvSpPr/>
          <p:nvPr/>
        </p:nvSpPr>
        <p:spPr>
          <a:xfrm>
            <a:off x="702862" y="2463351"/>
            <a:ext cx="5261896" cy="1931298"/>
          </a:xfrm>
          <a:prstGeom prst="rect">
            <a:avLst/>
          </a:prstGeom>
        </p:spPr>
        <p:txBody>
          <a:bodyPr wrap="square">
            <a:spAutoFit/>
          </a:bodyPr>
          <a:lstStyle/>
          <a:p>
            <a:pPr marL="179910" lvl="1" indent="-179910" defTabSz="1088231" fontAlgn="ctr">
              <a:spcBef>
                <a:spcPts val="600"/>
              </a:spcBef>
              <a:buClr>
                <a:schemeClr val="accent2">
                  <a:lumMod val="50000"/>
                </a:schemeClr>
              </a:buClr>
              <a:buSzPct val="100000"/>
              <a:buFont typeface="Arial" panose="020B0604020202020204" pitchFamily="34" charset="0"/>
              <a:buChar char="•"/>
              <a:defRPr/>
            </a:pPr>
            <a:r>
              <a:rPr lang="en-US" sz="1050" dirty="0">
                <a:solidFill>
                  <a:schemeClr val="bg1"/>
                </a:solidFill>
                <a:latin typeface="Helvetica" pitchFamily="2" charset="0"/>
                <a:cs typeface="72" panose="020B0503030000000003" pitchFamily="34" charset="0"/>
              </a:rPr>
              <a:t>Create centralized employee folders </a:t>
            </a:r>
          </a:p>
          <a:p>
            <a:pPr marL="179910" lvl="1" indent="-179910" defTabSz="1088231" fontAlgn="ctr">
              <a:spcBef>
                <a:spcPts val="600"/>
              </a:spcBef>
              <a:buClr>
                <a:schemeClr val="accent2">
                  <a:lumMod val="50000"/>
                </a:schemeClr>
              </a:buClr>
              <a:buSzPct val="100000"/>
              <a:buFont typeface="Arial" panose="020B0604020202020204" pitchFamily="34" charset="0"/>
              <a:buChar char="•"/>
              <a:defRPr/>
            </a:pPr>
            <a:r>
              <a:rPr lang="en-US" sz="1050" dirty="0">
                <a:solidFill>
                  <a:schemeClr val="bg1"/>
                </a:solidFill>
                <a:latin typeface="Helvetica" pitchFamily="2" charset="0"/>
                <a:cs typeface="72" panose="020B0503030000000003" pitchFamily="34" charset="0"/>
              </a:rPr>
              <a:t>Attach/view documents in centralized employee folders</a:t>
            </a:r>
          </a:p>
          <a:p>
            <a:pPr marL="179910" lvl="1" indent="-179910" defTabSz="1088231" fontAlgn="ctr">
              <a:spcBef>
                <a:spcPts val="600"/>
              </a:spcBef>
              <a:buClr>
                <a:schemeClr val="accent2">
                  <a:lumMod val="50000"/>
                </a:schemeClr>
              </a:buClr>
              <a:buSzPct val="100000"/>
              <a:buFont typeface="Arial" panose="020B0604020202020204" pitchFamily="34" charset="0"/>
              <a:buChar char="•"/>
              <a:defRPr/>
            </a:pPr>
            <a:r>
              <a:rPr lang="en-US" sz="1050" dirty="0">
                <a:solidFill>
                  <a:schemeClr val="bg1"/>
                </a:solidFill>
                <a:latin typeface="Helvetica" pitchFamily="2" charset="0"/>
                <a:cs typeface="72" panose="020B0503030000000003" pitchFamily="34" charset="0"/>
              </a:rPr>
              <a:t>Flexible folder structure/taxonomy, and ability define document types and assign meta data</a:t>
            </a:r>
          </a:p>
          <a:p>
            <a:pPr marL="179910" lvl="1" indent="-179910" defTabSz="1088231" fontAlgn="ctr">
              <a:spcBef>
                <a:spcPts val="600"/>
              </a:spcBef>
              <a:buClr>
                <a:schemeClr val="accent2">
                  <a:lumMod val="50000"/>
                </a:schemeClr>
              </a:buClr>
              <a:buSzPct val="100000"/>
              <a:buFont typeface="Arial" panose="020B0604020202020204" pitchFamily="34" charset="0"/>
              <a:buChar char="•"/>
              <a:defRPr/>
            </a:pPr>
            <a:r>
              <a:rPr lang="en-US" sz="1050" dirty="0">
                <a:solidFill>
                  <a:schemeClr val="bg1"/>
                </a:solidFill>
                <a:latin typeface="Helvetica" pitchFamily="2" charset="0"/>
                <a:cs typeface="72" panose="020B0503030000000003" pitchFamily="34" charset="0"/>
              </a:rPr>
              <a:t>Ability to generate HR audit and completeness check reports (current/expiring/missing)</a:t>
            </a:r>
          </a:p>
          <a:p>
            <a:pPr marL="179910" lvl="1" indent="-179910" defTabSz="1088231" fontAlgn="ctr">
              <a:spcBef>
                <a:spcPts val="600"/>
              </a:spcBef>
              <a:buClr>
                <a:schemeClr val="accent2">
                  <a:lumMod val="50000"/>
                </a:schemeClr>
              </a:buClr>
              <a:buSzPct val="100000"/>
              <a:buFont typeface="Arial" panose="020B0604020202020204" pitchFamily="34" charset="0"/>
              <a:buChar char="•"/>
              <a:defRPr/>
            </a:pPr>
            <a:r>
              <a:rPr lang="en-US" sz="1050" dirty="0">
                <a:solidFill>
                  <a:schemeClr val="bg1"/>
                </a:solidFill>
                <a:latin typeface="Helvetica" pitchFamily="2" charset="0"/>
                <a:cs typeface="72" panose="020B0503030000000003" pitchFamily="34" charset="0"/>
              </a:rPr>
              <a:t>Activity log and version control for documents</a:t>
            </a:r>
          </a:p>
          <a:p>
            <a:pPr marL="179651" lvl="1" indent="-179651" defTabSz="1088231" fontAlgn="ctr">
              <a:spcBef>
                <a:spcPts val="600"/>
              </a:spcBef>
              <a:buClr>
                <a:schemeClr val="accent2">
                  <a:lumMod val="50000"/>
                </a:schemeClr>
              </a:buClr>
              <a:buSzPct val="100000"/>
              <a:buFont typeface="Arial" panose="020B0604020202020204" pitchFamily="34" charset="0"/>
              <a:buChar char="•"/>
              <a:defRPr/>
            </a:pPr>
            <a:r>
              <a:rPr lang="en-US" sz="1050" dirty="0">
                <a:solidFill>
                  <a:schemeClr val="bg1"/>
                </a:solidFill>
                <a:latin typeface="Helvetica" pitchFamily="2" charset="0"/>
                <a:cs typeface="72" panose="020B0503030000000003" pitchFamily="34" charset="0"/>
              </a:rPr>
              <a:t>Records management including retention rules, disposition based on region rules, configurable workflows, and legal </a:t>
            </a:r>
            <a:r>
              <a:rPr lang="en-US" sz="1050" dirty="0" err="1">
                <a:solidFill>
                  <a:schemeClr val="bg1"/>
                </a:solidFill>
                <a:latin typeface="Helvetica" pitchFamily="2" charset="0"/>
                <a:cs typeface="72" panose="020B0503030000000003" pitchFamily="34" charset="0"/>
              </a:rPr>
              <a:t>holdspermissions</a:t>
            </a:r>
            <a:r>
              <a:rPr lang="en-US" sz="1050" dirty="0">
                <a:solidFill>
                  <a:schemeClr val="bg1"/>
                </a:solidFill>
                <a:latin typeface="Helvetica" pitchFamily="2" charset="0"/>
                <a:cs typeface="72" panose="020B0503030000000003" pitchFamily="34" charset="0"/>
              </a:rPr>
              <a:t> (RBP)</a:t>
            </a:r>
          </a:p>
        </p:txBody>
      </p:sp>
      <p:sp>
        <p:nvSpPr>
          <p:cNvPr id="12" name="Rectangle 11"/>
          <p:cNvSpPr/>
          <p:nvPr/>
        </p:nvSpPr>
        <p:spPr bwMode="gray">
          <a:xfrm>
            <a:off x="636557" y="4621356"/>
            <a:ext cx="10886767" cy="1790328"/>
          </a:xfrm>
          <a:prstGeom prst="rect">
            <a:avLst/>
          </a:prstGeom>
          <a:solidFill>
            <a:schemeClr val="accent2">
              <a:lumMod val="20000"/>
              <a:lumOff val="80000"/>
            </a:schemeClr>
          </a:solidFill>
          <a:ln w="25400" algn="ctr">
            <a:noFill/>
            <a:miter lim="800000"/>
            <a:headEnd/>
            <a:tailEnd/>
          </a:ln>
        </p:spPr>
        <p:txBody>
          <a:bodyPr lIns="89977" tIns="91416" rIns="89977" bIns="91416" rtlCol="0" anchor="t" anchorCtr="0"/>
          <a:lstStyle/>
          <a:p>
            <a:pPr marL="122201" indent="-55546" algn="ctr" defTabSz="914126" fontAlgn="base">
              <a:spcBef>
                <a:spcPts val="360"/>
              </a:spcBef>
              <a:buClr>
                <a:srgbClr val="F0AB00"/>
              </a:buClr>
              <a:buSzPct val="80000"/>
              <a:defRPr/>
            </a:pPr>
            <a:r>
              <a:rPr lang="en-US" sz="1600" b="1" dirty="0">
                <a:solidFill>
                  <a:schemeClr val="accent3"/>
                </a:solidFill>
                <a:latin typeface="Helvetica" pitchFamily="2" charset="0"/>
              </a:rPr>
              <a:t>SAP SuccessFactors document management service provides basic </a:t>
            </a:r>
            <a:r>
              <a:rPr lang="en-US" sz="1600" b="1" u="sng" dirty="0">
                <a:solidFill>
                  <a:schemeClr val="accent3"/>
                </a:solidFill>
                <a:latin typeface="Helvetica" pitchFamily="2" charset="0"/>
              </a:rPr>
              <a:t>document storage</a:t>
            </a:r>
            <a:endParaRPr lang="en-US" sz="1600" b="1" u="sng" kern="0" dirty="0">
              <a:solidFill>
                <a:schemeClr val="accent3"/>
              </a:solidFill>
              <a:latin typeface="Helvetica" pitchFamily="2" charset="0"/>
              <a:ea typeface="Arial Unicode MS" pitchFamily="34" charset="-128"/>
              <a:cs typeface="Arial Unicode MS" pitchFamily="34" charset="-128"/>
            </a:endParaRPr>
          </a:p>
          <a:p>
            <a:pPr algn="ctr" defTabSz="914126" fontAlgn="base">
              <a:spcBef>
                <a:spcPct val="50000"/>
              </a:spcBef>
              <a:spcAft>
                <a:spcPct val="0"/>
              </a:spcAft>
              <a:buClr>
                <a:srgbClr val="F0AB00"/>
              </a:buClr>
              <a:buSzPct val="80000"/>
              <a:defRPr/>
            </a:pPr>
            <a:endParaRPr lang="en-US" sz="1100" kern="0" dirty="0">
              <a:solidFill>
                <a:schemeClr val="accent3"/>
              </a:solidFill>
              <a:latin typeface="Helvetica" pitchFamily="2" charset="0"/>
              <a:ea typeface="Arial Unicode MS" pitchFamily="34" charset="-128"/>
              <a:cs typeface="Arial Unicode MS" pitchFamily="34" charset="-128"/>
            </a:endParaRPr>
          </a:p>
        </p:txBody>
      </p:sp>
      <p:sp>
        <p:nvSpPr>
          <p:cNvPr id="3" name="Rectangle 2">
            <a:extLst>
              <a:ext uri="{FF2B5EF4-FFF2-40B4-BE49-F238E27FC236}">
                <a16:creationId xmlns:a16="http://schemas.microsoft.com/office/drawing/2014/main" id="{D3CC4F0D-416A-0C61-A81E-BFE330ADB1C6}"/>
              </a:ext>
            </a:extLst>
          </p:cNvPr>
          <p:cNvSpPr/>
          <p:nvPr/>
        </p:nvSpPr>
        <p:spPr>
          <a:xfrm>
            <a:off x="821577" y="5137016"/>
            <a:ext cx="5430143" cy="1054135"/>
          </a:xfrm>
          <a:prstGeom prst="rect">
            <a:avLst/>
          </a:prstGeom>
        </p:spPr>
        <p:txBody>
          <a:bodyPr wrap="square">
            <a:spAutoFit/>
          </a:bodyPr>
          <a:lstStyle/>
          <a:p>
            <a:pPr marL="171399" lvl="1" indent="-171399" defTabSz="1088231" fontAlgn="ctr">
              <a:spcBef>
                <a:spcPts val="600"/>
              </a:spcBef>
              <a:buClr>
                <a:srgbClr val="000000"/>
              </a:buClr>
              <a:buSzPct val="100000"/>
              <a:buFont typeface="Arial" panose="020B0604020202020204" pitchFamily="34" charset="0"/>
              <a:buChar char="•"/>
              <a:defRPr/>
            </a:pPr>
            <a:r>
              <a:rPr lang="en-US" sz="1050" dirty="0">
                <a:solidFill>
                  <a:schemeClr val="accent3"/>
                </a:solidFill>
                <a:latin typeface="Helvetica" pitchFamily="2" charset="0"/>
                <a:cs typeface="72" panose="020B0503030000000003" pitchFamily="34" charset="0"/>
              </a:rPr>
              <a:t>Administrators can manage, view, sort, and filter employment and personal information documents centrally based on selected criteria.  </a:t>
            </a:r>
          </a:p>
          <a:p>
            <a:pPr marL="171399" lvl="1" indent="-171399" defTabSz="1088231" fontAlgn="ctr">
              <a:spcBef>
                <a:spcPts val="600"/>
              </a:spcBef>
              <a:buClr>
                <a:srgbClr val="000000"/>
              </a:buClr>
              <a:buSzPct val="100000"/>
              <a:buFont typeface="Arial" panose="020B0604020202020204" pitchFamily="34" charset="0"/>
              <a:buChar char="•"/>
              <a:defRPr/>
            </a:pPr>
            <a:r>
              <a:rPr lang="en-US" sz="1050" dirty="0">
                <a:solidFill>
                  <a:schemeClr val="accent3"/>
                </a:solidFill>
                <a:latin typeface="Helvetica" pitchFamily="2" charset="0"/>
                <a:cs typeface="72" panose="020B0503030000000003" pitchFamily="34" charset="0"/>
              </a:rPr>
              <a:t>Admin can upload of company documents and download / bulk download for audit and other purposes based on selected criteria</a:t>
            </a:r>
          </a:p>
          <a:p>
            <a:pPr marL="171399" lvl="1" indent="-171399" defTabSz="1088231" fontAlgn="ctr">
              <a:spcBef>
                <a:spcPts val="600"/>
              </a:spcBef>
              <a:buClr>
                <a:srgbClr val="000000"/>
              </a:buClr>
              <a:buSzPct val="100000"/>
              <a:buFont typeface="Arial" panose="020B0604020202020204" pitchFamily="34" charset="0"/>
              <a:buChar char="•"/>
              <a:defRPr/>
            </a:pPr>
            <a:r>
              <a:rPr lang="en-US" sz="1050" dirty="0">
                <a:solidFill>
                  <a:schemeClr val="accent3"/>
                </a:solidFill>
                <a:latin typeface="Helvetica" pitchFamily="2" charset="0"/>
                <a:cs typeface="72" panose="020B0503030000000003" pitchFamily="34" charset="0"/>
              </a:rPr>
              <a:t>Admins can access documents based on RBP defined at the document category level</a:t>
            </a:r>
          </a:p>
        </p:txBody>
      </p:sp>
      <p:sp>
        <p:nvSpPr>
          <p:cNvPr id="4" name="Rectangle 3">
            <a:extLst>
              <a:ext uri="{FF2B5EF4-FFF2-40B4-BE49-F238E27FC236}">
                <a16:creationId xmlns:a16="http://schemas.microsoft.com/office/drawing/2014/main" id="{6947E17C-7196-01DD-9264-CF34C74F0658}"/>
              </a:ext>
            </a:extLst>
          </p:cNvPr>
          <p:cNvSpPr/>
          <p:nvPr/>
        </p:nvSpPr>
        <p:spPr>
          <a:xfrm>
            <a:off x="6415534" y="5197024"/>
            <a:ext cx="5033094" cy="892552"/>
          </a:xfrm>
          <a:prstGeom prst="rect">
            <a:avLst/>
          </a:prstGeom>
        </p:spPr>
        <p:txBody>
          <a:bodyPr wrap="square">
            <a:spAutoFit/>
          </a:bodyPr>
          <a:lstStyle/>
          <a:p>
            <a:pPr marL="171450" lvl="1" indent="-171450" defTabSz="1088231" fontAlgn="ctr">
              <a:spcBef>
                <a:spcPts val="600"/>
              </a:spcBef>
              <a:buClr>
                <a:srgbClr val="000000"/>
              </a:buClr>
              <a:buSzPct val="100000"/>
              <a:buFont typeface="Arial" panose="020B0604020202020204" pitchFamily="34" charset="0"/>
              <a:buChar char="•"/>
              <a:defRPr/>
            </a:pPr>
            <a:r>
              <a:rPr lang="en-US" sz="1050" dirty="0">
                <a:solidFill>
                  <a:schemeClr val="accent3"/>
                </a:solidFill>
                <a:latin typeface="Helvetica" pitchFamily="2" charset="0"/>
                <a:cs typeface="72" panose="020B0503030000000003" pitchFamily="34" charset="0"/>
              </a:rPr>
              <a:t>Set the retention period for purge of documents and user data</a:t>
            </a:r>
          </a:p>
          <a:p>
            <a:pPr marL="171399" lvl="1" indent="-171399" defTabSz="1088231" fontAlgn="ctr">
              <a:spcBef>
                <a:spcPts val="600"/>
              </a:spcBef>
              <a:buClr>
                <a:srgbClr val="000000"/>
              </a:buClr>
              <a:buSzPct val="100000"/>
              <a:buFont typeface="Arial" panose="020B0604020202020204" pitchFamily="34" charset="0"/>
              <a:buChar char="•"/>
              <a:defRPr/>
            </a:pPr>
            <a:r>
              <a:rPr lang="en-US" sz="1050" dirty="0">
                <a:solidFill>
                  <a:schemeClr val="accent3"/>
                </a:solidFill>
                <a:latin typeface="Helvetica" pitchFamily="2" charset="0"/>
                <a:cs typeface="72" panose="020B0503030000000003" pitchFamily="34" charset="0"/>
              </a:rPr>
              <a:t>Candidates, employees and managers have the ability to view and attach documents​ in the SAP SuccessFactors UI in the context of a business process </a:t>
            </a:r>
          </a:p>
          <a:p>
            <a:pPr marL="171399" lvl="1" indent="-171399" defTabSz="1088231" fontAlgn="ctr">
              <a:spcBef>
                <a:spcPts val="600"/>
              </a:spcBef>
              <a:buClr>
                <a:srgbClr val="000000"/>
              </a:buClr>
              <a:buSzPct val="100000"/>
              <a:buFont typeface="Arial" panose="020B0604020202020204" pitchFamily="34" charset="0"/>
              <a:buChar char="•"/>
              <a:defRPr/>
            </a:pPr>
            <a:r>
              <a:rPr lang="en-US" sz="1050" dirty="0">
                <a:solidFill>
                  <a:schemeClr val="accent3"/>
                </a:solidFill>
                <a:latin typeface="Helvetica" pitchFamily="2" charset="0"/>
                <a:cs typeface="72" panose="020B0503030000000003" pitchFamily="34" charset="0"/>
              </a:rPr>
              <a:t>View total storage usage by document category</a:t>
            </a:r>
          </a:p>
        </p:txBody>
      </p:sp>
      <p:sp>
        <p:nvSpPr>
          <p:cNvPr id="14" name="Rectangle 13">
            <a:extLst>
              <a:ext uri="{FF2B5EF4-FFF2-40B4-BE49-F238E27FC236}">
                <a16:creationId xmlns:a16="http://schemas.microsoft.com/office/drawing/2014/main" id="{3F73E974-08E6-1015-9C99-D2E7C5BF5442}"/>
              </a:ext>
            </a:extLst>
          </p:cNvPr>
          <p:cNvSpPr/>
          <p:nvPr/>
        </p:nvSpPr>
        <p:spPr>
          <a:xfrm>
            <a:off x="6186731" y="2463351"/>
            <a:ext cx="5261897" cy="1769715"/>
          </a:xfrm>
          <a:prstGeom prst="rect">
            <a:avLst/>
          </a:prstGeom>
        </p:spPr>
        <p:txBody>
          <a:bodyPr wrap="square">
            <a:spAutoFit/>
          </a:bodyPr>
          <a:lstStyle/>
          <a:p>
            <a:pPr marL="179910" lvl="1" indent="-179910" defTabSz="1088231" fontAlgn="ctr">
              <a:spcBef>
                <a:spcPts val="600"/>
              </a:spcBef>
              <a:buClr>
                <a:schemeClr val="accent2">
                  <a:lumMod val="50000"/>
                </a:schemeClr>
              </a:buClr>
              <a:buSzPct val="100000"/>
              <a:buFont typeface="Arial" panose="020B0604020202020204" pitchFamily="34" charset="0"/>
              <a:buChar char="•"/>
              <a:defRPr/>
            </a:pPr>
            <a:r>
              <a:rPr lang="en-US" sz="1050" dirty="0">
                <a:solidFill>
                  <a:schemeClr val="bg1"/>
                </a:solidFill>
                <a:latin typeface="Helvetica" pitchFamily="2" charset="0"/>
                <a:cs typeface="72" panose="020B0503030000000003" pitchFamily="34" charset="0"/>
              </a:rPr>
              <a:t>HR inbox to process new document requests (assign/deny/forward)</a:t>
            </a:r>
          </a:p>
          <a:p>
            <a:pPr marL="179910" lvl="1" indent="-179910" defTabSz="1088231" fontAlgn="ctr">
              <a:spcBef>
                <a:spcPts val="600"/>
              </a:spcBef>
              <a:buClr>
                <a:schemeClr val="accent2">
                  <a:lumMod val="50000"/>
                </a:schemeClr>
              </a:buClr>
              <a:buSzPct val="100000"/>
              <a:buFont typeface="Arial" panose="020B0604020202020204" pitchFamily="34" charset="0"/>
              <a:buChar char="•"/>
              <a:defRPr/>
            </a:pPr>
            <a:r>
              <a:rPr lang="en-US" sz="1050" dirty="0">
                <a:solidFill>
                  <a:schemeClr val="bg1"/>
                </a:solidFill>
                <a:latin typeface="Helvetica" pitchFamily="2" charset="0"/>
                <a:cs typeface="72" panose="020B0503030000000003" pitchFamily="34" charset="0"/>
              </a:rPr>
              <a:t>Define permission access to documents in employee folders </a:t>
            </a:r>
          </a:p>
          <a:p>
            <a:pPr marL="179910" lvl="1" indent="-179910" defTabSz="1088231" fontAlgn="ctr">
              <a:spcBef>
                <a:spcPts val="600"/>
              </a:spcBef>
              <a:buClr>
                <a:schemeClr val="accent2">
                  <a:lumMod val="50000"/>
                </a:schemeClr>
              </a:buClr>
              <a:buSzPct val="100000"/>
              <a:buFont typeface="Arial" panose="020B0604020202020204" pitchFamily="34" charset="0"/>
              <a:buChar char="•"/>
              <a:defRPr/>
            </a:pPr>
            <a:r>
              <a:rPr lang="en-US" sz="1050" dirty="0">
                <a:solidFill>
                  <a:schemeClr val="bg1"/>
                </a:solidFill>
                <a:latin typeface="Helvetica" pitchFamily="2" charset="0"/>
                <a:cs typeface="72" panose="020B0503030000000003" pitchFamily="34" charset="0"/>
              </a:rPr>
              <a:t>Ability to scan and import documents and attach them to the centralized employee file</a:t>
            </a:r>
          </a:p>
          <a:p>
            <a:pPr marL="179910" lvl="1" indent="-179910" defTabSz="1088231" fontAlgn="ctr">
              <a:spcBef>
                <a:spcPts val="600"/>
              </a:spcBef>
              <a:buClr>
                <a:schemeClr val="accent2">
                  <a:lumMod val="50000"/>
                </a:schemeClr>
              </a:buClr>
              <a:buSzPct val="100000"/>
              <a:buFont typeface="Arial" panose="020B0604020202020204" pitchFamily="34" charset="0"/>
              <a:buChar char="•"/>
              <a:defRPr/>
            </a:pPr>
            <a:r>
              <a:rPr lang="en-US" sz="1050" dirty="0">
                <a:solidFill>
                  <a:schemeClr val="bg1"/>
                </a:solidFill>
                <a:latin typeface="Helvetica" pitchFamily="2" charset="0"/>
                <a:cs typeface="72" panose="020B0503030000000003" pitchFamily="34" charset="0"/>
              </a:rPr>
              <a:t>Full-text search on documents regardless of their folder location</a:t>
            </a:r>
          </a:p>
          <a:p>
            <a:pPr marL="179910" lvl="1" indent="-179910" defTabSz="1088231" fontAlgn="ctr">
              <a:spcBef>
                <a:spcPts val="600"/>
              </a:spcBef>
              <a:buClr>
                <a:schemeClr val="accent2">
                  <a:lumMod val="50000"/>
                </a:schemeClr>
              </a:buClr>
              <a:buSzPct val="100000"/>
              <a:buFont typeface="Arial" panose="020B0604020202020204" pitchFamily="34" charset="0"/>
              <a:buChar char="•"/>
              <a:defRPr/>
            </a:pPr>
            <a:r>
              <a:rPr lang="en-US" sz="1050" dirty="0">
                <a:solidFill>
                  <a:schemeClr val="bg1"/>
                </a:solidFill>
                <a:latin typeface="Helvetica" pitchFamily="2" charset="0"/>
                <a:cs typeface="72" panose="020B0503030000000003" pitchFamily="34" charset="0"/>
              </a:rPr>
              <a:t>Scan a document and attach to centralized employee file</a:t>
            </a:r>
          </a:p>
          <a:p>
            <a:pPr marL="179910" lvl="1" indent="-179910" defTabSz="1088231" fontAlgn="ctr">
              <a:spcBef>
                <a:spcPts val="600"/>
              </a:spcBef>
              <a:buClr>
                <a:schemeClr val="accent2">
                  <a:lumMod val="50000"/>
                </a:schemeClr>
              </a:buClr>
              <a:buSzPct val="100000"/>
              <a:buFont typeface="Arial" panose="020B0604020202020204" pitchFamily="34" charset="0"/>
              <a:buChar char="•"/>
              <a:defRPr/>
            </a:pPr>
            <a:r>
              <a:rPr lang="en-US" sz="1050" dirty="0">
                <a:solidFill>
                  <a:schemeClr val="bg1"/>
                </a:solidFill>
                <a:latin typeface="Helvetica" pitchFamily="2" charset="0"/>
                <a:cs typeface="72" panose="020B0503030000000003" pitchFamily="34" charset="0"/>
              </a:rPr>
              <a:t>Document level access controls via SAP SuccessFactors role-based permissions (RBP)</a:t>
            </a:r>
          </a:p>
        </p:txBody>
      </p:sp>
      <p:sp>
        <p:nvSpPr>
          <p:cNvPr id="16" name="Rectangle 15">
            <a:extLst>
              <a:ext uri="{FF2B5EF4-FFF2-40B4-BE49-F238E27FC236}">
                <a16:creationId xmlns:a16="http://schemas.microsoft.com/office/drawing/2014/main" id="{FC7616BC-563A-6979-477B-95AD57D4BEC6}"/>
              </a:ext>
            </a:extLst>
          </p:cNvPr>
          <p:cNvSpPr/>
          <p:nvPr/>
        </p:nvSpPr>
        <p:spPr>
          <a:xfrm>
            <a:off x="3333810" y="1608250"/>
            <a:ext cx="5261896" cy="707886"/>
          </a:xfrm>
          <a:prstGeom prst="rect">
            <a:avLst/>
          </a:prstGeom>
        </p:spPr>
        <p:txBody>
          <a:bodyPr wrap="square">
            <a:spAutoFit/>
          </a:bodyPr>
          <a:lstStyle/>
          <a:p>
            <a:pPr algn="ctr" defTabSz="1088231" fontAlgn="base">
              <a:spcBef>
                <a:spcPts val="360"/>
              </a:spcBef>
              <a:buClr>
                <a:srgbClr val="F0AB00"/>
              </a:buClr>
              <a:buSzPct val="80000"/>
              <a:defRPr/>
            </a:pPr>
            <a:r>
              <a:rPr lang="en-US" sz="2000" b="1" dirty="0">
                <a:solidFill>
                  <a:schemeClr val="bg1"/>
                </a:solidFill>
                <a:latin typeface="Helvetica" pitchFamily="2" charset="0"/>
                <a:cs typeface="72" panose="020B0503030000000003" pitchFamily="34" charset="0"/>
              </a:rPr>
              <a:t>Document Management Solutions for SAP SuccessFactors (by OpenText)</a:t>
            </a:r>
          </a:p>
        </p:txBody>
      </p:sp>
    </p:spTree>
    <p:extLst>
      <p:ext uri="{BB962C8B-B14F-4D97-AF65-F5344CB8AC3E}">
        <p14:creationId xmlns:p14="http://schemas.microsoft.com/office/powerpoint/2010/main" val="94087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4"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A4338-95EE-3EA0-1288-322FC004E2C2}"/>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9B87B4F7-8E1E-19EC-CB58-4A8367E8D763}"/>
              </a:ext>
            </a:extLst>
          </p:cNvPr>
          <p:cNvSpPr/>
          <p:nvPr/>
        </p:nvSpPr>
        <p:spPr bwMode="gray">
          <a:xfrm>
            <a:off x="480889" y="1455045"/>
            <a:ext cx="11193722" cy="5056109"/>
          </a:xfrm>
          <a:prstGeom prst="rect">
            <a:avLst/>
          </a:prstGeom>
          <a:solidFill>
            <a:schemeClr val="accent2"/>
          </a:solidFill>
          <a:ln w="25400" algn="ctr">
            <a:noFill/>
            <a:miter lim="800000"/>
            <a:headEnd/>
            <a:tailEnd/>
          </a:ln>
        </p:spPr>
        <p:txBody>
          <a:bodyPr lIns="89977" tIns="91416" rIns="89977" bIns="91416" rtlCol="0" anchor="t" anchorCtr="0"/>
          <a:lstStyle/>
          <a:p>
            <a:pPr defTabSz="1088231" fontAlgn="base">
              <a:spcBef>
                <a:spcPts val="1799"/>
              </a:spcBef>
              <a:spcAft>
                <a:spcPct val="0"/>
              </a:spcAft>
              <a:buClr>
                <a:srgbClr val="F0AB00"/>
              </a:buClr>
              <a:buSzPct val="80000"/>
              <a:defRPr/>
            </a:pPr>
            <a:endParaRPr lang="en-US" sz="1200">
              <a:solidFill>
                <a:srgbClr val="000000"/>
              </a:solidFill>
              <a:latin typeface="Arial"/>
            </a:endParaRPr>
          </a:p>
        </p:txBody>
      </p:sp>
      <p:sp>
        <p:nvSpPr>
          <p:cNvPr id="12" name="Rectangle 11">
            <a:extLst>
              <a:ext uri="{FF2B5EF4-FFF2-40B4-BE49-F238E27FC236}">
                <a16:creationId xmlns:a16="http://schemas.microsoft.com/office/drawing/2014/main" id="{2AC10A53-CEC7-8963-6752-675586D7878A}"/>
              </a:ext>
            </a:extLst>
          </p:cNvPr>
          <p:cNvSpPr/>
          <p:nvPr/>
        </p:nvSpPr>
        <p:spPr bwMode="gray">
          <a:xfrm>
            <a:off x="636557" y="4207299"/>
            <a:ext cx="10886767" cy="2204386"/>
          </a:xfrm>
          <a:prstGeom prst="rect">
            <a:avLst/>
          </a:prstGeom>
          <a:solidFill>
            <a:schemeClr val="accent2">
              <a:lumMod val="20000"/>
              <a:lumOff val="80000"/>
            </a:schemeClr>
          </a:solidFill>
          <a:ln w="25400" algn="ctr">
            <a:noFill/>
            <a:miter lim="800000"/>
            <a:headEnd/>
            <a:tailEnd/>
          </a:ln>
        </p:spPr>
        <p:txBody>
          <a:bodyPr lIns="89977" tIns="91416" rIns="89977" bIns="91416" rtlCol="0" anchor="t" anchorCtr="0"/>
          <a:lstStyle/>
          <a:p>
            <a:pPr marL="122201" indent="-55546" algn="ctr" defTabSz="914126" fontAlgn="base">
              <a:spcBef>
                <a:spcPts val="360"/>
              </a:spcBef>
              <a:buClr>
                <a:srgbClr val="F0AB00"/>
              </a:buClr>
              <a:buSzPct val="80000"/>
              <a:defRPr/>
            </a:pPr>
            <a:r>
              <a:rPr lang="en-US" sz="1600" b="1" dirty="0">
                <a:solidFill>
                  <a:schemeClr val="accent3"/>
                </a:solidFill>
                <a:latin typeface="Helvetica" pitchFamily="2" charset="0"/>
              </a:rPr>
              <a:t>SAP SuccessFactors Employee Central document generation capabilities</a:t>
            </a:r>
          </a:p>
          <a:p>
            <a:pPr marL="122201" indent="-55546" algn="ctr" defTabSz="914126" fontAlgn="base">
              <a:spcBef>
                <a:spcPts val="360"/>
              </a:spcBef>
              <a:buClr>
                <a:srgbClr val="F0AB00"/>
              </a:buClr>
              <a:buSzPct val="80000"/>
              <a:defRPr/>
            </a:pPr>
            <a:endParaRPr lang="en-US" sz="1600" b="1" u="sng" kern="0" dirty="0">
              <a:solidFill>
                <a:schemeClr val="accent3"/>
              </a:solidFill>
              <a:latin typeface="Helvetica" pitchFamily="2" charset="0"/>
              <a:ea typeface="Arial Unicode MS" pitchFamily="34" charset="-128"/>
              <a:cs typeface="Arial Unicode MS" pitchFamily="34" charset="-128"/>
            </a:endParaRPr>
          </a:p>
          <a:p>
            <a:pPr algn="ctr" defTabSz="914126" fontAlgn="base">
              <a:spcBef>
                <a:spcPct val="50000"/>
              </a:spcBef>
              <a:spcAft>
                <a:spcPct val="0"/>
              </a:spcAft>
              <a:buClr>
                <a:srgbClr val="F0AB00"/>
              </a:buClr>
              <a:buSzPct val="80000"/>
              <a:defRPr/>
            </a:pPr>
            <a:endParaRPr lang="en-US" sz="1100" kern="0" dirty="0">
              <a:solidFill>
                <a:schemeClr val="accent3"/>
              </a:solidFill>
              <a:latin typeface="Helvetica" pitchFamily="2" charset="0"/>
              <a:ea typeface="Arial Unicode MS" pitchFamily="34" charset="-128"/>
              <a:cs typeface="Arial Unicode MS" pitchFamily="34" charset="-128"/>
            </a:endParaRPr>
          </a:p>
        </p:txBody>
      </p:sp>
      <p:sp>
        <p:nvSpPr>
          <p:cNvPr id="16" name="Rectangle 15">
            <a:extLst>
              <a:ext uri="{FF2B5EF4-FFF2-40B4-BE49-F238E27FC236}">
                <a16:creationId xmlns:a16="http://schemas.microsoft.com/office/drawing/2014/main" id="{7D3D72F0-B3A3-44AB-DB44-99AE405CC446}"/>
              </a:ext>
            </a:extLst>
          </p:cNvPr>
          <p:cNvSpPr/>
          <p:nvPr/>
        </p:nvSpPr>
        <p:spPr>
          <a:xfrm>
            <a:off x="3333810" y="1608250"/>
            <a:ext cx="5261896" cy="707886"/>
          </a:xfrm>
          <a:prstGeom prst="rect">
            <a:avLst/>
          </a:prstGeom>
        </p:spPr>
        <p:txBody>
          <a:bodyPr wrap="square">
            <a:spAutoFit/>
          </a:bodyPr>
          <a:lstStyle/>
          <a:p>
            <a:pPr algn="ctr" defTabSz="1088231" fontAlgn="base">
              <a:spcBef>
                <a:spcPts val="360"/>
              </a:spcBef>
              <a:buClr>
                <a:srgbClr val="F0AB00"/>
              </a:buClr>
              <a:buSzPct val="80000"/>
              <a:defRPr/>
            </a:pPr>
            <a:r>
              <a:rPr lang="en-US" sz="2000" b="1" dirty="0">
                <a:solidFill>
                  <a:schemeClr val="bg1"/>
                </a:solidFill>
                <a:latin typeface="Helvetica" pitchFamily="2" charset="0"/>
                <a:cs typeface="72" panose="020B0503030000000003" pitchFamily="34" charset="0"/>
              </a:rPr>
              <a:t>SAP SuccessFactors Document Management Core by OpenText</a:t>
            </a:r>
          </a:p>
        </p:txBody>
      </p:sp>
      <p:sp>
        <p:nvSpPr>
          <p:cNvPr id="5" name="Title 1">
            <a:extLst>
              <a:ext uri="{FF2B5EF4-FFF2-40B4-BE49-F238E27FC236}">
                <a16:creationId xmlns:a16="http://schemas.microsoft.com/office/drawing/2014/main" id="{7D4E11B3-59E0-3E30-E0FD-CF5D1FDC7B41}"/>
              </a:ext>
            </a:extLst>
          </p:cNvPr>
          <p:cNvSpPr txBox="1">
            <a:spLocks/>
          </p:cNvSpPr>
          <p:nvPr/>
        </p:nvSpPr>
        <p:spPr>
          <a:xfrm>
            <a:off x="493712" y="527248"/>
            <a:ext cx="11183938" cy="738188"/>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4400" b="1" kern="1200">
                <a:solidFill>
                  <a:schemeClr val="tx1"/>
                </a:solidFill>
                <a:latin typeface="Helvetica" pitchFamily="2" charset="0"/>
                <a:ea typeface="+mj-ea"/>
                <a:cs typeface="+mj-cs"/>
              </a:defRPr>
            </a:lvl1pPr>
          </a:lstStyle>
          <a:p>
            <a:r>
              <a:rPr lang="en-US" sz="2400">
                <a:cs typeface="72" panose="020B0503030000000003" pitchFamily="34" charset="0"/>
              </a:rPr>
              <a:t>Enhanced </a:t>
            </a:r>
            <a:r>
              <a:rPr lang="en-US" sz="2400">
                <a:solidFill>
                  <a:schemeClr val="accent3"/>
                </a:solidFill>
                <a:cs typeface="72" panose="020B0503030000000003" pitchFamily="34" charset="0"/>
              </a:rPr>
              <a:t>document generation </a:t>
            </a:r>
            <a:r>
              <a:rPr lang="en-US" sz="2400">
                <a:cs typeface="72" panose="020B0503030000000003" pitchFamily="34" charset="0"/>
              </a:rPr>
              <a:t>capabilities offered by  </a:t>
            </a:r>
            <a:br>
              <a:rPr lang="en-US" sz="2400">
                <a:cs typeface="72" panose="020B0503030000000003" pitchFamily="34" charset="0"/>
              </a:rPr>
            </a:br>
            <a:r>
              <a:rPr lang="en-US" sz="2400">
                <a:cs typeface="72" panose="020B0503030000000003" pitchFamily="34" charset="0"/>
              </a:rPr>
              <a:t>Document Management Solutions for SAP SuccessFactors (by OpenText)</a:t>
            </a:r>
            <a:endParaRPr lang="en-US" sz="2400" dirty="0">
              <a:cs typeface="72" panose="020B0503030000000003" pitchFamily="34" charset="0"/>
            </a:endParaRPr>
          </a:p>
        </p:txBody>
      </p:sp>
      <p:sp>
        <p:nvSpPr>
          <p:cNvPr id="6" name="Rectangle 5">
            <a:extLst>
              <a:ext uri="{FF2B5EF4-FFF2-40B4-BE49-F238E27FC236}">
                <a16:creationId xmlns:a16="http://schemas.microsoft.com/office/drawing/2014/main" id="{2B2EE890-54CB-12D5-71D3-D82E6DBBFB26}"/>
              </a:ext>
            </a:extLst>
          </p:cNvPr>
          <p:cNvSpPr/>
          <p:nvPr/>
        </p:nvSpPr>
        <p:spPr>
          <a:xfrm>
            <a:off x="639424" y="2424155"/>
            <a:ext cx="5456576" cy="1508105"/>
          </a:xfrm>
          <a:prstGeom prst="rect">
            <a:avLst/>
          </a:prstGeom>
        </p:spPr>
        <p:txBody>
          <a:bodyPr wrap="square">
            <a:spAutoFit/>
          </a:bodyPr>
          <a:lstStyle/>
          <a:p>
            <a:pPr marL="179910" lvl="1" indent="-179910" defTabSz="1088231" fontAlgn="ctr">
              <a:spcBef>
                <a:spcPts val="600"/>
              </a:spcBef>
              <a:buClr>
                <a:schemeClr val="accent2">
                  <a:lumMod val="50000"/>
                </a:schemeClr>
              </a:buClr>
              <a:buSzPct val="100000"/>
              <a:buFont typeface="Arial" panose="020B0604020202020204" pitchFamily="34" charset="0"/>
              <a:buChar char="•"/>
              <a:defRPr/>
            </a:pPr>
            <a:r>
              <a:rPr lang="en-US" sz="1200" dirty="0">
                <a:solidFill>
                  <a:schemeClr val="accent6"/>
                </a:solidFill>
                <a:latin typeface="Helvetica" pitchFamily="2" charset="0"/>
                <a:cs typeface="72" panose="020B0503030000000003" pitchFamily="34" charset="0"/>
              </a:rPr>
              <a:t>Insert pre-composed paragraphs/sections into a document (from a centralized text resource library)</a:t>
            </a:r>
          </a:p>
          <a:p>
            <a:pPr marL="179910" lvl="1" indent="-179910" defTabSz="1088231" fontAlgn="ctr">
              <a:spcBef>
                <a:spcPts val="600"/>
              </a:spcBef>
              <a:buClr>
                <a:schemeClr val="accent2">
                  <a:lumMod val="50000"/>
                </a:schemeClr>
              </a:buClr>
              <a:buSzPct val="100000"/>
              <a:buFont typeface="Arial" panose="020B0604020202020204" pitchFamily="34" charset="0"/>
              <a:buChar char="•"/>
              <a:defRPr/>
            </a:pPr>
            <a:r>
              <a:rPr lang="en-US" sz="1200" dirty="0">
                <a:solidFill>
                  <a:schemeClr val="accent6"/>
                </a:solidFill>
                <a:latin typeface="Helvetica" pitchFamily="2" charset="0"/>
                <a:cs typeface="72" panose="020B0503030000000003" pitchFamily="34" charset="0"/>
              </a:rPr>
              <a:t>Interactive content editing</a:t>
            </a:r>
          </a:p>
          <a:p>
            <a:pPr marL="179910" lvl="1" indent="-179910" defTabSz="1088231" fontAlgn="ctr">
              <a:spcBef>
                <a:spcPts val="600"/>
              </a:spcBef>
              <a:buClr>
                <a:schemeClr val="accent2">
                  <a:lumMod val="50000"/>
                </a:schemeClr>
              </a:buClr>
              <a:buSzPct val="100000"/>
              <a:buFont typeface="Arial" panose="020B0604020202020204" pitchFamily="34" charset="0"/>
              <a:buChar char="•"/>
              <a:defRPr/>
            </a:pPr>
            <a:r>
              <a:rPr lang="en-US" sz="1200" dirty="0">
                <a:solidFill>
                  <a:schemeClr val="accent6"/>
                </a:solidFill>
                <a:latin typeface="Helvetica" pitchFamily="2" charset="0"/>
                <a:cs typeface="72" panose="020B0503030000000003" pitchFamily="34" charset="0"/>
              </a:rPr>
              <a:t>Interview mode (questions guide template development)</a:t>
            </a:r>
          </a:p>
          <a:p>
            <a:pPr marL="179910" lvl="1" indent="-179910" defTabSz="1088231" fontAlgn="ctr">
              <a:spcBef>
                <a:spcPts val="600"/>
              </a:spcBef>
              <a:buClr>
                <a:schemeClr val="accent2">
                  <a:lumMod val="50000"/>
                </a:schemeClr>
              </a:buClr>
              <a:buSzPct val="100000"/>
              <a:buFont typeface="Arial" panose="020B0604020202020204" pitchFamily="34" charset="0"/>
              <a:buChar char="•"/>
              <a:defRPr/>
            </a:pPr>
            <a:r>
              <a:rPr lang="en-US" sz="1200" dirty="0">
                <a:solidFill>
                  <a:schemeClr val="accent6"/>
                </a:solidFill>
                <a:latin typeface="Helvetica" pitchFamily="2" charset="0"/>
                <a:cs typeface="72" panose="020B0503030000000003" pitchFamily="34" charset="0"/>
              </a:rPr>
              <a:t>Generate documents with pending EC workflow*</a:t>
            </a:r>
          </a:p>
          <a:p>
            <a:pPr marL="179910" lvl="1" indent="-179910" defTabSz="1088231" fontAlgn="ctr">
              <a:spcBef>
                <a:spcPts val="600"/>
              </a:spcBef>
              <a:buClr>
                <a:schemeClr val="accent2">
                  <a:lumMod val="50000"/>
                </a:schemeClr>
              </a:buClr>
              <a:buSzPct val="100000"/>
              <a:buFont typeface="Arial" panose="020B0604020202020204" pitchFamily="34" charset="0"/>
              <a:buChar char="•"/>
              <a:defRPr/>
            </a:pPr>
            <a:r>
              <a:rPr lang="en-US" sz="1200" dirty="0">
                <a:solidFill>
                  <a:schemeClr val="accent6"/>
                </a:solidFill>
                <a:latin typeface="Helvetica" pitchFamily="2" charset="0"/>
                <a:cs typeface="72" panose="020B0503030000000003" pitchFamily="34" charset="0"/>
              </a:rPr>
              <a:t>Template designer</a:t>
            </a:r>
          </a:p>
        </p:txBody>
      </p:sp>
      <p:sp>
        <p:nvSpPr>
          <p:cNvPr id="7" name="Rectangle 6">
            <a:extLst>
              <a:ext uri="{FF2B5EF4-FFF2-40B4-BE49-F238E27FC236}">
                <a16:creationId xmlns:a16="http://schemas.microsoft.com/office/drawing/2014/main" id="{45BB8637-D8F4-3A73-0982-DBA96A0BEF13}"/>
              </a:ext>
            </a:extLst>
          </p:cNvPr>
          <p:cNvSpPr/>
          <p:nvPr/>
        </p:nvSpPr>
        <p:spPr>
          <a:xfrm>
            <a:off x="5893618" y="2469341"/>
            <a:ext cx="5261896" cy="1692771"/>
          </a:xfrm>
          <a:prstGeom prst="rect">
            <a:avLst/>
          </a:prstGeom>
        </p:spPr>
        <p:txBody>
          <a:bodyPr wrap="square">
            <a:spAutoFit/>
          </a:bodyPr>
          <a:lstStyle/>
          <a:p>
            <a:pPr marL="179910" lvl="1" indent="-179910" defTabSz="1088231" fontAlgn="ctr">
              <a:spcBef>
                <a:spcPts val="600"/>
              </a:spcBef>
              <a:buClr>
                <a:schemeClr val="accent2">
                  <a:lumMod val="50000"/>
                </a:schemeClr>
              </a:buClr>
              <a:buSzPct val="100000"/>
              <a:buFont typeface="Arial" panose="020B0604020202020204" pitchFamily="34" charset="0"/>
              <a:buChar char="•"/>
              <a:defRPr/>
            </a:pPr>
            <a:r>
              <a:rPr lang="en-US" sz="1200" dirty="0" err="1">
                <a:solidFill>
                  <a:schemeClr val="accent6"/>
                </a:solidFill>
                <a:latin typeface="Helvetica" pitchFamily="2" charset="0"/>
                <a:cs typeface="72" panose="020B0503030000000003" pitchFamily="34" charset="0"/>
              </a:rPr>
              <a:t>DocuSign</a:t>
            </a:r>
            <a:r>
              <a:rPr lang="en-US" sz="1200" dirty="0">
                <a:solidFill>
                  <a:schemeClr val="accent6"/>
                </a:solidFill>
                <a:latin typeface="Helvetica" pitchFamily="2" charset="0"/>
                <a:cs typeface="72" panose="020B0503030000000003" pitchFamily="34" charset="0"/>
              </a:rPr>
              <a:t> integration available when creating communications for recruitment, onboarding and employee during employment </a:t>
            </a:r>
          </a:p>
          <a:p>
            <a:pPr marL="179910" lvl="1" indent="-179910" defTabSz="1088231" fontAlgn="ctr">
              <a:spcBef>
                <a:spcPts val="600"/>
              </a:spcBef>
              <a:buClr>
                <a:schemeClr val="accent2">
                  <a:lumMod val="50000"/>
                </a:schemeClr>
              </a:buClr>
              <a:buSzPct val="100000"/>
              <a:buFont typeface="Arial" panose="020B0604020202020204" pitchFamily="34" charset="0"/>
              <a:buChar char="•"/>
              <a:defRPr/>
            </a:pPr>
            <a:r>
              <a:rPr lang="en-US" sz="1200" dirty="0">
                <a:solidFill>
                  <a:schemeClr val="accent6"/>
                </a:solidFill>
                <a:latin typeface="Helvetica" pitchFamily="2" charset="0"/>
                <a:cs typeface="72" panose="020B0503030000000003" pitchFamily="34" charset="0"/>
              </a:rPr>
              <a:t>Trigger document generation based on Intelligent Services event*</a:t>
            </a:r>
          </a:p>
          <a:p>
            <a:pPr marL="179910" lvl="1" indent="-179910" defTabSz="1088231" fontAlgn="ctr">
              <a:spcBef>
                <a:spcPts val="600"/>
              </a:spcBef>
              <a:buClr>
                <a:schemeClr val="accent2">
                  <a:lumMod val="50000"/>
                </a:schemeClr>
              </a:buClr>
              <a:buSzPct val="100000"/>
              <a:buFont typeface="Arial" panose="020B0604020202020204" pitchFamily="34" charset="0"/>
              <a:buChar char="•"/>
              <a:defRPr/>
            </a:pPr>
            <a:r>
              <a:rPr lang="en-US" sz="1200" dirty="0">
                <a:solidFill>
                  <a:schemeClr val="accent6"/>
                </a:solidFill>
                <a:latin typeface="Helvetica" pitchFamily="2" charset="0"/>
                <a:cs typeface="72" panose="020B0503030000000003" pitchFamily="34" charset="0"/>
              </a:rPr>
              <a:t>Automatically save generated document in employee’s file</a:t>
            </a:r>
          </a:p>
          <a:p>
            <a:pPr marL="179910" lvl="1" indent="-179910" defTabSz="1088231" fontAlgn="ctr">
              <a:spcBef>
                <a:spcPts val="600"/>
              </a:spcBef>
              <a:buClr>
                <a:schemeClr val="accent2">
                  <a:lumMod val="50000"/>
                </a:schemeClr>
              </a:buClr>
              <a:buSzPct val="100000"/>
              <a:buFont typeface="Arial" panose="020B0604020202020204" pitchFamily="34" charset="0"/>
              <a:buChar char="•"/>
              <a:defRPr/>
            </a:pPr>
            <a:r>
              <a:rPr lang="en-US" sz="1200" dirty="0">
                <a:solidFill>
                  <a:schemeClr val="accent6"/>
                </a:solidFill>
                <a:latin typeface="Helvetica" pitchFamily="2" charset="0"/>
                <a:cs typeface="72" panose="020B0503030000000003" pitchFamily="34" charset="0"/>
              </a:rPr>
              <a:t>Bulk letter generation* </a:t>
            </a:r>
          </a:p>
          <a:p>
            <a:pPr marL="179910" lvl="1" indent="-179910" defTabSz="1088231" fontAlgn="ctr">
              <a:spcBef>
                <a:spcPts val="600"/>
              </a:spcBef>
              <a:buClr>
                <a:schemeClr val="accent2">
                  <a:lumMod val="50000"/>
                </a:schemeClr>
              </a:buClr>
              <a:buSzPct val="100000"/>
              <a:buFont typeface="Arial" panose="020B0604020202020204" pitchFamily="34" charset="0"/>
              <a:buChar char="•"/>
              <a:defRPr/>
            </a:pPr>
            <a:r>
              <a:rPr lang="en-US" sz="1200" dirty="0">
                <a:solidFill>
                  <a:schemeClr val="accent6"/>
                </a:solidFill>
                <a:latin typeface="Helvetica" pitchFamily="2" charset="0"/>
                <a:cs typeface="72" panose="020B0503030000000003" pitchFamily="34" charset="0"/>
              </a:rPr>
              <a:t>Admin UI for document template management and document generation (centralized management)</a:t>
            </a:r>
          </a:p>
        </p:txBody>
      </p:sp>
      <p:sp>
        <p:nvSpPr>
          <p:cNvPr id="8" name="Rectangle 7">
            <a:extLst>
              <a:ext uri="{FF2B5EF4-FFF2-40B4-BE49-F238E27FC236}">
                <a16:creationId xmlns:a16="http://schemas.microsoft.com/office/drawing/2014/main" id="{593344E8-8A8A-2996-F720-03213EB0CB79}"/>
              </a:ext>
            </a:extLst>
          </p:cNvPr>
          <p:cNvSpPr/>
          <p:nvPr/>
        </p:nvSpPr>
        <p:spPr>
          <a:xfrm>
            <a:off x="739613" y="4762074"/>
            <a:ext cx="5590685" cy="1554272"/>
          </a:xfrm>
          <a:prstGeom prst="rect">
            <a:avLst/>
          </a:prstGeom>
        </p:spPr>
        <p:txBody>
          <a:bodyPr wrap="square">
            <a:spAutoFit/>
          </a:bodyPr>
          <a:lstStyle/>
          <a:p>
            <a:pPr marL="179910" lvl="1" indent="-179910" defTabSz="1088231" fontAlgn="ctr">
              <a:spcBef>
                <a:spcPts val="600"/>
              </a:spcBef>
              <a:spcAft>
                <a:spcPct val="0"/>
              </a:spcAft>
              <a:buClr>
                <a:srgbClr val="000000"/>
              </a:buClr>
              <a:buSzPct val="100000"/>
              <a:buFont typeface="Arial" panose="020B0604020202020204" pitchFamily="34" charset="0"/>
              <a:buChar char="•"/>
              <a:defRPr/>
            </a:pPr>
            <a:r>
              <a:rPr lang="en-US" sz="1000" dirty="0">
                <a:solidFill>
                  <a:schemeClr val="accent3"/>
                </a:solidFill>
                <a:latin typeface="Helvetica" pitchFamily="2" charset="0"/>
                <a:cs typeface="72" panose="020B0503030000000003" pitchFamily="34" charset="0"/>
              </a:rPr>
              <a:t>Create global and country-specific document templates</a:t>
            </a:r>
          </a:p>
          <a:p>
            <a:pPr marL="179910" lvl="1" indent="-179910" defTabSz="1088231" fontAlgn="ctr">
              <a:spcBef>
                <a:spcPts val="600"/>
              </a:spcBef>
              <a:spcAft>
                <a:spcPct val="0"/>
              </a:spcAft>
              <a:buClr>
                <a:srgbClr val="000000"/>
              </a:buClr>
              <a:buSzPct val="100000"/>
              <a:buFont typeface="Arial" panose="020B0604020202020204" pitchFamily="34" charset="0"/>
              <a:buChar char="•"/>
              <a:defRPr/>
            </a:pPr>
            <a:r>
              <a:rPr lang="en-US" sz="1000" dirty="0">
                <a:solidFill>
                  <a:schemeClr val="accent3"/>
                </a:solidFill>
                <a:latin typeface="Helvetica" pitchFamily="2" charset="0"/>
                <a:cs typeface="72" panose="020B0503030000000003" pitchFamily="34" charset="0"/>
              </a:rPr>
              <a:t>SAP SuccessFactors data mapping to fields in document templates </a:t>
            </a:r>
          </a:p>
          <a:p>
            <a:pPr marL="179910" lvl="1" indent="-179910" defTabSz="1088231" fontAlgn="ctr">
              <a:spcBef>
                <a:spcPts val="600"/>
              </a:spcBef>
              <a:spcAft>
                <a:spcPct val="0"/>
              </a:spcAft>
              <a:buClr>
                <a:srgbClr val="000000"/>
              </a:buClr>
              <a:buSzPct val="100000"/>
              <a:buFont typeface="Arial" panose="020B0604020202020204" pitchFamily="34" charset="0"/>
              <a:buChar char="•"/>
              <a:defRPr/>
            </a:pPr>
            <a:r>
              <a:rPr lang="en-US" sz="1000" dirty="0">
                <a:solidFill>
                  <a:schemeClr val="accent3"/>
                </a:solidFill>
                <a:latin typeface="Helvetica" pitchFamily="2" charset="0"/>
                <a:cs typeface="72" panose="020B0503030000000003" pitchFamily="34" charset="0"/>
              </a:rPr>
              <a:t>Create business rules to define data inserted into document template (like conditional text formatting)</a:t>
            </a:r>
          </a:p>
          <a:p>
            <a:pPr marL="179910" lvl="1" indent="-179910" defTabSz="1088231" fontAlgn="ctr">
              <a:spcBef>
                <a:spcPts val="600"/>
              </a:spcBef>
              <a:spcAft>
                <a:spcPct val="0"/>
              </a:spcAft>
              <a:buClr>
                <a:srgbClr val="000000"/>
              </a:buClr>
              <a:buSzPct val="100000"/>
              <a:buFont typeface="Arial" panose="020B0604020202020204" pitchFamily="34" charset="0"/>
              <a:buChar char="•"/>
              <a:defRPr/>
            </a:pPr>
            <a:r>
              <a:rPr lang="en-US" sz="1000" dirty="0">
                <a:solidFill>
                  <a:schemeClr val="accent3"/>
                </a:solidFill>
                <a:latin typeface="Helvetica" pitchFamily="2" charset="0"/>
                <a:cs typeface="72" panose="020B0503030000000003" pitchFamily="34" charset="0"/>
              </a:rPr>
              <a:t>Email / download of documents generated in word and PDF format</a:t>
            </a:r>
          </a:p>
          <a:p>
            <a:pPr marL="179910" lvl="1" indent="-179910" defTabSz="1088231" fontAlgn="ctr">
              <a:spcBef>
                <a:spcPts val="600"/>
              </a:spcBef>
              <a:spcAft>
                <a:spcPct val="0"/>
              </a:spcAft>
              <a:buClr>
                <a:srgbClr val="000000"/>
              </a:buClr>
              <a:buSzPct val="100000"/>
              <a:buFont typeface="Arial" panose="020B0604020202020204" pitchFamily="34" charset="0"/>
              <a:buChar char="•"/>
              <a:defRPr/>
            </a:pPr>
            <a:r>
              <a:rPr lang="en-US" sz="1000" dirty="0">
                <a:solidFill>
                  <a:schemeClr val="accent3"/>
                </a:solidFill>
                <a:latin typeface="Helvetica" pitchFamily="2" charset="0"/>
                <a:cs typeface="72" panose="020B0503030000000003" pitchFamily="34" charset="0"/>
              </a:rPr>
              <a:t>Bulk document generation (up to 500 documents at a time)</a:t>
            </a:r>
          </a:p>
          <a:p>
            <a:pPr marL="179910" lvl="1" indent="-179910" defTabSz="1088231" fontAlgn="ctr">
              <a:spcBef>
                <a:spcPts val="600"/>
              </a:spcBef>
              <a:spcAft>
                <a:spcPct val="0"/>
              </a:spcAft>
              <a:buClr>
                <a:srgbClr val="000000"/>
              </a:buClr>
              <a:buSzPct val="100000"/>
              <a:buFont typeface="Arial" panose="020B0604020202020204" pitchFamily="34" charset="0"/>
              <a:buChar char="•"/>
              <a:defRPr/>
            </a:pPr>
            <a:r>
              <a:rPr lang="en-US" sz="1000" dirty="0">
                <a:solidFill>
                  <a:schemeClr val="accent3"/>
                </a:solidFill>
                <a:latin typeface="Helvetica" pitchFamily="2" charset="0"/>
                <a:cs typeface="72" panose="020B0503030000000003" pitchFamily="34" charset="0"/>
              </a:rPr>
              <a:t>Multi-language support</a:t>
            </a:r>
          </a:p>
        </p:txBody>
      </p:sp>
      <p:sp>
        <p:nvSpPr>
          <p:cNvPr id="9" name="Rectangle 8">
            <a:extLst>
              <a:ext uri="{FF2B5EF4-FFF2-40B4-BE49-F238E27FC236}">
                <a16:creationId xmlns:a16="http://schemas.microsoft.com/office/drawing/2014/main" id="{B7DDFB85-5D03-0D5E-20C9-F06341ED13C4}"/>
              </a:ext>
            </a:extLst>
          </p:cNvPr>
          <p:cNvSpPr/>
          <p:nvPr/>
        </p:nvSpPr>
        <p:spPr>
          <a:xfrm>
            <a:off x="6330298" y="4748153"/>
            <a:ext cx="5005758" cy="1554272"/>
          </a:xfrm>
          <a:prstGeom prst="rect">
            <a:avLst/>
          </a:prstGeom>
        </p:spPr>
        <p:txBody>
          <a:bodyPr wrap="square">
            <a:spAutoFit/>
          </a:bodyPr>
          <a:lstStyle/>
          <a:p>
            <a:pPr marL="171450" lvl="1" indent="-171450" defTabSz="1088231" fontAlgn="ctr">
              <a:spcBef>
                <a:spcPts val="600"/>
              </a:spcBef>
              <a:spcAft>
                <a:spcPct val="0"/>
              </a:spcAft>
              <a:buClr>
                <a:srgbClr val="000000"/>
              </a:buClr>
              <a:buSzPct val="100000"/>
              <a:buFont typeface="Arial" panose="020B0604020202020204" pitchFamily="34" charset="0"/>
              <a:buChar char="•"/>
              <a:defRPr/>
            </a:pPr>
            <a:r>
              <a:rPr lang="en-US" sz="1000" dirty="0">
                <a:solidFill>
                  <a:schemeClr val="accent3"/>
                </a:solidFill>
                <a:latin typeface="Helvetica" pitchFamily="2" charset="0"/>
                <a:cs typeface="72" panose="020B0503030000000003" pitchFamily="34" charset="0"/>
              </a:rPr>
              <a:t>Support electronic signatures for documents (DocuSign integration)**</a:t>
            </a:r>
          </a:p>
          <a:p>
            <a:pPr marL="179910" lvl="1" indent="-179910" defTabSz="1088231" fontAlgn="ctr">
              <a:spcBef>
                <a:spcPts val="600"/>
              </a:spcBef>
              <a:spcAft>
                <a:spcPct val="0"/>
              </a:spcAft>
              <a:buClr>
                <a:srgbClr val="000000"/>
              </a:buClr>
              <a:buSzPct val="100000"/>
              <a:buFont typeface="Arial" panose="020B0604020202020204" pitchFamily="34" charset="0"/>
              <a:buChar char="•"/>
              <a:defRPr/>
            </a:pPr>
            <a:r>
              <a:rPr lang="en-US" sz="1000" dirty="0">
                <a:solidFill>
                  <a:schemeClr val="accent3"/>
                </a:solidFill>
                <a:latin typeface="Helvetica" pitchFamily="2" charset="0"/>
                <a:cs typeface="72" panose="020B0503030000000003" pitchFamily="34" charset="0"/>
              </a:rPr>
              <a:t>Generation of documents with ESS and manager proxy on behalf of  employee</a:t>
            </a:r>
          </a:p>
          <a:p>
            <a:pPr marL="179910" lvl="1" indent="-179910" defTabSz="1088231" fontAlgn="ctr">
              <a:spcBef>
                <a:spcPts val="600"/>
              </a:spcBef>
              <a:spcAft>
                <a:spcPct val="0"/>
              </a:spcAft>
              <a:buClr>
                <a:srgbClr val="000000"/>
              </a:buClr>
              <a:buSzPct val="100000"/>
              <a:buFont typeface="Arial" panose="020B0604020202020204" pitchFamily="34" charset="0"/>
              <a:buChar char="•"/>
              <a:defRPr/>
            </a:pPr>
            <a:r>
              <a:rPr lang="en-US" sz="1000" dirty="0">
                <a:solidFill>
                  <a:schemeClr val="accent3"/>
                </a:solidFill>
                <a:latin typeface="Helvetica" pitchFamily="2" charset="0"/>
                <a:cs typeface="72" panose="020B0503030000000003" pitchFamily="34" charset="0"/>
              </a:rPr>
              <a:t>Manager / HRBP can  initiate a change and this associated workflow can trigger </a:t>
            </a:r>
          </a:p>
          <a:p>
            <a:pPr marL="346023" lvl="1" indent="-171450" defTabSz="1088231" fontAlgn="ctr">
              <a:spcAft>
                <a:spcPct val="0"/>
              </a:spcAft>
              <a:buClr>
                <a:srgbClr val="000000"/>
              </a:buClr>
              <a:buSzPct val="100000"/>
              <a:buFont typeface="Arial" panose="020B0604020202020204" pitchFamily="34" charset="0"/>
              <a:buChar char="•"/>
              <a:defRPr/>
            </a:pPr>
            <a:r>
              <a:rPr lang="en-US" sz="1000" dirty="0">
                <a:solidFill>
                  <a:schemeClr val="accent3"/>
                </a:solidFill>
                <a:latin typeface="Helvetica" pitchFamily="2" charset="0"/>
                <a:cs typeface="72" panose="020B0503030000000003" pitchFamily="34" charset="0"/>
              </a:rPr>
              <a:t>EC document generation </a:t>
            </a:r>
          </a:p>
          <a:p>
            <a:pPr marL="171399" indent="-171399" defTabSz="1088449">
              <a:spcBef>
                <a:spcPts val="600"/>
              </a:spcBef>
              <a:buClr>
                <a:srgbClr val="000000"/>
              </a:buClr>
              <a:buFont typeface="Arial" panose="020B0604020202020204" pitchFamily="34" charset="0"/>
              <a:buChar char="•"/>
              <a:defRPr/>
            </a:pPr>
            <a:r>
              <a:rPr lang="en-US" sz="1000" dirty="0">
                <a:solidFill>
                  <a:schemeClr val="accent3"/>
                </a:solidFill>
                <a:latin typeface="Helvetica" pitchFamily="2" charset="0"/>
                <a:cs typeface="72" panose="020B0503030000000003" pitchFamily="34" charset="0"/>
              </a:rPr>
              <a:t>HRBP’s can generate documents for inactive employees</a:t>
            </a:r>
          </a:p>
          <a:p>
            <a:pPr marL="171399" lvl="1" indent="-171399" defTabSz="1088231" fontAlgn="ctr">
              <a:spcBef>
                <a:spcPts val="600"/>
              </a:spcBef>
              <a:spcAft>
                <a:spcPct val="0"/>
              </a:spcAft>
              <a:buClr>
                <a:srgbClr val="000000"/>
              </a:buClr>
              <a:buSzPct val="100000"/>
              <a:buFont typeface="Arial" panose="020B0604020202020204" pitchFamily="34" charset="0"/>
              <a:buChar char="•"/>
              <a:defRPr/>
            </a:pPr>
            <a:r>
              <a:rPr lang="en-US" sz="1000" dirty="0">
                <a:solidFill>
                  <a:schemeClr val="accent3"/>
                </a:solidFill>
                <a:latin typeface="Helvetica" pitchFamily="2" charset="0"/>
                <a:cs typeface="72" panose="020B0503030000000003" pitchFamily="34" charset="0"/>
              </a:rPr>
              <a:t>Limited to use with SAP SuccessFactors Employee Central only</a:t>
            </a:r>
          </a:p>
          <a:p>
            <a:pPr marL="179910" lvl="1" indent="-179910" defTabSz="1088231" fontAlgn="ctr">
              <a:spcBef>
                <a:spcPts val="600"/>
              </a:spcBef>
              <a:spcAft>
                <a:spcPct val="0"/>
              </a:spcAft>
              <a:buClr>
                <a:srgbClr val="000000"/>
              </a:buClr>
              <a:buSzPct val="100000"/>
              <a:buFont typeface="Arial" panose="020B0604020202020204" pitchFamily="34" charset="0"/>
              <a:buChar char="•"/>
              <a:defRPr/>
            </a:pPr>
            <a:r>
              <a:rPr lang="en-US" sz="1000" dirty="0">
                <a:solidFill>
                  <a:schemeClr val="accent3"/>
                </a:solidFill>
                <a:latin typeface="Helvetica" pitchFamily="2" charset="0"/>
                <a:cs typeface="72" panose="020B0503030000000003" pitchFamily="34" charset="0"/>
              </a:rPr>
              <a:t>Leverage role-based permissions for mapping and generation of documents</a:t>
            </a:r>
          </a:p>
        </p:txBody>
      </p:sp>
    </p:spTree>
    <p:extLst>
      <p:ext uri="{BB962C8B-B14F-4D97-AF65-F5344CB8AC3E}">
        <p14:creationId xmlns:p14="http://schemas.microsoft.com/office/powerpoint/2010/main" val="1147245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ingle Corner Rectangle 12">
            <a:extLst>
              <a:ext uri="{FF2B5EF4-FFF2-40B4-BE49-F238E27FC236}">
                <a16:creationId xmlns:a16="http://schemas.microsoft.com/office/drawing/2014/main" id="{6AE3F175-5C49-CF43-AA05-5B83A2D27864}"/>
              </a:ext>
            </a:extLst>
          </p:cNvPr>
          <p:cNvSpPr/>
          <p:nvPr/>
        </p:nvSpPr>
        <p:spPr>
          <a:xfrm>
            <a:off x="1876512" y="1920732"/>
            <a:ext cx="1062279" cy="966909"/>
          </a:xfrm>
          <a:prstGeom prst="round1Rect">
            <a:avLst>
              <a:gd name="adj" fmla="val 14094"/>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2" name="Round Single Corner Rectangle 21">
            <a:extLst>
              <a:ext uri="{FF2B5EF4-FFF2-40B4-BE49-F238E27FC236}">
                <a16:creationId xmlns:a16="http://schemas.microsoft.com/office/drawing/2014/main" id="{25A25133-C515-3187-6EC0-C2484B9677E2}"/>
              </a:ext>
            </a:extLst>
          </p:cNvPr>
          <p:cNvSpPr/>
          <p:nvPr/>
        </p:nvSpPr>
        <p:spPr>
          <a:xfrm>
            <a:off x="5411351" y="4100487"/>
            <a:ext cx="986402" cy="987732"/>
          </a:xfrm>
          <a:prstGeom prst="round1Rect">
            <a:avLst>
              <a:gd name="adj" fmla="val 14094"/>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3" name="Round Single Corner Rectangle 22">
            <a:extLst>
              <a:ext uri="{FF2B5EF4-FFF2-40B4-BE49-F238E27FC236}">
                <a16:creationId xmlns:a16="http://schemas.microsoft.com/office/drawing/2014/main" id="{64C52012-9D44-C9F7-4458-33F045CCE8CC}"/>
              </a:ext>
            </a:extLst>
          </p:cNvPr>
          <p:cNvSpPr/>
          <p:nvPr/>
        </p:nvSpPr>
        <p:spPr>
          <a:xfrm>
            <a:off x="5373413" y="1896930"/>
            <a:ext cx="1062279" cy="966909"/>
          </a:xfrm>
          <a:prstGeom prst="round1Rect">
            <a:avLst>
              <a:gd name="adj" fmla="val 14094"/>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4" name="Round Single Corner Rectangle 23">
            <a:extLst>
              <a:ext uri="{FF2B5EF4-FFF2-40B4-BE49-F238E27FC236}">
                <a16:creationId xmlns:a16="http://schemas.microsoft.com/office/drawing/2014/main" id="{CE2E6BB8-4B46-973B-1298-B095297E64F5}"/>
              </a:ext>
            </a:extLst>
          </p:cNvPr>
          <p:cNvSpPr/>
          <p:nvPr/>
        </p:nvSpPr>
        <p:spPr>
          <a:xfrm>
            <a:off x="9117781" y="4208960"/>
            <a:ext cx="986402" cy="987732"/>
          </a:xfrm>
          <a:prstGeom prst="round1Rect">
            <a:avLst>
              <a:gd name="adj" fmla="val 14094"/>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5" name="Round Single Corner Rectangle 24">
            <a:extLst>
              <a:ext uri="{FF2B5EF4-FFF2-40B4-BE49-F238E27FC236}">
                <a16:creationId xmlns:a16="http://schemas.microsoft.com/office/drawing/2014/main" id="{930190B7-3C84-3D25-EC97-1A1B7B5EE581}"/>
              </a:ext>
            </a:extLst>
          </p:cNvPr>
          <p:cNvSpPr/>
          <p:nvPr/>
        </p:nvSpPr>
        <p:spPr>
          <a:xfrm>
            <a:off x="9079843" y="2005403"/>
            <a:ext cx="1062279" cy="966909"/>
          </a:xfrm>
          <a:prstGeom prst="round1Rect">
            <a:avLst>
              <a:gd name="adj" fmla="val 14094"/>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6" name="Round Single Corner Rectangle 5">
            <a:extLst>
              <a:ext uri="{FF2B5EF4-FFF2-40B4-BE49-F238E27FC236}">
                <a16:creationId xmlns:a16="http://schemas.microsoft.com/office/drawing/2014/main" id="{EDAC57BA-EA87-2E83-ABEB-526581C38B1F}"/>
              </a:ext>
            </a:extLst>
          </p:cNvPr>
          <p:cNvSpPr/>
          <p:nvPr/>
        </p:nvSpPr>
        <p:spPr>
          <a:xfrm>
            <a:off x="1914450" y="4124289"/>
            <a:ext cx="986402" cy="987732"/>
          </a:xfrm>
          <a:prstGeom prst="round1Rect">
            <a:avLst>
              <a:gd name="adj" fmla="val 14094"/>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 name="Title 1"/>
          <p:cNvSpPr txBox="1">
            <a:spLocks/>
          </p:cNvSpPr>
          <p:nvPr/>
        </p:nvSpPr>
        <p:spPr>
          <a:xfrm>
            <a:off x="324904" y="324808"/>
            <a:ext cx="11542194" cy="755803"/>
          </a:xfrm>
          <a:prstGeom prst="rect">
            <a:avLst/>
          </a:prstGeom>
        </p:spPr>
        <p:txBody>
          <a:bodyPr/>
          <a:lstStyle>
            <a:lvl1pPr algn="l" defTabSz="1088776" rtl="0" eaLnBrk="1" latinLnBrk="0" hangingPunct="1">
              <a:spcBef>
                <a:spcPct val="0"/>
              </a:spcBef>
              <a:buNone/>
              <a:defRPr sz="2800" b="1" kern="1200">
                <a:solidFill>
                  <a:schemeClr val="accent2"/>
                </a:solidFill>
                <a:latin typeface="+mj-lt"/>
                <a:ea typeface="+mj-ea"/>
                <a:cs typeface="+mj-cs"/>
              </a:defRPr>
            </a:lvl1pPr>
          </a:lstStyle>
          <a:p>
            <a:endParaRPr lang="en-US" sz="3600">
              <a:solidFill>
                <a:schemeClr val="accent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E8D2D3CD-C5DC-4DEF-6A35-6669E080C1ED}"/>
              </a:ext>
            </a:extLst>
          </p:cNvPr>
          <p:cNvSpPr>
            <a:spLocks noGrp="1"/>
          </p:cNvSpPr>
          <p:nvPr>
            <p:ph type="body" sz="quarter" idx="12"/>
          </p:nvPr>
        </p:nvSpPr>
        <p:spPr/>
        <p:txBody>
          <a:bodyPr/>
          <a:lstStyle/>
          <a:p>
            <a:r>
              <a:rPr lang="en-US" sz="2800" dirty="0"/>
              <a:t>The benefits of SAP SuccessFactors Document Management Core</a:t>
            </a:r>
            <a:endParaRPr lang="en-US" dirty="0"/>
          </a:p>
        </p:txBody>
      </p:sp>
      <p:sp>
        <p:nvSpPr>
          <p:cNvPr id="8" name="Rectangle 7"/>
          <p:cNvSpPr/>
          <p:nvPr/>
        </p:nvSpPr>
        <p:spPr>
          <a:xfrm>
            <a:off x="1019154" y="2975154"/>
            <a:ext cx="2776995" cy="854080"/>
          </a:xfrm>
          <a:prstGeom prst="rect">
            <a:avLst/>
          </a:prstGeom>
        </p:spPr>
        <p:txBody>
          <a:bodyPr wrap="square">
            <a:spAutoFit/>
          </a:bodyPr>
          <a:lstStyle/>
          <a:p>
            <a:pPr indent="7936" algn="ctr" fontAlgn="t">
              <a:spcBef>
                <a:spcPts val="900"/>
              </a:spcBef>
              <a:buClr>
                <a:srgbClr val="0072AA"/>
              </a:buClr>
            </a:pPr>
            <a:r>
              <a:rPr lang="en-US" sz="1400" b="1" kern="0" dirty="0">
                <a:solidFill>
                  <a:schemeClr val="tx2"/>
                </a:solidFill>
                <a:latin typeface="Helvetica" pitchFamily="2" charset="0"/>
                <a:cs typeface="Lato Regular"/>
              </a:rPr>
              <a:t>One Version of the Truth</a:t>
            </a:r>
          </a:p>
          <a:p>
            <a:pPr indent="7936" algn="ctr" fontAlgn="t">
              <a:spcBef>
                <a:spcPts val="900"/>
              </a:spcBef>
              <a:buClr>
                <a:srgbClr val="0072AA"/>
              </a:buClr>
            </a:pPr>
            <a:r>
              <a:rPr lang="en-US" sz="1400" kern="0" dirty="0">
                <a:latin typeface="Helvetica" pitchFamily="2" charset="0"/>
                <a:cs typeface="Lato Regular"/>
              </a:rPr>
              <a:t>Centralized repository </a:t>
            </a:r>
            <a:br>
              <a:rPr lang="en-US" sz="1400" kern="0" dirty="0">
                <a:latin typeface="Helvetica" pitchFamily="2" charset="0"/>
                <a:cs typeface="Lato Regular"/>
              </a:rPr>
            </a:br>
            <a:r>
              <a:rPr lang="en-US" sz="1400" kern="0" dirty="0">
                <a:latin typeface="Helvetica" pitchFamily="2" charset="0"/>
                <a:cs typeface="Lato Regular"/>
              </a:rPr>
              <a:t>for all your employee files</a:t>
            </a:r>
          </a:p>
        </p:txBody>
      </p:sp>
      <p:sp>
        <p:nvSpPr>
          <p:cNvPr id="47" name="Rectangle 46"/>
          <p:cNvSpPr/>
          <p:nvPr/>
        </p:nvSpPr>
        <p:spPr>
          <a:xfrm>
            <a:off x="4406877" y="2957460"/>
            <a:ext cx="2995350" cy="854080"/>
          </a:xfrm>
          <a:prstGeom prst="rect">
            <a:avLst/>
          </a:prstGeom>
        </p:spPr>
        <p:txBody>
          <a:bodyPr wrap="square">
            <a:spAutoFit/>
          </a:bodyPr>
          <a:lstStyle/>
          <a:p>
            <a:pPr indent="7936" algn="ctr" fontAlgn="t">
              <a:spcBef>
                <a:spcPts val="900"/>
              </a:spcBef>
              <a:buClr>
                <a:srgbClr val="0072AA"/>
              </a:buClr>
            </a:pPr>
            <a:r>
              <a:rPr lang="en-US" sz="1400" b="1" kern="0" dirty="0">
                <a:solidFill>
                  <a:schemeClr val="tx2"/>
                </a:solidFill>
                <a:latin typeface="Helvetica" pitchFamily="2" charset="0"/>
              </a:rPr>
              <a:t>More Time for Strategic HR</a:t>
            </a:r>
          </a:p>
          <a:p>
            <a:pPr indent="7936" algn="ctr" fontAlgn="t">
              <a:spcBef>
                <a:spcPts val="900"/>
              </a:spcBef>
              <a:buClr>
                <a:srgbClr val="0072AA"/>
              </a:buClr>
            </a:pPr>
            <a:r>
              <a:rPr lang="en-US" sz="1400" kern="0" dirty="0">
                <a:latin typeface="Helvetica" pitchFamily="2" charset="0"/>
                <a:cs typeface="Lato Regular"/>
              </a:rPr>
              <a:t>Digitize and optimize </a:t>
            </a:r>
            <a:br>
              <a:rPr lang="en-US" sz="1400" kern="0" dirty="0">
                <a:latin typeface="Helvetica" pitchFamily="2" charset="0"/>
                <a:cs typeface="Lato Regular"/>
              </a:rPr>
            </a:br>
            <a:r>
              <a:rPr lang="en-US" sz="1400" kern="0" dirty="0">
                <a:latin typeface="Helvetica" pitchFamily="2" charset="0"/>
                <a:cs typeface="Lato Regular"/>
              </a:rPr>
              <a:t>document-related workflows</a:t>
            </a:r>
          </a:p>
        </p:txBody>
      </p:sp>
      <p:sp>
        <p:nvSpPr>
          <p:cNvPr id="57" name="Rectangle 56"/>
          <p:cNvSpPr/>
          <p:nvPr/>
        </p:nvSpPr>
        <p:spPr>
          <a:xfrm>
            <a:off x="7794602" y="3059825"/>
            <a:ext cx="3632761" cy="854080"/>
          </a:xfrm>
          <a:prstGeom prst="rect">
            <a:avLst/>
          </a:prstGeom>
        </p:spPr>
        <p:txBody>
          <a:bodyPr wrap="square">
            <a:spAutoFit/>
          </a:bodyPr>
          <a:lstStyle/>
          <a:p>
            <a:pPr indent="7936" algn="ctr" fontAlgn="t">
              <a:spcBef>
                <a:spcPts val="900"/>
              </a:spcBef>
              <a:buClr>
                <a:srgbClr val="0072AA"/>
              </a:buClr>
            </a:pPr>
            <a:r>
              <a:rPr lang="en-US" sz="1400" b="1" kern="0" dirty="0">
                <a:solidFill>
                  <a:schemeClr val="tx2"/>
                </a:solidFill>
                <a:latin typeface="Helvetica" pitchFamily="2" charset="0"/>
              </a:rPr>
              <a:t>Compliance with Regional Regulations</a:t>
            </a:r>
          </a:p>
          <a:p>
            <a:pPr indent="7936" algn="ctr" fontAlgn="t">
              <a:spcBef>
                <a:spcPts val="900"/>
              </a:spcBef>
              <a:buClr>
                <a:srgbClr val="0072AA"/>
              </a:buClr>
            </a:pPr>
            <a:r>
              <a:rPr lang="en-US" sz="1400" kern="0" dirty="0">
                <a:latin typeface="Helvetica" pitchFamily="2" charset="0"/>
                <a:cs typeface="Lato Regular"/>
              </a:rPr>
              <a:t>Records Management, deletion regulations, audit trails, and completeness check</a:t>
            </a:r>
          </a:p>
        </p:txBody>
      </p:sp>
      <p:sp>
        <p:nvSpPr>
          <p:cNvPr id="59" name="Rectangle 58"/>
          <p:cNvSpPr/>
          <p:nvPr/>
        </p:nvSpPr>
        <p:spPr>
          <a:xfrm>
            <a:off x="4516055" y="5219793"/>
            <a:ext cx="2776995" cy="854080"/>
          </a:xfrm>
          <a:prstGeom prst="rect">
            <a:avLst/>
          </a:prstGeom>
        </p:spPr>
        <p:txBody>
          <a:bodyPr wrap="square">
            <a:spAutoFit/>
          </a:bodyPr>
          <a:lstStyle/>
          <a:p>
            <a:pPr indent="7936" algn="ctr" fontAlgn="t">
              <a:spcBef>
                <a:spcPts val="900"/>
              </a:spcBef>
              <a:buClr>
                <a:srgbClr val="0072AA"/>
              </a:buClr>
            </a:pPr>
            <a:r>
              <a:rPr lang="en-US" sz="1400" b="1" kern="0" dirty="0">
                <a:solidFill>
                  <a:schemeClr val="tx2"/>
                </a:solidFill>
                <a:latin typeface="Helvetica" pitchFamily="2" charset="0"/>
              </a:rPr>
              <a:t>Reduced Security Risk</a:t>
            </a:r>
          </a:p>
          <a:p>
            <a:pPr indent="7936" algn="ctr" fontAlgn="t">
              <a:spcBef>
                <a:spcPts val="900"/>
              </a:spcBef>
              <a:buClr>
                <a:srgbClr val="0072AA"/>
              </a:buClr>
            </a:pPr>
            <a:r>
              <a:rPr lang="en-US" sz="1400" kern="0" dirty="0">
                <a:latin typeface="Helvetica" pitchFamily="2" charset="0"/>
                <a:cs typeface="Lato Regular"/>
              </a:rPr>
              <a:t>Role-based permissions for security and access control</a:t>
            </a:r>
          </a:p>
        </p:txBody>
      </p:sp>
      <p:sp>
        <p:nvSpPr>
          <p:cNvPr id="60" name="Rectangle 59"/>
          <p:cNvSpPr/>
          <p:nvPr/>
        </p:nvSpPr>
        <p:spPr>
          <a:xfrm>
            <a:off x="8222485" y="5327180"/>
            <a:ext cx="2776995" cy="854080"/>
          </a:xfrm>
          <a:prstGeom prst="rect">
            <a:avLst/>
          </a:prstGeom>
        </p:spPr>
        <p:txBody>
          <a:bodyPr wrap="square">
            <a:spAutoFit/>
          </a:bodyPr>
          <a:lstStyle/>
          <a:p>
            <a:pPr indent="7936" algn="ctr" fontAlgn="t">
              <a:spcBef>
                <a:spcPts val="900"/>
              </a:spcBef>
              <a:buClr>
                <a:srgbClr val="0072AA"/>
              </a:buClr>
            </a:pPr>
            <a:r>
              <a:rPr lang="en-US" sz="1400" b="1" kern="0" dirty="0">
                <a:solidFill>
                  <a:schemeClr val="tx2"/>
                </a:solidFill>
                <a:latin typeface="Helvetica" pitchFamily="2" charset="0"/>
              </a:rPr>
              <a:t>Improved HR Communication</a:t>
            </a:r>
          </a:p>
          <a:p>
            <a:pPr indent="7936" algn="ctr" fontAlgn="t">
              <a:spcBef>
                <a:spcPts val="900"/>
              </a:spcBef>
              <a:buClr>
                <a:srgbClr val="0072AA"/>
              </a:buClr>
            </a:pPr>
            <a:r>
              <a:rPr lang="en-US" sz="1400" kern="0" dirty="0">
                <a:latin typeface="Helvetica" pitchFamily="2" charset="0"/>
                <a:cs typeface="Lato Regular"/>
              </a:rPr>
              <a:t>Multi-channel document generation and distribution</a:t>
            </a:r>
          </a:p>
        </p:txBody>
      </p:sp>
      <p:sp>
        <p:nvSpPr>
          <p:cNvPr id="58" name="Rectangle 57"/>
          <p:cNvSpPr/>
          <p:nvPr/>
        </p:nvSpPr>
        <p:spPr>
          <a:xfrm>
            <a:off x="1019154" y="5243595"/>
            <a:ext cx="2776995" cy="854080"/>
          </a:xfrm>
          <a:prstGeom prst="rect">
            <a:avLst/>
          </a:prstGeom>
        </p:spPr>
        <p:txBody>
          <a:bodyPr wrap="square">
            <a:spAutoFit/>
          </a:bodyPr>
          <a:lstStyle/>
          <a:p>
            <a:pPr indent="7936" algn="ctr" fontAlgn="t">
              <a:spcBef>
                <a:spcPts val="900"/>
              </a:spcBef>
              <a:buClr>
                <a:srgbClr val="0072AA"/>
              </a:buClr>
            </a:pPr>
            <a:r>
              <a:rPr lang="en-US" sz="1400" b="1" kern="0" dirty="0">
                <a:solidFill>
                  <a:schemeClr val="tx2"/>
                </a:solidFill>
                <a:latin typeface="Helvetica" pitchFamily="2" charset="0"/>
              </a:rPr>
              <a:t>Employee Productivity</a:t>
            </a:r>
          </a:p>
          <a:p>
            <a:pPr indent="7936" algn="ctr" fontAlgn="t">
              <a:spcBef>
                <a:spcPts val="900"/>
              </a:spcBef>
              <a:buClr>
                <a:srgbClr val="0072AA"/>
              </a:buClr>
            </a:pPr>
            <a:r>
              <a:rPr lang="en-US" sz="1400" kern="0" dirty="0">
                <a:latin typeface="Helvetica" pitchFamily="2" charset="0"/>
                <a:cs typeface="Lato Regular"/>
              </a:rPr>
              <a:t>Provide self-service access </a:t>
            </a:r>
            <a:br>
              <a:rPr lang="en-US" sz="1400" kern="0" dirty="0">
                <a:latin typeface="Helvetica" pitchFamily="2" charset="0"/>
                <a:cs typeface="Lato Regular"/>
              </a:rPr>
            </a:br>
            <a:r>
              <a:rPr lang="en-US" sz="1400" kern="0" dirty="0">
                <a:latin typeface="Helvetica" pitchFamily="2" charset="0"/>
                <a:cs typeface="Lato Regular"/>
              </a:rPr>
              <a:t>for employees</a:t>
            </a:r>
          </a:p>
        </p:txBody>
      </p:sp>
      <p:pic>
        <p:nvPicPr>
          <p:cNvPr id="5" name="Picture 4">
            <a:extLst>
              <a:ext uri="{FF2B5EF4-FFF2-40B4-BE49-F238E27FC236}">
                <a16:creationId xmlns:a16="http://schemas.microsoft.com/office/drawing/2014/main" id="{39326DDB-8D77-E417-F87C-4BD2760E13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71393" y="4064998"/>
            <a:ext cx="1066319" cy="1066319"/>
          </a:xfrm>
          <a:prstGeom prst="rect">
            <a:avLst/>
          </a:prstGeom>
        </p:spPr>
      </p:pic>
      <p:pic>
        <p:nvPicPr>
          <p:cNvPr id="12" name="Picture 11">
            <a:extLst>
              <a:ext uri="{FF2B5EF4-FFF2-40B4-BE49-F238E27FC236}">
                <a16:creationId xmlns:a16="http://schemas.microsoft.com/office/drawing/2014/main" id="{0DE73120-7DDB-D76F-9CB2-C6BABFE2B9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17781" y="1978145"/>
            <a:ext cx="986402" cy="986402"/>
          </a:xfrm>
          <a:prstGeom prst="rect">
            <a:avLst/>
          </a:prstGeom>
        </p:spPr>
      </p:pic>
      <p:pic>
        <p:nvPicPr>
          <p:cNvPr id="14" name="Picture 13">
            <a:extLst>
              <a:ext uri="{FF2B5EF4-FFF2-40B4-BE49-F238E27FC236}">
                <a16:creationId xmlns:a16="http://schemas.microsoft.com/office/drawing/2014/main" id="{43CE178F-AC4B-61ED-E7CE-AED795648A2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15905" y="4208960"/>
            <a:ext cx="990154" cy="990154"/>
          </a:xfrm>
          <a:prstGeom prst="rect">
            <a:avLst/>
          </a:prstGeom>
        </p:spPr>
      </p:pic>
      <p:pic>
        <p:nvPicPr>
          <p:cNvPr id="16" name="Picture 15">
            <a:extLst>
              <a:ext uri="{FF2B5EF4-FFF2-40B4-BE49-F238E27FC236}">
                <a16:creationId xmlns:a16="http://schemas.microsoft.com/office/drawing/2014/main" id="{C7EF56FD-BA6B-BBC0-0E04-E154CB5D833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14451" y="4132895"/>
            <a:ext cx="986401" cy="986401"/>
          </a:xfrm>
          <a:prstGeom prst="rect">
            <a:avLst/>
          </a:prstGeom>
        </p:spPr>
      </p:pic>
      <p:pic>
        <p:nvPicPr>
          <p:cNvPr id="19" name="Picture 18">
            <a:extLst>
              <a:ext uri="{FF2B5EF4-FFF2-40B4-BE49-F238E27FC236}">
                <a16:creationId xmlns:a16="http://schemas.microsoft.com/office/drawing/2014/main" id="{BE0DDA63-9008-5866-9594-01813E251B7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11351" y="1863878"/>
            <a:ext cx="986402" cy="986402"/>
          </a:xfrm>
          <a:prstGeom prst="rect">
            <a:avLst/>
          </a:prstGeom>
        </p:spPr>
      </p:pic>
      <p:pic>
        <p:nvPicPr>
          <p:cNvPr id="21" name="Picture 20">
            <a:extLst>
              <a:ext uri="{FF2B5EF4-FFF2-40B4-BE49-F238E27FC236}">
                <a16:creationId xmlns:a16="http://schemas.microsoft.com/office/drawing/2014/main" id="{717CACB8-1DE7-1333-63D0-3A0023ABA6D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52389" y="1977117"/>
            <a:ext cx="910524" cy="910524"/>
          </a:xfrm>
          <a:prstGeom prst="rect">
            <a:avLst/>
          </a:prstGeom>
        </p:spPr>
      </p:pic>
    </p:spTree>
    <p:extLst>
      <p:ext uri="{BB962C8B-B14F-4D97-AF65-F5344CB8AC3E}">
        <p14:creationId xmlns:p14="http://schemas.microsoft.com/office/powerpoint/2010/main" val="2147538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2E1F231E-8C31-1111-DE16-C227CF362B23}"/>
              </a:ext>
            </a:extLst>
          </p:cNvPr>
          <p:cNvSpPr/>
          <p:nvPr/>
        </p:nvSpPr>
        <p:spPr>
          <a:xfrm>
            <a:off x="7806267" y="2179528"/>
            <a:ext cx="3850255" cy="3764071"/>
          </a:xfrm>
          <a:prstGeom prst="round1Rect">
            <a:avLst>
              <a:gd name="adj" fmla="val 7568"/>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 name="TextBox 4">
            <a:extLst>
              <a:ext uri="{FF2B5EF4-FFF2-40B4-BE49-F238E27FC236}">
                <a16:creationId xmlns:a16="http://schemas.microsoft.com/office/drawing/2014/main" id="{43790A3C-D25A-2075-6641-B2F2E42742E1}"/>
              </a:ext>
            </a:extLst>
          </p:cNvPr>
          <p:cNvSpPr txBox="1"/>
          <p:nvPr/>
        </p:nvSpPr>
        <p:spPr>
          <a:xfrm>
            <a:off x="714247" y="2179529"/>
            <a:ext cx="6713687" cy="3416320"/>
          </a:xfrm>
          <a:prstGeom prst="rect">
            <a:avLst/>
          </a:prstGeom>
          <a:noFill/>
        </p:spPr>
        <p:txBody>
          <a:bodyPr wrap="square" lIns="0" tIns="0" rIns="0" bIns="0" rtlCol="0">
            <a:spAutoFit/>
          </a:bodyPr>
          <a:lstStyle/>
          <a:p>
            <a:pPr fontAlgn="base">
              <a:spcAft>
                <a:spcPts val="1200"/>
              </a:spcAft>
              <a:buClr>
                <a:srgbClr val="F0AB00"/>
              </a:buClr>
              <a:buSzPct val="80000"/>
            </a:pPr>
            <a:r>
              <a:rPr lang="en-US" sz="1600" kern="0" dirty="0">
                <a:latin typeface="Helvetica" pitchFamily="2" charset="0"/>
                <a:ea typeface="Arial Unicode MS" pitchFamily="34" charset="-128"/>
                <a:cs typeface="Arial Unicode MS" pitchFamily="34" charset="-128"/>
              </a:rPr>
              <a:t>SAP Solution Extensions are strategic third-party solutions developed by our most innovative software providers.  They offer cross-line of business and cross-industry functionality that address your distinct business needs.  SAP supports these solutions as its own, guaranteeing the standards of quality and support SAP clients expect.  </a:t>
            </a:r>
          </a:p>
          <a:p>
            <a:pPr marL="285750" indent="-285750">
              <a:spcBef>
                <a:spcPts val="1200"/>
              </a:spcBef>
              <a:spcAft>
                <a:spcPts val="600"/>
              </a:spcAft>
              <a:buClr>
                <a:schemeClr val="accent2"/>
              </a:buClr>
              <a:buFont typeface="Arial" panose="020B0604020202020204" pitchFamily="34" charset="0"/>
              <a:buChar char="•"/>
            </a:pPr>
            <a:r>
              <a:rPr lang="en-US" sz="1400" b="1" dirty="0">
                <a:latin typeface="Helvetica" pitchFamily="2" charset="0"/>
              </a:rPr>
              <a:t>Predefined Integration: </a:t>
            </a:r>
            <a:r>
              <a:rPr lang="en-US" sz="1400" dirty="0">
                <a:latin typeface="Helvetica" pitchFamily="2" charset="0"/>
              </a:rPr>
              <a:t>Technical and process integration delivers faster time to value. </a:t>
            </a:r>
          </a:p>
          <a:p>
            <a:pPr marL="285750" indent="-285750">
              <a:spcBef>
                <a:spcPts val="0"/>
              </a:spcBef>
              <a:buClr>
                <a:schemeClr val="accent2"/>
              </a:buClr>
              <a:buFont typeface="Arial" panose="020B0604020202020204" pitchFamily="34" charset="0"/>
              <a:buChar char="•"/>
            </a:pPr>
            <a:endParaRPr lang="en-US" sz="1400" dirty="0">
              <a:latin typeface="Helvetica" pitchFamily="2" charset="0"/>
            </a:endParaRPr>
          </a:p>
          <a:p>
            <a:pPr marL="285750" indent="-285750">
              <a:spcBef>
                <a:spcPts val="0"/>
              </a:spcBef>
              <a:spcAft>
                <a:spcPts val="600"/>
              </a:spcAft>
              <a:buClr>
                <a:schemeClr val="accent2"/>
              </a:buClr>
              <a:buFont typeface="Arial" panose="020B0604020202020204" pitchFamily="34" charset="0"/>
              <a:buChar char="•"/>
            </a:pPr>
            <a:r>
              <a:rPr lang="en-US" sz="1400" b="1" dirty="0">
                <a:latin typeface="Helvetica" pitchFamily="2" charset="0"/>
              </a:rPr>
              <a:t>Governance and Security: </a:t>
            </a:r>
            <a:r>
              <a:rPr lang="en-US" sz="1400" dirty="0">
                <a:latin typeface="Helvetica" pitchFamily="2" charset="0"/>
              </a:rPr>
              <a:t>Solution is tested, validated and approved to meet SAP product standards.</a:t>
            </a:r>
          </a:p>
          <a:p>
            <a:pPr marL="285750" indent="-285750">
              <a:spcBef>
                <a:spcPts val="0"/>
              </a:spcBef>
              <a:buClr>
                <a:schemeClr val="accent2"/>
              </a:buClr>
              <a:buFont typeface="Arial" panose="020B0604020202020204" pitchFamily="34" charset="0"/>
              <a:buChar char="•"/>
            </a:pPr>
            <a:endParaRPr lang="en-US" sz="1400" dirty="0">
              <a:latin typeface="Helvetica" pitchFamily="2" charset="0"/>
            </a:endParaRPr>
          </a:p>
          <a:p>
            <a:pPr marL="285750" indent="-285750">
              <a:spcBef>
                <a:spcPts val="0"/>
              </a:spcBef>
              <a:spcAft>
                <a:spcPts val="600"/>
              </a:spcAft>
              <a:buClr>
                <a:schemeClr val="accent2"/>
              </a:buClr>
              <a:buFont typeface="Arial" panose="020B0604020202020204" pitchFamily="34" charset="0"/>
              <a:buChar char="•"/>
            </a:pPr>
            <a:r>
              <a:rPr lang="en-US" sz="1400" b="1" dirty="0">
                <a:latin typeface="Helvetica" pitchFamily="2" charset="0"/>
              </a:rPr>
              <a:t>Proven Technology: </a:t>
            </a:r>
            <a:r>
              <a:rPr lang="en-US" sz="1400" dirty="0">
                <a:latin typeface="Helvetica" pitchFamily="2" charset="0"/>
              </a:rPr>
              <a:t>Both current and future-state architecture with SAP core products is ensured.</a:t>
            </a:r>
            <a:endParaRPr lang="en-US" sz="1400" kern="0" dirty="0">
              <a:latin typeface="Helvetica" pitchFamily="2" charset="0"/>
              <a:ea typeface="Arial Unicode MS" pitchFamily="34" charset="-128"/>
              <a:cs typeface="Arial Unicode MS" pitchFamily="34" charset="-128"/>
            </a:endParaRPr>
          </a:p>
        </p:txBody>
      </p:sp>
      <p:sp>
        <p:nvSpPr>
          <p:cNvPr id="9" name="Text Placeholder 8">
            <a:extLst>
              <a:ext uri="{FF2B5EF4-FFF2-40B4-BE49-F238E27FC236}">
                <a16:creationId xmlns:a16="http://schemas.microsoft.com/office/drawing/2014/main" id="{97D0B333-BB66-98CF-11C7-8F3B6BD70CA9}"/>
              </a:ext>
            </a:extLst>
          </p:cNvPr>
          <p:cNvSpPr>
            <a:spLocks noGrp="1"/>
          </p:cNvSpPr>
          <p:nvPr>
            <p:ph type="body" sz="quarter" idx="12"/>
          </p:nvPr>
        </p:nvSpPr>
        <p:spPr>
          <a:xfrm>
            <a:off x="714247" y="645783"/>
            <a:ext cx="8965588" cy="966909"/>
          </a:xfrm>
        </p:spPr>
        <p:txBody>
          <a:bodyPr>
            <a:normAutofit/>
          </a:bodyPr>
          <a:lstStyle/>
          <a:p>
            <a:r>
              <a:rPr lang="en-US" dirty="0"/>
              <a:t>What is an SAP Solution Extension?</a:t>
            </a:r>
            <a:endParaRPr lang="en-US" b="0" dirty="0"/>
          </a:p>
        </p:txBody>
      </p:sp>
      <p:sp>
        <p:nvSpPr>
          <p:cNvPr id="10" name="Text Placeholder 9">
            <a:extLst>
              <a:ext uri="{FF2B5EF4-FFF2-40B4-BE49-F238E27FC236}">
                <a16:creationId xmlns:a16="http://schemas.microsoft.com/office/drawing/2014/main" id="{DD154327-B1C5-2CB6-6497-FC683AAE5BF7}"/>
              </a:ext>
            </a:extLst>
          </p:cNvPr>
          <p:cNvSpPr>
            <a:spLocks noGrp="1"/>
          </p:cNvSpPr>
          <p:nvPr>
            <p:ph type="body" sz="quarter" idx="4294967295"/>
          </p:nvPr>
        </p:nvSpPr>
        <p:spPr>
          <a:xfrm>
            <a:off x="8176025" y="2624354"/>
            <a:ext cx="3178470" cy="2874418"/>
          </a:xfrm>
        </p:spPr>
        <p:txBody>
          <a:bodyPr>
            <a:normAutofit/>
          </a:bodyPr>
          <a:lstStyle/>
          <a:p>
            <a:pPr marL="0" indent="0">
              <a:spcBef>
                <a:spcPts val="1200"/>
              </a:spcBef>
              <a:spcAft>
                <a:spcPts val="1200"/>
              </a:spcAft>
              <a:buNone/>
            </a:pPr>
            <a:r>
              <a:rPr lang="en-US" sz="1400" b="1" dirty="0">
                <a:solidFill>
                  <a:schemeClr val="accent6"/>
                </a:solidFill>
              </a:rPr>
              <a:t>What This Means for You?</a:t>
            </a:r>
          </a:p>
          <a:p>
            <a:pPr marL="285664" indent="-285664">
              <a:spcBef>
                <a:spcPts val="0"/>
              </a:spcBef>
              <a:spcAft>
                <a:spcPts val="1200"/>
              </a:spcAft>
              <a:buClr>
                <a:schemeClr val="accent2"/>
              </a:buClr>
              <a:buFont typeface="Wingdings" pitchFamily="2" charset="2"/>
              <a:buChar char="ü"/>
            </a:pPr>
            <a:r>
              <a:rPr lang="en-US" sz="1400" dirty="0">
                <a:solidFill>
                  <a:schemeClr val="accent6"/>
                </a:solidFill>
              </a:rPr>
              <a:t>Broader functionality from a single vendor</a:t>
            </a:r>
          </a:p>
          <a:p>
            <a:pPr marL="285664" indent="-285664">
              <a:spcBef>
                <a:spcPts val="0"/>
              </a:spcBef>
              <a:spcAft>
                <a:spcPts val="1200"/>
              </a:spcAft>
              <a:buClr>
                <a:schemeClr val="accent2"/>
              </a:buClr>
              <a:buFont typeface="Wingdings" pitchFamily="2" charset="2"/>
              <a:buChar char="ü"/>
            </a:pPr>
            <a:r>
              <a:rPr lang="en-US" sz="1400" dirty="0">
                <a:solidFill>
                  <a:schemeClr val="accent6"/>
                </a:solidFill>
              </a:rPr>
              <a:t>SAP owns integration of the solution into the roadmap</a:t>
            </a:r>
          </a:p>
          <a:p>
            <a:pPr marL="285664" indent="-285664">
              <a:spcBef>
                <a:spcPts val="0"/>
              </a:spcBef>
              <a:spcAft>
                <a:spcPts val="1200"/>
              </a:spcAft>
              <a:buClr>
                <a:schemeClr val="accent2"/>
              </a:buClr>
              <a:buFont typeface="Wingdings" pitchFamily="2" charset="2"/>
              <a:buChar char="ü"/>
            </a:pPr>
            <a:r>
              <a:rPr lang="en-US" sz="1400" dirty="0">
                <a:solidFill>
                  <a:schemeClr val="accent6"/>
                </a:solidFill>
              </a:rPr>
              <a:t>Single contract</a:t>
            </a:r>
          </a:p>
          <a:p>
            <a:pPr marL="285664" indent="-285664">
              <a:spcBef>
                <a:spcPts val="0"/>
              </a:spcBef>
              <a:spcAft>
                <a:spcPts val="1200"/>
              </a:spcAft>
              <a:buClr>
                <a:schemeClr val="accent2"/>
              </a:buClr>
              <a:buFont typeface="Wingdings" pitchFamily="2" charset="2"/>
              <a:buChar char="ü"/>
            </a:pPr>
            <a:r>
              <a:rPr lang="en-US" sz="1400" dirty="0">
                <a:solidFill>
                  <a:schemeClr val="accent6"/>
                </a:solidFill>
              </a:rPr>
              <a:t>SAP is the single point of contact during all phases of the technology lifecycle (training, maintenance, support)</a:t>
            </a:r>
          </a:p>
        </p:txBody>
      </p:sp>
    </p:spTree>
    <p:extLst>
      <p:ext uri="{BB962C8B-B14F-4D97-AF65-F5344CB8AC3E}">
        <p14:creationId xmlns:p14="http://schemas.microsoft.com/office/powerpoint/2010/main" val="1991044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89A54C-5891-3741-BA82-C1E98836B28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427200"/>
            <a:ext cx="12248749" cy="3429907"/>
          </a:xfrm>
          <a:prstGeom prst="rect">
            <a:avLst/>
          </a:prstGeom>
        </p:spPr>
      </p:pic>
      <p:sp>
        <p:nvSpPr>
          <p:cNvPr id="5" name="Text Placeholder 4">
            <a:extLst>
              <a:ext uri="{FF2B5EF4-FFF2-40B4-BE49-F238E27FC236}">
                <a16:creationId xmlns:a16="http://schemas.microsoft.com/office/drawing/2014/main" id="{92F7CEAB-2445-8451-09AB-EAD24CBE71B3}"/>
              </a:ext>
            </a:extLst>
          </p:cNvPr>
          <p:cNvSpPr>
            <a:spLocks noGrp="1"/>
          </p:cNvSpPr>
          <p:nvPr>
            <p:ph type="body" sz="quarter" idx="12"/>
          </p:nvPr>
        </p:nvSpPr>
        <p:spPr>
          <a:xfrm>
            <a:off x="1794241" y="1640910"/>
            <a:ext cx="8965588" cy="739035"/>
          </a:xfrm>
        </p:spPr>
        <p:txBody>
          <a:bodyPr>
            <a:normAutofit/>
          </a:bodyPr>
          <a:lstStyle/>
          <a:p>
            <a:r>
              <a:rPr lang="de-DE" sz="3200" dirty="0"/>
              <a:t>Solution </a:t>
            </a:r>
            <a:r>
              <a:rPr lang="en-US" sz="3200" dirty="0"/>
              <a:t>Overview</a:t>
            </a:r>
            <a:endParaRPr lang="en-US" sz="4000" dirty="0"/>
          </a:p>
        </p:txBody>
      </p:sp>
    </p:spTree>
    <p:extLst>
      <p:ext uri="{BB962C8B-B14F-4D97-AF65-F5344CB8AC3E}">
        <p14:creationId xmlns:p14="http://schemas.microsoft.com/office/powerpoint/2010/main" val="12639926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4381195-3B3E-AE36-2E8B-618713EB5C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23875" y="2041546"/>
            <a:ext cx="70319" cy="45707"/>
          </a:xfrm>
          <a:prstGeom prst="rect">
            <a:avLst/>
          </a:prstGeom>
        </p:spPr>
      </p:pic>
      <p:grpSp>
        <p:nvGrpSpPr>
          <p:cNvPr id="6" name="Group 5">
            <a:extLst>
              <a:ext uri="{FF2B5EF4-FFF2-40B4-BE49-F238E27FC236}">
                <a16:creationId xmlns:a16="http://schemas.microsoft.com/office/drawing/2014/main" id="{4DB829A3-4A91-1476-13B8-111064262458}"/>
              </a:ext>
            </a:extLst>
          </p:cNvPr>
          <p:cNvGrpSpPr/>
          <p:nvPr/>
        </p:nvGrpSpPr>
        <p:grpSpPr>
          <a:xfrm>
            <a:off x="4332336" y="1915238"/>
            <a:ext cx="7360322" cy="4144498"/>
            <a:chOff x="4271059" y="1631554"/>
            <a:chExt cx="7362239" cy="4145577"/>
          </a:xfrm>
        </p:grpSpPr>
        <p:pic>
          <p:nvPicPr>
            <p:cNvPr id="9" name="Picture 8">
              <a:extLst>
                <a:ext uri="{FF2B5EF4-FFF2-40B4-BE49-F238E27FC236}">
                  <a16:creationId xmlns:a16="http://schemas.microsoft.com/office/drawing/2014/main" id="{C23DF2CE-62BA-711D-7FAC-8D1C9B0629C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271059" y="1631554"/>
              <a:ext cx="7362239" cy="4145577"/>
            </a:xfrm>
            <a:prstGeom prst="roundRect">
              <a:avLst>
                <a:gd name="adj" fmla="val 3380"/>
              </a:avLst>
            </a:prstGeom>
            <a:effectLst>
              <a:outerShdw blurRad="165100" algn="ctr" rotWithShape="0">
                <a:schemeClr val="tx1">
                  <a:alpha val="40000"/>
                </a:schemeClr>
              </a:outerShdw>
            </a:effectLst>
          </p:spPr>
        </p:pic>
        <p:pic>
          <p:nvPicPr>
            <p:cNvPr id="11" name="Picture 10">
              <a:extLst>
                <a:ext uri="{FF2B5EF4-FFF2-40B4-BE49-F238E27FC236}">
                  <a16:creationId xmlns:a16="http://schemas.microsoft.com/office/drawing/2014/main" id="{5C4ACCFB-5D39-A303-EDD0-18B923D0F3E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271059" y="1867961"/>
              <a:ext cx="7362238" cy="1023754"/>
            </a:xfrm>
            <a:prstGeom prst="rect">
              <a:avLst/>
            </a:prstGeom>
          </p:spPr>
        </p:pic>
      </p:grpSp>
      <p:sp>
        <p:nvSpPr>
          <p:cNvPr id="21" name="TextBox 20">
            <a:extLst>
              <a:ext uri="{FF2B5EF4-FFF2-40B4-BE49-F238E27FC236}">
                <a16:creationId xmlns:a16="http://schemas.microsoft.com/office/drawing/2014/main" id="{755120A9-181F-D483-233C-CAC6BE6895CF}"/>
              </a:ext>
            </a:extLst>
          </p:cNvPr>
          <p:cNvSpPr txBox="1"/>
          <p:nvPr/>
        </p:nvSpPr>
        <p:spPr>
          <a:xfrm>
            <a:off x="499342" y="2001245"/>
            <a:ext cx="3396253" cy="3972483"/>
          </a:xfrm>
          <a:prstGeom prst="rect">
            <a:avLst/>
          </a:prstGeom>
          <a:noFill/>
          <a:ln w="31750" cap="rnd" cmpd="dbl">
            <a:noFill/>
          </a:ln>
        </p:spPr>
        <p:txBody>
          <a:bodyPr wrap="square" lIns="0" tIns="54412" rIns="0" bIns="54412" rtlCol="0" anchor="t" anchorCtr="0">
            <a:spAutoFit/>
          </a:bodyPr>
          <a:lstStyle/>
          <a:p>
            <a:pPr defTabSz="1088449" fontAlgn="base">
              <a:spcAft>
                <a:spcPts val="2399"/>
              </a:spcAft>
              <a:buClr>
                <a:srgbClr val="F0AB00"/>
              </a:buClr>
              <a:buSzPct val="80000"/>
              <a:defRPr/>
            </a:pPr>
            <a:r>
              <a:rPr lang="en-US" sz="1400" b="1" kern="0" dirty="0">
                <a:solidFill>
                  <a:srgbClr val="000000"/>
                </a:solidFill>
                <a:latin typeface="Helvetica" pitchFamily="2" charset="0"/>
                <a:ea typeface="Arial Unicode MS" pitchFamily="34" charset="-128"/>
                <a:cs typeface="72" panose="020B0503030000000003" pitchFamily="34" charset="0"/>
              </a:rPr>
              <a:t>Provide a comprehensive platform to manage the entire document lifecycle from creation, to disposition</a:t>
            </a:r>
          </a:p>
          <a:p>
            <a:pPr marL="285664" lvl="1" indent="-285664" defTabSz="1088449" fontAlgn="base">
              <a:spcAft>
                <a:spcPts val="1799"/>
              </a:spcAft>
              <a:buClr>
                <a:srgbClr val="1B90FF"/>
              </a:buClr>
              <a:buSzPct val="100000"/>
              <a:buFont typeface="Wingdings" panose="05000000000000000000" pitchFamily="2" charset="2"/>
              <a:buChar char="ü"/>
              <a:defRPr/>
            </a:pPr>
            <a:r>
              <a:rPr lang="en-US" sz="1200" dirty="0">
                <a:solidFill>
                  <a:srgbClr val="000000"/>
                </a:solidFill>
                <a:latin typeface="Helvetica" pitchFamily="2" charset="0"/>
                <a:cs typeface="72" panose="020B0503030000000003" pitchFamily="34" charset="0"/>
              </a:rPr>
              <a:t>Establish a centralized digital repository as the single source of truth for all HR employee documentation</a:t>
            </a:r>
          </a:p>
          <a:p>
            <a:pPr marL="285664" lvl="1" indent="-285664" defTabSz="1088449" fontAlgn="base">
              <a:spcAft>
                <a:spcPts val="1799"/>
              </a:spcAft>
              <a:buClr>
                <a:srgbClr val="1B90FF"/>
              </a:buClr>
              <a:buSzPct val="100000"/>
              <a:buFont typeface="Wingdings" panose="05000000000000000000" pitchFamily="2" charset="2"/>
              <a:buChar char="ü"/>
              <a:defRPr/>
            </a:pPr>
            <a:r>
              <a:rPr lang="en-US" sz="1200" dirty="0">
                <a:solidFill>
                  <a:srgbClr val="000000"/>
                </a:solidFill>
                <a:latin typeface="Helvetica" pitchFamily="2" charset="0"/>
                <a:cs typeface="72" panose="020B0503030000000003" pitchFamily="34" charset="0"/>
              </a:rPr>
              <a:t>Access employee documents directly from the SAP SuccessFactors homepage—fast, secure, and user-friendly</a:t>
            </a:r>
          </a:p>
          <a:p>
            <a:pPr marL="285664" lvl="1" indent="-285664" defTabSz="1088449" fontAlgn="base">
              <a:spcAft>
                <a:spcPts val="1799"/>
              </a:spcAft>
              <a:buClr>
                <a:srgbClr val="1B90FF"/>
              </a:buClr>
              <a:buSzPct val="100000"/>
              <a:buFont typeface="Wingdings" panose="05000000000000000000" pitchFamily="2" charset="2"/>
              <a:buChar char="ü"/>
              <a:defRPr/>
            </a:pPr>
            <a:r>
              <a:rPr lang="en-US" sz="1200" dirty="0">
                <a:solidFill>
                  <a:srgbClr val="000000"/>
                </a:solidFill>
                <a:latin typeface="Helvetica" pitchFamily="2" charset="0"/>
                <a:cs typeface="72" panose="020B0503030000000003" pitchFamily="34" charset="0"/>
              </a:rPr>
              <a:t>Ensure secure access with role-based permissions aligned to your SAP SuccessFactors configuration</a:t>
            </a:r>
          </a:p>
          <a:p>
            <a:pPr marL="285664" lvl="1" indent="-285664" defTabSz="1088449" fontAlgn="base">
              <a:spcAft>
                <a:spcPts val="1799"/>
              </a:spcAft>
              <a:buClr>
                <a:srgbClr val="1B90FF"/>
              </a:buClr>
              <a:buSzPct val="100000"/>
              <a:buFont typeface="Wingdings" panose="05000000000000000000" pitchFamily="2" charset="2"/>
              <a:buChar char="ü"/>
              <a:defRPr/>
            </a:pPr>
            <a:r>
              <a:rPr lang="en-US" sz="1200" dirty="0">
                <a:solidFill>
                  <a:srgbClr val="000000"/>
                </a:solidFill>
                <a:latin typeface="Helvetica" pitchFamily="2" charset="0"/>
                <a:cs typeface="72" panose="020B0503030000000003" pitchFamily="34" charset="0"/>
              </a:rPr>
              <a:t>Seamlessly integrate with core HR modules like Employee Central, Recruiting, and Onboarding for a connected HR experience</a:t>
            </a:r>
          </a:p>
        </p:txBody>
      </p:sp>
      <p:sp>
        <p:nvSpPr>
          <p:cNvPr id="2" name="Text Placeholder 1">
            <a:extLst>
              <a:ext uri="{FF2B5EF4-FFF2-40B4-BE49-F238E27FC236}">
                <a16:creationId xmlns:a16="http://schemas.microsoft.com/office/drawing/2014/main" id="{84D34E0F-601F-0D93-4960-856035B88A76}"/>
              </a:ext>
            </a:extLst>
          </p:cNvPr>
          <p:cNvSpPr>
            <a:spLocks noGrp="1"/>
          </p:cNvSpPr>
          <p:nvPr>
            <p:ph type="body" sz="quarter" idx="12"/>
          </p:nvPr>
        </p:nvSpPr>
        <p:spPr>
          <a:xfrm>
            <a:off x="751562" y="606425"/>
            <a:ext cx="9103638" cy="966909"/>
          </a:xfrm>
        </p:spPr>
        <p:txBody>
          <a:bodyPr>
            <a:normAutofit fontScale="85000" lnSpcReduction="20000"/>
          </a:bodyPr>
          <a:lstStyle/>
          <a:p>
            <a:r>
              <a:rPr lang="en-US" dirty="0"/>
              <a:t>Store, manage and create employee documents from within your HR platform</a:t>
            </a:r>
          </a:p>
          <a:p>
            <a:endParaRPr lang="en-US" dirty="0"/>
          </a:p>
        </p:txBody>
      </p:sp>
    </p:spTree>
    <p:extLst>
      <p:ext uri="{BB962C8B-B14F-4D97-AF65-F5344CB8AC3E}">
        <p14:creationId xmlns:p14="http://schemas.microsoft.com/office/powerpoint/2010/main" val="145233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AF611-F220-9538-E5BA-59DBFF04B13E}"/>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A392E7DB-C66B-DF1D-90FC-1956E29486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23875" y="2041546"/>
            <a:ext cx="70319" cy="45707"/>
          </a:xfrm>
          <a:prstGeom prst="rect">
            <a:avLst/>
          </a:prstGeom>
        </p:spPr>
      </p:pic>
      <p:pic>
        <p:nvPicPr>
          <p:cNvPr id="8" name="Picture 7">
            <a:extLst>
              <a:ext uri="{FF2B5EF4-FFF2-40B4-BE49-F238E27FC236}">
                <a16:creationId xmlns:a16="http://schemas.microsoft.com/office/drawing/2014/main" id="{A0282BD9-02CE-0EDA-C875-8228A95BFDE7}"/>
              </a:ext>
            </a:extLst>
          </p:cNvPr>
          <p:cNvPicPr>
            <a:picLocks noChangeAspect="1"/>
          </p:cNvPicPr>
          <p:nvPr/>
        </p:nvPicPr>
        <p:blipFill>
          <a:blip r:embed="rId4" cstate="screen">
            <a:extLst>
              <a:ext uri="{28A0092B-C50C-407E-A947-70E740481C1C}">
                <a14:useLocalDpi xmlns:a14="http://schemas.microsoft.com/office/drawing/2010/main"/>
              </a:ext>
            </a:extLst>
          </a:blip>
          <a:srcRect r="1151"/>
          <a:stretch>
            <a:fillRect/>
          </a:stretch>
        </p:blipFill>
        <p:spPr>
          <a:xfrm>
            <a:off x="4516849" y="2041546"/>
            <a:ext cx="7229157" cy="4144498"/>
          </a:xfrm>
          <a:prstGeom prst="roundRect">
            <a:avLst>
              <a:gd name="adj" fmla="val 0"/>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TextBox 20">
            <a:extLst>
              <a:ext uri="{FF2B5EF4-FFF2-40B4-BE49-F238E27FC236}">
                <a16:creationId xmlns:a16="http://schemas.microsoft.com/office/drawing/2014/main" id="{2D4C02D0-4C45-B70D-7289-BF355D1138F1}"/>
              </a:ext>
            </a:extLst>
          </p:cNvPr>
          <p:cNvSpPr txBox="1"/>
          <p:nvPr/>
        </p:nvSpPr>
        <p:spPr>
          <a:xfrm>
            <a:off x="499342" y="2087253"/>
            <a:ext cx="3519163" cy="3756089"/>
          </a:xfrm>
          <a:prstGeom prst="rect">
            <a:avLst/>
          </a:prstGeom>
          <a:noFill/>
          <a:ln w="31750" cap="rnd" cmpd="dbl">
            <a:noFill/>
          </a:ln>
        </p:spPr>
        <p:txBody>
          <a:bodyPr wrap="square" lIns="0" tIns="54412" rIns="0" bIns="54412" rtlCol="0" anchor="t" anchorCtr="0">
            <a:spAutoFit/>
          </a:bodyPr>
          <a:lstStyle/>
          <a:p>
            <a:pPr defTabSz="1088449" fontAlgn="base">
              <a:spcAft>
                <a:spcPts val="2399"/>
              </a:spcAft>
              <a:buClr>
                <a:srgbClr val="F0AB00"/>
              </a:buClr>
              <a:buSzPct val="80000"/>
              <a:defRPr/>
            </a:pPr>
            <a:r>
              <a:rPr lang="en-US" sz="1400" b="1" kern="0" dirty="0">
                <a:solidFill>
                  <a:srgbClr val="000000"/>
                </a:solidFill>
                <a:latin typeface="Helvetica" pitchFamily="2" charset="0"/>
                <a:ea typeface="Arial Unicode MS" pitchFamily="34" charset="-128"/>
                <a:cs typeface="72" panose="020B0503030000000003" pitchFamily="34" charset="0"/>
              </a:rPr>
              <a:t>C</a:t>
            </a:r>
            <a:r>
              <a:rPr lang="en-US" sz="1400" b="1" kern="0" dirty="0" err="1">
                <a:solidFill>
                  <a:srgbClr val="000000"/>
                </a:solidFill>
                <a:latin typeface="Helvetica" pitchFamily="2" charset="0"/>
                <a:ea typeface="Arial Unicode MS" pitchFamily="34" charset="-128"/>
                <a:cs typeface="72" panose="020B0503030000000003" pitchFamily="34" charset="0"/>
              </a:rPr>
              <a:t>entralize</a:t>
            </a:r>
            <a:r>
              <a:rPr lang="en-US" sz="1400" b="1" kern="0" dirty="0">
                <a:solidFill>
                  <a:srgbClr val="000000"/>
                </a:solidFill>
                <a:latin typeface="Helvetica" pitchFamily="2" charset="0"/>
                <a:ea typeface="Arial Unicode MS" pitchFamily="34" charset="-128"/>
                <a:cs typeface="72" panose="020B0503030000000003" pitchFamily="34" charset="0"/>
              </a:rPr>
              <a:t> the storage and management of all employee documents</a:t>
            </a:r>
          </a:p>
          <a:p>
            <a:pPr marL="285664" lvl="1" indent="-285664" defTabSz="1088449" fontAlgn="base">
              <a:spcAft>
                <a:spcPts val="1799"/>
              </a:spcAft>
              <a:buClr>
                <a:srgbClr val="1B90FF"/>
              </a:buClr>
              <a:buSzPct val="100000"/>
              <a:buFont typeface="Wingdings" panose="05000000000000000000" pitchFamily="2" charset="2"/>
              <a:buChar char="ü"/>
              <a:defRPr/>
            </a:pPr>
            <a:r>
              <a:rPr lang="en-US" sz="1200" dirty="0">
                <a:solidFill>
                  <a:srgbClr val="000000"/>
                </a:solidFill>
                <a:latin typeface="Helvetica" pitchFamily="2" charset="0"/>
                <a:cs typeface="72" panose="020B0503030000000003" pitchFamily="34" charset="0"/>
              </a:rPr>
              <a:t>Avoid duplication and manual updates by managing HR documents directly within your existing HR system</a:t>
            </a:r>
          </a:p>
          <a:p>
            <a:pPr marL="285664" lvl="1" indent="-285664" defTabSz="1088449" fontAlgn="base">
              <a:spcAft>
                <a:spcPts val="1799"/>
              </a:spcAft>
              <a:buClr>
                <a:srgbClr val="1B90FF"/>
              </a:buClr>
              <a:buSzPct val="100000"/>
              <a:buFont typeface="Wingdings" panose="05000000000000000000" pitchFamily="2" charset="2"/>
              <a:buChar char="ü"/>
              <a:defRPr/>
            </a:pPr>
            <a:r>
              <a:rPr lang="en-US" sz="1200" dirty="0">
                <a:solidFill>
                  <a:srgbClr val="000000"/>
                </a:solidFill>
                <a:latin typeface="Helvetica" pitchFamily="2" charset="0"/>
                <a:cs typeface="72" panose="020B0503030000000003" pitchFamily="34" charset="0"/>
              </a:rPr>
              <a:t>Quickly find what you need with a unified document workspace offering a complete view of each employee file</a:t>
            </a:r>
          </a:p>
          <a:p>
            <a:pPr marL="285664" lvl="1" indent="-285664" defTabSz="1088449" fontAlgn="base">
              <a:spcAft>
                <a:spcPts val="1799"/>
              </a:spcAft>
              <a:buClr>
                <a:srgbClr val="1B90FF"/>
              </a:buClr>
              <a:buSzPct val="100000"/>
              <a:buFont typeface="Wingdings" panose="05000000000000000000" pitchFamily="2" charset="2"/>
              <a:buChar char="ü"/>
              <a:defRPr/>
            </a:pPr>
            <a:r>
              <a:rPr lang="en-US" sz="1200" dirty="0">
                <a:solidFill>
                  <a:srgbClr val="000000"/>
                </a:solidFill>
                <a:latin typeface="Helvetica" pitchFamily="2" charset="0"/>
                <a:cs typeface="72" panose="020B0503030000000003" pitchFamily="34" charset="0"/>
              </a:rPr>
              <a:t>Automate compliance checks with alerts for missing or outdated documents using file completeness tracking</a:t>
            </a:r>
          </a:p>
          <a:p>
            <a:pPr marL="285664" lvl="1" indent="-285664" defTabSz="1088449" fontAlgn="base">
              <a:spcAft>
                <a:spcPts val="1799"/>
              </a:spcAft>
              <a:buClr>
                <a:srgbClr val="1B90FF"/>
              </a:buClr>
              <a:buSzPct val="100000"/>
              <a:buFont typeface="Wingdings" panose="05000000000000000000" pitchFamily="2" charset="2"/>
              <a:buChar char="ü"/>
              <a:defRPr/>
            </a:pPr>
            <a:r>
              <a:rPr lang="en-US" sz="1200" dirty="0">
                <a:solidFill>
                  <a:srgbClr val="000000"/>
                </a:solidFill>
                <a:latin typeface="Helvetica" pitchFamily="2" charset="0"/>
                <a:cs typeface="72" panose="020B0503030000000003" pitchFamily="34" charset="0"/>
              </a:rPr>
              <a:t>Streamline reviews and approvals with configurable workflows that route documents to the right stakeholders</a:t>
            </a:r>
          </a:p>
        </p:txBody>
      </p:sp>
      <p:sp>
        <p:nvSpPr>
          <p:cNvPr id="3" name="Text Placeholder 2">
            <a:extLst>
              <a:ext uri="{FF2B5EF4-FFF2-40B4-BE49-F238E27FC236}">
                <a16:creationId xmlns:a16="http://schemas.microsoft.com/office/drawing/2014/main" id="{F51BA25E-C842-1BF7-6EBC-997F96D289A0}"/>
              </a:ext>
            </a:extLst>
          </p:cNvPr>
          <p:cNvSpPr>
            <a:spLocks noGrp="1"/>
          </p:cNvSpPr>
          <p:nvPr>
            <p:ph type="body" sz="quarter" idx="12"/>
          </p:nvPr>
        </p:nvSpPr>
        <p:spPr>
          <a:xfrm>
            <a:off x="701458" y="561166"/>
            <a:ext cx="9153742" cy="966909"/>
          </a:xfrm>
        </p:spPr>
        <p:txBody>
          <a:bodyPr>
            <a:normAutofit fontScale="85000" lnSpcReduction="10000"/>
          </a:bodyPr>
          <a:lstStyle/>
          <a:p>
            <a:r>
              <a:rPr lang="en-US" dirty="0"/>
              <a:t>Reduce the administrative burden on HR with the digitalization of document management </a:t>
            </a:r>
          </a:p>
        </p:txBody>
      </p:sp>
    </p:spTree>
    <p:extLst>
      <p:ext uri="{BB962C8B-B14F-4D97-AF65-F5344CB8AC3E}">
        <p14:creationId xmlns:p14="http://schemas.microsoft.com/office/powerpoint/2010/main" val="1561289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250F7-2606-0E2A-E310-089B3C580D18}"/>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6D02F2A4-6ABF-511E-C7BF-4D3BD6112CB9}"/>
              </a:ext>
            </a:extLst>
          </p:cNvPr>
          <p:cNvSpPr txBox="1"/>
          <p:nvPr/>
        </p:nvSpPr>
        <p:spPr>
          <a:xfrm>
            <a:off x="526225" y="1865725"/>
            <a:ext cx="3396253" cy="4157149"/>
          </a:xfrm>
          <a:prstGeom prst="rect">
            <a:avLst/>
          </a:prstGeom>
          <a:noFill/>
          <a:ln w="31750" cap="rnd" cmpd="dbl">
            <a:noFill/>
          </a:ln>
        </p:spPr>
        <p:txBody>
          <a:bodyPr wrap="square" lIns="0" tIns="54412" rIns="0" bIns="54412" rtlCol="0" anchor="t" anchorCtr="0">
            <a:spAutoFit/>
          </a:bodyPr>
          <a:lstStyle/>
          <a:p>
            <a:pPr defTabSz="1088449" fontAlgn="base">
              <a:spcAft>
                <a:spcPts val="2399"/>
              </a:spcAft>
              <a:buClr>
                <a:srgbClr val="F0AB00"/>
              </a:buClr>
              <a:buSzPct val="80000"/>
              <a:defRPr/>
            </a:pPr>
            <a:r>
              <a:rPr lang="en-US" sz="1400" b="1" kern="0" dirty="0">
                <a:solidFill>
                  <a:srgbClr val="000000"/>
                </a:solidFill>
                <a:latin typeface="Helvetica" pitchFamily="2" charset="0"/>
                <a:ea typeface="Arial Unicode MS" pitchFamily="34" charset="-128"/>
                <a:cs typeface="72" panose="020B0503030000000003" pitchFamily="34" charset="0"/>
              </a:rPr>
              <a:t>Reduce HR response time to document requests with centralized document reporting</a:t>
            </a:r>
          </a:p>
          <a:p>
            <a:pPr marL="285664" lvl="1" indent="-285664" defTabSz="1088449" fontAlgn="base">
              <a:spcAft>
                <a:spcPts val="1799"/>
              </a:spcAft>
              <a:buClr>
                <a:srgbClr val="1B90FF"/>
              </a:buClr>
              <a:buSzPct val="100000"/>
              <a:buFont typeface="Wingdings" panose="05000000000000000000" pitchFamily="2" charset="2"/>
              <a:buChar char="ü"/>
              <a:defRPr/>
            </a:pPr>
            <a:r>
              <a:rPr lang="en-US" sz="1200" dirty="0">
                <a:solidFill>
                  <a:srgbClr val="000000"/>
                </a:solidFill>
                <a:latin typeface="Helvetica" pitchFamily="2" charset="0"/>
                <a:cs typeface="72" panose="020B0503030000000003" pitchFamily="34" charset="0"/>
              </a:rPr>
              <a:t>Create tailored document reports to match your organization’s needs—unlock deeper visibility and actionable workforce insights</a:t>
            </a:r>
          </a:p>
          <a:p>
            <a:pPr marL="285664" lvl="1" indent="-285664" defTabSz="1088449" fontAlgn="base">
              <a:spcAft>
                <a:spcPts val="1799"/>
              </a:spcAft>
              <a:buClr>
                <a:srgbClr val="1B90FF"/>
              </a:buClr>
              <a:buSzPct val="100000"/>
              <a:buFont typeface="Wingdings" panose="05000000000000000000" pitchFamily="2" charset="2"/>
              <a:buChar char="ü"/>
              <a:defRPr/>
            </a:pPr>
            <a:r>
              <a:rPr lang="en-US" sz="1200" dirty="0">
                <a:solidFill>
                  <a:srgbClr val="000000"/>
                </a:solidFill>
                <a:latin typeface="Helvetica" pitchFamily="2" charset="0"/>
                <a:cs typeface="72" panose="020B0503030000000003" pitchFamily="34" charset="0"/>
              </a:rPr>
              <a:t>Standardize reporting with consistent metadata and taxonomy for faster, more reliable document analysis</a:t>
            </a:r>
          </a:p>
          <a:p>
            <a:pPr marL="285664" lvl="1" indent="-285664" defTabSz="1088449" fontAlgn="base">
              <a:spcAft>
                <a:spcPts val="1799"/>
              </a:spcAft>
              <a:buClr>
                <a:srgbClr val="1B90FF"/>
              </a:buClr>
              <a:buSzPct val="100000"/>
              <a:buFont typeface="Wingdings" panose="05000000000000000000" pitchFamily="2" charset="2"/>
              <a:buChar char="ü"/>
              <a:defRPr/>
            </a:pPr>
            <a:r>
              <a:rPr lang="en-US" sz="1200" dirty="0">
                <a:solidFill>
                  <a:srgbClr val="000000"/>
                </a:solidFill>
                <a:latin typeface="Helvetica" pitchFamily="2" charset="0"/>
                <a:cs typeface="72" panose="020B0503030000000003" pitchFamily="34" charset="0"/>
              </a:rPr>
              <a:t>Quickly find critical records with cross-employee search functionality—ideal for audits, internal reviews, and compliance checks</a:t>
            </a:r>
          </a:p>
          <a:p>
            <a:pPr marL="285664" lvl="1" indent="-285664" defTabSz="1088449" fontAlgn="base">
              <a:spcAft>
                <a:spcPts val="1799"/>
              </a:spcAft>
              <a:buClr>
                <a:srgbClr val="1B90FF"/>
              </a:buClr>
              <a:buSzPct val="100000"/>
              <a:buFont typeface="Wingdings" panose="05000000000000000000" pitchFamily="2" charset="2"/>
              <a:buChar char="ü"/>
              <a:defRPr/>
            </a:pPr>
            <a:r>
              <a:rPr lang="en-US" sz="1200" dirty="0">
                <a:solidFill>
                  <a:srgbClr val="000000"/>
                </a:solidFill>
                <a:latin typeface="Helvetica" pitchFamily="2" charset="0"/>
                <a:cs typeface="72" panose="020B0503030000000003" pitchFamily="34" charset="0"/>
              </a:rPr>
              <a:t>Easily export documents in bulk by employee or document type to streamline sharing and external reporting</a:t>
            </a:r>
          </a:p>
        </p:txBody>
      </p:sp>
      <p:sp>
        <p:nvSpPr>
          <p:cNvPr id="5" name="Title 2">
            <a:extLst>
              <a:ext uri="{FF2B5EF4-FFF2-40B4-BE49-F238E27FC236}">
                <a16:creationId xmlns:a16="http://schemas.microsoft.com/office/drawing/2014/main" id="{6472ADEB-251B-D9C4-DDC4-8B8A344EA384}"/>
              </a:ext>
            </a:extLst>
          </p:cNvPr>
          <p:cNvSpPr txBox="1">
            <a:spLocks/>
          </p:cNvSpPr>
          <p:nvPr/>
        </p:nvSpPr>
        <p:spPr>
          <a:xfrm>
            <a:off x="503870" y="504761"/>
            <a:ext cx="11183564" cy="738472"/>
          </a:xfrm>
          <a:prstGeom prst="rect">
            <a:avLst/>
          </a:prstGeom>
        </p:spPr>
        <p:txBody>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defTabSz="1088231">
              <a:defRPr/>
            </a:pPr>
            <a:endParaRPr lang="en-US" sz="2399" dirty="0">
              <a:solidFill>
                <a:srgbClr val="000000"/>
              </a:solidFill>
              <a:latin typeface="72 Brand Medium"/>
              <a:cs typeface="72" panose="020B0503030000000003" pitchFamily="34" charset="0"/>
            </a:endParaRPr>
          </a:p>
        </p:txBody>
      </p:sp>
      <p:grpSp>
        <p:nvGrpSpPr>
          <p:cNvPr id="12" name="Group 11">
            <a:extLst>
              <a:ext uri="{FF2B5EF4-FFF2-40B4-BE49-F238E27FC236}">
                <a16:creationId xmlns:a16="http://schemas.microsoft.com/office/drawing/2014/main" id="{8141B71A-7084-DFE1-7A6D-B16A8BCD6845}"/>
              </a:ext>
            </a:extLst>
          </p:cNvPr>
          <p:cNvGrpSpPr>
            <a:grpSpLocks noChangeAspect="1"/>
          </p:cNvGrpSpPr>
          <p:nvPr/>
        </p:nvGrpSpPr>
        <p:grpSpPr>
          <a:xfrm>
            <a:off x="4323338" y="1718773"/>
            <a:ext cx="7364096" cy="4418317"/>
            <a:chOff x="4400586" y="663828"/>
            <a:chExt cx="7059097" cy="4235324"/>
          </a:xfrm>
        </p:grpSpPr>
        <p:pic>
          <p:nvPicPr>
            <p:cNvPr id="10" name="Picture 9">
              <a:extLst>
                <a:ext uri="{FF2B5EF4-FFF2-40B4-BE49-F238E27FC236}">
                  <a16:creationId xmlns:a16="http://schemas.microsoft.com/office/drawing/2014/main" id="{B7E1CAA3-D065-B511-4C6C-57F5F84EB18F}"/>
                </a:ext>
              </a:extLst>
            </p:cNvPr>
            <p:cNvPicPr>
              <a:picLocks noChangeAspect="1"/>
            </p:cNvPicPr>
            <p:nvPr/>
          </p:nvPicPr>
          <p:blipFill>
            <a:blip r:embed="rId3" cstate="screen">
              <a:extLst>
                <a:ext uri="{28A0092B-C50C-407E-A947-70E740481C1C}">
                  <a14:useLocalDpi xmlns:a14="http://schemas.microsoft.com/office/drawing/2010/main"/>
                </a:ext>
              </a:extLst>
            </a:blip>
            <a:srcRect l="-461" t="-6655"/>
            <a:stretch/>
          </p:blipFill>
          <p:spPr>
            <a:xfrm>
              <a:off x="4400586" y="663828"/>
              <a:ext cx="6075058" cy="4206240"/>
            </a:xfrm>
            <a:prstGeom prst="roundRect">
              <a:avLst>
                <a:gd name="adj" fmla="val 2694"/>
              </a:avLst>
            </a:prstGeom>
          </p:spPr>
        </p:pic>
        <p:pic>
          <p:nvPicPr>
            <p:cNvPr id="11" name="Picture 10">
              <a:extLst>
                <a:ext uri="{FF2B5EF4-FFF2-40B4-BE49-F238E27FC236}">
                  <a16:creationId xmlns:a16="http://schemas.microsoft.com/office/drawing/2014/main" id="{5CC786E2-7E31-435E-870F-CD9102CE731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468808" y="926307"/>
              <a:ext cx="990875" cy="3972845"/>
            </a:xfrm>
            <a:prstGeom prst="rect">
              <a:avLst/>
            </a:prstGeom>
          </p:spPr>
        </p:pic>
      </p:grpSp>
      <p:sp>
        <p:nvSpPr>
          <p:cNvPr id="2" name="Text Placeholder 1">
            <a:extLst>
              <a:ext uri="{FF2B5EF4-FFF2-40B4-BE49-F238E27FC236}">
                <a16:creationId xmlns:a16="http://schemas.microsoft.com/office/drawing/2014/main" id="{13267407-2089-E2CB-A038-8E07C4B396B2}"/>
              </a:ext>
            </a:extLst>
          </p:cNvPr>
          <p:cNvSpPr>
            <a:spLocks noGrp="1"/>
          </p:cNvSpPr>
          <p:nvPr>
            <p:ph type="body" sz="quarter" idx="12"/>
          </p:nvPr>
        </p:nvSpPr>
        <p:spPr>
          <a:xfrm>
            <a:off x="725734" y="720910"/>
            <a:ext cx="9945403" cy="553650"/>
          </a:xfrm>
        </p:spPr>
        <p:txBody>
          <a:bodyPr>
            <a:normAutofit fontScale="85000" lnSpcReduction="10000"/>
          </a:bodyPr>
          <a:lstStyle/>
          <a:p>
            <a:r>
              <a:rPr lang="en-US" dirty="0"/>
              <a:t>Improve HR service delivery with flexible reporting</a:t>
            </a:r>
          </a:p>
        </p:txBody>
      </p:sp>
    </p:spTree>
    <p:extLst>
      <p:ext uri="{BB962C8B-B14F-4D97-AF65-F5344CB8AC3E}">
        <p14:creationId xmlns:p14="http://schemas.microsoft.com/office/powerpoint/2010/main" val="228307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12A48-AA47-4444-8985-044B740757D1}"/>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CCA536A6-7CF4-601A-0F89-C672EB1CF2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23875" y="2041546"/>
            <a:ext cx="70319" cy="45707"/>
          </a:xfrm>
          <a:prstGeom prst="rect">
            <a:avLst/>
          </a:prstGeom>
        </p:spPr>
      </p:pic>
      <p:pic>
        <p:nvPicPr>
          <p:cNvPr id="7" name="Picture 6">
            <a:extLst>
              <a:ext uri="{FF2B5EF4-FFF2-40B4-BE49-F238E27FC236}">
                <a16:creationId xmlns:a16="http://schemas.microsoft.com/office/drawing/2014/main" id="{5523CCE7-FFB6-D9AD-CDAE-C75421C6681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520657" y="2064399"/>
            <a:ext cx="7305680" cy="4113729"/>
          </a:xfrm>
          <a:prstGeom prst="roundRect">
            <a:avLst>
              <a:gd name="adj" fmla="val 0"/>
            </a:avLst>
          </a:prstGeom>
          <a:effectLst/>
        </p:spPr>
      </p:pic>
      <p:sp>
        <p:nvSpPr>
          <p:cNvPr id="21" name="TextBox 20">
            <a:extLst>
              <a:ext uri="{FF2B5EF4-FFF2-40B4-BE49-F238E27FC236}">
                <a16:creationId xmlns:a16="http://schemas.microsoft.com/office/drawing/2014/main" id="{2E59B23D-E083-B88B-1CF1-D7CAE1D93BD8}"/>
              </a:ext>
            </a:extLst>
          </p:cNvPr>
          <p:cNvSpPr txBox="1"/>
          <p:nvPr/>
        </p:nvSpPr>
        <p:spPr>
          <a:xfrm>
            <a:off x="516275" y="2205786"/>
            <a:ext cx="3519163" cy="3572373"/>
          </a:xfrm>
          <a:prstGeom prst="rect">
            <a:avLst/>
          </a:prstGeom>
          <a:noFill/>
          <a:ln w="31750" cap="rnd" cmpd="dbl">
            <a:noFill/>
          </a:ln>
        </p:spPr>
        <p:txBody>
          <a:bodyPr wrap="square" lIns="0" tIns="54412" rIns="0" bIns="54412" rtlCol="0" anchor="t" anchorCtr="0">
            <a:spAutoFit/>
          </a:bodyPr>
          <a:lstStyle/>
          <a:p>
            <a:pPr defTabSz="1088449" fontAlgn="base">
              <a:spcAft>
                <a:spcPts val="2399"/>
              </a:spcAft>
              <a:buClr>
                <a:srgbClr val="F0AB00"/>
              </a:buClr>
              <a:buSzPct val="80000"/>
              <a:defRPr/>
            </a:pPr>
            <a:r>
              <a:rPr lang="en-US" sz="1400" b="1" kern="0" dirty="0">
                <a:solidFill>
                  <a:srgbClr val="000000"/>
                </a:solidFill>
                <a:latin typeface="Helvetica" pitchFamily="2" charset="0"/>
                <a:ea typeface="Arial Unicode MS" pitchFamily="34" charset="-128"/>
                <a:cs typeface="72" panose="020B0503030000000003" pitchFamily="34" charset="0"/>
              </a:rPr>
              <a:t>Reduce risk with streamlined, secure and compliant records management</a:t>
            </a:r>
          </a:p>
          <a:p>
            <a:pPr marL="285664" lvl="1" indent="-285664" defTabSz="1088449" fontAlgn="base">
              <a:spcAft>
                <a:spcPts val="1799"/>
              </a:spcAft>
              <a:buClr>
                <a:srgbClr val="1B90FF"/>
              </a:buClr>
              <a:buSzPct val="100000"/>
              <a:buFont typeface="Wingdings" panose="05000000000000000000" pitchFamily="2" charset="2"/>
              <a:buChar char="ü"/>
              <a:defRPr/>
            </a:pPr>
            <a:r>
              <a:rPr lang="en-US" sz="1200" dirty="0">
                <a:solidFill>
                  <a:srgbClr val="000000"/>
                </a:solidFill>
                <a:latin typeface="Helvetica" pitchFamily="2" charset="0"/>
                <a:cs typeface="72" panose="020B0503030000000003" pitchFamily="34" charset="0"/>
              </a:rPr>
              <a:t>Align with retention policies and legal requirements, including GDPR, through automated rule-based archiving</a:t>
            </a:r>
          </a:p>
          <a:p>
            <a:pPr marL="285664" lvl="1" indent="-285664" defTabSz="1088449" fontAlgn="base">
              <a:spcAft>
                <a:spcPts val="1799"/>
              </a:spcAft>
              <a:buClr>
                <a:srgbClr val="1B90FF"/>
              </a:buClr>
              <a:buSzPct val="100000"/>
              <a:buFont typeface="Wingdings" panose="05000000000000000000" pitchFamily="2" charset="2"/>
              <a:buChar char="ü"/>
              <a:defRPr/>
            </a:pPr>
            <a:r>
              <a:rPr lang="en-US" sz="1200" dirty="0">
                <a:solidFill>
                  <a:srgbClr val="000000"/>
                </a:solidFill>
                <a:latin typeface="Helvetica" pitchFamily="2" charset="0"/>
                <a:cs typeface="72" panose="020B0503030000000003" pitchFamily="34" charset="0"/>
              </a:rPr>
              <a:t>Automatically apply retention schedules based on real-time employee lifecycle events in SAP SuccessFactors</a:t>
            </a:r>
          </a:p>
          <a:p>
            <a:pPr marL="285664" lvl="1" indent="-285664" defTabSz="1088449" fontAlgn="base">
              <a:spcAft>
                <a:spcPts val="1799"/>
              </a:spcAft>
              <a:buClr>
                <a:srgbClr val="1B90FF"/>
              </a:buClr>
              <a:buSzPct val="100000"/>
              <a:buFont typeface="Wingdings" panose="05000000000000000000" pitchFamily="2" charset="2"/>
              <a:buChar char="ü"/>
              <a:defRPr/>
            </a:pPr>
            <a:r>
              <a:rPr lang="en-US" sz="1200" dirty="0">
                <a:solidFill>
                  <a:srgbClr val="000000"/>
                </a:solidFill>
                <a:latin typeface="Helvetica" pitchFamily="2" charset="0"/>
                <a:cs typeface="72" panose="020B0503030000000003" pitchFamily="34" charset="0"/>
              </a:rPr>
              <a:t>Safeguard critical records with legal holds to prevent tampering or deletion during litigation</a:t>
            </a:r>
          </a:p>
          <a:p>
            <a:pPr marL="285664" lvl="1" indent="-285664" defTabSz="1088449" fontAlgn="base">
              <a:spcAft>
                <a:spcPts val="1799"/>
              </a:spcAft>
              <a:buClr>
                <a:srgbClr val="1B90FF"/>
              </a:buClr>
              <a:buSzPct val="100000"/>
              <a:buFont typeface="Wingdings" panose="05000000000000000000" pitchFamily="2" charset="2"/>
              <a:buChar char="ü"/>
              <a:defRPr/>
            </a:pPr>
            <a:r>
              <a:rPr lang="en-US" sz="1200" dirty="0">
                <a:solidFill>
                  <a:srgbClr val="000000"/>
                </a:solidFill>
                <a:latin typeface="Helvetica" pitchFamily="2" charset="0"/>
                <a:cs typeface="72" panose="020B0503030000000003" pitchFamily="34" charset="0"/>
              </a:rPr>
              <a:t>Ensure accountability with a complete, tamper-proof audit trail of all document access and activity</a:t>
            </a:r>
          </a:p>
        </p:txBody>
      </p:sp>
      <p:sp>
        <p:nvSpPr>
          <p:cNvPr id="2" name="Text Placeholder 1">
            <a:extLst>
              <a:ext uri="{FF2B5EF4-FFF2-40B4-BE49-F238E27FC236}">
                <a16:creationId xmlns:a16="http://schemas.microsoft.com/office/drawing/2014/main" id="{FAFF7908-6CAF-064D-AAA8-48EFB8FC7689}"/>
              </a:ext>
            </a:extLst>
          </p:cNvPr>
          <p:cNvSpPr>
            <a:spLocks noGrp="1"/>
          </p:cNvSpPr>
          <p:nvPr>
            <p:ph type="body" sz="quarter" idx="12"/>
          </p:nvPr>
        </p:nvSpPr>
        <p:spPr>
          <a:xfrm>
            <a:off x="676670" y="623797"/>
            <a:ext cx="8805533" cy="941956"/>
          </a:xfrm>
        </p:spPr>
        <p:txBody>
          <a:bodyPr>
            <a:normAutofit fontScale="85000" lnSpcReduction="20000"/>
          </a:bodyPr>
          <a:lstStyle/>
          <a:p>
            <a:r>
              <a:rPr lang="en-US" dirty="0"/>
              <a:t>Easily manage HR compliance obligations with records management </a:t>
            </a:r>
          </a:p>
        </p:txBody>
      </p:sp>
    </p:spTree>
    <p:extLst>
      <p:ext uri="{BB962C8B-B14F-4D97-AF65-F5344CB8AC3E}">
        <p14:creationId xmlns:p14="http://schemas.microsoft.com/office/powerpoint/2010/main" val="832740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holding a tablet&#10;&#10;AI-generated content may be incorrect.">
            <a:extLst>
              <a:ext uri="{FF2B5EF4-FFF2-40B4-BE49-F238E27FC236}">
                <a16:creationId xmlns:a16="http://schemas.microsoft.com/office/drawing/2014/main" id="{CA33BD15-4441-A606-42EB-C9DA03F20BB1}"/>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b="-65"/>
          <a:stretch/>
        </p:blipFill>
        <p:spPr>
          <a:xfrm>
            <a:off x="6562899" y="2065292"/>
            <a:ext cx="3674534" cy="4795837"/>
          </a:xfrm>
        </p:spPr>
      </p:pic>
      <p:sp>
        <p:nvSpPr>
          <p:cNvPr id="3" name="Text Placeholder 2">
            <a:extLst>
              <a:ext uri="{FF2B5EF4-FFF2-40B4-BE49-F238E27FC236}">
                <a16:creationId xmlns:a16="http://schemas.microsoft.com/office/drawing/2014/main" id="{23D4EA62-870B-CFFB-68A6-215914BA5ACF}"/>
              </a:ext>
            </a:extLst>
          </p:cNvPr>
          <p:cNvSpPr>
            <a:spLocks noGrp="1"/>
          </p:cNvSpPr>
          <p:nvPr>
            <p:ph type="body" sz="quarter" idx="11"/>
          </p:nvPr>
        </p:nvSpPr>
        <p:spPr>
          <a:xfrm>
            <a:off x="916637" y="1860755"/>
            <a:ext cx="4535094" cy="4077005"/>
          </a:xfrm>
        </p:spPr>
        <p:txBody>
          <a:bodyPr>
            <a:normAutofit fontScale="92500" lnSpcReduction="20000"/>
          </a:bodyPr>
          <a:lstStyle/>
          <a:p>
            <a:r>
              <a:rPr lang="en-US" dirty="0"/>
              <a:t>Breaking down xECM</a:t>
            </a:r>
          </a:p>
          <a:p>
            <a:pPr lvl="1"/>
            <a:r>
              <a:rPr lang="en-US" sz="1800" dirty="0"/>
              <a:t>Platform for the Enterprise</a:t>
            </a:r>
          </a:p>
          <a:p>
            <a:pPr lvl="1"/>
            <a:r>
              <a:rPr lang="en-US" sz="1800" dirty="0"/>
              <a:t>xECM - Anatomy</a:t>
            </a:r>
          </a:p>
          <a:p>
            <a:r>
              <a:rPr lang="en-US" dirty="0"/>
              <a:t>Business Need</a:t>
            </a:r>
          </a:p>
          <a:p>
            <a:pPr lvl="1"/>
            <a:r>
              <a:rPr lang="en-US" sz="1800" dirty="0"/>
              <a:t>HR Priorities</a:t>
            </a:r>
          </a:p>
          <a:p>
            <a:pPr lvl="1"/>
            <a:r>
              <a:rPr lang="en-US" sz="1800" dirty="0"/>
              <a:t>Content Management Challenges</a:t>
            </a:r>
          </a:p>
          <a:p>
            <a:r>
              <a:rPr lang="en-US" dirty="0"/>
              <a:t>xECM for SuccessFactors</a:t>
            </a:r>
          </a:p>
          <a:p>
            <a:r>
              <a:rPr lang="en-US" dirty="0"/>
              <a:t>Use Cases</a:t>
            </a:r>
          </a:p>
          <a:p>
            <a:r>
              <a:rPr lang="en-US" dirty="0"/>
              <a:t>Key Benefits</a:t>
            </a:r>
          </a:p>
          <a:p>
            <a:endParaRPr lang="en-US" dirty="0"/>
          </a:p>
        </p:txBody>
      </p:sp>
    </p:spTree>
    <p:extLst>
      <p:ext uri="{BB962C8B-B14F-4D97-AF65-F5344CB8AC3E}">
        <p14:creationId xmlns:p14="http://schemas.microsoft.com/office/powerpoint/2010/main" val="85753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B284D-258C-244C-CD98-9DBC1D8C4E25}"/>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5C1BF8FE-C9B7-3059-E7C0-07FEF7145E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23875" y="2284937"/>
            <a:ext cx="70319" cy="45707"/>
          </a:xfrm>
          <a:prstGeom prst="rect">
            <a:avLst/>
          </a:prstGeom>
        </p:spPr>
      </p:pic>
      <p:pic>
        <p:nvPicPr>
          <p:cNvPr id="16" name="Picture 15">
            <a:extLst>
              <a:ext uri="{FF2B5EF4-FFF2-40B4-BE49-F238E27FC236}">
                <a16:creationId xmlns:a16="http://schemas.microsoft.com/office/drawing/2014/main" id="{73C73EB7-6C30-D3ED-0E12-FF0D707BD9B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374139" y="2036747"/>
            <a:ext cx="7313295" cy="4144498"/>
          </a:xfrm>
          <a:prstGeom prst="roundRect">
            <a:avLst>
              <a:gd name="adj" fmla="val 0"/>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a:extLst>
              <a:ext uri="{FF2B5EF4-FFF2-40B4-BE49-F238E27FC236}">
                <a16:creationId xmlns:a16="http://schemas.microsoft.com/office/drawing/2014/main" id="{91ABB4A4-CFF9-EE2D-CBEA-9A9215E0B8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78233" y="2666813"/>
            <a:ext cx="1937225" cy="2011156"/>
          </a:xfrm>
          <a:prstGeom prst="rect">
            <a:avLst/>
          </a:prstGeom>
        </p:spPr>
      </p:pic>
      <p:pic>
        <p:nvPicPr>
          <p:cNvPr id="22" name="Picture 21">
            <a:extLst>
              <a:ext uri="{FF2B5EF4-FFF2-40B4-BE49-F238E27FC236}">
                <a16:creationId xmlns:a16="http://schemas.microsoft.com/office/drawing/2014/main" id="{1350B989-B562-13B4-DBF1-891CE7CE6D2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49277" y="5905498"/>
            <a:ext cx="799892" cy="182832"/>
          </a:xfrm>
          <a:prstGeom prst="rect">
            <a:avLst/>
          </a:prstGeom>
        </p:spPr>
      </p:pic>
      <p:sp>
        <p:nvSpPr>
          <p:cNvPr id="21" name="TextBox 20">
            <a:extLst>
              <a:ext uri="{FF2B5EF4-FFF2-40B4-BE49-F238E27FC236}">
                <a16:creationId xmlns:a16="http://schemas.microsoft.com/office/drawing/2014/main" id="{9B3A6CF8-8FAA-7E26-5382-8BDF5120F31C}"/>
              </a:ext>
            </a:extLst>
          </p:cNvPr>
          <p:cNvSpPr txBox="1"/>
          <p:nvPr/>
        </p:nvSpPr>
        <p:spPr>
          <a:xfrm>
            <a:off x="503870" y="2208762"/>
            <a:ext cx="3446125" cy="3972483"/>
          </a:xfrm>
          <a:prstGeom prst="rect">
            <a:avLst/>
          </a:prstGeom>
          <a:noFill/>
          <a:ln w="31750" cap="rnd" cmpd="dbl">
            <a:noFill/>
          </a:ln>
        </p:spPr>
        <p:txBody>
          <a:bodyPr wrap="square" lIns="0" tIns="54412" rIns="0" bIns="54412" rtlCol="0" anchor="t" anchorCtr="0">
            <a:spAutoFit/>
          </a:bodyPr>
          <a:lstStyle/>
          <a:p>
            <a:pPr defTabSz="1088449" fontAlgn="base">
              <a:spcAft>
                <a:spcPts val="2399"/>
              </a:spcAft>
              <a:buClr>
                <a:srgbClr val="F0AB00"/>
              </a:buClr>
              <a:buSzPct val="80000"/>
              <a:defRPr/>
            </a:pPr>
            <a:r>
              <a:rPr lang="en-US" sz="1400" b="1" kern="0" dirty="0">
                <a:solidFill>
                  <a:srgbClr val="000000"/>
                </a:solidFill>
                <a:latin typeface="Helvetica" pitchFamily="2" charset="0"/>
                <a:ea typeface="Arial Unicode MS" pitchFamily="34" charset="-128"/>
                <a:cs typeface="72" panose="020B0503030000000003" pitchFamily="34" charset="0"/>
              </a:rPr>
              <a:t>Empower your employees with quick and easy access to HR-related transactions and services</a:t>
            </a:r>
          </a:p>
          <a:p>
            <a:pPr marL="285664" lvl="1" indent="-285664" defTabSz="1088449" fontAlgn="base">
              <a:spcAft>
                <a:spcPts val="1799"/>
              </a:spcAft>
              <a:buClr>
                <a:srgbClr val="1B90FF"/>
              </a:buClr>
              <a:buSzPct val="100000"/>
              <a:buFont typeface="Wingdings" panose="05000000000000000000" pitchFamily="2" charset="2"/>
              <a:buChar char="ü"/>
              <a:defRPr/>
            </a:pPr>
            <a:r>
              <a:rPr lang="en-US" sz="1200" dirty="0">
                <a:solidFill>
                  <a:srgbClr val="000000"/>
                </a:solidFill>
                <a:latin typeface="Helvetica" pitchFamily="2" charset="0"/>
                <a:cs typeface="72" panose="020B0503030000000003" pitchFamily="34" charset="0"/>
              </a:rPr>
              <a:t>Enable secure self-service so employees can easily view and retrieve documents from their own file</a:t>
            </a:r>
          </a:p>
          <a:p>
            <a:pPr marL="285664" lvl="1" indent="-285664" defTabSz="1088449" fontAlgn="base">
              <a:spcAft>
                <a:spcPts val="1799"/>
              </a:spcAft>
              <a:buClr>
                <a:srgbClr val="1B90FF"/>
              </a:buClr>
              <a:buSzPct val="100000"/>
              <a:buFont typeface="Wingdings" panose="05000000000000000000" pitchFamily="2" charset="2"/>
              <a:buChar char="ü"/>
              <a:defRPr/>
            </a:pPr>
            <a:r>
              <a:rPr lang="en-US" sz="1200" dirty="0">
                <a:solidFill>
                  <a:srgbClr val="000000"/>
                </a:solidFill>
                <a:latin typeface="Helvetica" pitchFamily="2" charset="0"/>
                <a:cs typeface="72" panose="020B0503030000000003" pitchFamily="34" charset="0"/>
              </a:rPr>
              <a:t>Keep records up to date by allowing employees to upload or update documents as needed</a:t>
            </a:r>
          </a:p>
          <a:p>
            <a:pPr marL="285664" lvl="1" indent="-285664" defTabSz="1088449" fontAlgn="base">
              <a:spcAft>
                <a:spcPts val="1799"/>
              </a:spcAft>
              <a:buClr>
                <a:srgbClr val="1B90FF"/>
              </a:buClr>
              <a:buSzPct val="100000"/>
              <a:buFont typeface="Wingdings" panose="05000000000000000000" pitchFamily="2" charset="2"/>
              <a:buChar char="ü"/>
              <a:defRPr/>
            </a:pPr>
            <a:r>
              <a:rPr lang="en-US" sz="1200" dirty="0">
                <a:solidFill>
                  <a:srgbClr val="000000"/>
                </a:solidFill>
                <a:latin typeface="Helvetica" pitchFamily="2" charset="0"/>
                <a:cs typeface="72" panose="020B0503030000000003" pitchFamily="34" charset="0"/>
              </a:rPr>
              <a:t>Reduce routine HR requests by letting employees generate common documents like employment verification letters</a:t>
            </a:r>
          </a:p>
          <a:p>
            <a:pPr marL="285664" lvl="1" indent="-285664" defTabSz="1088449" fontAlgn="base">
              <a:spcAft>
                <a:spcPts val="1799"/>
              </a:spcAft>
              <a:buClr>
                <a:srgbClr val="1B90FF"/>
              </a:buClr>
              <a:buSzPct val="100000"/>
              <a:buFont typeface="Wingdings" panose="05000000000000000000" pitchFamily="2" charset="2"/>
              <a:buChar char="ü"/>
              <a:defRPr/>
            </a:pPr>
            <a:r>
              <a:rPr lang="en-US" sz="1200" dirty="0">
                <a:solidFill>
                  <a:srgbClr val="000000"/>
                </a:solidFill>
                <a:latin typeface="Helvetica" pitchFamily="2" charset="0"/>
                <a:cs typeface="72" panose="020B0503030000000003" pitchFamily="34" charset="0"/>
              </a:rPr>
              <a:t>Boost manager efficiency with self-service tools that support team oversight and reduce back-and-forth with HR</a:t>
            </a:r>
          </a:p>
        </p:txBody>
      </p:sp>
      <p:sp>
        <p:nvSpPr>
          <p:cNvPr id="2" name="Title 2">
            <a:extLst>
              <a:ext uri="{FF2B5EF4-FFF2-40B4-BE49-F238E27FC236}">
                <a16:creationId xmlns:a16="http://schemas.microsoft.com/office/drawing/2014/main" id="{B8A7C7C5-3DED-1D5A-B226-C1360C80B319}"/>
              </a:ext>
            </a:extLst>
          </p:cNvPr>
          <p:cNvSpPr txBox="1">
            <a:spLocks/>
          </p:cNvSpPr>
          <p:nvPr/>
        </p:nvSpPr>
        <p:spPr>
          <a:xfrm>
            <a:off x="503870" y="504761"/>
            <a:ext cx="11183564" cy="738472"/>
          </a:xfrm>
          <a:prstGeom prst="rect">
            <a:avLst/>
          </a:prstGeom>
        </p:spPr>
        <p:txBody>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defTabSz="1088231">
              <a:defRPr/>
            </a:pPr>
            <a:endParaRPr lang="en-US" sz="2399" dirty="0">
              <a:solidFill>
                <a:srgbClr val="000000"/>
              </a:solidFill>
              <a:latin typeface="72 Brand Medium"/>
              <a:cs typeface="72" panose="020B0503030000000003" pitchFamily="34" charset="0"/>
            </a:endParaRPr>
          </a:p>
        </p:txBody>
      </p:sp>
      <p:pic>
        <p:nvPicPr>
          <p:cNvPr id="25" name="Picture 24">
            <a:extLst>
              <a:ext uri="{FF2B5EF4-FFF2-40B4-BE49-F238E27FC236}">
                <a16:creationId xmlns:a16="http://schemas.microsoft.com/office/drawing/2014/main" id="{0DFCAD3A-1437-7001-CC74-1221094C13BC}"/>
              </a:ext>
            </a:extLst>
          </p:cNvPr>
          <p:cNvPicPr>
            <a:picLocks noChangeAspect="1"/>
          </p:cNvPicPr>
          <p:nvPr/>
        </p:nvPicPr>
        <p:blipFill>
          <a:blip r:embed="rId7" cstate="screen">
            <a:extLst>
              <a:ext uri="{28A0092B-C50C-407E-A947-70E740481C1C}">
                <a14:useLocalDpi xmlns:a14="http://schemas.microsoft.com/office/drawing/2010/main"/>
              </a:ext>
            </a:extLst>
          </a:blip>
          <a:srcRect t="-1784"/>
          <a:stretch/>
        </p:blipFill>
        <p:spPr>
          <a:xfrm>
            <a:off x="4498591" y="2035578"/>
            <a:ext cx="811249" cy="210257"/>
          </a:xfrm>
          <a:prstGeom prst="rect">
            <a:avLst/>
          </a:prstGeom>
        </p:spPr>
      </p:pic>
      <p:sp>
        <p:nvSpPr>
          <p:cNvPr id="3" name="Text Placeholder 2">
            <a:extLst>
              <a:ext uri="{FF2B5EF4-FFF2-40B4-BE49-F238E27FC236}">
                <a16:creationId xmlns:a16="http://schemas.microsoft.com/office/drawing/2014/main" id="{DC8C8BC0-9C46-AC96-E77B-8FFAC9889761}"/>
              </a:ext>
            </a:extLst>
          </p:cNvPr>
          <p:cNvSpPr>
            <a:spLocks noGrp="1"/>
          </p:cNvSpPr>
          <p:nvPr>
            <p:ph type="body" sz="quarter" idx="12"/>
          </p:nvPr>
        </p:nvSpPr>
        <p:spPr>
          <a:xfrm>
            <a:off x="659756" y="676755"/>
            <a:ext cx="9018477" cy="942782"/>
          </a:xfrm>
        </p:spPr>
        <p:txBody>
          <a:bodyPr>
            <a:normAutofit fontScale="85000" lnSpcReduction="20000"/>
          </a:bodyPr>
          <a:lstStyle/>
          <a:p>
            <a:r>
              <a:rPr lang="en-US" dirty="0"/>
              <a:t>Elevate the employee experience with self-service tools  </a:t>
            </a:r>
          </a:p>
        </p:txBody>
      </p:sp>
    </p:spTree>
    <p:extLst>
      <p:ext uri="{BB962C8B-B14F-4D97-AF65-F5344CB8AC3E}">
        <p14:creationId xmlns:p14="http://schemas.microsoft.com/office/powerpoint/2010/main" val="1716888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B5DB7-E727-E1DC-CD1C-0D5D134EAAF2}"/>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5130F5E1-3DBA-E24E-E4FE-5F0F25B974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77875" y="2295546"/>
            <a:ext cx="70319" cy="45707"/>
          </a:xfrm>
          <a:prstGeom prst="rect">
            <a:avLst/>
          </a:prstGeom>
        </p:spPr>
      </p:pic>
      <p:sp>
        <p:nvSpPr>
          <p:cNvPr id="21" name="TextBox 20">
            <a:extLst>
              <a:ext uri="{FF2B5EF4-FFF2-40B4-BE49-F238E27FC236}">
                <a16:creationId xmlns:a16="http://schemas.microsoft.com/office/drawing/2014/main" id="{F6A6C920-0DFF-B360-45E8-E03D856935CA}"/>
              </a:ext>
            </a:extLst>
          </p:cNvPr>
          <p:cNvSpPr txBox="1"/>
          <p:nvPr/>
        </p:nvSpPr>
        <p:spPr>
          <a:xfrm>
            <a:off x="499342" y="2295546"/>
            <a:ext cx="4070281" cy="3387707"/>
          </a:xfrm>
          <a:prstGeom prst="rect">
            <a:avLst/>
          </a:prstGeom>
          <a:noFill/>
          <a:ln w="31750" cap="rnd" cmpd="dbl">
            <a:noFill/>
          </a:ln>
        </p:spPr>
        <p:txBody>
          <a:bodyPr wrap="square" lIns="0" tIns="54412" rIns="0" bIns="54412" rtlCol="0" anchor="t" anchorCtr="0">
            <a:spAutoFit/>
          </a:bodyPr>
          <a:lstStyle/>
          <a:p>
            <a:pPr defTabSz="1088449" fontAlgn="base">
              <a:spcAft>
                <a:spcPts val="2399"/>
              </a:spcAft>
              <a:buClr>
                <a:srgbClr val="F0AB00"/>
              </a:buClr>
              <a:buSzPct val="80000"/>
              <a:defRPr/>
            </a:pPr>
            <a:r>
              <a:rPr lang="en-US" sz="1400" b="1" kern="0" dirty="0">
                <a:solidFill>
                  <a:srgbClr val="000000"/>
                </a:solidFill>
                <a:latin typeface="Helvetica" pitchFamily="2" charset="0"/>
                <a:ea typeface="Arial Unicode MS" pitchFamily="34" charset="-128"/>
                <a:cs typeface="72" panose="020B0503030000000003" pitchFamily="34" charset="0"/>
              </a:rPr>
              <a:t>Simplify and standardize the creation of employee documents across the organization</a:t>
            </a:r>
          </a:p>
          <a:p>
            <a:pPr marL="285664" lvl="1" indent="-285664" defTabSz="1088449" fontAlgn="base">
              <a:spcAft>
                <a:spcPts val="1799"/>
              </a:spcAft>
              <a:buClr>
                <a:srgbClr val="1B90FF"/>
              </a:buClr>
              <a:buSzPct val="100000"/>
              <a:buFont typeface="Wingdings" panose="05000000000000000000" pitchFamily="2" charset="2"/>
              <a:buChar char="ü"/>
              <a:defRPr/>
            </a:pPr>
            <a:r>
              <a:rPr lang="en-US" sz="1200" dirty="0">
                <a:solidFill>
                  <a:srgbClr val="000000"/>
                </a:solidFill>
                <a:latin typeface="Helvetica" pitchFamily="2" charset="0"/>
                <a:cs typeface="72" panose="020B0503030000000003" pitchFamily="34" charset="0"/>
              </a:rPr>
              <a:t>Ensure brand and policy alignment by using a centralized library of pre-approved, styled templates</a:t>
            </a:r>
          </a:p>
          <a:p>
            <a:pPr marL="285664" lvl="1" indent="-285664" defTabSz="1088449" fontAlgn="base">
              <a:spcAft>
                <a:spcPts val="1799"/>
              </a:spcAft>
              <a:buClr>
                <a:srgbClr val="1B90FF"/>
              </a:buClr>
              <a:buSzPct val="100000"/>
              <a:buFont typeface="Wingdings" panose="05000000000000000000" pitchFamily="2" charset="2"/>
              <a:buChar char="ü"/>
              <a:defRPr/>
            </a:pPr>
            <a:r>
              <a:rPr lang="en-US" sz="1200" dirty="0">
                <a:solidFill>
                  <a:srgbClr val="000000"/>
                </a:solidFill>
                <a:latin typeface="Helvetica" pitchFamily="2" charset="0"/>
                <a:cs typeface="72" panose="020B0503030000000003" pitchFamily="34" charset="0"/>
              </a:rPr>
              <a:t>Save time with automation—generate documents in bulk or based on employee events (e.g., promotions, exits) with multi-channel delivery*</a:t>
            </a:r>
          </a:p>
          <a:p>
            <a:pPr marL="285664" lvl="1" indent="-285664" defTabSz="1088449" fontAlgn="base">
              <a:spcAft>
                <a:spcPts val="1799"/>
              </a:spcAft>
              <a:buClr>
                <a:srgbClr val="1B90FF"/>
              </a:buClr>
              <a:buSzPct val="100000"/>
              <a:buFont typeface="Wingdings" panose="05000000000000000000" pitchFamily="2" charset="2"/>
              <a:buChar char="ü"/>
              <a:defRPr/>
            </a:pPr>
            <a:r>
              <a:rPr lang="en-US" sz="1200" dirty="0">
                <a:solidFill>
                  <a:srgbClr val="000000"/>
                </a:solidFill>
                <a:latin typeface="Helvetica" pitchFamily="2" charset="0"/>
                <a:cs typeface="72" panose="020B0503030000000003" pitchFamily="34" charset="0"/>
              </a:rPr>
              <a:t>Accelerate approvals by integrating secure electronic signature workflows</a:t>
            </a:r>
          </a:p>
          <a:p>
            <a:pPr marL="285664" lvl="1" indent="-285664" defTabSz="1088449" fontAlgn="base">
              <a:spcAft>
                <a:spcPts val="1799"/>
              </a:spcAft>
              <a:buClr>
                <a:srgbClr val="1B90FF"/>
              </a:buClr>
              <a:buSzPct val="100000"/>
              <a:buFont typeface="Wingdings" panose="05000000000000000000" pitchFamily="2" charset="2"/>
              <a:buChar char="ü"/>
              <a:defRPr/>
            </a:pPr>
            <a:r>
              <a:rPr lang="en-US" sz="1200" dirty="0">
                <a:solidFill>
                  <a:srgbClr val="000000"/>
                </a:solidFill>
                <a:latin typeface="Helvetica" pitchFamily="2" charset="0"/>
                <a:cs typeface="72" panose="020B0503030000000003" pitchFamily="34" charset="0"/>
              </a:rPr>
              <a:t>Personalize at scale with a dynamic text resource library that adapts documents using conditional formatting</a:t>
            </a:r>
          </a:p>
        </p:txBody>
      </p:sp>
      <p:sp>
        <p:nvSpPr>
          <p:cNvPr id="8" name="Title 2">
            <a:extLst>
              <a:ext uri="{FF2B5EF4-FFF2-40B4-BE49-F238E27FC236}">
                <a16:creationId xmlns:a16="http://schemas.microsoft.com/office/drawing/2014/main" id="{1951F422-3A1F-E328-74AB-DF2738ADA246}"/>
              </a:ext>
            </a:extLst>
          </p:cNvPr>
          <p:cNvSpPr txBox="1">
            <a:spLocks/>
          </p:cNvSpPr>
          <p:nvPr/>
        </p:nvSpPr>
        <p:spPr>
          <a:xfrm>
            <a:off x="503870" y="504761"/>
            <a:ext cx="11183564" cy="738472"/>
          </a:xfrm>
          <a:prstGeom prst="rect">
            <a:avLst/>
          </a:prstGeom>
        </p:spPr>
        <p:txBody>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defTabSz="1088231">
              <a:defRPr/>
            </a:pPr>
            <a:endParaRPr lang="en-US" sz="2399" dirty="0">
              <a:solidFill>
                <a:srgbClr val="000000"/>
              </a:solidFill>
              <a:latin typeface="72 Brand Medium"/>
              <a:cs typeface="72" panose="020B0503030000000003" pitchFamily="34" charset="0"/>
            </a:endParaRPr>
          </a:p>
        </p:txBody>
      </p:sp>
      <p:grpSp>
        <p:nvGrpSpPr>
          <p:cNvPr id="10" name="Group 9">
            <a:extLst>
              <a:ext uri="{FF2B5EF4-FFF2-40B4-BE49-F238E27FC236}">
                <a16:creationId xmlns:a16="http://schemas.microsoft.com/office/drawing/2014/main" id="{06D149B1-0333-4C46-F53C-FA2D2C41E483}"/>
              </a:ext>
            </a:extLst>
          </p:cNvPr>
          <p:cNvGrpSpPr/>
          <p:nvPr/>
        </p:nvGrpSpPr>
        <p:grpSpPr>
          <a:xfrm>
            <a:off x="4834218" y="1923924"/>
            <a:ext cx="6705033" cy="4205145"/>
            <a:chOff x="5228703" y="1963391"/>
            <a:chExt cx="6476288" cy="4061685"/>
          </a:xfrm>
        </p:grpSpPr>
        <p:pic>
          <p:nvPicPr>
            <p:cNvPr id="12" name="Picture 11">
              <a:extLst>
                <a:ext uri="{FF2B5EF4-FFF2-40B4-BE49-F238E27FC236}">
                  <a16:creationId xmlns:a16="http://schemas.microsoft.com/office/drawing/2014/main" id="{2FACF424-8F45-7D59-83B9-1D3E3424DFA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228705" y="1963391"/>
              <a:ext cx="6461772" cy="4061685"/>
            </a:xfrm>
            <a:prstGeom prst="roundRect">
              <a:avLst>
                <a:gd name="adj" fmla="val 3380"/>
              </a:avLst>
            </a:prstGeom>
            <a:effectLst>
              <a:outerShdw blurRad="165100" algn="ctr" rotWithShape="0">
                <a:schemeClr val="tx1">
                  <a:alpha val="40000"/>
                </a:schemeClr>
              </a:outerShdw>
            </a:effectLst>
          </p:spPr>
        </p:pic>
        <p:pic>
          <p:nvPicPr>
            <p:cNvPr id="13" name="Picture 12">
              <a:extLst>
                <a:ext uri="{FF2B5EF4-FFF2-40B4-BE49-F238E27FC236}">
                  <a16:creationId xmlns:a16="http://schemas.microsoft.com/office/drawing/2014/main" id="{DDE8AE79-9624-89FE-E0D6-97730691403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369394" y="2864325"/>
              <a:ext cx="4113382" cy="2843024"/>
            </a:xfrm>
            <a:prstGeom prst="rect">
              <a:avLst/>
            </a:prstGeom>
          </p:spPr>
        </p:pic>
        <p:pic>
          <p:nvPicPr>
            <p:cNvPr id="14" name="Picture 13">
              <a:extLst>
                <a:ext uri="{FF2B5EF4-FFF2-40B4-BE49-F238E27FC236}">
                  <a16:creationId xmlns:a16="http://schemas.microsoft.com/office/drawing/2014/main" id="{C4A2526D-43E4-B97B-B96D-2FC10451D2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05697" y="2819888"/>
              <a:ext cx="1299294" cy="2890907"/>
            </a:xfrm>
            <a:prstGeom prst="rect">
              <a:avLst/>
            </a:prstGeom>
          </p:spPr>
        </p:pic>
        <p:pic>
          <p:nvPicPr>
            <p:cNvPr id="15" name="Picture 14">
              <a:extLst>
                <a:ext uri="{FF2B5EF4-FFF2-40B4-BE49-F238E27FC236}">
                  <a16:creationId xmlns:a16="http://schemas.microsoft.com/office/drawing/2014/main" id="{9DF5D070-670C-2F1D-7BBE-91CB2B33FC5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28703" y="2816442"/>
              <a:ext cx="1299294" cy="2890907"/>
            </a:xfrm>
            <a:prstGeom prst="rect">
              <a:avLst/>
            </a:prstGeom>
          </p:spPr>
        </p:pic>
      </p:grpSp>
      <p:pic>
        <p:nvPicPr>
          <p:cNvPr id="11" name="Picture 10">
            <a:extLst>
              <a:ext uri="{FF2B5EF4-FFF2-40B4-BE49-F238E27FC236}">
                <a16:creationId xmlns:a16="http://schemas.microsoft.com/office/drawing/2014/main" id="{A5A17B60-E7D4-AF65-FBA0-FCCF1DE71371}"/>
              </a:ext>
            </a:extLst>
          </p:cNvPr>
          <p:cNvPicPr>
            <a:picLocks noChangeAspect="1"/>
          </p:cNvPicPr>
          <p:nvPr/>
        </p:nvPicPr>
        <p:blipFill>
          <a:blip r:embed="rId7"/>
          <a:stretch>
            <a:fillRect/>
          </a:stretch>
        </p:blipFill>
        <p:spPr>
          <a:xfrm>
            <a:off x="5864331" y="2808913"/>
            <a:ext cx="4365185" cy="99713"/>
          </a:xfrm>
          <a:prstGeom prst="rect">
            <a:avLst/>
          </a:prstGeom>
        </p:spPr>
      </p:pic>
      <p:sp>
        <p:nvSpPr>
          <p:cNvPr id="2" name="Text Placeholder 1">
            <a:extLst>
              <a:ext uri="{FF2B5EF4-FFF2-40B4-BE49-F238E27FC236}">
                <a16:creationId xmlns:a16="http://schemas.microsoft.com/office/drawing/2014/main" id="{73458BE9-9AB8-2C84-7848-A78A61F6D571}"/>
              </a:ext>
            </a:extLst>
          </p:cNvPr>
          <p:cNvSpPr>
            <a:spLocks noGrp="1"/>
          </p:cNvSpPr>
          <p:nvPr>
            <p:ph type="body" sz="quarter" idx="12"/>
          </p:nvPr>
        </p:nvSpPr>
        <p:spPr>
          <a:xfrm>
            <a:off x="689196" y="560255"/>
            <a:ext cx="8567539" cy="902983"/>
          </a:xfrm>
        </p:spPr>
        <p:txBody>
          <a:bodyPr>
            <a:normAutofit fontScale="85000" lnSpcReduction="20000"/>
          </a:bodyPr>
          <a:lstStyle/>
          <a:p>
            <a:r>
              <a:rPr lang="en-US" dirty="0"/>
              <a:t>Streamline HR communications with document generation</a:t>
            </a:r>
          </a:p>
        </p:txBody>
      </p:sp>
    </p:spTree>
    <p:extLst>
      <p:ext uri="{BB962C8B-B14F-4D97-AF65-F5344CB8AC3E}">
        <p14:creationId xmlns:p14="http://schemas.microsoft.com/office/powerpoint/2010/main" val="2497727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CCD0F-4960-7760-D8BC-1E09CC7B314B}"/>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3698CDA1-0AB9-B5A4-8A62-6692F57382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23875" y="2041546"/>
            <a:ext cx="70319" cy="45707"/>
          </a:xfrm>
          <a:prstGeom prst="rect">
            <a:avLst/>
          </a:prstGeom>
        </p:spPr>
      </p:pic>
      <p:pic>
        <p:nvPicPr>
          <p:cNvPr id="6" name="Picture 5" descr="A screenshot of a computer&#10;&#10;AI-generated content may be incorrect.">
            <a:extLst>
              <a:ext uri="{FF2B5EF4-FFF2-40B4-BE49-F238E27FC236}">
                <a16:creationId xmlns:a16="http://schemas.microsoft.com/office/drawing/2014/main" id="{0760EA03-541F-4A2E-8432-C4811B47A0CD}"/>
              </a:ext>
            </a:extLst>
          </p:cNvPr>
          <p:cNvPicPr>
            <a:picLocks noChangeAspect="1"/>
          </p:cNvPicPr>
          <p:nvPr/>
        </p:nvPicPr>
        <p:blipFill>
          <a:blip r:embed="rId4" cstate="screen">
            <a:extLst>
              <a:ext uri="{28A0092B-C50C-407E-A947-70E740481C1C}">
                <a14:useLocalDpi xmlns:a14="http://schemas.microsoft.com/office/drawing/2010/main"/>
              </a:ext>
            </a:extLst>
          </a:blip>
          <a:srcRect r="12719"/>
          <a:stretch/>
        </p:blipFill>
        <p:spPr>
          <a:xfrm>
            <a:off x="4493336" y="2041546"/>
            <a:ext cx="7360322" cy="4205145"/>
          </a:xfrm>
          <a:prstGeom prst="roundRect">
            <a:avLst>
              <a:gd name="adj" fmla="val 0"/>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TextBox 20">
            <a:extLst>
              <a:ext uri="{FF2B5EF4-FFF2-40B4-BE49-F238E27FC236}">
                <a16:creationId xmlns:a16="http://schemas.microsoft.com/office/drawing/2014/main" id="{90A7B588-8258-DECA-6907-D58FB6713CB3}"/>
              </a:ext>
            </a:extLst>
          </p:cNvPr>
          <p:cNvSpPr txBox="1"/>
          <p:nvPr/>
        </p:nvSpPr>
        <p:spPr>
          <a:xfrm>
            <a:off x="499342" y="2087254"/>
            <a:ext cx="3632391" cy="3972483"/>
          </a:xfrm>
          <a:prstGeom prst="rect">
            <a:avLst/>
          </a:prstGeom>
          <a:noFill/>
          <a:ln w="31750" cap="rnd" cmpd="dbl">
            <a:noFill/>
          </a:ln>
        </p:spPr>
        <p:txBody>
          <a:bodyPr wrap="square" lIns="0" tIns="54412" rIns="0" bIns="54412" rtlCol="0" anchor="t" anchorCtr="0">
            <a:spAutoFit/>
          </a:bodyPr>
          <a:lstStyle/>
          <a:p>
            <a:pPr defTabSz="1088449" fontAlgn="base">
              <a:spcAft>
                <a:spcPts val="2399"/>
              </a:spcAft>
              <a:buClr>
                <a:srgbClr val="F0AB00"/>
              </a:buClr>
              <a:buSzPct val="80000"/>
              <a:defRPr/>
            </a:pPr>
            <a:r>
              <a:rPr lang="en-US" sz="1400" b="1" kern="0" dirty="0">
                <a:solidFill>
                  <a:srgbClr val="000000"/>
                </a:solidFill>
                <a:latin typeface="Helvetica" pitchFamily="2" charset="0"/>
                <a:ea typeface="Arial Unicode MS" pitchFamily="34" charset="-128"/>
                <a:cs typeface="72" panose="020B0503030000000003" pitchFamily="34" charset="0"/>
              </a:rPr>
              <a:t>Easily manage multi-role employees with dedicated folders for each role, even across countries or departments </a:t>
            </a:r>
          </a:p>
          <a:p>
            <a:pPr marL="285664" lvl="1" indent="-285664" defTabSz="1088449" fontAlgn="base">
              <a:spcAft>
                <a:spcPts val="1799"/>
              </a:spcAft>
              <a:buClr>
                <a:srgbClr val="1B90FF"/>
              </a:buClr>
              <a:buSzPct val="100000"/>
              <a:buFont typeface="Wingdings" panose="05000000000000000000" pitchFamily="2" charset="2"/>
              <a:buChar char="ü"/>
              <a:defRPr/>
            </a:pPr>
            <a:r>
              <a:rPr lang="en-US" sz="1200" dirty="0">
                <a:solidFill>
                  <a:srgbClr val="000000"/>
                </a:solidFill>
                <a:latin typeface="Helvetica" pitchFamily="2" charset="0"/>
                <a:cs typeface="72" panose="020B0503030000000003" pitchFamily="34" charset="0"/>
              </a:rPr>
              <a:t>Streamline contract updates and version control to eliminate manual oversight and reduce administrative burden</a:t>
            </a:r>
          </a:p>
          <a:p>
            <a:pPr marL="285664" lvl="1" indent="-285664" defTabSz="1088449" fontAlgn="base">
              <a:spcAft>
                <a:spcPts val="1799"/>
              </a:spcAft>
              <a:buClr>
                <a:srgbClr val="1B90FF"/>
              </a:buClr>
              <a:buSzPct val="100000"/>
              <a:buFont typeface="Wingdings" panose="05000000000000000000" pitchFamily="2" charset="2"/>
              <a:buChar char="ü"/>
              <a:defRPr/>
            </a:pPr>
            <a:r>
              <a:rPr lang="en-US" sz="1200" dirty="0">
                <a:solidFill>
                  <a:srgbClr val="000000"/>
                </a:solidFill>
                <a:latin typeface="Helvetica" pitchFamily="2" charset="0"/>
                <a:cs typeface="72" panose="020B0503030000000003" pitchFamily="34" charset="0"/>
              </a:rPr>
              <a:t>Protect sensitive records by automatically adjusting permissions as employees change roles, managers, or working hours</a:t>
            </a:r>
          </a:p>
          <a:p>
            <a:pPr marL="285664" lvl="1" indent="-285664" defTabSz="1088449" fontAlgn="base">
              <a:spcAft>
                <a:spcPts val="1799"/>
              </a:spcAft>
              <a:buClr>
                <a:srgbClr val="1B90FF"/>
              </a:buClr>
              <a:buSzPct val="100000"/>
              <a:buFont typeface="Wingdings" panose="05000000000000000000" pitchFamily="2" charset="2"/>
              <a:buChar char="ü"/>
              <a:defRPr/>
            </a:pPr>
            <a:r>
              <a:rPr lang="en-US" sz="1200" dirty="0">
                <a:solidFill>
                  <a:srgbClr val="000000"/>
                </a:solidFill>
                <a:latin typeface="Helvetica" pitchFamily="2" charset="0"/>
                <a:cs typeface="72" panose="020B0503030000000003" pitchFamily="34" charset="0"/>
              </a:rPr>
              <a:t>Enhance operational efficiency by centralizing management of contract, contingent, and temporary worker documents</a:t>
            </a:r>
          </a:p>
          <a:p>
            <a:pPr marL="285664" lvl="1" indent="-285664" defTabSz="1088449" fontAlgn="base">
              <a:spcAft>
                <a:spcPts val="1799"/>
              </a:spcAft>
              <a:buClr>
                <a:srgbClr val="1B90FF"/>
              </a:buClr>
              <a:buSzPct val="100000"/>
              <a:buFont typeface="Wingdings" panose="05000000000000000000" pitchFamily="2" charset="2"/>
              <a:buChar char="ü"/>
              <a:defRPr/>
            </a:pPr>
            <a:r>
              <a:rPr lang="en-US" sz="1200" dirty="0">
                <a:solidFill>
                  <a:srgbClr val="000000"/>
                </a:solidFill>
                <a:latin typeface="Helvetica" pitchFamily="2" charset="0"/>
                <a:cs typeface="72" panose="020B0503030000000003" pitchFamily="34" charset="0"/>
              </a:rPr>
              <a:t>Mitigate compliance risk by ensuring accurate, complete records across all employment relationships</a:t>
            </a:r>
          </a:p>
        </p:txBody>
      </p:sp>
      <p:sp>
        <p:nvSpPr>
          <p:cNvPr id="5" name="Title 2">
            <a:extLst>
              <a:ext uri="{FF2B5EF4-FFF2-40B4-BE49-F238E27FC236}">
                <a16:creationId xmlns:a16="http://schemas.microsoft.com/office/drawing/2014/main" id="{661D3195-7722-9339-3473-77FB5ACDA220}"/>
              </a:ext>
            </a:extLst>
          </p:cNvPr>
          <p:cNvSpPr txBox="1">
            <a:spLocks/>
          </p:cNvSpPr>
          <p:nvPr/>
        </p:nvSpPr>
        <p:spPr>
          <a:xfrm>
            <a:off x="503870" y="504761"/>
            <a:ext cx="11183564" cy="738472"/>
          </a:xfrm>
          <a:prstGeom prst="rect">
            <a:avLst/>
          </a:prstGeom>
        </p:spPr>
        <p:txBody>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defTabSz="1088231">
              <a:defRPr/>
            </a:pPr>
            <a:endParaRPr lang="en-US" sz="2399" dirty="0">
              <a:solidFill>
                <a:srgbClr val="000000"/>
              </a:solidFill>
              <a:latin typeface="72 Brand Medium"/>
              <a:cs typeface="72" panose="020B0503030000000003" pitchFamily="34" charset="0"/>
            </a:endParaRPr>
          </a:p>
        </p:txBody>
      </p:sp>
      <p:sp>
        <p:nvSpPr>
          <p:cNvPr id="2" name="Text Placeholder 1">
            <a:extLst>
              <a:ext uri="{FF2B5EF4-FFF2-40B4-BE49-F238E27FC236}">
                <a16:creationId xmlns:a16="http://schemas.microsoft.com/office/drawing/2014/main" id="{27F8BA39-D542-B2AB-C4AA-F19BBF68FF00}"/>
              </a:ext>
            </a:extLst>
          </p:cNvPr>
          <p:cNvSpPr>
            <a:spLocks noGrp="1"/>
          </p:cNvSpPr>
          <p:nvPr>
            <p:ph type="body" sz="quarter" idx="12"/>
          </p:nvPr>
        </p:nvSpPr>
        <p:spPr>
          <a:xfrm>
            <a:off x="739300" y="548640"/>
            <a:ext cx="8329544" cy="943953"/>
          </a:xfrm>
        </p:spPr>
        <p:txBody>
          <a:bodyPr>
            <a:normAutofit fontScale="92500" lnSpcReduction="20000"/>
          </a:bodyPr>
          <a:lstStyle/>
          <a:p>
            <a:r>
              <a:rPr lang="en-US" dirty="0"/>
              <a:t>Simplify the complexity of managing multiple employments</a:t>
            </a:r>
          </a:p>
        </p:txBody>
      </p:sp>
    </p:spTree>
    <p:extLst>
      <p:ext uri="{BB962C8B-B14F-4D97-AF65-F5344CB8AC3E}">
        <p14:creationId xmlns:p14="http://schemas.microsoft.com/office/powerpoint/2010/main" val="421601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0559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50326" y="428672"/>
            <a:ext cx="10515600" cy="1031875"/>
          </a:xfrm>
        </p:spPr>
        <p:txBody>
          <a:bodyPr>
            <a:normAutofit/>
          </a:bodyPr>
          <a:lstStyle/>
          <a:p>
            <a:r>
              <a:rPr lang="en-US" sz="2000" dirty="0">
                <a:solidFill>
                  <a:schemeClr val="accent3"/>
                </a:solidFill>
              </a:rPr>
              <a:t>Information Flows</a:t>
            </a:r>
            <a:br>
              <a:rPr lang="en-US" sz="2000" dirty="0">
                <a:solidFill>
                  <a:schemeClr val="accent3"/>
                </a:solidFill>
              </a:rPr>
            </a:br>
            <a:r>
              <a:rPr lang="en-US" sz="3200" dirty="0">
                <a:solidFill>
                  <a:schemeClr val="accent3"/>
                </a:solidFill>
              </a:rPr>
              <a:t>Content Services for the Digital Enterprise</a:t>
            </a:r>
          </a:p>
        </p:txBody>
      </p:sp>
      <p:sp>
        <p:nvSpPr>
          <p:cNvPr id="32" name="Rectangle 31"/>
          <p:cNvSpPr/>
          <p:nvPr/>
        </p:nvSpPr>
        <p:spPr>
          <a:xfrm>
            <a:off x="1810065" y="5409659"/>
            <a:ext cx="1688283" cy="748538"/>
          </a:xfrm>
          <a:prstGeom prst="rect">
            <a:avLst/>
          </a:prstGeom>
        </p:spPr>
        <p:txBody>
          <a:bodyPr wrap="none">
            <a:spAutoFit/>
          </a:bodyPr>
          <a:lstStyle/>
          <a:p>
            <a:pPr marL="12698" defTabSz="914343"/>
            <a:r>
              <a:rPr lang="en-US" sz="2132" dirty="0">
                <a:solidFill>
                  <a:prstClr val="white"/>
                </a:solidFill>
                <a:latin typeface="Helvetica" pitchFamily="2" charset="0"/>
              </a:rPr>
              <a:t>Information </a:t>
            </a:r>
            <a:br>
              <a:rPr lang="en-US" sz="2132" dirty="0">
                <a:solidFill>
                  <a:prstClr val="white"/>
                </a:solidFill>
                <a:latin typeface="Helvetica" pitchFamily="2" charset="0"/>
              </a:rPr>
            </a:br>
            <a:r>
              <a:rPr lang="en-US" sz="2132" dirty="0">
                <a:solidFill>
                  <a:prstClr val="white"/>
                </a:solidFill>
                <a:latin typeface="Helvetica" pitchFamily="2" charset="0"/>
              </a:rPr>
              <a:t>Governance</a:t>
            </a:r>
          </a:p>
        </p:txBody>
      </p:sp>
      <p:sp>
        <p:nvSpPr>
          <p:cNvPr id="61" name="Rectangle 60">
            <a:hlinkClick r:id="" action="ppaction://noaction"/>
          </p:cNvPr>
          <p:cNvSpPr/>
          <p:nvPr/>
        </p:nvSpPr>
        <p:spPr>
          <a:xfrm>
            <a:off x="7972261" y="2541415"/>
            <a:ext cx="3551400" cy="26878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2390" rIns="0" rtlCol="0" anchor="t"/>
          <a:lstStyle/>
          <a:p>
            <a:pPr algn="ctr" defTabSz="914343"/>
            <a:r>
              <a:rPr lang="en-US" sz="2132" dirty="0">
                <a:solidFill>
                  <a:prstClr val="white"/>
                </a:solidFill>
                <a:latin typeface="Helvetica" pitchFamily="2" charset="0"/>
              </a:rPr>
              <a:t>Deliver</a:t>
            </a:r>
          </a:p>
        </p:txBody>
      </p:sp>
      <p:sp>
        <p:nvSpPr>
          <p:cNvPr id="62" name="Isosceles Triangle 26"/>
          <p:cNvSpPr/>
          <p:nvPr/>
        </p:nvSpPr>
        <p:spPr>
          <a:xfrm rot="5400000">
            <a:off x="7340700" y="3720231"/>
            <a:ext cx="1377149" cy="46117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3"/>
            <a:endParaRPr lang="en-US" sz="1050">
              <a:solidFill>
                <a:prstClr val="white"/>
              </a:solidFill>
              <a:latin typeface="Helvetica" pitchFamily="2" charset="0"/>
            </a:endParaRPr>
          </a:p>
        </p:txBody>
      </p:sp>
      <p:sp>
        <p:nvSpPr>
          <p:cNvPr id="63" name="Rectangle 62">
            <a:hlinkClick r:id="" action="ppaction://noaction"/>
          </p:cNvPr>
          <p:cNvSpPr/>
          <p:nvPr/>
        </p:nvSpPr>
        <p:spPr>
          <a:xfrm>
            <a:off x="4319771" y="2541415"/>
            <a:ext cx="3551436" cy="26878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2390" rIns="0" rtlCol="0" anchor="t"/>
          <a:lstStyle/>
          <a:p>
            <a:pPr algn="ctr" defTabSz="914343"/>
            <a:r>
              <a:rPr lang="en-US" sz="2132" dirty="0">
                <a:solidFill>
                  <a:prstClr val="white"/>
                </a:solidFill>
                <a:latin typeface="Helvetica" pitchFamily="2" charset="0"/>
              </a:rPr>
              <a:t>Utilize</a:t>
            </a:r>
          </a:p>
        </p:txBody>
      </p:sp>
      <p:sp>
        <p:nvSpPr>
          <p:cNvPr id="64" name="Isosceles Triangle 25"/>
          <p:cNvSpPr/>
          <p:nvPr/>
        </p:nvSpPr>
        <p:spPr>
          <a:xfrm rot="5400000">
            <a:off x="3692875" y="3720231"/>
            <a:ext cx="1377149" cy="46117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3"/>
            <a:endParaRPr lang="en-US" sz="1050">
              <a:solidFill>
                <a:prstClr val="white"/>
              </a:solidFill>
              <a:latin typeface="Helvetica" pitchFamily="2" charset="0"/>
            </a:endParaRPr>
          </a:p>
        </p:txBody>
      </p:sp>
      <p:sp>
        <p:nvSpPr>
          <p:cNvPr id="65" name="Right Arrow 64"/>
          <p:cNvSpPr/>
          <p:nvPr/>
        </p:nvSpPr>
        <p:spPr>
          <a:xfrm>
            <a:off x="3775267" y="3419393"/>
            <a:ext cx="740775" cy="1062854"/>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3"/>
            <a:endParaRPr lang="en-US" sz="1200">
              <a:solidFill>
                <a:prstClr val="white"/>
              </a:solidFill>
              <a:latin typeface="Helvetica" pitchFamily="2" charset="0"/>
            </a:endParaRPr>
          </a:p>
        </p:txBody>
      </p:sp>
      <p:sp>
        <p:nvSpPr>
          <p:cNvPr id="66" name="Right Arrow 65"/>
          <p:cNvSpPr/>
          <p:nvPr/>
        </p:nvSpPr>
        <p:spPr>
          <a:xfrm>
            <a:off x="7423092" y="3419391"/>
            <a:ext cx="740775" cy="1062852"/>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2390" rIns="0" rtlCol="0" anchor="t"/>
          <a:lstStyle/>
          <a:p>
            <a:pPr algn="ctr" defTabSz="914343"/>
            <a:endParaRPr lang="en-US" sz="2132">
              <a:solidFill>
                <a:prstClr val="white"/>
              </a:solidFill>
              <a:latin typeface="Helvetica" pitchFamily="2" charset="0"/>
            </a:endParaRPr>
          </a:p>
        </p:txBody>
      </p:sp>
      <p:sp>
        <p:nvSpPr>
          <p:cNvPr id="67" name="Rectangle 66">
            <a:hlinkClick r:id="" action="ppaction://noaction"/>
          </p:cNvPr>
          <p:cNvSpPr/>
          <p:nvPr/>
        </p:nvSpPr>
        <p:spPr>
          <a:xfrm>
            <a:off x="581926" y="2541415"/>
            <a:ext cx="3645728" cy="26878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2390" rIns="0" rtlCol="0" anchor="t"/>
          <a:lstStyle/>
          <a:p>
            <a:pPr algn="ctr" defTabSz="914343"/>
            <a:r>
              <a:rPr lang="en-US" sz="2132" dirty="0">
                <a:solidFill>
                  <a:prstClr val="white"/>
                </a:solidFill>
                <a:latin typeface="Helvetica" pitchFamily="2" charset="0"/>
              </a:rPr>
              <a:t>Digitize</a:t>
            </a:r>
          </a:p>
        </p:txBody>
      </p:sp>
      <p:sp>
        <p:nvSpPr>
          <p:cNvPr id="68" name="Right Arrow 67"/>
          <p:cNvSpPr/>
          <p:nvPr/>
        </p:nvSpPr>
        <p:spPr>
          <a:xfrm>
            <a:off x="11358904" y="3405373"/>
            <a:ext cx="740775" cy="1062852"/>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2390" rIns="0" rtlCol="0" anchor="t"/>
          <a:lstStyle/>
          <a:p>
            <a:pPr algn="ctr" defTabSz="914343"/>
            <a:endParaRPr lang="en-US" sz="2132">
              <a:solidFill>
                <a:prstClr val="white"/>
              </a:solidFill>
              <a:latin typeface="Helvetica" pitchFamily="2" charset="0"/>
            </a:endParaRPr>
          </a:p>
        </p:txBody>
      </p:sp>
      <p:sp>
        <p:nvSpPr>
          <p:cNvPr id="44" name="TextBox 43"/>
          <p:cNvSpPr txBox="1"/>
          <p:nvPr/>
        </p:nvSpPr>
        <p:spPr>
          <a:xfrm>
            <a:off x="937310" y="3117384"/>
            <a:ext cx="3071854" cy="1785021"/>
          </a:xfrm>
          <a:prstGeom prst="rect">
            <a:avLst/>
          </a:prstGeom>
          <a:noFill/>
        </p:spPr>
        <p:txBody>
          <a:bodyPr wrap="square" lIns="121836" tIns="60919" rIns="0" bIns="60919" rtlCol="0" anchor="t">
            <a:spAutoFit/>
          </a:bodyPr>
          <a:lstStyle/>
          <a:p>
            <a:pPr marL="243236" indent="-243236" defTabSz="914343">
              <a:buFont typeface="Arial"/>
              <a:buChar char="•"/>
            </a:pPr>
            <a:r>
              <a:rPr lang="en-US" kern="0" dirty="0">
                <a:solidFill>
                  <a:sysClr val="window" lastClr="FFFFFF"/>
                </a:solidFill>
                <a:latin typeface="Helvetica" pitchFamily="2" charset="0"/>
              </a:rPr>
              <a:t>Capture &amp; Information Extraction</a:t>
            </a:r>
          </a:p>
          <a:p>
            <a:pPr marL="243236" indent="-243236" defTabSz="914343">
              <a:buFont typeface="Arial"/>
              <a:buChar char="•"/>
            </a:pPr>
            <a:r>
              <a:rPr lang="en-US" kern="0" dirty="0">
                <a:solidFill>
                  <a:sysClr val="window" lastClr="FFFFFF"/>
                </a:solidFill>
                <a:latin typeface="Helvetica" pitchFamily="2" charset="0"/>
              </a:rPr>
              <a:t>Validation &amp; Dispatching</a:t>
            </a:r>
          </a:p>
          <a:p>
            <a:pPr marL="243236" indent="-243236" defTabSz="914343">
              <a:buFont typeface="Arial"/>
              <a:buChar char="•"/>
            </a:pPr>
            <a:r>
              <a:rPr lang="en-US" kern="0" dirty="0">
                <a:solidFill>
                  <a:sysClr val="window" lastClr="FFFFFF"/>
                </a:solidFill>
                <a:latin typeface="Helvetica" pitchFamily="2" charset="0"/>
              </a:rPr>
              <a:t>Approvals</a:t>
            </a:r>
          </a:p>
          <a:p>
            <a:pPr marL="243236" indent="-243236" defTabSz="914343">
              <a:buFont typeface="Arial"/>
              <a:buChar char="•"/>
            </a:pPr>
            <a:r>
              <a:rPr lang="en-US" kern="0" dirty="0">
                <a:solidFill>
                  <a:sysClr val="window" lastClr="FFFFFF"/>
                </a:solidFill>
                <a:latin typeface="Helvetica" pitchFamily="2" charset="0"/>
              </a:rPr>
              <a:t>Inbox Management</a:t>
            </a:r>
          </a:p>
          <a:p>
            <a:pPr marL="243236" indent="-243236" defTabSz="914343">
              <a:buFont typeface="Arial"/>
              <a:buChar char="•"/>
            </a:pPr>
            <a:r>
              <a:rPr lang="en-US" kern="0" dirty="0">
                <a:solidFill>
                  <a:sysClr val="window" lastClr="FFFFFF"/>
                </a:solidFill>
                <a:latin typeface="Helvetica" pitchFamily="2" charset="0"/>
              </a:rPr>
              <a:t>Triggering Processes</a:t>
            </a:r>
          </a:p>
        </p:txBody>
      </p:sp>
      <p:sp>
        <p:nvSpPr>
          <p:cNvPr id="46" name="TextBox 45"/>
          <p:cNvSpPr txBox="1"/>
          <p:nvPr/>
        </p:nvSpPr>
        <p:spPr>
          <a:xfrm>
            <a:off x="8259855" y="3117384"/>
            <a:ext cx="3071854" cy="1508022"/>
          </a:xfrm>
          <a:prstGeom prst="rect">
            <a:avLst/>
          </a:prstGeom>
          <a:noFill/>
        </p:spPr>
        <p:txBody>
          <a:bodyPr wrap="square" lIns="121836" tIns="60919" rIns="121836" bIns="60919" rtlCol="0" anchor="t">
            <a:spAutoFit/>
          </a:bodyPr>
          <a:lstStyle/>
          <a:p>
            <a:pPr marL="243236" indent="-243236" defTabSz="914343">
              <a:buFont typeface="Arial"/>
              <a:buChar char="•"/>
            </a:pPr>
            <a:r>
              <a:rPr lang="en-US" kern="0" dirty="0">
                <a:solidFill>
                  <a:sysClr val="window" lastClr="FFFFFF"/>
                </a:solidFill>
                <a:latin typeface="Helvetica" pitchFamily="2" charset="0"/>
              </a:rPr>
              <a:t>Omni-channel real-time information delivery</a:t>
            </a:r>
          </a:p>
          <a:p>
            <a:pPr marL="243236" indent="-243236" defTabSz="914343">
              <a:buFont typeface="Arial"/>
              <a:buChar char="•"/>
            </a:pPr>
            <a:r>
              <a:rPr lang="en-US" kern="0" dirty="0">
                <a:solidFill>
                  <a:sysClr val="window" lastClr="FFFFFF"/>
                </a:solidFill>
                <a:latin typeface="Helvetica" pitchFamily="2" charset="0"/>
              </a:rPr>
              <a:t>Ad-hoc and rule-based document assembly</a:t>
            </a:r>
          </a:p>
          <a:p>
            <a:pPr marL="243236" indent="-243236" defTabSz="914343">
              <a:buFont typeface="Arial"/>
              <a:buChar char="•"/>
            </a:pPr>
            <a:r>
              <a:rPr lang="en-US" kern="0" dirty="0">
                <a:solidFill>
                  <a:sysClr val="window" lastClr="FFFFFF"/>
                </a:solidFill>
                <a:latin typeface="Helvetica" pitchFamily="2" charset="0"/>
              </a:rPr>
              <a:t>Media Management</a:t>
            </a:r>
          </a:p>
        </p:txBody>
      </p:sp>
      <p:sp>
        <p:nvSpPr>
          <p:cNvPr id="79" name="Right Arrow 78"/>
          <p:cNvSpPr/>
          <p:nvPr/>
        </p:nvSpPr>
        <p:spPr>
          <a:xfrm>
            <a:off x="205573" y="3437155"/>
            <a:ext cx="740844" cy="1062954"/>
          </a:xfrm>
          <a:prstGeom prst="rightArrow">
            <a:avLst/>
          </a:pr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200">
              <a:solidFill>
                <a:prstClr val="white"/>
              </a:solidFill>
              <a:latin typeface="Helvetica" pitchFamily="2" charset="0"/>
            </a:endParaRPr>
          </a:p>
        </p:txBody>
      </p:sp>
      <p:sp>
        <p:nvSpPr>
          <p:cNvPr id="80" name="Isosceles Triangle 26"/>
          <p:cNvSpPr/>
          <p:nvPr/>
        </p:nvSpPr>
        <p:spPr>
          <a:xfrm>
            <a:off x="1871013" y="4894871"/>
            <a:ext cx="1377280" cy="4309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latin typeface="Helvetica" pitchFamily="2" charset="0"/>
            </a:endParaRPr>
          </a:p>
        </p:txBody>
      </p:sp>
      <p:sp>
        <p:nvSpPr>
          <p:cNvPr id="83" name="Isosceles Triangle 26"/>
          <p:cNvSpPr/>
          <p:nvPr/>
        </p:nvSpPr>
        <p:spPr>
          <a:xfrm>
            <a:off x="5445856" y="4894871"/>
            <a:ext cx="1377280" cy="4309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latin typeface="Helvetica" pitchFamily="2" charset="0"/>
            </a:endParaRPr>
          </a:p>
        </p:txBody>
      </p:sp>
      <p:sp>
        <p:nvSpPr>
          <p:cNvPr id="84" name="Isosceles Triangle 26"/>
          <p:cNvSpPr/>
          <p:nvPr/>
        </p:nvSpPr>
        <p:spPr>
          <a:xfrm>
            <a:off x="9011464" y="4894871"/>
            <a:ext cx="1377280" cy="4309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latin typeface="Helvetica" pitchFamily="2" charset="0"/>
            </a:endParaRPr>
          </a:p>
        </p:txBody>
      </p:sp>
      <p:sp>
        <p:nvSpPr>
          <p:cNvPr id="50" name="Rectangle 49">
            <a:hlinkClick r:id="" action="ppaction://noaction"/>
          </p:cNvPr>
          <p:cNvSpPr/>
          <p:nvPr/>
        </p:nvSpPr>
        <p:spPr>
          <a:xfrm>
            <a:off x="581926" y="5325280"/>
            <a:ext cx="10958043" cy="9599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62258" rIns="324516" bIns="162258" rtlCol="0" anchor="ctr"/>
          <a:lstStyle/>
          <a:p>
            <a:pPr marL="1277590" defTabSz="1218956"/>
            <a:r>
              <a:rPr lang="en-US" sz="2132">
                <a:solidFill>
                  <a:prstClr val="white"/>
                </a:solidFill>
                <a:latin typeface="Helvetica" pitchFamily="2" charset="0"/>
              </a:rPr>
              <a:t>   Control</a:t>
            </a:r>
            <a:endParaRPr lang="en-US" sz="2132" dirty="0">
              <a:solidFill>
                <a:prstClr val="white"/>
              </a:solidFill>
              <a:latin typeface="Helvetica" pitchFamily="2" charset="0"/>
            </a:endParaRPr>
          </a:p>
        </p:txBody>
      </p:sp>
      <p:sp>
        <p:nvSpPr>
          <p:cNvPr id="51" name="Right Arrow 50"/>
          <p:cNvSpPr/>
          <p:nvPr/>
        </p:nvSpPr>
        <p:spPr>
          <a:xfrm rot="5400000" flipH="1">
            <a:off x="5858046" y="4818627"/>
            <a:ext cx="541179" cy="873016"/>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US" sz="2667">
              <a:solidFill>
                <a:prstClr val="white"/>
              </a:solidFill>
              <a:latin typeface="Helvetica" pitchFamily="2" charset="0"/>
            </a:endParaRPr>
          </a:p>
        </p:txBody>
      </p:sp>
      <p:sp>
        <p:nvSpPr>
          <p:cNvPr id="52" name="Right Arrow 51"/>
          <p:cNvSpPr/>
          <p:nvPr/>
        </p:nvSpPr>
        <p:spPr>
          <a:xfrm rot="5400000" flipH="1">
            <a:off x="9429514" y="4818627"/>
            <a:ext cx="541179" cy="873016"/>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US" sz="2667">
              <a:solidFill>
                <a:prstClr val="white"/>
              </a:solidFill>
              <a:latin typeface="Helvetica" pitchFamily="2" charset="0"/>
            </a:endParaRPr>
          </a:p>
        </p:txBody>
      </p:sp>
      <p:sp>
        <p:nvSpPr>
          <p:cNvPr id="53" name="Right Arrow 52"/>
          <p:cNvSpPr/>
          <p:nvPr/>
        </p:nvSpPr>
        <p:spPr>
          <a:xfrm rot="5400000" flipH="1">
            <a:off x="2289063" y="4818627"/>
            <a:ext cx="541179" cy="873016"/>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US" sz="2667">
              <a:solidFill>
                <a:prstClr val="white"/>
              </a:solidFill>
              <a:latin typeface="Helvetica" pitchFamily="2" charset="0"/>
            </a:endParaRPr>
          </a:p>
        </p:txBody>
      </p:sp>
      <p:sp>
        <p:nvSpPr>
          <p:cNvPr id="49" name="Rectangle 48"/>
          <p:cNvSpPr/>
          <p:nvPr/>
        </p:nvSpPr>
        <p:spPr>
          <a:xfrm>
            <a:off x="9221076" y="5637936"/>
            <a:ext cx="1077218" cy="420436"/>
          </a:xfrm>
          <a:prstGeom prst="rect">
            <a:avLst/>
          </a:prstGeom>
        </p:spPr>
        <p:txBody>
          <a:bodyPr wrap="none">
            <a:spAutoFit/>
          </a:bodyPr>
          <a:lstStyle/>
          <a:p>
            <a:pPr marL="10584" defTabSz="914343"/>
            <a:r>
              <a:rPr lang="en-US" sz="2132" dirty="0">
                <a:solidFill>
                  <a:prstClr val="white"/>
                </a:solidFill>
                <a:latin typeface="Helvetica" pitchFamily="2" charset="0"/>
              </a:rPr>
              <a:t>Control</a:t>
            </a:r>
          </a:p>
        </p:txBody>
      </p:sp>
      <p:sp>
        <p:nvSpPr>
          <p:cNvPr id="34" name="Rectangle 33"/>
          <p:cNvSpPr/>
          <p:nvPr/>
        </p:nvSpPr>
        <p:spPr>
          <a:xfrm>
            <a:off x="5350364" y="5398321"/>
            <a:ext cx="2639420" cy="738664"/>
          </a:xfrm>
          <a:prstGeom prst="rect">
            <a:avLst/>
          </a:prstGeom>
        </p:spPr>
        <p:txBody>
          <a:bodyPr wrap="square">
            <a:spAutoFit/>
          </a:bodyPr>
          <a:lstStyle/>
          <a:p>
            <a:pPr marL="239136" indent="-230671" defTabSz="914343">
              <a:buFont typeface="Arial" charset="0"/>
              <a:buChar char="•"/>
            </a:pPr>
            <a:r>
              <a:rPr lang="en-US" sz="1400" dirty="0">
                <a:solidFill>
                  <a:prstClr val="white"/>
                </a:solidFill>
                <a:latin typeface="Helvetica" pitchFamily="2" charset="0"/>
              </a:rPr>
              <a:t>Archiving</a:t>
            </a:r>
          </a:p>
          <a:p>
            <a:pPr marL="239136" indent="-230671" defTabSz="914343">
              <a:buFont typeface="Arial" charset="0"/>
              <a:buChar char="•"/>
            </a:pPr>
            <a:r>
              <a:rPr lang="en-US" sz="1400" dirty="0">
                <a:solidFill>
                  <a:prstClr val="white"/>
                </a:solidFill>
                <a:latin typeface="Helvetica" pitchFamily="2" charset="0"/>
              </a:rPr>
              <a:t>Records Management</a:t>
            </a:r>
          </a:p>
          <a:p>
            <a:pPr marL="239136" indent="-230671" defTabSz="914343">
              <a:buFont typeface="Arial" charset="0"/>
              <a:buChar char="•"/>
            </a:pPr>
            <a:r>
              <a:rPr lang="en-US" sz="1400" dirty="0">
                <a:solidFill>
                  <a:prstClr val="white"/>
                </a:solidFill>
                <a:latin typeface="Helvetica" pitchFamily="2" charset="0"/>
              </a:rPr>
              <a:t>Data Protection</a:t>
            </a:r>
          </a:p>
        </p:txBody>
      </p:sp>
      <p:pic>
        <p:nvPicPr>
          <p:cNvPr id="122" name="Picture 121" descr="SAP_NEW+SAP+LOGO.png">
            <a:extLst>
              <a:ext uri="{FF2B5EF4-FFF2-40B4-BE49-F238E27FC236}">
                <a16:creationId xmlns:a16="http://schemas.microsoft.com/office/drawing/2014/main" id="{84AF4D11-8374-5744-8DEB-FE69051A0647}"/>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72795" y="1749220"/>
            <a:ext cx="1048444" cy="516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 name="Picture 122">
            <a:extLst>
              <a:ext uri="{FF2B5EF4-FFF2-40B4-BE49-F238E27FC236}">
                <a16:creationId xmlns:a16="http://schemas.microsoft.com/office/drawing/2014/main" id="{968F76BA-E5E0-184C-ACF6-8EEE0EFCCBD7}"/>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7115773" y="1890461"/>
            <a:ext cx="1549802" cy="308548"/>
          </a:xfrm>
          <a:prstGeom prst="rect">
            <a:avLst/>
          </a:prstGeom>
        </p:spPr>
      </p:pic>
      <p:pic>
        <p:nvPicPr>
          <p:cNvPr id="124" name="Picture 123">
            <a:extLst>
              <a:ext uri="{FF2B5EF4-FFF2-40B4-BE49-F238E27FC236}">
                <a16:creationId xmlns:a16="http://schemas.microsoft.com/office/drawing/2014/main" id="{E0E8A512-0CC5-2846-A502-01B11ADCD93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23911" y="1719445"/>
            <a:ext cx="951319" cy="652936"/>
          </a:xfrm>
          <a:prstGeom prst="rect">
            <a:avLst/>
          </a:prstGeom>
        </p:spPr>
      </p:pic>
      <p:grpSp>
        <p:nvGrpSpPr>
          <p:cNvPr id="126" name="Group 125">
            <a:extLst>
              <a:ext uri="{FF2B5EF4-FFF2-40B4-BE49-F238E27FC236}">
                <a16:creationId xmlns:a16="http://schemas.microsoft.com/office/drawing/2014/main" id="{1C1B4732-C8A1-004E-A9E9-328368FDFF4C}"/>
              </a:ext>
            </a:extLst>
          </p:cNvPr>
          <p:cNvGrpSpPr>
            <a:grpSpLocks noChangeAspect="1"/>
          </p:cNvGrpSpPr>
          <p:nvPr/>
        </p:nvGrpSpPr>
        <p:grpSpPr>
          <a:xfrm>
            <a:off x="2799245" y="1892992"/>
            <a:ext cx="2391155" cy="277919"/>
            <a:chOff x="8373491" y="633634"/>
            <a:chExt cx="1730818" cy="201170"/>
          </a:xfrm>
        </p:grpSpPr>
        <p:sp>
          <p:nvSpPr>
            <p:cNvPr id="127" name="Freeform 126">
              <a:extLst>
                <a:ext uri="{FF2B5EF4-FFF2-40B4-BE49-F238E27FC236}">
                  <a16:creationId xmlns:a16="http://schemas.microsoft.com/office/drawing/2014/main" id="{B1FF8A61-78A9-8542-B1A5-8DCC59120BE2}"/>
                </a:ext>
              </a:extLst>
            </p:cNvPr>
            <p:cNvSpPr>
              <a:spLocks noEditPoints="1"/>
            </p:cNvSpPr>
            <p:nvPr/>
          </p:nvSpPr>
          <p:spPr bwMode="auto">
            <a:xfrm>
              <a:off x="9906109" y="633634"/>
              <a:ext cx="198200" cy="201170"/>
            </a:xfrm>
            <a:custGeom>
              <a:avLst/>
              <a:gdLst>
                <a:gd name="T0" fmla="*/ 411 w 822"/>
                <a:gd name="T1" fmla="*/ 834 h 834"/>
                <a:gd name="T2" fmla="*/ 269 w 822"/>
                <a:gd name="T3" fmla="*/ 692 h 834"/>
                <a:gd name="T4" fmla="*/ 0 w 822"/>
                <a:gd name="T5" fmla="*/ 270 h 834"/>
                <a:gd name="T6" fmla="*/ 263 w 822"/>
                <a:gd name="T7" fmla="*/ 0 h 834"/>
                <a:gd name="T8" fmla="*/ 411 w 822"/>
                <a:gd name="T9" fmla="*/ 49 h 834"/>
                <a:gd name="T10" fmla="*/ 560 w 822"/>
                <a:gd name="T11" fmla="*/ 0 h 834"/>
                <a:gd name="T12" fmla="*/ 822 w 822"/>
                <a:gd name="T13" fmla="*/ 270 h 834"/>
                <a:gd name="T14" fmla="*/ 553 w 822"/>
                <a:gd name="T15" fmla="*/ 692 h 834"/>
                <a:gd name="T16" fmla="*/ 411 w 822"/>
                <a:gd name="T17" fmla="*/ 834 h 834"/>
                <a:gd name="T18" fmla="*/ 263 w 822"/>
                <a:gd name="T19" fmla="*/ 91 h 834"/>
                <a:gd name="T20" fmla="*/ 91 w 822"/>
                <a:gd name="T21" fmla="*/ 270 h 834"/>
                <a:gd name="T22" fmla="*/ 333 w 822"/>
                <a:gd name="T23" fmla="*/ 627 h 834"/>
                <a:gd name="T24" fmla="*/ 411 w 822"/>
                <a:gd name="T25" fmla="*/ 705 h 834"/>
                <a:gd name="T26" fmla="*/ 489 w 822"/>
                <a:gd name="T27" fmla="*/ 627 h 834"/>
                <a:gd name="T28" fmla="*/ 731 w 822"/>
                <a:gd name="T29" fmla="*/ 270 h 834"/>
                <a:gd name="T30" fmla="*/ 560 w 822"/>
                <a:gd name="T31" fmla="*/ 91 h 834"/>
                <a:gd name="T32" fmla="*/ 444 w 822"/>
                <a:gd name="T33" fmla="*/ 141 h 834"/>
                <a:gd name="T34" fmla="*/ 411 w 822"/>
                <a:gd name="T35" fmla="*/ 175 h 834"/>
                <a:gd name="T36" fmla="*/ 378 w 822"/>
                <a:gd name="T37" fmla="*/ 141 h 834"/>
                <a:gd name="T38" fmla="*/ 263 w 822"/>
                <a:gd name="T39" fmla="*/ 91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22" h="834">
                  <a:moveTo>
                    <a:pt x="411" y="834"/>
                  </a:moveTo>
                  <a:cubicBezTo>
                    <a:pt x="269" y="692"/>
                    <a:pt x="269" y="692"/>
                    <a:pt x="269" y="692"/>
                  </a:cubicBezTo>
                  <a:cubicBezTo>
                    <a:pt x="125" y="548"/>
                    <a:pt x="0" y="424"/>
                    <a:pt x="0" y="270"/>
                  </a:cubicBezTo>
                  <a:cubicBezTo>
                    <a:pt x="0" y="113"/>
                    <a:pt x="111" y="0"/>
                    <a:pt x="263" y="0"/>
                  </a:cubicBezTo>
                  <a:cubicBezTo>
                    <a:pt x="317" y="0"/>
                    <a:pt x="368" y="17"/>
                    <a:pt x="411" y="49"/>
                  </a:cubicBezTo>
                  <a:cubicBezTo>
                    <a:pt x="454" y="17"/>
                    <a:pt x="506" y="0"/>
                    <a:pt x="560" y="0"/>
                  </a:cubicBezTo>
                  <a:cubicBezTo>
                    <a:pt x="712" y="0"/>
                    <a:pt x="822" y="113"/>
                    <a:pt x="822" y="270"/>
                  </a:cubicBezTo>
                  <a:cubicBezTo>
                    <a:pt x="822" y="424"/>
                    <a:pt x="698" y="548"/>
                    <a:pt x="553" y="692"/>
                  </a:cubicBezTo>
                  <a:lnTo>
                    <a:pt x="411" y="834"/>
                  </a:lnTo>
                  <a:close/>
                  <a:moveTo>
                    <a:pt x="263" y="91"/>
                  </a:moveTo>
                  <a:cubicBezTo>
                    <a:pt x="160" y="91"/>
                    <a:pt x="91" y="163"/>
                    <a:pt x="91" y="270"/>
                  </a:cubicBezTo>
                  <a:cubicBezTo>
                    <a:pt x="91" y="386"/>
                    <a:pt x="204" y="498"/>
                    <a:pt x="333" y="627"/>
                  </a:cubicBezTo>
                  <a:cubicBezTo>
                    <a:pt x="411" y="705"/>
                    <a:pt x="411" y="705"/>
                    <a:pt x="411" y="705"/>
                  </a:cubicBezTo>
                  <a:cubicBezTo>
                    <a:pt x="489" y="627"/>
                    <a:pt x="489" y="627"/>
                    <a:pt x="489" y="627"/>
                  </a:cubicBezTo>
                  <a:cubicBezTo>
                    <a:pt x="619" y="498"/>
                    <a:pt x="731" y="386"/>
                    <a:pt x="731" y="270"/>
                  </a:cubicBezTo>
                  <a:cubicBezTo>
                    <a:pt x="731" y="163"/>
                    <a:pt x="662" y="91"/>
                    <a:pt x="560" y="91"/>
                  </a:cubicBezTo>
                  <a:cubicBezTo>
                    <a:pt x="516" y="91"/>
                    <a:pt x="475" y="109"/>
                    <a:pt x="444" y="141"/>
                  </a:cubicBezTo>
                  <a:cubicBezTo>
                    <a:pt x="411" y="175"/>
                    <a:pt x="411" y="175"/>
                    <a:pt x="411" y="175"/>
                  </a:cubicBezTo>
                  <a:cubicBezTo>
                    <a:pt x="378" y="141"/>
                    <a:pt x="378" y="141"/>
                    <a:pt x="378" y="141"/>
                  </a:cubicBezTo>
                  <a:cubicBezTo>
                    <a:pt x="347" y="109"/>
                    <a:pt x="306" y="91"/>
                    <a:pt x="263" y="91"/>
                  </a:cubicBezTo>
                </a:path>
              </a:pathLst>
            </a:custGeom>
            <a:solidFill>
              <a:srgbClr val="F0A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0" tIns="45705" rIns="91410" bIns="45705" numCol="1" anchor="t" anchorCtr="0" compatLnSpc="1">
              <a:prstTxWarp prst="textNoShape">
                <a:avLst/>
              </a:prstTxWarp>
            </a:bodyPr>
            <a:lstStyle/>
            <a:p>
              <a:pPr fontAlgn="base">
                <a:spcBef>
                  <a:spcPct val="0"/>
                </a:spcBef>
                <a:spcAft>
                  <a:spcPct val="0"/>
                </a:spcAft>
              </a:pPr>
              <a:endParaRPr lang="en-US" sz="2400">
                <a:solidFill>
                  <a:prstClr val="black"/>
                </a:solidFill>
                <a:latin typeface="Helvetica" pitchFamily="2" charset="0"/>
              </a:endParaRPr>
            </a:p>
          </p:txBody>
        </p:sp>
        <p:sp>
          <p:nvSpPr>
            <p:cNvPr id="128" name="Freeform 127">
              <a:extLst>
                <a:ext uri="{FF2B5EF4-FFF2-40B4-BE49-F238E27FC236}">
                  <a16:creationId xmlns:a16="http://schemas.microsoft.com/office/drawing/2014/main" id="{B6508192-A07E-CF41-BD68-8C3B84C3D1CC}"/>
                </a:ext>
              </a:extLst>
            </p:cNvPr>
            <p:cNvSpPr>
              <a:spLocks noEditPoints="1"/>
            </p:cNvSpPr>
            <p:nvPr/>
          </p:nvSpPr>
          <p:spPr bwMode="auto">
            <a:xfrm>
              <a:off x="8373491" y="676318"/>
              <a:ext cx="1482423" cy="115803"/>
            </a:xfrm>
            <a:custGeom>
              <a:avLst/>
              <a:gdLst>
                <a:gd name="T0" fmla="*/ 282 w 6157"/>
                <a:gd name="T1" fmla="*/ 346 h 480"/>
                <a:gd name="T2" fmla="*/ 370 w 6157"/>
                <a:gd name="T3" fmla="*/ 95 h 480"/>
                <a:gd name="T4" fmla="*/ 214 w 6157"/>
                <a:gd name="T5" fmla="*/ 196 h 480"/>
                <a:gd name="T6" fmla="*/ 400 w 6157"/>
                <a:gd name="T7" fmla="*/ 471 h 480"/>
                <a:gd name="T8" fmla="*/ 721 w 6157"/>
                <a:gd name="T9" fmla="*/ 471 h 480"/>
                <a:gd name="T10" fmla="*/ 400 w 6157"/>
                <a:gd name="T11" fmla="*/ 471 h 480"/>
                <a:gd name="T12" fmla="*/ 609 w 6157"/>
                <a:gd name="T13" fmla="*/ 137 h 480"/>
                <a:gd name="T14" fmla="*/ 1043 w 6157"/>
                <a:gd name="T15" fmla="*/ 9 h 480"/>
                <a:gd name="T16" fmla="*/ 977 w 6157"/>
                <a:gd name="T17" fmla="*/ 471 h 480"/>
                <a:gd name="T18" fmla="*/ 1133 w 6157"/>
                <a:gd name="T19" fmla="*/ 160 h 480"/>
                <a:gd name="T20" fmla="*/ 1444 w 6157"/>
                <a:gd name="T21" fmla="*/ 366 h 480"/>
                <a:gd name="T22" fmla="*/ 1633 w 6157"/>
                <a:gd name="T23" fmla="*/ 280 h 480"/>
                <a:gd name="T24" fmla="*/ 1744 w 6157"/>
                <a:gd name="T25" fmla="*/ 149 h 480"/>
                <a:gd name="T26" fmla="*/ 1826 w 6157"/>
                <a:gd name="T27" fmla="*/ 340 h 480"/>
                <a:gd name="T28" fmla="*/ 1875 w 6157"/>
                <a:gd name="T29" fmla="*/ 138 h 480"/>
                <a:gd name="T30" fmla="*/ 2088 w 6157"/>
                <a:gd name="T31" fmla="*/ 365 h 480"/>
                <a:gd name="T32" fmla="*/ 2088 w 6157"/>
                <a:gd name="T33" fmla="*/ 471 h 480"/>
                <a:gd name="T34" fmla="*/ 2242 w 6157"/>
                <a:gd name="T35" fmla="*/ 305 h 480"/>
                <a:gd name="T36" fmla="*/ 2409 w 6157"/>
                <a:gd name="T37" fmla="*/ 205 h 480"/>
                <a:gd name="T38" fmla="*/ 2556 w 6157"/>
                <a:gd name="T39" fmla="*/ 377 h 480"/>
                <a:gd name="T40" fmla="*/ 2756 w 6157"/>
                <a:gd name="T41" fmla="*/ 133 h 480"/>
                <a:gd name="T42" fmla="*/ 2689 w 6157"/>
                <a:gd name="T43" fmla="*/ 306 h 480"/>
                <a:gd name="T44" fmla="*/ 2752 w 6157"/>
                <a:gd name="T45" fmla="*/ 478 h 480"/>
                <a:gd name="T46" fmla="*/ 3246 w 6157"/>
                <a:gd name="T47" fmla="*/ 317 h 480"/>
                <a:gd name="T48" fmla="*/ 3202 w 6157"/>
                <a:gd name="T49" fmla="*/ 368 h 480"/>
                <a:gd name="T50" fmla="*/ 3156 w 6157"/>
                <a:gd name="T51" fmla="*/ 273 h 480"/>
                <a:gd name="T52" fmla="*/ 3274 w 6157"/>
                <a:gd name="T53" fmla="*/ 427 h 480"/>
                <a:gd name="T54" fmla="*/ 3419 w 6157"/>
                <a:gd name="T55" fmla="*/ 341 h 480"/>
                <a:gd name="T56" fmla="*/ 3525 w 6157"/>
                <a:gd name="T57" fmla="*/ 235 h 480"/>
                <a:gd name="T58" fmla="*/ 3576 w 6157"/>
                <a:gd name="T59" fmla="*/ 366 h 480"/>
                <a:gd name="T60" fmla="*/ 3647 w 6157"/>
                <a:gd name="T61" fmla="*/ 371 h 480"/>
                <a:gd name="T62" fmla="*/ 3622 w 6157"/>
                <a:gd name="T63" fmla="*/ 237 h 480"/>
                <a:gd name="T64" fmla="*/ 3760 w 6157"/>
                <a:gd name="T65" fmla="*/ 199 h 480"/>
                <a:gd name="T66" fmla="*/ 3763 w 6157"/>
                <a:gd name="T67" fmla="*/ 478 h 480"/>
                <a:gd name="T68" fmla="*/ 4276 w 6157"/>
                <a:gd name="T69" fmla="*/ 9 h 480"/>
                <a:gd name="T70" fmla="*/ 4218 w 6157"/>
                <a:gd name="T71" fmla="*/ 206 h 480"/>
                <a:gd name="T72" fmla="*/ 3971 w 6157"/>
                <a:gd name="T73" fmla="*/ 471 h 480"/>
                <a:gd name="T74" fmla="*/ 4420 w 6157"/>
                <a:gd name="T75" fmla="*/ 207 h 480"/>
                <a:gd name="T76" fmla="*/ 4563 w 6157"/>
                <a:gd name="T77" fmla="*/ 262 h 480"/>
                <a:gd name="T78" fmla="*/ 4465 w 6157"/>
                <a:gd name="T79" fmla="*/ 423 h 480"/>
                <a:gd name="T80" fmla="*/ 4465 w 6157"/>
                <a:gd name="T81" fmla="*/ 310 h 480"/>
                <a:gd name="T82" fmla="*/ 4618 w 6157"/>
                <a:gd name="T83" fmla="*/ 305 h 480"/>
                <a:gd name="T84" fmla="*/ 4784 w 6157"/>
                <a:gd name="T85" fmla="*/ 205 h 480"/>
                <a:gd name="T86" fmla="*/ 4932 w 6157"/>
                <a:gd name="T87" fmla="*/ 377 h 480"/>
                <a:gd name="T88" fmla="*/ 5009 w 6157"/>
                <a:gd name="T89" fmla="*/ 211 h 480"/>
                <a:gd name="T90" fmla="*/ 5009 w 6157"/>
                <a:gd name="T91" fmla="*/ 24 h 480"/>
                <a:gd name="T92" fmla="*/ 5195 w 6157"/>
                <a:gd name="T93" fmla="*/ 211 h 480"/>
                <a:gd name="T94" fmla="*/ 5189 w 6157"/>
                <a:gd name="T95" fmla="*/ 399 h 480"/>
                <a:gd name="T96" fmla="*/ 5225 w 6157"/>
                <a:gd name="T97" fmla="*/ 305 h 480"/>
                <a:gd name="T98" fmla="*/ 5225 w 6157"/>
                <a:gd name="T99" fmla="*/ 305 h 480"/>
                <a:gd name="T100" fmla="*/ 5395 w 6157"/>
                <a:gd name="T101" fmla="*/ 408 h 480"/>
                <a:gd name="T102" fmla="*/ 5724 w 6157"/>
                <a:gd name="T103" fmla="*/ 138 h 480"/>
                <a:gd name="T104" fmla="*/ 5840 w 6157"/>
                <a:gd name="T105" fmla="*/ 132 h 480"/>
                <a:gd name="T106" fmla="*/ 5724 w 6157"/>
                <a:gd name="T107" fmla="*/ 471 h 480"/>
                <a:gd name="T108" fmla="*/ 6010 w 6157"/>
                <a:gd name="T109" fmla="*/ 414 h 480"/>
                <a:gd name="T110" fmla="*/ 5999 w 6157"/>
                <a:gd name="T111" fmla="*/ 132 h 480"/>
                <a:gd name="T112" fmla="*/ 5963 w 6157"/>
                <a:gd name="T113" fmla="*/ 228 h 480"/>
                <a:gd name="T114" fmla="*/ 5854 w 6157"/>
                <a:gd name="T115" fmla="*/ 42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157" h="480">
                  <a:moveTo>
                    <a:pt x="0" y="366"/>
                  </a:moveTo>
                  <a:cubicBezTo>
                    <a:pt x="76" y="321"/>
                    <a:pt x="76" y="321"/>
                    <a:pt x="76" y="321"/>
                  </a:cubicBezTo>
                  <a:cubicBezTo>
                    <a:pt x="102" y="371"/>
                    <a:pt x="148" y="400"/>
                    <a:pt x="201" y="400"/>
                  </a:cubicBezTo>
                  <a:cubicBezTo>
                    <a:pt x="248" y="400"/>
                    <a:pt x="282" y="382"/>
                    <a:pt x="282" y="346"/>
                  </a:cubicBezTo>
                  <a:cubicBezTo>
                    <a:pt x="282" y="311"/>
                    <a:pt x="249" y="296"/>
                    <a:pt x="188" y="280"/>
                  </a:cubicBezTo>
                  <a:cubicBezTo>
                    <a:pt x="106" y="256"/>
                    <a:pt x="20" y="235"/>
                    <a:pt x="20" y="138"/>
                  </a:cubicBezTo>
                  <a:cubicBezTo>
                    <a:pt x="20" y="52"/>
                    <a:pt x="87" y="0"/>
                    <a:pt x="186" y="0"/>
                  </a:cubicBezTo>
                  <a:cubicBezTo>
                    <a:pt x="281" y="0"/>
                    <a:pt x="338" y="46"/>
                    <a:pt x="370" y="95"/>
                  </a:cubicBezTo>
                  <a:cubicBezTo>
                    <a:pt x="299" y="149"/>
                    <a:pt x="299" y="149"/>
                    <a:pt x="299" y="149"/>
                  </a:cubicBezTo>
                  <a:cubicBezTo>
                    <a:pt x="275" y="110"/>
                    <a:pt x="231" y="83"/>
                    <a:pt x="186" y="83"/>
                  </a:cubicBezTo>
                  <a:cubicBezTo>
                    <a:pt x="143" y="83"/>
                    <a:pt x="119" y="102"/>
                    <a:pt x="119" y="130"/>
                  </a:cubicBezTo>
                  <a:cubicBezTo>
                    <a:pt x="119" y="167"/>
                    <a:pt x="153" y="180"/>
                    <a:pt x="214" y="196"/>
                  </a:cubicBezTo>
                  <a:cubicBezTo>
                    <a:pt x="295" y="218"/>
                    <a:pt x="381" y="244"/>
                    <a:pt x="381" y="340"/>
                  </a:cubicBezTo>
                  <a:cubicBezTo>
                    <a:pt x="381" y="414"/>
                    <a:pt x="325" y="480"/>
                    <a:pt x="196" y="480"/>
                  </a:cubicBezTo>
                  <a:cubicBezTo>
                    <a:pt x="96" y="480"/>
                    <a:pt x="34" y="433"/>
                    <a:pt x="0" y="366"/>
                  </a:cubicBezTo>
                  <a:close/>
                  <a:moveTo>
                    <a:pt x="400" y="471"/>
                  </a:moveTo>
                  <a:cubicBezTo>
                    <a:pt x="564" y="7"/>
                    <a:pt x="564" y="7"/>
                    <a:pt x="564" y="7"/>
                  </a:cubicBezTo>
                  <a:cubicBezTo>
                    <a:pt x="660" y="7"/>
                    <a:pt x="660" y="7"/>
                    <a:pt x="660" y="7"/>
                  </a:cubicBezTo>
                  <a:cubicBezTo>
                    <a:pt x="824" y="471"/>
                    <a:pt x="824" y="471"/>
                    <a:pt x="824" y="471"/>
                  </a:cubicBezTo>
                  <a:cubicBezTo>
                    <a:pt x="721" y="471"/>
                    <a:pt x="721" y="471"/>
                    <a:pt x="721" y="471"/>
                  </a:cubicBezTo>
                  <a:cubicBezTo>
                    <a:pt x="687" y="368"/>
                    <a:pt x="687" y="368"/>
                    <a:pt x="687" y="368"/>
                  </a:cubicBezTo>
                  <a:cubicBezTo>
                    <a:pt x="529" y="368"/>
                    <a:pt x="529" y="368"/>
                    <a:pt x="529" y="368"/>
                  </a:cubicBezTo>
                  <a:cubicBezTo>
                    <a:pt x="494" y="471"/>
                    <a:pt x="494" y="471"/>
                    <a:pt x="494" y="471"/>
                  </a:cubicBezTo>
                  <a:lnTo>
                    <a:pt x="400" y="471"/>
                  </a:lnTo>
                  <a:close/>
                  <a:moveTo>
                    <a:pt x="554" y="295"/>
                  </a:moveTo>
                  <a:cubicBezTo>
                    <a:pt x="663" y="295"/>
                    <a:pt x="663" y="295"/>
                    <a:pt x="663" y="295"/>
                  </a:cubicBezTo>
                  <a:cubicBezTo>
                    <a:pt x="610" y="137"/>
                    <a:pt x="610" y="137"/>
                    <a:pt x="610" y="137"/>
                  </a:cubicBezTo>
                  <a:cubicBezTo>
                    <a:pt x="609" y="137"/>
                    <a:pt x="609" y="137"/>
                    <a:pt x="609" y="137"/>
                  </a:cubicBezTo>
                  <a:lnTo>
                    <a:pt x="554" y="295"/>
                  </a:lnTo>
                  <a:close/>
                  <a:moveTo>
                    <a:pt x="875" y="471"/>
                  </a:moveTo>
                  <a:cubicBezTo>
                    <a:pt x="875" y="9"/>
                    <a:pt x="875" y="9"/>
                    <a:pt x="875" y="9"/>
                  </a:cubicBezTo>
                  <a:cubicBezTo>
                    <a:pt x="1043" y="9"/>
                    <a:pt x="1043" y="9"/>
                    <a:pt x="1043" y="9"/>
                  </a:cubicBezTo>
                  <a:cubicBezTo>
                    <a:pt x="1142" y="9"/>
                    <a:pt x="1232" y="35"/>
                    <a:pt x="1232" y="157"/>
                  </a:cubicBezTo>
                  <a:cubicBezTo>
                    <a:pt x="1232" y="281"/>
                    <a:pt x="1135" y="307"/>
                    <a:pt x="1042" y="307"/>
                  </a:cubicBezTo>
                  <a:cubicBezTo>
                    <a:pt x="977" y="307"/>
                    <a:pt x="977" y="307"/>
                    <a:pt x="977" y="307"/>
                  </a:cubicBezTo>
                  <a:cubicBezTo>
                    <a:pt x="977" y="471"/>
                    <a:pt x="977" y="471"/>
                    <a:pt x="977" y="471"/>
                  </a:cubicBezTo>
                  <a:lnTo>
                    <a:pt x="875" y="471"/>
                  </a:lnTo>
                  <a:close/>
                  <a:moveTo>
                    <a:pt x="977" y="228"/>
                  </a:moveTo>
                  <a:cubicBezTo>
                    <a:pt x="1046" y="228"/>
                    <a:pt x="1046" y="228"/>
                    <a:pt x="1046" y="228"/>
                  </a:cubicBezTo>
                  <a:cubicBezTo>
                    <a:pt x="1109" y="228"/>
                    <a:pt x="1133" y="204"/>
                    <a:pt x="1133" y="160"/>
                  </a:cubicBezTo>
                  <a:cubicBezTo>
                    <a:pt x="1133" y="117"/>
                    <a:pt x="1110" y="92"/>
                    <a:pt x="1046" y="92"/>
                  </a:cubicBezTo>
                  <a:cubicBezTo>
                    <a:pt x="977" y="92"/>
                    <a:pt x="977" y="92"/>
                    <a:pt x="977" y="92"/>
                  </a:cubicBezTo>
                  <a:lnTo>
                    <a:pt x="977" y="228"/>
                  </a:lnTo>
                  <a:close/>
                  <a:moveTo>
                    <a:pt x="1444" y="366"/>
                  </a:moveTo>
                  <a:cubicBezTo>
                    <a:pt x="1521" y="321"/>
                    <a:pt x="1521" y="321"/>
                    <a:pt x="1521" y="321"/>
                  </a:cubicBezTo>
                  <a:cubicBezTo>
                    <a:pt x="1547" y="371"/>
                    <a:pt x="1593" y="400"/>
                    <a:pt x="1646" y="400"/>
                  </a:cubicBezTo>
                  <a:cubicBezTo>
                    <a:pt x="1693" y="400"/>
                    <a:pt x="1727" y="382"/>
                    <a:pt x="1727" y="346"/>
                  </a:cubicBezTo>
                  <a:cubicBezTo>
                    <a:pt x="1727" y="311"/>
                    <a:pt x="1694" y="296"/>
                    <a:pt x="1633" y="280"/>
                  </a:cubicBezTo>
                  <a:cubicBezTo>
                    <a:pt x="1551" y="256"/>
                    <a:pt x="1464" y="235"/>
                    <a:pt x="1464" y="138"/>
                  </a:cubicBezTo>
                  <a:cubicBezTo>
                    <a:pt x="1464" y="52"/>
                    <a:pt x="1532" y="0"/>
                    <a:pt x="1631" y="0"/>
                  </a:cubicBezTo>
                  <a:cubicBezTo>
                    <a:pt x="1726" y="0"/>
                    <a:pt x="1782" y="46"/>
                    <a:pt x="1815" y="95"/>
                  </a:cubicBezTo>
                  <a:cubicBezTo>
                    <a:pt x="1744" y="149"/>
                    <a:pt x="1744" y="149"/>
                    <a:pt x="1744" y="149"/>
                  </a:cubicBezTo>
                  <a:cubicBezTo>
                    <a:pt x="1720" y="110"/>
                    <a:pt x="1676" y="83"/>
                    <a:pt x="1631" y="83"/>
                  </a:cubicBezTo>
                  <a:cubicBezTo>
                    <a:pt x="1588" y="83"/>
                    <a:pt x="1564" y="102"/>
                    <a:pt x="1564" y="130"/>
                  </a:cubicBezTo>
                  <a:cubicBezTo>
                    <a:pt x="1564" y="167"/>
                    <a:pt x="1598" y="180"/>
                    <a:pt x="1659" y="196"/>
                  </a:cubicBezTo>
                  <a:cubicBezTo>
                    <a:pt x="1740" y="218"/>
                    <a:pt x="1826" y="244"/>
                    <a:pt x="1826" y="340"/>
                  </a:cubicBezTo>
                  <a:cubicBezTo>
                    <a:pt x="1826" y="414"/>
                    <a:pt x="1770" y="480"/>
                    <a:pt x="1641" y="480"/>
                  </a:cubicBezTo>
                  <a:cubicBezTo>
                    <a:pt x="1541" y="480"/>
                    <a:pt x="1479" y="433"/>
                    <a:pt x="1444" y="366"/>
                  </a:cubicBezTo>
                  <a:close/>
                  <a:moveTo>
                    <a:pt x="1875" y="381"/>
                  </a:moveTo>
                  <a:cubicBezTo>
                    <a:pt x="1875" y="138"/>
                    <a:pt x="1875" y="138"/>
                    <a:pt x="1875" y="138"/>
                  </a:cubicBezTo>
                  <a:cubicBezTo>
                    <a:pt x="1976" y="138"/>
                    <a:pt x="1976" y="138"/>
                    <a:pt x="1976" y="138"/>
                  </a:cubicBezTo>
                  <a:cubicBezTo>
                    <a:pt x="1976" y="352"/>
                    <a:pt x="1976" y="352"/>
                    <a:pt x="1976" y="352"/>
                  </a:cubicBezTo>
                  <a:cubicBezTo>
                    <a:pt x="1976" y="382"/>
                    <a:pt x="1987" y="398"/>
                    <a:pt x="2015" y="398"/>
                  </a:cubicBezTo>
                  <a:cubicBezTo>
                    <a:pt x="2042" y="398"/>
                    <a:pt x="2065" y="384"/>
                    <a:pt x="2088" y="365"/>
                  </a:cubicBezTo>
                  <a:cubicBezTo>
                    <a:pt x="2088" y="138"/>
                    <a:pt x="2088" y="138"/>
                    <a:pt x="2088" y="138"/>
                  </a:cubicBezTo>
                  <a:cubicBezTo>
                    <a:pt x="2188" y="138"/>
                    <a:pt x="2188" y="138"/>
                    <a:pt x="2188" y="138"/>
                  </a:cubicBezTo>
                  <a:cubicBezTo>
                    <a:pt x="2188" y="471"/>
                    <a:pt x="2188" y="471"/>
                    <a:pt x="2188" y="471"/>
                  </a:cubicBezTo>
                  <a:cubicBezTo>
                    <a:pt x="2088" y="471"/>
                    <a:pt x="2088" y="471"/>
                    <a:pt x="2088" y="471"/>
                  </a:cubicBezTo>
                  <a:cubicBezTo>
                    <a:pt x="2088" y="420"/>
                    <a:pt x="2088" y="420"/>
                    <a:pt x="2088" y="420"/>
                  </a:cubicBezTo>
                  <a:cubicBezTo>
                    <a:pt x="2068" y="445"/>
                    <a:pt x="2031" y="478"/>
                    <a:pt x="1973" y="478"/>
                  </a:cubicBezTo>
                  <a:cubicBezTo>
                    <a:pt x="1916" y="478"/>
                    <a:pt x="1875" y="450"/>
                    <a:pt x="1875" y="381"/>
                  </a:cubicBezTo>
                  <a:close/>
                  <a:moveTo>
                    <a:pt x="2242" y="305"/>
                  </a:moveTo>
                  <a:cubicBezTo>
                    <a:pt x="2242" y="172"/>
                    <a:pt x="2336" y="132"/>
                    <a:pt x="2410" y="132"/>
                  </a:cubicBezTo>
                  <a:cubicBezTo>
                    <a:pt x="2501" y="132"/>
                    <a:pt x="2536" y="180"/>
                    <a:pt x="2555" y="233"/>
                  </a:cubicBezTo>
                  <a:cubicBezTo>
                    <a:pt x="2471" y="261"/>
                    <a:pt x="2471" y="261"/>
                    <a:pt x="2471" y="261"/>
                  </a:cubicBezTo>
                  <a:cubicBezTo>
                    <a:pt x="2458" y="219"/>
                    <a:pt x="2438" y="205"/>
                    <a:pt x="2409" y="205"/>
                  </a:cubicBezTo>
                  <a:cubicBezTo>
                    <a:pt x="2368" y="205"/>
                    <a:pt x="2342" y="240"/>
                    <a:pt x="2342" y="306"/>
                  </a:cubicBezTo>
                  <a:cubicBezTo>
                    <a:pt x="2342" y="365"/>
                    <a:pt x="2361" y="408"/>
                    <a:pt x="2408" y="408"/>
                  </a:cubicBezTo>
                  <a:cubicBezTo>
                    <a:pt x="2434" y="408"/>
                    <a:pt x="2459" y="393"/>
                    <a:pt x="2473" y="348"/>
                  </a:cubicBezTo>
                  <a:cubicBezTo>
                    <a:pt x="2556" y="377"/>
                    <a:pt x="2556" y="377"/>
                    <a:pt x="2556" y="377"/>
                  </a:cubicBezTo>
                  <a:cubicBezTo>
                    <a:pt x="2535" y="429"/>
                    <a:pt x="2494" y="478"/>
                    <a:pt x="2406" y="478"/>
                  </a:cubicBezTo>
                  <a:cubicBezTo>
                    <a:pt x="2328" y="478"/>
                    <a:pt x="2242" y="435"/>
                    <a:pt x="2242" y="305"/>
                  </a:cubicBezTo>
                  <a:close/>
                  <a:moveTo>
                    <a:pt x="2589" y="306"/>
                  </a:moveTo>
                  <a:cubicBezTo>
                    <a:pt x="2589" y="173"/>
                    <a:pt x="2683" y="133"/>
                    <a:pt x="2756" y="133"/>
                  </a:cubicBezTo>
                  <a:cubicBezTo>
                    <a:pt x="2847" y="133"/>
                    <a:pt x="2882" y="180"/>
                    <a:pt x="2901" y="234"/>
                  </a:cubicBezTo>
                  <a:cubicBezTo>
                    <a:pt x="2817" y="262"/>
                    <a:pt x="2817" y="262"/>
                    <a:pt x="2817" y="262"/>
                  </a:cubicBezTo>
                  <a:cubicBezTo>
                    <a:pt x="2804" y="220"/>
                    <a:pt x="2784" y="206"/>
                    <a:pt x="2755" y="206"/>
                  </a:cubicBezTo>
                  <a:cubicBezTo>
                    <a:pt x="2715" y="206"/>
                    <a:pt x="2689" y="240"/>
                    <a:pt x="2689" y="306"/>
                  </a:cubicBezTo>
                  <a:cubicBezTo>
                    <a:pt x="2689" y="365"/>
                    <a:pt x="2708" y="408"/>
                    <a:pt x="2754" y="408"/>
                  </a:cubicBezTo>
                  <a:cubicBezTo>
                    <a:pt x="2781" y="408"/>
                    <a:pt x="2805" y="394"/>
                    <a:pt x="2819" y="349"/>
                  </a:cubicBezTo>
                  <a:cubicBezTo>
                    <a:pt x="2902" y="377"/>
                    <a:pt x="2902" y="377"/>
                    <a:pt x="2902" y="377"/>
                  </a:cubicBezTo>
                  <a:cubicBezTo>
                    <a:pt x="2881" y="429"/>
                    <a:pt x="2840" y="478"/>
                    <a:pt x="2752" y="478"/>
                  </a:cubicBezTo>
                  <a:cubicBezTo>
                    <a:pt x="2674" y="478"/>
                    <a:pt x="2589" y="435"/>
                    <a:pt x="2589" y="306"/>
                  </a:cubicBezTo>
                  <a:close/>
                  <a:moveTo>
                    <a:pt x="2926" y="305"/>
                  </a:moveTo>
                  <a:cubicBezTo>
                    <a:pt x="2926" y="176"/>
                    <a:pt x="3024" y="132"/>
                    <a:pt x="3093" y="132"/>
                  </a:cubicBezTo>
                  <a:cubicBezTo>
                    <a:pt x="3162" y="132"/>
                    <a:pt x="3246" y="166"/>
                    <a:pt x="3246" y="317"/>
                  </a:cubicBezTo>
                  <a:cubicBezTo>
                    <a:pt x="3246" y="332"/>
                    <a:pt x="3246" y="332"/>
                    <a:pt x="3246" y="332"/>
                  </a:cubicBezTo>
                  <a:cubicBezTo>
                    <a:pt x="3026" y="332"/>
                    <a:pt x="3026" y="332"/>
                    <a:pt x="3026" y="332"/>
                  </a:cubicBezTo>
                  <a:cubicBezTo>
                    <a:pt x="3030" y="387"/>
                    <a:pt x="3061" y="408"/>
                    <a:pt x="3103" y="408"/>
                  </a:cubicBezTo>
                  <a:cubicBezTo>
                    <a:pt x="3142" y="408"/>
                    <a:pt x="3179" y="389"/>
                    <a:pt x="3202" y="368"/>
                  </a:cubicBezTo>
                  <a:cubicBezTo>
                    <a:pt x="3240" y="428"/>
                    <a:pt x="3240" y="428"/>
                    <a:pt x="3240" y="428"/>
                  </a:cubicBezTo>
                  <a:cubicBezTo>
                    <a:pt x="3202" y="461"/>
                    <a:pt x="3154" y="478"/>
                    <a:pt x="3096" y="478"/>
                  </a:cubicBezTo>
                  <a:cubicBezTo>
                    <a:pt x="3009" y="478"/>
                    <a:pt x="2926" y="434"/>
                    <a:pt x="2926" y="305"/>
                  </a:cubicBezTo>
                  <a:close/>
                  <a:moveTo>
                    <a:pt x="3156" y="273"/>
                  </a:moveTo>
                  <a:cubicBezTo>
                    <a:pt x="3151" y="226"/>
                    <a:pt x="3130" y="203"/>
                    <a:pt x="3092" y="203"/>
                  </a:cubicBezTo>
                  <a:cubicBezTo>
                    <a:pt x="3061" y="203"/>
                    <a:pt x="3034" y="224"/>
                    <a:pt x="3027" y="273"/>
                  </a:cubicBezTo>
                  <a:lnTo>
                    <a:pt x="3156" y="273"/>
                  </a:lnTo>
                  <a:close/>
                  <a:moveTo>
                    <a:pt x="3274" y="427"/>
                  </a:moveTo>
                  <a:cubicBezTo>
                    <a:pt x="3314" y="371"/>
                    <a:pt x="3314" y="371"/>
                    <a:pt x="3314" y="371"/>
                  </a:cubicBezTo>
                  <a:cubicBezTo>
                    <a:pt x="3343" y="397"/>
                    <a:pt x="3389" y="414"/>
                    <a:pt x="3429" y="414"/>
                  </a:cubicBezTo>
                  <a:cubicBezTo>
                    <a:pt x="3460" y="414"/>
                    <a:pt x="3482" y="403"/>
                    <a:pt x="3482" y="381"/>
                  </a:cubicBezTo>
                  <a:cubicBezTo>
                    <a:pt x="3482" y="358"/>
                    <a:pt x="3465" y="350"/>
                    <a:pt x="3419" y="341"/>
                  </a:cubicBezTo>
                  <a:cubicBezTo>
                    <a:pt x="3356" y="330"/>
                    <a:pt x="3289" y="315"/>
                    <a:pt x="3289" y="237"/>
                  </a:cubicBezTo>
                  <a:cubicBezTo>
                    <a:pt x="3289" y="170"/>
                    <a:pt x="3343" y="132"/>
                    <a:pt x="3418" y="132"/>
                  </a:cubicBezTo>
                  <a:cubicBezTo>
                    <a:pt x="3486" y="132"/>
                    <a:pt x="3527" y="149"/>
                    <a:pt x="3564" y="178"/>
                  </a:cubicBezTo>
                  <a:cubicBezTo>
                    <a:pt x="3525" y="235"/>
                    <a:pt x="3525" y="235"/>
                    <a:pt x="3525" y="235"/>
                  </a:cubicBezTo>
                  <a:cubicBezTo>
                    <a:pt x="3491" y="212"/>
                    <a:pt x="3458" y="199"/>
                    <a:pt x="3427" y="199"/>
                  </a:cubicBezTo>
                  <a:cubicBezTo>
                    <a:pt x="3398" y="199"/>
                    <a:pt x="3382" y="210"/>
                    <a:pt x="3382" y="228"/>
                  </a:cubicBezTo>
                  <a:cubicBezTo>
                    <a:pt x="3382" y="248"/>
                    <a:pt x="3400" y="256"/>
                    <a:pt x="3441" y="264"/>
                  </a:cubicBezTo>
                  <a:cubicBezTo>
                    <a:pt x="3507" y="275"/>
                    <a:pt x="3576" y="290"/>
                    <a:pt x="3576" y="366"/>
                  </a:cubicBezTo>
                  <a:cubicBezTo>
                    <a:pt x="3576" y="446"/>
                    <a:pt x="3506" y="478"/>
                    <a:pt x="3429" y="478"/>
                  </a:cubicBezTo>
                  <a:cubicBezTo>
                    <a:pt x="3356" y="478"/>
                    <a:pt x="3307" y="456"/>
                    <a:pt x="3274" y="427"/>
                  </a:cubicBezTo>
                  <a:close/>
                  <a:moveTo>
                    <a:pt x="3607" y="427"/>
                  </a:moveTo>
                  <a:cubicBezTo>
                    <a:pt x="3647" y="371"/>
                    <a:pt x="3647" y="371"/>
                    <a:pt x="3647" y="371"/>
                  </a:cubicBezTo>
                  <a:cubicBezTo>
                    <a:pt x="3677" y="397"/>
                    <a:pt x="3722" y="414"/>
                    <a:pt x="3763" y="414"/>
                  </a:cubicBezTo>
                  <a:cubicBezTo>
                    <a:pt x="3794" y="414"/>
                    <a:pt x="3816" y="403"/>
                    <a:pt x="3816" y="381"/>
                  </a:cubicBezTo>
                  <a:cubicBezTo>
                    <a:pt x="3816" y="358"/>
                    <a:pt x="3798" y="350"/>
                    <a:pt x="3753" y="341"/>
                  </a:cubicBezTo>
                  <a:cubicBezTo>
                    <a:pt x="3690" y="330"/>
                    <a:pt x="3622" y="315"/>
                    <a:pt x="3622" y="237"/>
                  </a:cubicBezTo>
                  <a:cubicBezTo>
                    <a:pt x="3622" y="170"/>
                    <a:pt x="3677" y="132"/>
                    <a:pt x="3752" y="132"/>
                  </a:cubicBezTo>
                  <a:cubicBezTo>
                    <a:pt x="3820" y="132"/>
                    <a:pt x="3861" y="149"/>
                    <a:pt x="3898" y="178"/>
                  </a:cubicBezTo>
                  <a:cubicBezTo>
                    <a:pt x="3858" y="235"/>
                    <a:pt x="3858" y="235"/>
                    <a:pt x="3858" y="235"/>
                  </a:cubicBezTo>
                  <a:cubicBezTo>
                    <a:pt x="3825" y="212"/>
                    <a:pt x="3792" y="199"/>
                    <a:pt x="3760" y="199"/>
                  </a:cubicBezTo>
                  <a:cubicBezTo>
                    <a:pt x="3732" y="199"/>
                    <a:pt x="3715" y="210"/>
                    <a:pt x="3715" y="228"/>
                  </a:cubicBezTo>
                  <a:cubicBezTo>
                    <a:pt x="3715" y="248"/>
                    <a:pt x="3734" y="256"/>
                    <a:pt x="3775" y="264"/>
                  </a:cubicBezTo>
                  <a:cubicBezTo>
                    <a:pt x="3840" y="275"/>
                    <a:pt x="3910" y="290"/>
                    <a:pt x="3910" y="366"/>
                  </a:cubicBezTo>
                  <a:cubicBezTo>
                    <a:pt x="3910" y="446"/>
                    <a:pt x="3840" y="478"/>
                    <a:pt x="3763" y="478"/>
                  </a:cubicBezTo>
                  <a:cubicBezTo>
                    <a:pt x="3690" y="478"/>
                    <a:pt x="3641" y="456"/>
                    <a:pt x="3607" y="427"/>
                  </a:cubicBezTo>
                  <a:close/>
                  <a:moveTo>
                    <a:pt x="3971" y="471"/>
                  </a:moveTo>
                  <a:cubicBezTo>
                    <a:pt x="3971" y="9"/>
                    <a:pt x="3971" y="9"/>
                    <a:pt x="3971" y="9"/>
                  </a:cubicBezTo>
                  <a:cubicBezTo>
                    <a:pt x="4276" y="9"/>
                    <a:pt x="4276" y="9"/>
                    <a:pt x="4276" y="9"/>
                  </a:cubicBezTo>
                  <a:cubicBezTo>
                    <a:pt x="4276" y="94"/>
                    <a:pt x="4276" y="94"/>
                    <a:pt x="4276" y="94"/>
                  </a:cubicBezTo>
                  <a:cubicBezTo>
                    <a:pt x="4073" y="94"/>
                    <a:pt x="4073" y="94"/>
                    <a:pt x="4073" y="94"/>
                  </a:cubicBezTo>
                  <a:cubicBezTo>
                    <a:pt x="4073" y="206"/>
                    <a:pt x="4073" y="206"/>
                    <a:pt x="4073" y="206"/>
                  </a:cubicBezTo>
                  <a:cubicBezTo>
                    <a:pt x="4218" y="206"/>
                    <a:pt x="4218" y="206"/>
                    <a:pt x="4218" y="206"/>
                  </a:cubicBezTo>
                  <a:cubicBezTo>
                    <a:pt x="4218" y="287"/>
                    <a:pt x="4218" y="287"/>
                    <a:pt x="4218" y="287"/>
                  </a:cubicBezTo>
                  <a:cubicBezTo>
                    <a:pt x="4073" y="287"/>
                    <a:pt x="4073" y="287"/>
                    <a:pt x="4073" y="287"/>
                  </a:cubicBezTo>
                  <a:cubicBezTo>
                    <a:pt x="4073" y="471"/>
                    <a:pt x="4073" y="471"/>
                    <a:pt x="4073" y="471"/>
                  </a:cubicBezTo>
                  <a:lnTo>
                    <a:pt x="3971" y="471"/>
                  </a:lnTo>
                  <a:close/>
                  <a:moveTo>
                    <a:pt x="4253" y="386"/>
                  </a:moveTo>
                  <a:cubicBezTo>
                    <a:pt x="4253" y="310"/>
                    <a:pt x="4318" y="267"/>
                    <a:pt x="4465" y="255"/>
                  </a:cubicBezTo>
                  <a:cubicBezTo>
                    <a:pt x="4465" y="247"/>
                    <a:pt x="4465" y="247"/>
                    <a:pt x="4465" y="247"/>
                  </a:cubicBezTo>
                  <a:cubicBezTo>
                    <a:pt x="4465" y="223"/>
                    <a:pt x="4452" y="207"/>
                    <a:pt x="4420" y="207"/>
                  </a:cubicBezTo>
                  <a:cubicBezTo>
                    <a:pt x="4377" y="207"/>
                    <a:pt x="4341" y="225"/>
                    <a:pt x="4310" y="248"/>
                  </a:cubicBezTo>
                  <a:cubicBezTo>
                    <a:pt x="4268" y="191"/>
                    <a:pt x="4268" y="191"/>
                    <a:pt x="4268" y="191"/>
                  </a:cubicBezTo>
                  <a:cubicBezTo>
                    <a:pt x="4301" y="161"/>
                    <a:pt x="4351" y="132"/>
                    <a:pt x="4434" y="132"/>
                  </a:cubicBezTo>
                  <a:cubicBezTo>
                    <a:pt x="4525" y="132"/>
                    <a:pt x="4563" y="176"/>
                    <a:pt x="4563" y="262"/>
                  </a:cubicBezTo>
                  <a:cubicBezTo>
                    <a:pt x="4563" y="390"/>
                    <a:pt x="4563" y="390"/>
                    <a:pt x="4563" y="390"/>
                  </a:cubicBezTo>
                  <a:cubicBezTo>
                    <a:pt x="4563" y="430"/>
                    <a:pt x="4565" y="455"/>
                    <a:pt x="4572" y="471"/>
                  </a:cubicBezTo>
                  <a:cubicBezTo>
                    <a:pt x="4472" y="471"/>
                    <a:pt x="4472" y="471"/>
                    <a:pt x="4472" y="471"/>
                  </a:cubicBezTo>
                  <a:cubicBezTo>
                    <a:pt x="4468" y="458"/>
                    <a:pt x="4465" y="441"/>
                    <a:pt x="4465" y="423"/>
                  </a:cubicBezTo>
                  <a:cubicBezTo>
                    <a:pt x="4434" y="457"/>
                    <a:pt x="4398" y="476"/>
                    <a:pt x="4348" y="476"/>
                  </a:cubicBezTo>
                  <a:cubicBezTo>
                    <a:pt x="4297" y="476"/>
                    <a:pt x="4253" y="443"/>
                    <a:pt x="4253" y="386"/>
                  </a:cubicBezTo>
                  <a:close/>
                  <a:moveTo>
                    <a:pt x="4465" y="372"/>
                  </a:moveTo>
                  <a:cubicBezTo>
                    <a:pt x="4465" y="310"/>
                    <a:pt x="4465" y="310"/>
                    <a:pt x="4465" y="310"/>
                  </a:cubicBezTo>
                  <a:cubicBezTo>
                    <a:pt x="4385" y="318"/>
                    <a:pt x="4351" y="338"/>
                    <a:pt x="4351" y="369"/>
                  </a:cubicBezTo>
                  <a:cubicBezTo>
                    <a:pt x="4351" y="390"/>
                    <a:pt x="4366" y="401"/>
                    <a:pt x="4388" y="401"/>
                  </a:cubicBezTo>
                  <a:cubicBezTo>
                    <a:pt x="4423" y="401"/>
                    <a:pt x="4448" y="389"/>
                    <a:pt x="4465" y="372"/>
                  </a:cubicBezTo>
                  <a:close/>
                  <a:moveTo>
                    <a:pt x="4618" y="305"/>
                  </a:moveTo>
                  <a:cubicBezTo>
                    <a:pt x="4618" y="172"/>
                    <a:pt x="4712" y="132"/>
                    <a:pt x="4786" y="132"/>
                  </a:cubicBezTo>
                  <a:cubicBezTo>
                    <a:pt x="4876" y="132"/>
                    <a:pt x="4911" y="180"/>
                    <a:pt x="4931" y="233"/>
                  </a:cubicBezTo>
                  <a:cubicBezTo>
                    <a:pt x="4846" y="261"/>
                    <a:pt x="4846" y="261"/>
                    <a:pt x="4846" y="261"/>
                  </a:cubicBezTo>
                  <a:cubicBezTo>
                    <a:pt x="4833" y="219"/>
                    <a:pt x="4814" y="205"/>
                    <a:pt x="4784" y="205"/>
                  </a:cubicBezTo>
                  <a:cubicBezTo>
                    <a:pt x="4744" y="205"/>
                    <a:pt x="4718" y="240"/>
                    <a:pt x="4718" y="306"/>
                  </a:cubicBezTo>
                  <a:cubicBezTo>
                    <a:pt x="4718" y="365"/>
                    <a:pt x="4737" y="408"/>
                    <a:pt x="4783" y="408"/>
                  </a:cubicBezTo>
                  <a:cubicBezTo>
                    <a:pt x="4810" y="408"/>
                    <a:pt x="4834" y="393"/>
                    <a:pt x="4849" y="348"/>
                  </a:cubicBezTo>
                  <a:cubicBezTo>
                    <a:pt x="4932" y="377"/>
                    <a:pt x="4932" y="377"/>
                    <a:pt x="4932" y="377"/>
                  </a:cubicBezTo>
                  <a:cubicBezTo>
                    <a:pt x="4911" y="429"/>
                    <a:pt x="4869" y="478"/>
                    <a:pt x="4781" y="478"/>
                  </a:cubicBezTo>
                  <a:cubicBezTo>
                    <a:pt x="4703" y="478"/>
                    <a:pt x="4618" y="435"/>
                    <a:pt x="4618" y="305"/>
                  </a:cubicBezTo>
                  <a:close/>
                  <a:moveTo>
                    <a:pt x="5009" y="378"/>
                  </a:moveTo>
                  <a:cubicBezTo>
                    <a:pt x="5009" y="211"/>
                    <a:pt x="5009" y="211"/>
                    <a:pt x="5009" y="211"/>
                  </a:cubicBezTo>
                  <a:cubicBezTo>
                    <a:pt x="4954" y="211"/>
                    <a:pt x="4954" y="211"/>
                    <a:pt x="4954" y="211"/>
                  </a:cubicBezTo>
                  <a:cubicBezTo>
                    <a:pt x="4954" y="138"/>
                    <a:pt x="4954" y="138"/>
                    <a:pt x="4954" y="138"/>
                  </a:cubicBezTo>
                  <a:cubicBezTo>
                    <a:pt x="5009" y="138"/>
                    <a:pt x="5009" y="138"/>
                    <a:pt x="5009" y="138"/>
                  </a:cubicBezTo>
                  <a:cubicBezTo>
                    <a:pt x="5009" y="24"/>
                    <a:pt x="5009" y="24"/>
                    <a:pt x="5009" y="24"/>
                  </a:cubicBezTo>
                  <a:cubicBezTo>
                    <a:pt x="5109" y="24"/>
                    <a:pt x="5109" y="24"/>
                    <a:pt x="5109" y="24"/>
                  </a:cubicBezTo>
                  <a:cubicBezTo>
                    <a:pt x="5109" y="138"/>
                    <a:pt x="5109" y="138"/>
                    <a:pt x="5109" y="138"/>
                  </a:cubicBezTo>
                  <a:cubicBezTo>
                    <a:pt x="5195" y="138"/>
                    <a:pt x="5195" y="138"/>
                    <a:pt x="5195" y="138"/>
                  </a:cubicBezTo>
                  <a:cubicBezTo>
                    <a:pt x="5195" y="211"/>
                    <a:pt x="5195" y="211"/>
                    <a:pt x="5195" y="211"/>
                  </a:cubicBezTo>
                  <a:cubicBezTo>
                    <a:pt x="5109" y="211"/>
                    <a:pt x="5109" y="211"/>
                    <a:pt x="5109" y="211"/>
                  </a:cubicBezTo>
                  <a:cubicBezTo>
                    <a:pt x="5109" y="356"/>
                    <a:pt x="5109" y="356"/>
                    <a:pt x="5109" y="356"/>
                  </a:cubicBezTo>
                  <a:cubicBezTo>
                    <a:pt x="5109" y="391"/>
                    <a:pt x="5119" y="403"/>
                    <a:pt x="5155" y="403"/>
                  </a:cubicBezTo>
                  <a:cubicBezTo>
                    <a:pt x="5167" y="403"/>
                    <a:pt x="5182" y="401"/>
                    <a:pt x="5189" y="399"/>
                  </a:cubicBezTo>
                  <a:cubicBezTo>
                    <a:pt x="5189" y="471"/>
                    <a:pt x="5189" y="471"/>
                    <a:pt x="5189" y="471"/>
                  </a:cubicBezTo>
                  <a:cubicBezTo>
                    <a:pt x="5181" y="473"/>
                    <a:pt x="5144" y="476"/>
                    <a:pt x="5122" y="476"/>
                  </a:cubicBezTo>
                  <a:cubicBezTo>
                    <a:pt x="5024" y="476"/>
                    <a:pt x="5009" y="440"/>
                    <a:pt x="5009" y="378"/>
                  </a:cubicBezTo>
                  <a:close/>
                  <a:moveTo>
                    <a:pt x="5225" y="305"/>
                  </a:moveTo>
                  <a:cubicBezTo>
                    <a:pt x="5225" y="175"/>
                    <a:pt x="5314" y="132"/>
                    <a:pt x="5395" y="132"/>
                  </a:cubicBezTo>
                  <a:cubicBezTo>
                    <a:pt x="5476" y="132"/>
                    <a:pt x="5565" y="175"/>
                    <a:pt x="5565" y="305"/>
                  </a:cubicBezTo>
                  <a:cubicBezTo>
                    <a:pt x="5565" y="435"/>
                    <a:pt x="5476" y="478"/>
                    <a:pt x="5395" y="478"/>
                  </a:cubicBezTo>
                  <a:cubicBezTo>
                    <a:pt x="5315" y="478"/>
                    <a:pt x="5225" y="435"/>
                    <a:pt x="5225" y="305"/>
                  </a:cubicBezTo>
                  <a:close/>
                  <a:moveTo>
                    <a:pt x="5465" y="306"/>
                  </a:moveTo>
                  <a:cubicBezTo>
                    <a:pt x="5465" y="250"/>
                    <a:pt x="5445" y="205"/>
                    <a:pt x="5395" y="205"/>
                  </a:cubicBezTo>
                  <a:cubicBezTo>
                    <a:pt x="5347" y="205"/>
                    <a:pt x="5325" y="246"/>
                    <a:pt x="5325" y="306"/>
                  </a:cubicBezTo>
                  <a:cubicBezTo>
                    <a:pt x="5325" y="361"/>
                    <a:pt x="5344" y="408"/>
                    <a:pt x="5395" y="408"/>
                  </a:cubicBezTo>
                  <a:cubicBezTo>
                    <a:pt x="5443" y="408"/>
                    <a:pt x="5465" y="366"/>
                    <a:pt x="5465" y="306"/>
                  </a:cubicBezTo>
                  <a:close/>
                  <a:moveTo>
                    <a:pt x="5623" y="471"/>
                  </a:moveTo>
                  <a:cubicBezTo>
                    <a:pt x="5623" y="138"/>
                    <a:pt x="5623" y="138"/>
                    <a:pt x="5623" y="138"/>
                  </a:cubicBezTo>
                  <a:cubicBezTo>
                    <a:pt x="5724" y="138"/>
                    <a:pt x="5724" y="138"/>
                    <a:pt x="5724" y="138"/>
                  </a:cubicBezTo>
                  <a:cubicBezTo>
                    <a:pt x="5724" y="194"/>
                    <a:pt x="5724" y="194"/>
                    <a:pt x="5724" y="194"/>
                  </a:cubicBezTo>
                  <a:cubicBezTo>
                    <a:pt x="5724" y="194"/>
                    <a:pt x="5724" y="194"/>
                    <a:pt x="5724" y="194"/>
                  </a:cubicBezTo>
                  <a:cubicBezTo>
                    <a:pt x="5743" y="166"/>
                    <a:pt x="5775" y="132"/>
                    <a:pt x="5837" y="132"/>
                  </a:cubicBezTo>
                  <a:cubicBezTo>
                    <a:pt x="5840" y="132"/>
                    <a:pt x="5840" y="132"/>
                    <a:pt x="5840" y="132"/>
                  </a:cubicBezTo>
                  <a:cubicBezTo>
                    <a:pt x="5839" y="221"/>
                    <a:pt x="5839" y="221"/>
                    <a:pt x="5839" y="221"/>
                  </a:cubicBezTo>
                  <a:cubicBezTo>
                    <a:pt x="5835" y="220"/>
                    <a:pt x="5819" y="219"/>
                    <a:pt x="5813" y="219"/>
                  </a:cubicBezTo>
                  <a:cubicBezTo>
                    <a:pt x="5773" y="219"/>
                    <a:pt x="5743" y="240"/>
                    <a:pt x="5724" y="265"/>
                  </a:cubicBezTo>
                  <a:cubicBezTo>
                    <a:pt x="5724" y="471"/>
                    <a:pt x="5724" y="471"/>
                    <a:pt x="5724" y="471"/>
                  </a:cubicBezTo>
                  <a:lnTo>
                    <a:pt x="5623" y="471"/>
                  </a:lnTo>
                  <a:close/>
                  <a:moveTo>
                    <a:pt x="5854" y="427"/>
                  </a:moveTo>
                  <a:cubicBezTo>
                    <a:pt x="5894" y="371"/>
                    <a:pt x="5894" y="371"/>
                    <a:pt x="5894" y="371"/>
                  </a:cubicBezTo>
                  <a:cubicBezTo>
                    <a:pt x="5924" y="397"/>
                    <a:pt x="5969" y="414"/>
                    <a:pt x="6010" y="414"/>
                  </a:cubicBezTo>
                  <a:cubicBezTo>
                    <a:pt x="6041" y="414"/>
                    <a:pt x="6063" y="403"/>
                    <a:pt x="6063" y="381"/>
                  </a:cubicBezTo>
                  <a:cubicBezTo>
                    <a:pt x="6063" y="358"/>
                    <a:pt x="6046" y="350"/>
                    <a:pt x="6000" y="341"/>
                  </a:cubicBezTo>
                  <a:cubicBezTo>
                    <a:pt x="5937" y="330"/>
                    <a:pt x="5869" y="315"/>
                    <a:pt x="5869" y="237"/>
                  </a:cubicBezTo>
                  <a:cubicBezTo>
                    <a:pt x="5869" y="170"/>
                    <a:pt x="5924" y="132"/>
                    <a:pt x="5999" y="132"/>
                  </a:cubicBezTo>
                  <a:cubicBezTo>
                    <a:pt x="6067" y="132"/>
                    <a:pt x="6108" y="149"/>
                    <a:pt x="6145" y="178"/>
                  </a:cubicBezTo>
                  <a:cubicBezTo>
                    <a:pt x="6106" y="235"/>
                    <a:pt x="6106" y="235"/>
                    <a:pt x="6106" y="235"/>
                  </a:cubicBezTo>
                  <a:cubicBezTo>
                    <a:pt x="6072" y="212"/>
                    <a:pt x="6039" y="199"/>
                    <a:pt x="6007" y="199"/>
                  </a:cubicBezTo>
                  <a:cubicBezTo>
                    <a:pt x="5979" y="199"/>
                    <a:pt x="5963" y="210"/>
                    <a:pt x="5963" y="228"/>
                  </a:cubicBezTo>
                  <a:cubicBezTo>
                    <a:pt x="5963" y="248"/>
                    <a:pt x="5981" y="256"/>
                    <a:pt x="6022" y="264"/>
                  </a:cubicBezTo>
                  <a:cubicBezTo>
                    <a:pt x="6087" y="275"/>
                    <a:pt x="6157" y="290"/>
                    <a:pt x="6157" y="366"/>
                  </a:cubicBezTo>
                  <a:cubicBezTo>
                    <a:pt x="6157" y="446"/>
                    <a:pt x="6087" y="478"/>
                    <a:pt x="6010" y="478"/>
                  </a:cubicBezTo>
                  <a:cubicBezTo>
                    <a:pt x="5937" y="478"/>
                    <a:pt x="5888" y="456"/>
                    <a:pt x="5854" y="427"/>
                  </a:cubicBezTo>
                  <a:close/>
                </a:path>
              </a:pathLst>
            </a:custGeom>
            <a:solidFill>
              <a:srgbClr val="007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0" tIns="45705" rIns="91410" bIns="45705" numCol="1" anchor="t" anchorCtr="0" compatLnSpc="1">
              <a:prstTxWarp prst="textNoShape">
                <a:avLst/>
              </a:prstTxWarp>
            </a:bodyPr>
            <a:lstStyle/>
            <a:p>
              <a:pPr fontAlgn="base">
                <a:spcBef>
                  <a:spcPct val="0"/>
                </a:spcBef>
                <a:spcAft>
                  <a:spcPct val="0"/>
                </a:spcAft>
              </a:pPr>
              <a:endParaRPr lang="en-US" sz="2400">
                <a:solidFill>
                  <a:prstClr val="black"/>
                </a:solidFill>
                <a:latin typeface="Helvetica" pitchFamily="2" charset="0"/>
              </a:endParaRPr>
            </a:p>
          </p:txBody>
        </p:sp>
      </p:grpSp>
      <p:grpSp>
        <p:nvGrpSpPr>
          <p:cNvPr id="129" name="Group 128">
            <a:extLst>
              <a:ext uri="{FF2B5EF4-FFF2-40B4-BE49-F238E27FC236}">
                <a16:creationId xmlns:a16="http://schemas.microsoft.com/office/drawing/2014/main" id="{819FDDE1-2D98-6A42-8C01-E0103EC9EF54}"/>
              </a:ext>
            </a:extLst>
          </p:cNvPr>
          <p:cNvGrpSpPr>
            <a:grpSpLocks noChangeAspect="1"/>
          </p:cNvGrpSpPr>
          <p:nvPr/>
        </p:nvGrpSpPr>
        <p:grpSpPr>
          <a:xfrm>
            <a:off x="5344309" y="1884145"/>
            <a:ext cx="1620019" cy="314750"/>
            <a:chOff x="8722050" y="930918"/>
            <a:chExt cx="998212" cy="193940"/>
          </a:xfrm>
        </p:grpSpPr>
        <p:sp>
          <p:nvSpPr>
            <p:cNvPr id="130" name="Freeform 8">
              <a:extLst>
                <a:ext uri="{FF2B5EF4-FFF2-40B4-BE49-F238E27FC236}">
                  <a16:creationId xmlns:a16="http://schemas.microsoft.com/office/drawing/2014/main" id="{B92FA3AB-7580-E845-8B2D-B86DF9368F4A}"/>
                </a:ext>
              </a:extLst>
            </p:cNvPr>
            <p:cNvSpPr>
              <a:spLocks noEditPoints="1"/>
            </p:cNvSpPr>
            <p:nvPr/>
          </p:nvSpPr>
          <p:spPr bwMode="auto">
            <a:xfrm>
              <a:off x="8722050" y="958725"/>
              <a:ext cx="778616" cy="138326"/>
            </a:xfrm>
            <a:custGeom>
              <a:avLst/>
              <a:gdLst>
                <a:gd name="T0" fmla="*/ 1432 w 3370"/>
                <a:gd name="T1" fmla="*/ 10 h 598"/>
                <a:gd name="T2" fmla="*/ 1534 w 3370"/>
                <a:gd name="T3" fmla="*/ 189 h 598"/>
                <a:gd name="T4" fmla="*/ 1715 w 3370"/>
                <a:gd name="T5" fmla="*/ 10 h 598"/>
                <a:gd name="T6" fmla="*/ 1816 w 3370"/>
                <a:gd name="T7" fmla="*/ 471 h 598"/>
                <a:gd name="T8" fmla="*/ 1715 w 3370"/>
                <a:gd name="T9" fmla="*/ 274 h 598"/>
                <a:gd name="T10" fmla="*/ 1534 w 3370"/>
                <a:gd name="T11" fmla="*/ 471 h 598"/>
                <a:gd name="T12" fmla="*/ 1859 w 3370"/>
                <a:gd name="T13" fmla="*/ 586 h 598"/>
                <a:gd name="T14" fmla="*/ 1943 w 3370"/>
                <a:gd name="T15" fmla="*/ 518 h 598"/>
                <a:gd name="T16" fmla="*/ 1992 w 3370"/>
                <a:gd name="T17" fmla="*/ 473 h 598"/>
                <a:gd name="T18" fmla="*/ 1968 w 3370"/>
                <a:gd name="T19" fmla="*/ 139 h 598"/>
                <a:gd name="T20" fmla="*/ 2042 w 3370"/>
                <a:gd name="T21" fmla="*/ 355 h 598"/>
                <a:gd name="T22" fmla="*/ 2213 w 3370"/>
                <a:gd name="T23" fmla="*/ 139 h 598"/>
                <a:gd name="T24" fmla="*/ 1954 w 3370"/>
                <a:gd name="T25" fmla="*/ 598 h 598"/>
                <a:gd name="T26" fmla="*/ 2357 w 3370"/>
                <a:gd name="T27" fmla="*/ 432 h 598"/>
                <a:gd name="T28" fmla="*/ 2257 w 3370"/>
                <a:gd name="T29" fmla="*/ 471 h 598"/>
                <a:gd name="T30" fmla="*/ 2357 w 3370"/>
                <a:gd name="T31" fmla="*/ 10 h 598"/>
                <a:gd name="T32" fmla="*/ 2459 w 3370"/>
                <a:gd name="T33" fmla="*/ 132 h 598"/>
                <a:gd name="T34" fmla="*/ 2458 w 3370"/>
                <a:gd name="T35" fmla="*/ 476 h 598"/>
                <a:gd name="T36" fmla="*/ 2487 w 3370"/>
                <a:gd name="T37" fmla="*/ 305 h 598"/>
                <a:gd name="T38" fmla="*/ 2357 w 3370"/>
                <a:gd name="T39" fmla="*/ 247 h 598"/>
                <a:gd name="T40" fmla="*/ 2424 w 3370"/>
                <a:gd name="T41" fmla="*/ 401 h 598"/>
                <a:gd name="T42" fmla="*/ 2650 w 3370"/>
                <a:gd name="T43" fmla="*/ 471 h 598"/>
                <a:gd name="T44" fmla="*/ 2751 w 3370"/>
                <a:gd name="T45" fmla="*/ 139 h 598"/>
                <a:gd name="T46" fmla="*/ 2751 w 3370"/>
                <a:gd name="T47" fmla="*/ 195 h 598"/>
                <a:gd name="T48" fmla="*/ 2867 w 3370"/>
                <a:gd name="T49" fmla="*/ 132 h 598"/>
                <a:gd name="T50" fmla="*/ 2839 w 3370"/>
                <a:gd name="T51" fmla="*/ 219 h 598"/>
                <a:gd name="T52" fmla="*/ 2751 w 3370"/>
                <a:gd name="T53" fmla="*/ 471 h 598"/>
                <a:gd name="T54" fmla="*/ 2917 w 3370"/>
                <a:gd name="T55" fmla="*/ 94 h 598"/>
                <a:gd name="T56" fmla="*/ 3018 w 3370"/>
                <a:gd name="T57" fmla="*/ 13 h 598"/>
                <a:gd name="T58" fmla="*/ 2917 w 3370"/>
                <a:gd name="T59" fmla="*/ 94 h 598"/>
                <a:gd name="T60" fmla="*/ 2918 w 3370"/>
                <a:gd name="T61" fmla="*/ 139 h 598"/>
                <a:gd name="T62" fmla="*/ 3017 w 3370"/>
                <a:gd name="T63" fmla="*/ 471 h 598"/>
                <a:gd name="T64" fmla="*/ 3069 w 3370"/>
                <a:gd name="T65" fmla="*/ 427 h 598"/>
                <a:gd name="T66" fmla="*/ 3224 w 3370"/>
                <a:gd name="T67" fmla="*/ 414 h 598"/>
                <a:gd name="T68" fmla="*/ 3214 w 3370"/>
                <a:gd name="T69" fmla="*/ 341 h 598"/>
                <a:gd name="T70" fmla="*/ 3212 w 3370"/>
                <a:gd name="T71" fmla="*/ 132 h 598"/>
                <a:gd name="T72" fmla="*/ 3319 w 3370"/>
                <a:gd name="T73" fmla="*/ 236 h 598"/>
                <a:gd name="T74" fmla="*/ 3176 w 3370"/>
                <a:gd name="T75" fmla="*/ 229 h 598"/>
                <a:gd name="T76" fmla="*/ 3370 w 3370"/>
                <a:gd name="T77" fmla="*/ 366 h 598"/>
                <a:gd name="T78" fmla="*/ 3069 w 3370"/>
                <a:gd name="T79" fmla="*/ 427 h 598"/>
                <a:gd name="T80" fmla="*/ 76 w 3370"/>
                <a:gd name="T81" fmla="*/ 320 h 598"/>
                <a:gd name="T82" fmla="*/ 282 w 3370"/>
                <a:gd name="T83" fmla="*/ 346 h 598"/>
                <a:gd name="T84" fmla="*/ 20 w 3370"/>
                <a:gd name="T85" fmla="*/ 138 h 598"/>
                <a:gd name="T86" fmla="*/ 370 w 3370"/>
                <a:gd name="T87" fmla="*/ 95 h 598"/>
                <a:gd name="T88" fmla="*/ 186 w 3370"/>
                <a:gd name="T89" fmla="*/ 83 h 598"/>
                <a:gd name="T90" fmla="*/ 214 w 3370"/>
                <a:gd name="T91" fmla="*/ 196 h 598"/>
                <a:gd name="T92" fmla="*/ 196 w 3370"/>
                <a:gd name="T93" fmla="*/ 480 h 598"/>
                <a:gd name="T94" fmla="*/ 400 w 3370"/>
                <a:gd name="T95" fmla="*/ 471 h 598"/>
                <a:gd name="T96" fmla="*/ 660 w 3370"/>
                <a:gd name="T97" fmla="*/ 7 h 598"/>
                <a:gd name="T98" fmla="*/ 721 w 3370"/>
                <a:gd name="T99" fmla="*/ 471 h 598"/>
                <a:gd name="T100" fmla="*/ 529 w 3370"/>
                <a:gd name="T101" fmla="*/ 368 h 598"/>
                <a:gd name="T102" fmla="*/ 400 w 3370"/>
                <a:gd name="T103" fmla="*/ 471 h 598"/>
                <a:gd name="T104" fmla="*/ 663 w 3370"/>
                <a:gd name="T105" fmla="*/ 294 h 598"/>
                <a:gd name="T106" fmla="*/ 609 w 3370"/>
                <a:gd name="T107" fmla="*/ 137 h 598"/>
                <a:gd name="T108" fmla="*/ 875 w 3370"/>
                <a:gd name="T109" fmla="*/ 471 h 598"/>
                <a:gd name="T110" fmla="*/ 1043 w 3370"/>
                <a:gd name="T111" fmla="*/ 9 h 598"/>
                <a:gd name="T112" fmla="*/ 1042 w 3370"/>
                <a:gd name="T113" fmla="*/ 307 h 598"/>
                <a:gd name="T114" fmla="*/ 977 w 3370"/>
                <a:gd name="T115" fmla="*/ 471 h 598"/>
                <a:gd name="T116" fmla="*/ 977 w 3370"/>
                <a:gd name="T117" fmla="*/ 228 h 598"/>
                <a:gd name="T118" fmla="*/ 1133 w 3370"/>
                <a:gd name="T119" fmla="*/ 159 h 598"/>
                <a:gd name="T120" fmla="*/ 977 w 3370"/>
                <a:gd name="T121" fmla="*/ 92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70" h="598">
                  <a:moveTo>
                    <a:pt x="1432" y="471"/>
                  </a:moveTo>
                  <a:cubicBezTo>
                    <a:pt x="1432" y="10"/>
                    <a:pt x="1432" y="10"/>
                    <a:pt x="1432" y="10"/>
                  </a:cubicBezTo>
                  <a:cubicBezTo>
                    <a:pt x="1534" y="10"/>
                    <a:pt x="1534" y="10"/>
                    <a:pt x="1534" y="10"/>
                  </a:cubicBezTo>
                  <a:cubicBezTo>
                    <a:pt x="1534" y="189"/>
                    <a:pt x="1534" y="189"/>
                    <a:pt x="1534" y="189"/>
                  </a:cubicBezTo>
                  <a:cubicBezTo>
                    <a:pt x="1715" y="189"/>
                    <a:pt x="1715" y="189"/>
                    <a:pt x="1715" y="189"/>
                  </a:cubicBezTo>
                  <a:cubicBezTo>
                    <a:pt x="1715" y="10"/>
                    <a:pt x="1715" y="10"/>
                    <a:pt x="1715" y="10"/>
                  </a:cubicBezTo>
                  <a:cubicBezTo>
                    <a:pt x="1816" y="10"/>
                    <a:pt x="1816" y="10"/>
                    <a:pt x="1816" y="10"/>
                  </a:cubicBezTo>
                  <a:cubicBezTo>
                    <a:pt x="1816" y="471"/>
                    <a:pt x="1816" y="471"/>
                    <a:pt x="1816" y="471"/>
                  </a:cubicBezTo>
                  <a:cubicBezTo>
                    <a:pt x="1715" y="471"/>
                    <a:pt x="1715" y="471"/>
                    <a:pt x="1715" y="471"/>
                  </a:cubicBezTo>
                  <a:cubicBezTo>
                    <a:pt x="1715" y="274"/>
                    <a:pt x="1715" y="274"/>
                    <a:pt x="1715" y="274"/>
                  </a:cubicBezTo>
                  <a:cubicBezTo>
                    <a:pt x="1534" y="274"/>
                    <a:pt x="1534" y="274"/>
                    <a:pt x="1534" y="274"/>
                  </a:cubicBezTo>
                  <a:cubicBezTo>
                    <a:pt x="1534" y="471"/>
                    <a:pt x="1534" y="471"/>
                    <a:pt x="1534" y="471"/>
                  </a:cubicBezTo>
                  <a:lnTo>
                    <a:pt x="1432" y="471"/>
                  </a:lnTo>
                  <a:close/>
                  <a:moveTo>
                    <a:pt x="1859" y="586"/>
                  </a:moveTo>
                  <a:cubicBezTo>
                    <a:pt x="1880" y="509"/>
                    <a:pt x="1880" y="509"/>
                    <a:pt x="1880" y="509"/>
                  </a:cubicBezTo>
                  <a:cubicBezTo>
                    <a:pt x="1890" y="511"/>
                    <a:pt x="1913" y="518"/>
                    <a:pt x="1943" y="518"/>
                  </a:cubicBezTo>
                  <a:cubicBezTo>
                    <a:pt x="1965" y="518"/>
                    <a:pt x="1977" y="510"/>
                    <a:pt x="1986" y="489"/>
                  </a:cubicBezTo>
                  <a:cubicBezTo>
                    <a:pt x="1992" y="473"/>
                    <a:pt x="1992" y="473"/>
                    <a:pt x="1992" y="473"/>
                  </a:cubicBezTo>
                  <a:cubicBezTo>
                    <a:pt x="1865" y="139"/>
                    <a:pt x="1865" y="139"/>
                    <a:pt x="1865" y="139"/>
                  </a:cubicBezTo>
                  <a:cubicBezTo>
                    <a:pt x="1968" y="139"/>
                    <a:pt x="1968" y="139"/>
                    <a:pt x="1968" y="139"/>
                  </a:cubicBezTo>
                  <a:cubicBezTo>
                    <a:pt x="2041" y="355"/>
                    <a:pt x="2041" y="355"/>
                    <a:pt x="2041" y="355"/>
                  </a:cubicBezTo>
                  <a:cubicBezTo>
                    <a:pt x="2042" y="355"/>
                    <a:pt x="2042" y="355"/>
                    <a:pt x="2042" y="355"/>
                  </a:cubicBezTo>
                  <a:cubicBezTo>
                    <a:pt x="2116" y="139"/>
                    <a:pt x="2116" y="139"/>
                    <a:pt x="2116" y="139"/>
                  </a:cubicBezTo>
                  <a:cubicBezTo>
                    <a:pt x="2213" y="139"/>
                    <a:pt x="2213" y="139"/>
                    <a:pt x="2213" y="139"/>
                  </a:cubicBezTo>
                  <a:cubicBezTo>
                    <a:pt x="2073" y="506"/>
                    <a:pt x="2073" y="506"/>
                    <a:pt x="2073" y="506"/>
                  </a:cubicBezTo>
                  <a:cubicBezTo>
                    <a:pt x="2051" y="563"/>
                    <a:pt x="2020" y="598"/>
                    <a:pt x="1954" y="598"/>
                  </a:cubicBezTo>
                  <a:cubicBezTo>
                    <a:pt x="1905" y="598"/>
                    <a:pt x="1877" y="591"/>
                    <a:pt x="1859" y="586"/>
                  </a:cubicBezTo>
                  <a:close/>
                  <a:moveTo>
                    <a:pt x="2357" y="432"/>
                  </a:moveTo>
                  <a:cubicBezTo>
                    <a:pt x="2357" y="471"/>
                    <a:pt x="2357" y="471"/>
                    <a:pt x="2357" y="471"/>
                  </a:cubicBezTo>
                  <a:cubicBezTo>
                    <a:pt x="2257" y="471"/>
                    <a:pt x="2257" y="471"/>
                    <a:pt x="2257" y="471"/>
                  </a:cubicBezTo>
                  <a:cubicBezTo>
                    <a:pt x="2257" y="10"/>
                    <a:pt x="2257" y="10"/>
                    <a:pt x="2257" y="10"/>
                  </a:cubicBezTo>
                  <a:cubicBezTo>
                    <a:pt x="2357" y="10"/>
                    <a:pt x="2357" y="10"/>
                    <a:pt x="2357" y="10"/>
                  </a:cubicBezTo>
                  <a:cubicBezTo>
                    <a:pt x="2357" y="190"/>
                    <a:pt x="2357" y="190"/>
                    <a:pt x="2357" y="190"/>
                  </a:cubicBezTo>
                  <a:cubicBezTo>
                    <a:pt x="2379" y="160"/>
                    <a:pt x="2410" y="132"/>
                    <a:pt x="2459" y="132"/>
                  </a:cubicBezTo>
                  <a:cubicBezTo>
                    <a:pt x="2535" y="132"/>
                    <a:pt x="2587" y="190"/>
                    <a:pt x="2587" y="305"/>
                  </a:cubicBezTo>
                  <a:cubicBezTo>
                    <a:pt x="2587" y="419"/>
                    <a:pt x="2534" y="476"/>
                    <a:pt x="2458" y="476"/>
                  </a:cubicBezTo>
                  <a:cubicBezTo>
                    <a:pt x="2413" y="476"/>
                    <a:pt x="2382" y="460"/>
                    <a:pt x="2357" y="432"/>
                  </a:cubicBezTo>
                  <a:close/>
                  <a:moveTo>
                    <a:pt x="2487" y="305"/>
                  </a:moveTo>
                  <a:cubicBezTo>
                    <a:pt x="2487" y="250"/>
                    <a:pt x="2467" y="215"/>
                    <a:pt x="2422" y="215"/>
                  </a:cubicBezTo>
                  <a:cubicBezTo>
                    <a:pt x="2397" y="215"/>
                    <a:pt x="2374" y="231"/>
                    <a:pt x="2357" y="247"/>
                  </a:cubicBezTo>
                  <a:cubicBezTo>
                    <a:pt x="2357" y="370"/>
                    <a:pt x="2357" y="370"/>
                    <a:pt x="2357" y="370"/>
                  </a:cubicBezTo>
                  <a:cubicBezTo>
                    <a:pt x="2379" y="391"/>
                    <a:pt x="2397" y="401"/>
                    <a:pt x="2424" y="401"/>
                  </a:cubicBezTo>
                  <a:cubicBezTo>
                    <a:pt x="2465" y="401"/>
                    <a:pt x="2487" y="366"/>
                    <a:pt x="2487" y="305"/>
                  </a:cubicBezTo>
                  <a:close/>
                  <a:moveTo>
                    <a:pt x="2650" y="471"/>
                  </a:moveTo>
                  <a:cubicBezTo>
                    <a:pt x="2650" y="139"/>
                    <a:pt x="2650" y="139"/>
                    <a:pt x="2650" y="139"/>
                  </a:cubicBezTo>
                  <a:cubicBezTo>
                    <a:pt x="2751" y="139"/>
                    <a:pt x="2751" y="139"/>
                    <a:pt x="2751" y="139"/>
                  </a:cubicBezTo>
                  <a:cubicBezTo>
                    <a:pt x="2751" y="195"/>
                    <a:pt x="2751" y="195"/>
                    <a:pt x="2751" y="195"/>
                  </a:cubicBezTo>
                  <a:cubicBezTo>
                    <a:pt x="2751" y="195"/>
                    <a:pt x="2751" y="195"/>
                    <a:pt x="2751" y="195"/>
                  </a:cubicBezTo>
                  <a:cubicBezTo>
                    <a:pt x="2769" y="166"/>
                    <a:pt x="2801" y="132"/>
                    <a:pt x="2863" y="132"/>
                  </a:cubicBezTo>
                  <a:cubicBezTo>
                    <a:pt x="2867" y="132"/>
                    <a:pt x="2867" y="132"/>
                    <a:pt x="2867" y="132"/>
                  </a:cubicBezTo>
                  <a:cubicBezTo>
                    <a:pt x="2865" y="221"/>
                    <a:pt x="2865" y="221"/>
                    <a:pt x="2865" y="221"/>
                  </a:cubicBezTo>
                  <a:cubicBezTo>
                    <a:pt x="2862" y="221"/>
                    <a:pt x="2845" y="219"/>
                    <a:pt x="2839" y="219"/>
                  </a:cubicBezTo>
                  <a:cubicBezTo>
                    <a:pt x="2799" y="219"/>
                    <a:pt x="2769" y="241"/>
                    <a:pt x="2751" y="265"/>
                  </a:cubicBezTo>
                  <a:cubicBezTo>
                    <a:pt x="2751" y="471"/>
                    <a:pt x="2751" y="471"/>
                    <a:pt x="2751" y="471"/>
                  </a:cubicBezTo>
                  <a:lnTo>
                    <a:pt x="2650" y="471"/>
                  </a:lnTo>
                  <a:close/>
                  <a:moveTo>
                    <a:pt x="2917" y="94"/>
                  </a:moveTo>
                  <a:cubicBezTo>
                    <a:pt x="2917" y="13"/>
                    <a:pt x="2917" y="13"/>
                    <a:pt x="2917" y="13"/>
                  </a:cubicBezTo>
                  <a:cubicBezTo>
                    <a:pt x="3018" y="13"/>
                    <a:pt x="3018" y="13"/>
                    <a:pt x="3018" y="13"/>
                  </a:cubicBezTo>
                  <a:cubicBezTo>
                    <a:pt x="3018" y="94"/>
                    <a:pt x="3018" y="94"/>
                    <a:pt x="3018" y="94"/>
                  </a:cubicBezTo>
                  <a:lnTo>
                    <a:pt x="2917" y="94"/>
                  </a:lnTo>
                  <a:close/>
                  <a:moveTo>
                    <a:pt x="2918" y="471"/>
                  </a:moveTo>
                  <a:cubicBezTo>
                    <a:pt x="2918" y="139"/>
                    <a:pt x="2918" y="139"/>
                    <a:pt x="2918" y="139"/>
                  </a:cubicBezTo>
                  <a:cubicBezTo>
                    <a:pt x="3017" y="139"/>
                    <a:pt x="3017" y="139"/>
                    <a:pt x="3017" y="139"/>
                  </a:cubicBezTo>
                  <a:cubicBezTo>
                    <a:pt x="3017" y="471"/>
                    <a:pt x="3017" y="471"/>
                    <a:pt x="3017" y="471"/>
                  </a:cubicBezTo>
                  <a:lnTo>
                    <a:pt x="2918" y="471"/>
                  </a:lnTo>
                  <a:close/>
                  <a:moveTo>
                    <a:pt x="3069" y="427"/>
                  </a:moveTo>
                  <a:cubicBezTo>
                    <a:pt x="3108" y="371"/>
                    <a:pt x="3108" y="371"/>
                    <a:pt x="3108" y="371"/>
                  </a:cubicBezTo>
                  <a:cubicBezTo>
                    <a:pt x="3138" y="397"/>
                    <a:pt x="3183" y="414"/>
                    <a:pt x="3224" y="414"/>
                  </a:cubicBezTo>
                  <a:cubicBezTo>
                    <a:pt x="3255" y="414"/>
                    <a:pt x="3277" y="403"/>
                    <a:pt x="3277" y="381"/>
                  </a:cubicBezTo>
                  <a:cubicBezTo>
                    <a:pt x="3277" y="358"/>
                    <a:pt x="3259" y="350"/>
                    <a:pt x="3214" y="341"/>
                  </a:cubicBezTo>
                  <a:cubicBezTo>
                    <a:pt x="3151" y="330"/>
                    <a:pt x="3084" y="315"/>
                    <a:pt x="3084" y="237"/>
                  </a:cubicBezTo>
                  <a:cubicBezTo>
                    <a:pt x="3084" y="171"/>
                    <a:pt x="3138" y="132"/>
                    <a:pt x="3212" y="132"/>
                  </a:cubicBezTo>
                  <a:cubicBezTo>
                    <a:pt x="3280" y="132"/>
                    <a:pt x="3321" y="150"/>
                    <a:pt x="3358" y="179"/>
                  </a:cubicBezTo>
                  <a:cubicBezTo>
                    <a:pt x="3319" y="236"/>
                    <a:pt x="3319" y="236"/>
                    <a:pt x="3319" y="236"/>
                  </a:cubicBezTo>
                  <a:cubicBezTo>
                    <a:pt x="3285" y="213"/>
                    <a:pt x="3252" y="199"/>
                    <a:pt x="3221" y="199"/>
                  </a:cubicBezTo>
                  <a:cubicBezTo>
                    <a:pt x="3192" y="199"/>
                    <a:pt x="3176" y="211"/>
                    <a:pt x="3176" y="229"/>
                  </a:cubicBezTo>
                  <a:cubicBezTo>
                    <a:pt x="3176" y="249"/>
                    <a:pt x="3194" y="257"/>
                    <a:pt x="3235" y="264"/>
                  </a:cubicBezTo>
                  <a:cubicBezTo>
                    <a:pt x="3301" y="275"/>
                    <a:pt x="3370" y="290"/>
                    <a:pt x="3370" y="366"/>
                  </a:cubicBezTo>
                  <a:cubicBezTo>
                    <a:pt x="3370" y="446"/>
                    <a:pt x="3300" y="478"/>
                    <a:pt x="3224" y="478"/>
                  </a:cubicBezTo>
                  <a:cubicBezTo>
                    <a:pt x="3151" y="478"/>
                    <a:pt x="3102" y="455"/>
                    <a:pt x="3069" y="427"/>
                  </a:cubicBezTo>
                  <a:close/>
                  <a:moveTo>
                    <a:pt x="0" y="366"/>
                  </a:moveTo>
                  <a:cubicBezTo>
                    <a:pt x="76" y="320"/>
                    <a:pt x="76" y="320"/>
                    <a:pt x="76" y="320"/>
                  </a:cubicBezTo>
                  <a:cubicBezTo>
                    <a:pt x="102" y="371"/>
                    <a:pt x="148" y="399"/>
                    <a:pt x="201" y="399"/>
                  </a:cubicBezTo>
                  <a:cubicBezTo>
                    <a:pt x="248" y="399"/>
                    <a:pt x="282" y="382"/>
                    <a:pt x="282" y="346"/>
                  </a:cubicBezTo>
                  <a:cubicBezTo>
                    <a:pt x="282" y="311"/>
                    <a:pt x="249" y="296"/>
                    <a:pt x="188" y="279"/>
                  </a:cubicBezTo>
                  <a:cubicBezTo>
                    <a:pt x="106" y="256"/>
                    <a:pt x="20" y="235"/>
                    <a:pt x="20" y="138"/>
                  </a:cubicBezTo>
                  <a:cubicBezTo>
                    <a:pt x="20" y="52"/>
                    <a:pt x="87" y="0"/>
                    <a:pt x="186" y="0"/>
                  </a:cubicBezTo>
                  <a:cubicBezTo>
                    <a:pt x="281" y="0"/>
                    <a:pt x="338" y="46"/>
                    <a:pt x="370" y="95"/>
                  </a:cubicBezTo>
                  <a:cubicBezTo>
                    <a:pt x="299" y="149"/>
                    <a:pt x="299" y="149"/>
                    <a:pt x="299" y="149"/>
                  </a:cubicBezTo>
                  <a:cubicBezTo>
                    <a:pt x="275" y="109"/>
                    <a:pt x="231" y="83"/>
                    <a:pt x="186" y="83"/>
                  </a:cubicBezTo>
                  <a:cubicBezTo>
                    <a:pt x="143" y="83"/>
                    <a:pt x="119" y="102"/>
                    <a:pt x="119" y="129"/>
                  </a:cubicBezTo>
                  <a:cubicBezTo>
                    <a:pt x="119" y="166"/>
                    <a:pt x="153" y="179"/>
                    <a:pt x="214" y="196"/>
                  </a:cubicBezTo>
                  <a:cubicBezTo>
                    <a:pt x="295" y="218"/>
                    <a:pt x="381" y="244"/>
                    <a:pt x="381" y="339"/>
                  </a:cubicBezTo>
                  <a:cubicBezTo>
                    <a:pt x="381" y="414"/>
                    <a:pt x="325" y="480"/>
                    <a:pt x="196" y="480"/>
                  </a:cubicBezTo>
                  <a:cubicBezTo>
                    <a:pt x="96" y="480"/>
                    <a:pt x="34" y="432"/>
                    <a:pt x="0" y="366"/>
                  </a:cubicBezTo>
                  <a:close/>
                  <a:moveTo>
                    <a:pt x="400" y="471"/>
                  </a:moveTo>
                  <a:cubicBezTo>
                    <a:pt x="564" y="7"/>
                    <a:pt x="564" y="7"/>
                    <a:pt x="564" y="7"/>
                  </a:cubicBezTo>
                  <a:cubicBezTo>
                    <a:pt x="660" y="7"/>
                    <a:pt x="660" y="7"/>
                    <a:pt x="660" y="7"/>
                  </a:cubicBezTo>
                  <a:cubicBezTo>
                    <a:pt x="824" y="471"/>
                    <a:pt x="824" y="471"/>
                    <a:pt x="824" y="471"/>
                  </a:cubicBezTo>
                  <a:cubicBezTo>
                    <a:pt x="721" y="471"/>
                    <a:pt x="721" y="471"/>
                    <a:pt x="721" y="471"/>
                  </a:cubicBezTo>
                  <a:cubicBezTo>
                    <a:pt x="687" y="368"/>
                    <a:pt x="687" y="368"/>
                    <a:pt x="687" y="368"/>
                  </a:cubicBezTo>
                  <a:cubicBezTo>
                    <a:pt x="529" y="368"/>
                    <a:pt x="529" y="368"/>
                    <a:pt x="529" y="368"/>
                  </a:cubicBezTo>
                  <a:cubicBezTo>
                    <a:pt x="494" y="471"/>
                    <a:pt x="494" y="471"/>
                    <a:pt x="494" y="471"/>
                  </a:cubicBezTo>
                  <a:lnTo>
                    <a:pt x="400" y="471"/>
                  </a:lnTo>
                  <a:close/>
                  <a:moveTo>
                    <a:pt x="554" y="294"/>
                  </a:moveTo>
                  <a:cubicBezTo>
                    <a:pt x="663" y="294"/>
                    <a:pt x="663" y="294"/>
                    <a:pt x="663" y="294"/>
                  </a:cubicBezTo>
                  <a:cubicBezTo>
                    <a:pt x="610" y="137"/>
                    <a:pt x="610" y="137"/>
                    <a:pt x="610" y="137"/>
                  </a:cubicBezTo>
                  <a:cubicBezTo>
                    <a:pt x="609" y="137"/>
                    <a:pt x="609" y="137"/>
                    <a:pt x="609" y="137"/>
                  </a:cubicBezTo>
                  <a:lnTo>
                    <a:pt x="554" y="294"/>
                  </a:lnTo>
                  <a:close/>
                  <a:moveTo>
                    <a:pt x="875" y="471"/>
                  </a:moveTo>
                  <a:cubicBezTo>
                    <a:pt x="875" y="9"/>
                    <a:pt x="875" y="9"/>
                    <a:pt x="875" y="9"/>
                  </a:cubicBezTo>
                  <a:cubicBezTo>
                    <a:pt x="1043" y="9"/>
                    <a:pt x="1043" y="9"/>
                    <a:pt x="1043" y="9"/>
                  </a:cubicBezTo>
                  <a:cubicBezTo>
                    <a:pt x="1142" y="9"/>
                    <a:pt x="1232" y="35"/>
                    <a:pt x="1232" y="157"/>
                  </a:cubicBezTo>
                  <a:cubicBezTo>
                    <a:pt x="1232" y="281"/>
                    <a:pt x="1135" y="307"/>
                    <a:pt x="1042" y="307"/>
                  </a:cubicBezTo>
                  <a:cubicBezTo>
                    <a:pt x="977" y="307"/>
                    <a:pt x="977" y="307"/>
                    <a:pt x="977" y="307"/>
                  </a:cubicBezTo>
                  <a:cubicBezTo>
                    <a:pt x="977" y="471"/>
                    <a:pt x="977" y="471"/>
                    <a:pt x="977" y="471"/>
                  </a:cubicBezTo>
                  <a:lnTo>
                    <a:pt x="875" y="471"/>
                  </a:lnTo>
                  <a:close/>
                  <a:moveTo>
                    <a:pt x="977" y="228"/>
                  </a:moveTo>
                  <a:cubicBezTo>
                    <a:pt x="1046" y="228"/>
                    <a:pt x="1046" y="228"/>
                    <a:pt x="1046" y="228"/>
                  </a:cubicBezTo>
                  <a:cubicBezTo>
                    <a:pt x="1109" y="228"/>
                    <a:pt x="1133" y="204"/>
                    <a:pt x="1133" y="159"/>
                  </a:cubicBezTo>
                  <a:cubicBezTo>
                    <a:pt x="1133" y="116"/>
                    <a:pt x="1110" y="92"/>
                    <a:pt x="1046" y="92"/>
                  </a:cubicBezTo>
                  <a:cubicBezTo>
                    <a:pt x="977" y="92"/>
                    <a:pt x="977" y="92"/>
                    <a:pt x="977" y="92"/>
                  </a:cubicBezTo>
                  <a:lnTo>
                    <a:pt x="977" y="228"/>
                  </a:lnTo>
                  <a:close/>
                </a:path>
              </a:pathLst>
            </a:custGeom>
            <a:solidFill>
              <a:srgbClr val="007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0" tIns="45705" rIns="91410" bIns="45705" numCol="1" anchor="t" anchorCtr="0" compatLnSpc="1">
              <a:prstTxWarp prst="textNoShape">
                <a:avLst/>
              </a:prstTxWarp>
            </a:bodyPr>
            <a:lstStyle/>
            <a:p>
              <a:pPr fontAlgn="base">
                <a:spcBef>
                  <a:spcPct val="0"/>
                </a:spcBef>
                <a:spcAft>
                  <a:spcPct val="0"/>
                </a:spcAft>
              </a:pPr>
              <a:endParaRPr lang="en-US" sz="2400">
                <a:solidFill>
                  <a:prstClr val="black"/>
                </a:solidFill>
                <a:latin typeface="Helvetica" pitchFamily="2" charset="0"/>
              </a:endParaRPr>
            </a:p>
          </p:txBody>
        </p:sp>
        <p:sp>
          <p:nvSpPr>
            <p:cNvPr id="131" name="Freeform 9">
              <a:extLst>
                <a:ext uri="{FF2B5EF4-FFF2-40B4-BE49-F238E27FC236}">
                  <a16:creationId xmlns:a16="http://schemas.microsoft.com/office/drawing/2014/main" id="{0908B7B9-11E2-FF4D-9FB1-363F55849A53}"/>
                </a:ext>
              </a:extLst>
            </p:cNvPr>
            <p:cNvSpPr>
              <a:spLocks noEditPoints="1"/>
            </p:cNvSpPr>
            <p:nvPr/>
          </p:nvSpPr>
          <p:spPr bwMode="auto">
            <a:xfrm>
              <a:off x="9545573" y="930918"/>
              <a:ext cx="174689" cy="193940"/>
            </a:xfrm>
            <a:custGeom>
              <a:avLst/>
              <a:gdLst>
                <a:gd name="T0" fmla="*/ 271 w 754"/>
                <a:gd name="T1" fmla="*/ 840 h 840"/>
                <a:gd name="T2" fmla="*/ 77 w 754"/>
                <a:gd name="T3" fmla="*/ 837 h 840"/>
                <a:gd name="T4" fmla="*/ 64 w 754"/>
                <a:gd name="T5" fmla="*/ 806 h 840"/>
                <a:gd name="T6" fmla="*/ 0 w 754"/>
                <a:gd name="T7" fmla="*/ 423 h 840"/>
                <a:gd name="T8" fmla="*/ 64 w 754"/>
                <a:gd name="T9" fmla="*/ 39 h 840"/>
                <a:gd name="T10" fmla="*/ 76 w 754"/>
                <a:gd name="T11" fmla="*/ 10 h 840"/>
                <a:gd name="T12" fmla="*/ 271 w 754"/>
                <a:gd name="T13" fmla="*/ 0 h 840"/>
                <a:gd name="T14" fmla="*/ 271 w 754"/>
                <a:gd name="T15" fmla="*/ 100 h 840"/>
                <a:gd name="T16" fmla="*/ 147 w 754"/>
                <a:gd name="T17" fmla="*/ 106 h 840"/>
                <a:gd name="T18" fmla="*/ 99 w 754"/>
                <a:gd name="T19" fmla="*/ 423 h 840"/>
                <a:gd name="T20" fmla="*/ 146 w 754"/>
                <a:gd name="T21" fmla="*/ 738 h 840"/>
                <a:gd name="T22" fmla="*/ 271 w 754"/>
                <a:gd name="T23" fmla="*/ 741 h 840"/>
                <a:gd name="T24" fmla="*/ 271 w 754"/>
                <a:gd name="T25" fmla="*/ 840 h 840"/>
                <a:gd name="T26" fmla="*/ 523 w 754"/>
                <a:gd name="T27" fmla="*/ 255 h 840"/>
                <a:gd name="T28" fmla="*/ 418 w 754"/>
                <a:gd name="T29" fmla="*/ 251 h 840"/>
                <a:gd name="T30" fmla="*/ 371 w 754"/>
                <a:gd name="T31" fmla="*/ 377 h 840"/>
                <a:gd name="T32" fmla="*/ 326 w 754"/>
                <a:gd name="T33" fmla="*/ 251 h 840"/>
                <a:gd name="T34" fmla="*/ 223 w 754"/>
                <a:gd name="T35" fmla="*/ 256 h 840"/>
                <a:gd name="T36" fmla="*/ 297 w 754"/>
                <a:gd name="T37" fmla="*/ 460 h 840"/>
                <a:gd name="T38" fmla="*/ 378 w 754"/>
                <a:gd name="T39" fmla="*/ 621 h 840"/>
                <a:gd name="T40" fmla="*/ 491 w 754"/>
                <a:gd name="T41" fmla="*/ 619 h 840"/>
                <a:gd name="T42" fmla="*/ 427 w 754"/>
                <a:gd name="T43" fmla="*/ 499 h 840"/>
                <a:gd name="T44" fmla="*/ 446 w 754"/>
                <a:gd name="T45" fmla="*/ 459 h 840"/>
                <a:gd name="T46" fmla="*/ 523 w 754"/>
                <a:gd name="T47" fmla="*/ 255 h 840"/>
                <a:gd name="T48" fmla="*/ 689 w 754"/>
                <a:gd name="T49" fmla="*/ 39 h 840"/>
                <a:gd name="T50" fmla="*/ 677 w 754"/>
                <a:gd name="T51" fmla="*/ 10 h 840"/>
                <a:gd name="T52" fmla="*/ 482 w 754"/>
                <a:gd name="T53" fmla="*/ 0 h 840"/>
                <a:gd name="T54" fmla="*/ 482 w 754"/>
                <a:gd name="T55" fmla="*/ 100 h 840"/>
                <a:gd name="T56" fmla="*/ 607 w 754"/>
                <a:gd name="T57" fmla="*/ 106 h 840"/>
                <a:gd name="T58" fmla="*/ 654 w 754"/>
                <a:gd name="T59" fmla="*/ 423 h 840"/>
                <a:gd name="T60" fmla="*/ 607 w 754"/>
                <a:gd name="T61" fmla="*/ 738 h 840"/>
                <a:gd name="T62" fmla="*/ 482 w 754"/>
                <a:gd name="T63" fmla="*/ 741 h 840"/>
                <a:gd name="T64" fmla="*/ 482 w 754"/>
                <a:gd name="T65" fmla="*/ 840 h 840"/>
                <a:gd name="T66" fmla="*/ 677 w 754"/>
                <a:gd name="T67" fmla="*/ 837 h 840"/>
                <a:gd name="T68" fmla="*/ 689 w 754"/>
                <a:gd name="T69" fmla="*/ 806 h 840"/>
                <a:gd name="T70" fmla="*/ 754 w 754"/>
                <a:gd name="T71" fmla="*/ 423 h 840"/>
                <a:gd name="T72" fmla="*/ 689 w 754"/>
                <a:gd name="T73" fmla="*/ 39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54" h="840">
                  <a:moveTo>
                    <a:pt x="271" y="840"/>
                  </a:moveTo>
                  <a:cubicBezTo>
                    <a:pt x="77" y="837"/>
                    <a:pt x="77" y="837"/>
                    <a:pt x="77" y="837"/>
                  </a:cubicBezTo>
                  <a:cubicBezTo>
                    <a:pt x="64" y="806"/>
                    <a:pt x="64" y="806"/>
                    <a:pt x="64" y="806"/>
                  </a:cubicBezTo>
                  <a:cubicBezTo>
                    <a:pt x="62" y="800"/>
                    <a:pt x="0" y="644"/>
                    <a:pt x="0" y="423"/>
                  </a:cubicBezTo>
                  <a:cubicBezTo>
                    <a:pt x="0" y="202"/>
                    <a:pt x="62" y="46"/>
                    <a:pt x="64" y="39"/>
                  </a:cubicBezTo>
                  <a:cubicBezTo>
                    <a:pt x="76" y="10"/>
                    <a:pt x="76" y="10"/>
                    <a:pt x="76" y="10"/>
                  </a:cubicBezTo>
                  <a:cubicBezTo>
                    <a:pt x="271" y="0"/>
                    <a:pt x="271" y="0"/>
                    <a:pt x="271" y="0"/>
                  </a:cubicBezTo>
                  <a:cubicBezTo>
                    <a:pt x="271" y="100"/>
                    <a:pt x="271" y="100"/>
                    <a:pt x="271" y="100"/>
                  </a:cubicBezTo>
                  <a:cubicBezTo>
                    <a:pt x="147" y="106"/>
                    <a:pt x="147" y="106"/>
                    <a:pt x="147" y="106"/>
                  </a:cubicBezTo>
                  <a:cubicBezTo>
                    <a:pt x="130" y="158"/>
                    <a:pt x="99" y="275"/>
                    <a:pt x="99" y="423"/>
                  </a:cubicBezTo>
                  <a:cubicBezTo>
                    <a:pt x="99" y="570"/>
                    <a:pt x="130" y="686"/>
                    <a:pt x="146" y="738"/>
                  </a:cubicBezTo>
                  <a:cubicBezTo>
                    <a:pt x="271" y="741"/>
                    <a:pt x="271" y="741"/>
                    <a:pt x="271" y="741"/>
                  </a:cubicBezTo>
                  <a:lnTo>
                    <a:pt x="271" y="840"/>
                  </a:lnTo>
                  <a:close/>
                  <a:moveTo>
                    <a:pt x="523" y="255"/>
                  </a:moveTo>
                  <a:cubicBezTo>
                    <a:pt x="418" y="251"/>
                    <a:pt x="418" y="251"/>
                    <a:pt x="418" y="251"/>
                  </a:cubicBezTo>
                  <a:cubicBezTo>
                    <a:pt x="408" y="281"/>
                    <a:pt x="391" y="329"/>
                    <a:pt x="371" y="377"/>
                  </a:cubicBezTo>
                  <a:cubicBezTo>
                    <a:pt x="352" y="328"/>
                    <a:pt x="336" y="280"/>
                    <a:pt x="326" y="251"/>
                  </a:cubicBezTo>
                  <a:cubicBezTo>
                    <a:pt x="223" y="256"/>
                    <a:pt x="223" y="256"/>
                    <a:pt x="223" y="256"/>
                  </a:cubicBezTo>
                  <a:cubicBezTo>
                    <a:pt x="229" y="277"/>
                    <a:pt x="258" y="373"/>
                    <a:pt x="297" y="460"/>
                  </a:cubicBezTo>
                  <a:cubicBezTo>
                    <a:pt x="323" y="518"/>
                    <a:pt x="355" y="580"/>
                    <a:pt x="378" y="621"/>
                  </a:cubicBezTo>
                  <a:cubicBezTo>
                    <a:pt x="491" y="619"/>
                    <a:pt x="491" y="619"/>
                    <a:pt x="491" y="619"/>
                  </a:cubicBezTo>
                  <a:cubicBezTo>
                    <a:pt x="490" y="617"/>
                    <a:pt x="459" y="563"/>
                    <a:pt x="427" y="499"/>
                  </a:cubicBezTo>
                  <a:cubicBezTo>
                    <a:pt x="433" y="485"/>
                    <a:pt x="439" y="472"/>
                    <a:pt x="446" y="459"/>
                  </a:cubicBezTo>
                  <a:cubicBezTo>
                    <a:pt x="486" y="369"/>
                    <a:pt x="518" y="271"/>
                    <a:pt x="523" y="255"/>
                  </a:cubicBezTo>
                  <a:moveTo>
                    <a:pt x="689" y="39"/>
                  </a:moveTo>
                  <a:cubicBezTo>
                    <a:pt x="677" y="10"/>
                    <a:pt x="677" y="10"/>
                    <a:pt x="677" y="10"/>
                  </a:cubicBezTo>
                  <a:cubicBezTo>
                    <a:pt x="482" y="0"/>
                    <a:pt x="482" y="0"/>
                    <a:pt x="482" y="0"/>
                  </a:cubicBezTo>
                  <a:cubicBezTo>
                    <a:pt x="482" y="100"/>
                    <a:pt x="482" y="100"/>
                    <a:pt x="482" y="100"/>
                  </a:cubicBezTo>
                  <a:cubicBezTo>
                    <a:pt x="607" y="106"/>
                    <a:pt x="607" y="106"/>
                    <a:pt x="607" y="106"/>
                  </a:cubicBezTo>
                  <a:cubicBezTo>
                    <a:pt x="624" y="158"/>
                    <a:pt x="654" y="275"/>
                    <a:pt x="654" y="423"/>
                  </a:cubicBezTo>
                  <a:cubicBezTo>
                    <a:pt x="654" y="569"/>
                    <a:pt x="624" y="686"/>
                    <a:pt x="607" y="738"/>
                  </a:cubicBezTo>
                  <a:cubicBezTo>
                    <a:pt x="482" y="741"/>
                    <a:pt x="482" y="741"/>
                    <a:pt x="482" y="741"/>
                  </a:cubicBezTo>
                  <a:cubicBezTo>
                    <a:pt x="482" y="840"/>
                    <a:pt x="482" y="840"/>
                    <a:pt x="482" y="840"/>
                  </a:cubicBezTo>
                  <a:cubicBezTo>
                    <a:pt x="677" y="837"/>
                    <a:pt x="677" y="837"/>
                    <a:pt x="677" y="837"/>
                  </a:cubicBezTo>
                  <a:cubicBezTo>
                    <a:pt x="689" y="806"/>
                    <a:pt x="689" y="806"/>
                    <a:pt x="689" y="806"/>
                  </a:cubicBezTo>
                  <a:cubicBezTo>
                    <a:pt x="692" y="800"/>
                    <a:pt x="754" y="644"/>
                    <a:pt x="754" y="423"/>
                  </a:cubicBezTo>
                  <a:cubicBezTo>
                    <a:pt x="754" y="202"/>
                    <a:pt x="692" y="46"/>
                    <a:pt x="689" y="39"/>
                  </a:cubicBezTo>
                </a:path>
              </a:pathLst>
            </a:custGeom>
            <a:solidFill>
              <a:srgbClr val="F0A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0" tIns="45705" rIns="91410" bIns="45705" numCol="1" anchor="t" anchorCtr="0" compatLnSpc="1">
              <a:prstTxWarp prst="textNoShape">
                <a:avLst/>
              </a:prstTxWarp>
            </a:bodyPr>
            <a:lstStyle/>
            <a:p>
              <a:pPr fontAlgn="base">
                <a:spcBef>
                  <a:spcPct val="0"/>
                </a:spcBef>
                <a:spcAft>
                  <a:spcPct val="0"/>
                </a:spcAft>
              </a:pPr>
              <a:endParaRPr lang="en-US" sz="2400">
                <a:solidFill>
                  <a:prstClr val="black"/>
                </a:solidFill>
                <a:latin typeface="Helvetica" pitchFamily="2" charset="0"/>
              </a:endParaRPr>
            </a:p>
          </p:txBody>
        </p:sp>
      </p:grpSp>
      <p:pic>
        <p:nvPicPr>
          <p:cNvPr id="132" name="Picture 131">
            <a:hlinkClick r:id="" action="ppaction://noaction"/>
            <a:extLst>
              <a:ext uri="{FF2B5EF4-FFF2-40B4-BE49-F238E27FC236}">
                <a16:creationId xmlns:a16="http://schemas.microsoft.com/office/drawing/2014/main" id="{8E911920-7A5C-0947-AE48-2C174B00387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41477" y="1830141"/>
            <a:ext cx="1725168" cy="368755"/>
          </a:xfrm>
          <a:prstGeom prst="rect">
            <a:avLst/>
          </a:prstGeom>
        </p:spPr>
      </p:pic>
      <p:sp>
        <p:nvSpPr>
          <p:cNvPr id="172" name="Rectangle 171">
            <a:hlinkClick r:id="" action="ppaction://noaction"/>
            <a:extLst>
              <a:ext uri="{FF2B5EF4-FFF2-40B4-BE49-F238E27FC236}">
                <a16:creationId xmlns:a16="http://schemas.microsoft.com/office/drawing/2014/main" id="{FD2DFAC0-9C8F-0C49-87A8-213D18C46E40}"/>
              </a:ext>
            </a:extLst>
          </p:cNvPr>
          <p:cNvSpPr/>
          <p:nvPr/>
        </p:nvSpPr>
        <p:spPr>
          <a:xfrm>
            <a:off x="985615" y="2969324"/>
            <a:ext cx="2925547" cy="18886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2390" rIns="0" rtlCol="0" anchor="t"/>
          <a:lstStyle/>
          <a:p>
            <a:pPr algn="ctr" defTabSz="914343"/>
            <a:endParaRPr lang="en-US" sz="2132" dirty="0">
              <a:solidFill>
                <a:prstClr val="white"/>
              </a:solidFill>
              <a:latin typeface="Helvetica" pitchFamily="2" charset="0"/>
            </a:endParaRPr>
          </a:p>
        </p:txBody>
      </p:sp>
      <p:sp>
        <p:nvSpPr>
          <p:cNvPr id="173" name="Rectangle 172">
            <a:hlinkClick r:id="" action="ppaction://noaction"/>
            <a:extLst>
              <a:ext uri="{FF2B5EF4-FFF2-40B4-BE49-F238E27FC236}">
                <a16:creationId xmlns:a16="http://schemas.microsoft.com/office/drawing/2014/main" id="{302AC2D2-63B1-B748-836B-6695C7AC6FE2}"/>
              </a:ext>
            </a:extLst>
          </p:cNvPr>
          <p:cNvSpPr/>
          <p:nvPr/>
        </p:nvSpPr>
        <p:spPr>
          <a:xfrm>
            <a:off x="4626412" y="2969324"/>
            <a:ext cx="3054735" cy="18886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2390" rIns="0" rtlCol="0" anchor="t"/>
          <a:lstStyle/>
          <a:p>
            <a:pPr algn="ctr" defTabSz="914343"/>
            <a:endParaRPr lang="en-US" sz="2132" dirty="0">
              <a:solidFill>
                <a:prstClr val="white"/>
              </a:solidFill>
              <a:latin typeface="Helvetica" pitchFamily="2" charset="0"/>
            </a:endParaRPr>
          </a:p>
        </p:txBody>
      </p:sp>
      <p:sp>
        <p:nvSpPr>
          <p:cNvPr id="174" name="Rectangle 173">
            <a:hlinkClick r:id="" action="ppaction://noaction"/>
            <a:extLst>
              <a:ext uri="{FF2B5EF4-FFF2-40B4-BE49-F238E27FC236}">
                <a16:creationId xmlns:a16="http://schemas.microsoft.com/office/drawing/2014/main" id="{62D6D895-E86A-4548-997F-721ACE660166}"/>
              </a:ext>
            </a:extLst>
          </p:cNvPr>
          <p:cNvSpPr/>
          <p:nvPr/>
        </p:nvSpPr>
        <p:spPr>
          <a:xfrm>
            <a:off x="8356388" y="2969324"/>
            <a:ext cx="2876160" cy="18886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2390" rIns="0" rtlCol="0" anchor="t"/>
          <a:lstStyle/>
          <a:p>
            <a:pPr algn="ctr" defTabSz="914343"/>
            <a:endParaRPr lang="en-US" sz="2132" dirty="0">
              <a:solidFill>
                <a:prstClr val="white"/>
              </a:solidFill>
              <a:latin typeface="Helvetica" pitchFamily="2" charset="0"/>
            </a:endParaRPr>
          </a:p>
        </p:txBody>
      </p:sp>
      <p:sp>
        <p:nvSpPr>
          <p:cNvPr id="175" name="Rectangle 174">
            <a:hlinkClick r:id="" action="ppaction://noaction"/>
            <a:extLst>
              <a:ext uri="{FF2B5EF4-FFF2-40B4-BE49-F238E27FC236}">
                <a16:creationId xmlns:a16="http://schemas.microsoft.com/office/drawing/2014/main" id="{D56952EF-A187-324C-A064-47AA15B616B8}"/>
              </a:ext>
            </a:extLst>
          </p:cNvPr>
          <p:cNvSpPr/>
          <p:nvPr/>
        </p:nvSpPr>
        <p:spPr>
          <a:xfrm>
            <a:off x="4112055" y="5338821"/>
            <a:ext cx="4012310" cy="9464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62258" rIns="324516" bIns="162258" rtlCol="0" anchor="ctr"/>
          <a:lstStyle/>
          <a:p>
            <a:pPr marL="1277590" defTabSz="1218956"/>
            <a:endParaRPr lang="en-US" sz="2132" dirty="0">
              <a:solidFill>
                <a:prstClr val="white"/>
              </a:solidFill>
              <a:latin typeface="Helvetica" pitchFamily="2" charset="0"/>
            </a:endParaRPr>
          </a:p>
        </p:txBody>
      </p:sp>
      <p:grpSp>
        <p:nvGrpSpPr>
          <p:cNvPr id="176" name="Group 175">
            <a:extLst>
              <a:ext uri="{FF2B5EF4-FFF2-40B4-BE49-F238E27FC236}">
                <a16:creationId xmlns:a16="http://schemas.microsoft.com/office/drawing/2014/main" id="{A125D7A5-27A3-5949-BBA4-4B88F87D48EB}"/>
              </a:ext>
            </a:extLst>
          </p:cNvPr>
          <p:cNvGrpSpPr/>
          <p:nvPr/>
        </p:nvGrpSpPr>
        <p:grpSpPr>
          <a:xfrm>
            <a:off x="1065764" y="2984169"/>
            <a:ext cx="2862000" cy="1866023"/>
            <a:chOff x="2213864" y="5746661"/>
            <a:chExt cx="5724000" cy="3732045"/>
          </a:xfrm>
        </p:grpSpPr>
        <p:sp>
          <p:nvSpPr>
            <p:cNvPr id="177" name="Rectangle 176">
              <a:hlinkClick r:id="" action="ppaction://noaction"/>
              <a:extLst>
                <a:ext uri="{FF2B5EF4-FFF2-40B4-BE49-F238E27FC236}">
                  <a16:creationId xmlns:a16="http://schemas.microsoft.com/office/drawing/2014/main" id="{EDDE1195-1DDB-3B4F-ADD7-DAA47E82959F}"/>
                </a:ext>
              </a:extLst>
            </p:cNvPr>
            <p:cNvSpPr/>
            <p:nvPr/>
          </p:nvSpPr>
          <p:spPr bwMode="gray">
            <a:xfrm>
              <a:off x="5201864" y="5746661"/>
              <a:ext cx="2736000" cy="2310218"/>
            </a:xfrm>
            <a:prstGeom prst="rect">
              <a:avLst/>
            </a:prstGeom>
            <a:solidFill>
              <a:schemeClr val="accent2">
                <a:lumMod val="50000"/>
              </a:schemeClr>
            </a:solidFill>
            <a:ln w="6350" algn="ctr">
              <a:noFill/>
              <a:miter lim="800000"/>
              <a:headEnd/>
              <a:tailEnd/>
            </a:ln>
            <a:effectLst/>
          </p:spPr>
          <p:txBody>
            <a:bodyPr lIns="0" tIns="0" rIns="0" bIns="0" rtlCol="0" anchor="ctr"/>
            <a:lstStyle/>
            <a:p>
              <a:pPr algn="ctr" defTabSz="1218822">
                <a:spcBef>
                  <a:spcPct val="50000"/>
                </a:spcBef>
                <a:buClr>
                  <a:srgbClr val="F0AB00"/>
                </a:buClr>
                <a:buSzPct val="80000"/>
              </a:pPr>
              <a:r>
                <a:rPr lang="en-US" sz="1334" kern="0" dirty="0">
                  <a:solidFill>
                    <a:srgbClr val="FFFFFF"/>
                  </a:solidFill>
                  <a:latin typeface="Helvetica" pitchFamily="2" charset="0"/>
                  <a:ea typeface="Arial Unicode MS" pitchFamily="34" charset="-128"/>
                  <a:cs typeface="Arial Unicode MS" pitchFamily="34" charset="-128"/>
                </a:rPr>
                <a:t>Vendor Invoice Management </a:t>
              </a:r>
              <a:br>
                <a:rPr lang="en-US" sz="1334" kern="0" dirty="0">
                  <a:solidFill>
                    <a:srgbClr val="FFFFFF"/>
                  </a:solidFill>
                  <a:latin typeface="Helvetica" pitchFamily="2" charset="0"/>
                  <a:ea typeface="Arial Unicode MS" pitchFamily="34" charset="-128"/>
                  <a:cs typeface="Arial Unicode MS" pitchFamily="34" charset="-128"/>
                </a:rPr>
              </a:br>
              <a:r>
                <a:rPr lang="en-US" sz="1334" kern="0" dirty="0">
                  <a:solidFill>
                    <a:srgbClr val="FFFFFF"/>
                  </a:solidFill>
                  <a:latin typeface="Helvetica" pitchFamily="2" charset="0"/>
                  <a:ea typeface="Arial Unicode MS" pitchFamily="34" charset="-128"/>
                  <a:cs typeface="Arial Unicode MS" pitchFamily="34" charset="-128"/>
                </a:rPr>
                <a:t>for SAP</a:t>
              </a:r>
            </a:p>
          </p:txBody>
        </p:sp>
        <p:sp>
          <p:nvSpPr>
            <p:cNvPr id="178" name="Rectangle 177">
              <a:hlinkClick r:id="" action="ppaction://noaction"/>
              <a:extLst>
                <a:ext uri="{FF2B5EF4-FFF2-40B4-BE49-F238E27FC236}">
                  <a16:creationId xmlns:a16="http://schemas.microsoft.com/office/drawing/2014/main" id="{C3666933-E000-5941-BCD4-B8684C67968B}"/>
                </a:ext>
              </a:extLst>
            </p:cNvPr>
            <p:cNvSpPr/>
            <p:nvPr/>
          </p:nvSpPr>
          <p:spPr bwMode="gray">
            <a:xfrm>
              <a:off x="2213864" y="5746661"/>
              <a:ext cx="2736000" cy="2310218"/>
            </a:xfrm>
            <a:prstGeom prst="rect">
              <a:avLst/>
            </a:prstGeom>
            <a:solidFill>
              <a:schemeClr val="accent2">
                <a:lumMod val="50000"/>
              </a:schemeClr>
            </a:solidFill>
            <a:ln w="6350" algn="ctr">
              <a:noFill/>
              <a:miter lim="800000"/>
              <a:headEnd/>
              <a:tailEnd/>
            </a:ln>
            <a:effectLst/>
          </p:spPr>
          <p:txBody>
            <a:bodyPr lIns="0" tIns="0" rIns="0" bIns="0" rtlCol="0" anchor="ctr"/>
            <a:lstStyle/>
            <a:p>
              <a:pPr algn="ctr" defTabSz="1218822">
                <a:spcBef>
                  <a:spcPct val="50000"/>
                </a:spcBef>
                <a:buClr>
                  <a:srgbClr val="F0AB00"/>
                </a:buClr>
                <a:buSzPct val="80000"/>
              </a:pPr>
              <a:r>
                <a:rPr lang="en-US" sz="1334" kern="0" dirty="0">
                  <a:solidFill>
                    <a:srgbClr val="FFFFFF"/>
                  </a:solidFill>
                  <a:latin typeface="Helvetica" pitchFamily="2" charset="0"/>
                  <a:ea typeface="Arial Unicode MS" pitchFamily="34" charset="-128"/>
                  <a:cs typeface="Arial Unicode MS" pitchFamily="34" charset="-128"/>
                </a:rPr>
                <a:t>Business Center for SAP</a:t>
              </a:r>
            </a:p>
          </p:txBody>
        </p:sp>
        <p:sp>
          <p:nvSpPr>
            <p:cNvPr id="179" name="Rectangle 178">
              <a:hlinkClick r:id="" action="ppaction://noaction"/>
              <a:extLst>
                <a:ext uri="{FF2B5EF4-FFF2-40B4-BE49-F238E27FC236}">
                  <a16:creationId xmlns:a16="http://schemas.microsoft.com/office/drawing/2014/main" id="{06BE3CFC-6B12-4C4F-81C6-010ADBE3739D}"/>
                </a:ext>
              </a:extLst>
            </p:cNvPr>
            <p:cNvSpPr/>
            <p:nvPr/>
          </p:nvSpPr>
          <p:spPr bwMode="gray">
            <a:xfrm>
              <a:off x="2213864" y="8182912"/>
              <a:ext cx="5724000" cy="1295794"/>
            </a:xfrm>
            <a:prstGeom prst="rect">
              <a:avLst/>
            </a:prstGeom>
            <a:solidFill>
              <a:schemeClr val="accent2">
                <a:lumMod val="50000"/>
              </a:schemeClr>
            </a:solidFill>
            <a:ln w="6350" algn="ctr">
              <a:noFill/>
              <a:miter lim="800000"/>
              <a:headEnd/>
              <a:tailEnd/>
            </a:ln>
            <a:effectLst/>
          </p:spPr>
          <p:txBody>
            <a:bodyPr lIns="0" tIns="0" rIns="0" bIns="0" rtlCol="0" anchor="ctr"/>
            <a:lstStyle/>
            <a:p>
              <a:pPr algn="ctr" defTabSz="1218822">
                <a:spcBef>
                  <a:spcPct val="50000"/>
                </a:spcBef>
                <a:buClr>
                  <a:srgbClr val="F0AB00"/>
                </a:buClr>
                <a:buSzPct val="80000"/>
              </a:pPr>
              <a:r>
                <a:rPr lang="en-US" sz="1400" kern="0" dirty="0">
                  <a:solidFill>
                    <a:srgbClr val="FFFFFF"/>
                  </a:solidFill>
                  <a:latin typeface="Helvetica" pitchFamily="2" charset="0"/>
                  <a:ea typeface="Arial Unicode MS" pitchFamily="34" charset="-128"/>
                  <a:cs typeface="Arial Unicode MS" pitchFamily="34" charset="-128"/>
                </a:rPr>
                <a:t>Intelligent Capture</a:t>
              </a:r>
            </a:p>
          </p:txBody>
        </p:sp>
      </p:grpSp>
      <p:grpSp>
        <p:nvGrpSpPr>
          <p:cNvPr id="180" name="Group 179">
            <a:extLst>
              <a:ext uri="{FF2B5EF4-FFF2-40B4-BE49-F238E27FC236}">
                <a16:creationId xmlns:a16="http://schemas.microsoft.com/office/drawing/2014/main" id="{2E03B17E-7E97-3040-9643-28E13FC912B2}"/>
              </a:ext>
            </a:extLst>
          </p:cNvPr>
          <p:cNvGrpSpPr/>
          <p:nvPr/>
        </p:nvGrpSpPr>
        <p:grpSpPr>
          <a:xfrm>
            <a:off x="4691342" y="2984169"/>
            <a:ext cx="2874886" cy="1866042"/>
            <a:chOff x="9465019" y="5746661"/>
            <a:chExt cx="5749772" cy="3732084"/>
          </a:xfrm>
          <a:solidFill>
            <a:schemeClr val="accent2">
              <a:lumMod val="50000"/>
            </a:schemeClr>
          </a:solidFill>
        </p:grpSpPr>
        <p:sp>
          <p:nvSpPr>
            <p:cNvPr id="181" name="Rectangle 180">
              <a:hlinkClick r:id="" action="ppaction://noaction"/>
              <a:extLst>
                <a:ext uri="{FF2B5EF4-FFF2-40B4-BE49-F238E27FC236}">
                  <a16:creationId xmlns:a16="http://schemas.microsoft.com/office/drawing/2014/main" id="{2925148E-85FE-D545-9E8D-712C955B11C4}"/>
                </a:ext>
              </a:extLst>
            </p:cNvPr>
            <p:cNvSpPr/>
            <p:nvPr/>
          </p:nvSpPr>
          <p:spPr bwMode="gray">
            <a:xfrm rot="16200000">
              <a:off x="8655019" y="6556661"/>
              <a:ext cx="2340000" cy="720000"/>
            </a:xfrm>
            <a:prstGeom prst="rect">
              <a:avLst/>
            </a:prstGeom>
            <a:grpFill/>
            <a:ln w="3175" algn="ctr">
              <a:noFill/>
              <a:miter lim="800000"/>
              <a:headEnd/>
              <a:tailEnd/>
            </a:ln>
          </p:spPr>
          <p:txBody>
            <a:bodyPr lIns="0" tIns="0" rIns="0" bIns="0" rtlCol="0" anchor="ctr" anchorCtr="0"/>
            <a:lstStyle/>
            <a:p>
              <a:pPr algn="ctr" defTabSz="1218956">
                <a:spcBef>
                  <a:spcPct val="50000"/>
                </a:spcBef>
                <a:buClr>
                  <a:srgbClr val="F0AB00"/>
                </a:buClr>
                <a:buSzPct val="80000"/>
              </a:pPr>
              <a:r>
                <a:rPr lang="en-US" sz="1200" kern="0" dirty="0">
                  <a:solidFill>
                    <a:schemeClr val="bg1"/>
                  </a:solidFill>
                  <a:latin typeface="Helvetica" pitchFamily="2" charset="0"/>
                  <a:ea typeface="Arial Unicode MS" pitchFamily="34" charset="-128"/>
                  <a:cs typeface="Arial Unicode MS" pitchFamily="34" charset="-128"/>
                </a:rPr>
                <a:t>SAP</a:t>
              </a:r>
            </a:p>
          </p:txBody>
        </p:sp>
        <p:sp>
          <p:nvSpPr>
            <p:cNvPr id="182" name="Rectangle 181">
              <a:hlinkClick r:id="" action="ppaction://noaction"/>
              <a:extLst>
                <a:ext uri="{FF2B5EF4-FFF2-40B4-BE49-F238E27FC236}">
                  <a16:creationId xmlns:a16="http://schemas.microsoft.com/office/drawing/2014/main" id="{9C65843F-FA35-3F48-A722-2E45EEC1ED08}"/>
                </a:ext>
              </a:extLst>
            </p:cNvPr>
            <p:cNvSpPr/>
            <p:nvPr/>
          </p:nvSpPr>
          <p:spPr bwMode="gray">
            <a:xfrm>
              <a:off x="9465019" y="8182912"/>
              <a:ext cx="5749772" cy="1295833"/>
            </a:xfrm>
            <a:prstGeom prst="rect">
              <a:avLst/>
            </a:prstGeom>
            <a:grpFill/>
            <a:ln w="6350" algn="ctr">
              <a:noFill/>
              <a:miter lim="800000"/>
              <a:headEnd/>
              <a:tailEnd/>
            </a:ln>
            <a:effectLst/>
          </p:spPr>
          <p:txBody>
            <a:bodyPr lIns="0" tIns="0" rIns="0" bIns="0" rtlCol="0" anchor="ctr"/>
            <a:lstStyle/>
            <a:p>
              <a:pPr algn="ctr" defTabSz="1218822">
                <a:spcBef>
                  <a:spcPct val="50000"/>
                </a:spcBef>
                <a:buClr>
                  <a:srgbClr val="F0AB00"/>
                </a:buClr>
                <a:buSzPct val="80000"/>
              </a:pPr>
              <a:r>
                <a:rPr lang="en-US" sz="1400" kern="0">
                  <a:solidFill>
                    <a:srgbClr val="FFFFFF"/>
                  </a:solidFill>
                  <a:latin typeface="Helvetica" pitchFamily="2" charset="0"/>
                  <a:ea typeface="Arial Unicode MS" pitchFamily="34" charset="-128"/>
                  <a:cs typeface="Arial Unicode MS" pitchFamily="34" charset="-128"/>
                </a:rPr>
                <a:t>Extended ECM</a:t>
              </a:r>
              <a:endParaRPr lang="en-US" sz="1400" kern="0" dirty="0">
                <a:solidFill>
                  <a:srgbClr val="FFFFFF"/>
                </a:solidFill>
                <a:latin typeface="Helvetica" pitchFamily="2" charset="0"/>
                <a:ea typeface="Arial Unicode MS" pitchFamily="34" charset="-128"/>
                <a:cs typeface="Arial Unicode MS" pitchFamily="34" charset="-128"/>
              </a:endParaRPr>
            </a:p>
          </p:txBody>
        </p:sp>
        <p:sp>
          <p:nvSpPr>
            <p:cNvPr id="183" name="Rectangle 182">
              <a:hlinkClick r:id="" action="ppaction://noaction"/>
              <a:extLst>
                <a:ext uri="{FF2B5EF4-FFF2-40B4-BE49-F238E27FC236}">
                  <a16:creationId xmlns:a16="http://schemas.microsoft.com/office/drawing/2014/main" id="{47C10707-3863-864F-A2A2-90AB004D9BDE}"/>
                </a:ext>
              </a:extLst>
            </p:cNvPr>
            <p:cNvSpPr/>
            <p:nvPr/>
          </p:nvSpPr>
          <p:spPr bwMode="gray">
            <a:xfrm rot="16200000">
              <a:off x="10331609" y="6556662"/>
              <a:ext cx="2340000" cy="720000"/>
            </a:xfrm>
            <a:prstGeom prst="rect">
              <a:avLst/>
            </a:prstGeom>
            <a:grpFill/>
            <a:ln w="3175" algn="ctr">
              <a:noFill/>
              <a:miter lim="800000"/>
              <a:headEnd/>
              <a:tailEnd/>
            </a:ln>
          </p:spPr>
          <p:txBody>
            <a:bodyPr lIns="0" tIns="0" rIns="0" bIns="0" rtlCol="0" anchor="ctr" anchorCtr="0"/>
            <a:lstStyle/>
            <a:p>
              <a:pPr algn="ctr" defTabSz="1218956">
                <a:spcBef>
                  <a:spcPct val="50000"/>
                </a:spcBef>
                <a:buClr>
                  <a:srgbClr val="F0AB00"/>
                </a:buClr>
                <a:buSzPct val="80000"/>
              </a:pPr>
              <a:r>
                <a:rPr lang="en-US" sz="1200" kern="0" dirty="0">
                  <a:solidFill>
                    <a:schemeClr val="bg1"/>
                  </a:solidFill>
                  <a:latin typeface="Helvetica" pitchFamily="2" charset="0"/>
                  <a:ea typeface="Arial Unicode MS" pitchFamily="34" charset="-128"/>
                  <a:cs typeface="Arial Unicode MS" pitchFamily="34" charset="-128"/>
                </a:rPr>
                <a:t>Salesforce</a:t>
              </a:r>
            </a:p>
          </p:txBody>
        </p:sp>
        <p:sp>
          <p:nvSpPr>
            <p:cNvPr id="184" name="Rectangle 183">
              <a:hlinkClick r:id="" action="ppaction://noaction"/>
              <a:extLst>
                <a:ext uri="{FF2B5EF4-FFF2-40B4-BE49-F238E27FC236}">
                  <a16:creationId xmlns:a16="http://schemas.microsoft.com/office/drawing/2014/main" id="{36F039E1-DE7E-B64E-AED0-119BC117A878}"/>
                </a:ext>
              </a:extLst>
            </p:cNvPr>
            <p:cNvSpPr/>
            <p:nvPr/>
          </p:nvSpPr>
          <p:spPr bwMode="gray">
            <a:xfrm rot="16200000">
              <a:off x="11169904" y="6556662"/>
              <a:ext cx="2340000" cy="720000"/>
            </a:xfrm>
            <a:prstGeom prst="rect">
              <a:avLst/>
            </a:prstGeom>
            <a:grpFill/>
            <a:ln w="3175" algn="ctr">
              <a:noFill/>
              <a:miter lim="800000"/>
              <a:headEnd/>
              <a:tailEnd/>
            </a:ln>
          </p:spPr>
          <p:txBody>
            <a:bodyPr lIns="0" tIns="0" rIns="0" bIns="0" rtlCol="0" anchor="ctr" anchorCtr="0"/>
            <a:lstStyle/>
            <a:p>
              <a:pPr algn="ctr" defTabSz="1218956">
                <a:spcBef>
                  <a:spcPct val="50000"/>
                </a:spcBef>
                <a:buClr>
                  <a:srgbClr val="F0AB00"/>
                </a:buClr>
                <a:buSzPct val="80000"/>
              </a:pPr>
              <a:r>
                <a:rPr lang="en-US" sz="1200" kern="0" dirty="0">
                  <a:solidFill>
                    <a:schemeClr val="bg1"/>
                  </a:solidFill>
                  <a:latin typeface="Helvetica" pitchFamily="2" charset="0"/>
                  <a:ea typeface="Arial Unicode MS" pitchFamily="34" charset="-128"/>
                  <a:cs typeface="Arial Unicode MS" pitchFamily="34" charset="-128"/>
                </a:rPr>
                <a:t>Oracle</a:t>
              </a:r>
            </a:p>
          </p:txBody>
        </p:sp>
        <p:sp>
          <p:nvSpPr>
            <p:cNvPr id="185" name="Rectangle 184">
              <a:hlinkClick r:id="" action="ppaction://noaction"/>
              <a:extLst>
                <a:ext uri="{FF2B5EF4-FFF2-40B4-BE49-F238E27FC236}">
                  <a16:creationId xmlns:a16="http://schemas.microsoft.com/office/drawing/2014/main" id="{65E7D54F-803C-A44B-911D-DA782939C7D7}"/>
                </a:ext>
              </a:extLst>
            </p:cNvPr>
            <p:cNvSpPr/>
            <p:nvPr/>
          </p:nvSpPr>
          <p:spPr bwMode="gray">
            <a:xfrm rot="16200000">
              <a:off x="12008199" y="6556662"/>
              <a:ext cx="2340000" cy="720000"/>
            </a:xfrm>
            <a:prstGeom prst="rect">
              <a:avLst/>
            </a:prstGeom>
            <a:grpFill/>
            <a:ln w="3175" algn="ctr">
              <a:noFill/>
              <a:miter lim="800000"/>
              <a:headEnd/>
              <a:tailEnd/>
            </a:ln>
          </p:spPr>
          <p:txBody>
            <a:bodyPr lIns="0" tIns="0" rIns="0" bIns="0" rtlCol="0" anchor="ctr" anchorCtr="0"/>
            <a:lstStyle/>
            <a:p>
              <a:pPr algn="ctr" defTabSz="1218956">
                <a:spcBef>
                  <a:spcPct val="50000"/>
                </a:spcBef>
                <a:buClr>
                  <a:srgbClr val="F0AB00"/>
                </a:buClr>
                <a:buSzPct val="80000"/>
              </a:pPr>
              <a:r>
                <a:rPr lang="en-US" sz="1200" kern="0" dirty="0">
                  <a:solidFill>
                    <a:schemeClr val="bg1"/>
                  </a:solidFill>
                  <a:latin typeface="Helvetica" pitchFamily="2" charset="0"/>
                  <a:ea typeface="Arial Unicode MS" pitchFamily="34" charset="-128"/>
                  <a:cs typeface="Arial Unicode MS" pitchFamily="34" charset="-128"/>
                </a:rPr>
                <a:t>Microsoft</a:t>
              </a:r>
            </a:p>
          </p:txBody>
        </p:sp>
        <p:sp>
          <p:nvSpPr>
            <p:cNvPr id="186" name="Rectangle 185">
              <a:hlinkClick r:id="" action="ppaction://noaction"/>
              <a:extLst>
                <a:ext uri="{FF2B5EF4-FFF2-40B4-BE49-F238E27FC236}">
                  <a16:creationId xmlns:a16="http://schemas.microsoft.com/office/drawing/2014/main" id="{1AE661B8-487A-6F48-9D9B-A166A9A9616F}"/>
                </a:ext>
              </a:extLst>
            </p:cNvPr>
            <p:cNvSpPr/>
            <p:nvPr/>
          </p:nvSpPr>
          <p:spPr bwMode="gray">
            <a:xfrm rot="16200000">
              <a:off x="12846494" y="6556662"/>
              <a:ext cx="2340000" cy="720000"/>
            </a:xfrm>
            <a:prstGeom prst="rect">
              <a:avLst/>
            </a:prstGeom>
            <a:grpFill/>
            <a:ln w="3175" algn="ctr">
              <a:noFill/>
              <a:miter lim="800000"/>
              <a:headEnd/>
              <a:tailEnd/>
            </a:ln>
          </p:spPr>
          <p:txBody>
            <a:bodyPr lIns="0" tIns="0" rIns="0" bIns="0" rtlCol="0" anchor="ctr" anchorCtr="0"/>
            <a:lstStyle/>
            <a:p>
              <a:pPr algn="ctr" defTabSz="1218956">
                <a:spcBef>
                  <a:spcPct val="50000"/>
                </a:spcBef>
                <a:buClr>
                  <a:srgbClr val="F0AB00"/>
                </a:buClr>
                <a:buSzPct val="80000"/>
              </a:pPr>
              <a:r>
                <a:rPr lang="en-US" sz="1200" kern="0" dirty="0">
                  <a:solidFill>
                    <a:schemeClr val="bg1"/>
                  </a:solidFill>
                  <a:latin typeface="Helvetica" pitchFamily="2" charset="0"/>
                  <a:ea typeface="Arial Unicode MS" pitchFamily="34" charset="-128"/>
                  <a:cs typeface="Arial Unicode MS" pitchFamily="34" charset="-128"/>
                </a:rPr>
                <a:t>Government</a:t>
              </a:r>
            </a:p>
          </p:txBody>
        </p:sp>
        <p:sp>
          <p:nvSpPr>
            <p:cNvPr id="187" name="Rectangle 186">
              <a:hlinkClick r:id="" action="ppaction://noaction"/>
              <a:extLst>
                <a:ext uri="{FF2B5EF4-FFF2-40B4-BE49-F238E27FC236}">
                  <a16:creationId xmlns:a16="http://schemas.microsoft.com/office/drawing/2014/main" id="{12D4E83B-426F-D04C-9124-68F393F97704}"/>
                </a:ext>
              </a:extLst>
            </p:cNvPr>
            <p:cNvSpPr/>
            <p:nvPr/>
          </p:nvSpPr>
          <p:spPr bwMode="gray">
            <a:xfrm rot="16200000">
              <a:off x="13684791" y="6556662"/>
              <a:ext cx="2340000" cy="720000"/>
            </a:xfrm>
            <a:prstGeom prst="rect">
              <a:avLst/>
            </a:prstGeom>
            <a:grpFill/>
            <a:ln w="3175" algn="ctr">
              <a:noFill/>
              <a:miter lim="800000"/>
              <a:headEnd/>
              <a:tailEnd/>
            </a:ln>
          </p:spPr>
          <p:txBody>
            <a:bodyPr lIns="0" tIns="0" rIns="0" bIns="0" rtlCol="0" anchor="ctr" anchorCtr="0"/>
            <a:lstStyle/>
            <a:p>
              <a:pPr algn="ctr" defTabSz="1218956">
                <a:spcBef>
                  <a:spcPct val="50000"/>
                </a:spcBef>
                <a:buClr>
                  <a:srgbClr val="F0AB00"/>
                </a:buClr>
                <a:buSzPct val="80000"/>
              </a:pPr>
              <a:r>
                <a:rPr lang="en-US" sz="1200" kern="0" dirty="0">
                  <a:solidFill>
                    <a:schemeClr val="bg1"/>
                  </a:solidFill>
                  <a:latin typeface="Helvetica" pitchFamily="2" charset="0"/>
                  <a:ea typeface="Arial Unicode MS" pitchFamily="34" charset="-128"/>
                  <a:cs typeface="Arial Unicode MS" pitchFamily="34" charset="-128"/>
                </a:rPr>
                <a:t>Engineering</a:t>
              </a:r>
            </a:p>
          </p:txBody>
        </p:sp>
        <p:sp>
          <p:nvSpPr>
            <p:cNvPr id="188" name="Rectangle 187">
              <a:hlinkClick r:id="" action="ppaction://noaction"/>
              <a:extLst>
                <a:ext uri="{FF2B5EF4-FFF2-40B4-BE49-F238E27FC236}">
                  <a16:creationId xmlns:a16="http://schemas.microsoft.com/office/drawing/2014/main" id="{12B6E723-F88E-8842-8BF9-B72DB8757798}"/>
                </a:ext>
              </a:extLst>
            </p:cNvPr>
            <p:cNvSpPr/>
            <p:nvPr/>
          </p:nvSpPr>
          <p:spPr bwMode="gray">
            <a:xfrm rot="16200000">
              <a:off x="9493314" y="6562403"/>
              <a:ext cx="2340000" cy="720000"/>
            </a:xfrm>
            <a:prstGeom prst="rect">
              <a:avLst/>
            </a:prstGeom>
            <a:grpFill/>
            <a:ln w="3175" algn="ctr">
              <a:noFill/>
              <a:miter lim="800000"/>
              <a:headEnd/>
              <a:tailEnd/>
            </a:ln>
          </p:spPr>
          <p:txBody>
            <a:bodyPr lIns="0" tIns="0" rIns="0" bIns="0" rtlCol="0" anchor="ctr" anchorCtr="0"/>
            <a:lstStyle/>
            <a:p>
              <a:pPr algn="ctr" defTabSz="1218956">
                <a:spcBef>
                  <a:spcPct val="50000"/>
                </a:spcBef>
                <a:buClr>
                  <a:srgbClr val="F0AB00"/>
                </a:buClr>
                <a:buSzPct val="80000"/>
              </a:pPr>
              <a:r>
                <a:rPr lang="en-US" sz="1200" kern="0" dirty="0">
                  <a:solidFill>
                    <a:schemeClr val="bg1"/>
                  </a:solidFill>
                  <a:latin typeface="Helvetica" pitchFamily="2" charset="0"/>
                  <a:ea typeface="Arial Unicode MS" pitchFamily="34" charset="-128"/>
                  <a:cs typeface="Arial Unicode MS" pitchFamily="34" charset="-128"/>
                </a:rPr>
                <a:t>SuccessFactors</a:t>
              </a:r>
            </a:p>
          </p:txBody>
        </p:sp>
      </p:grpSp>
      <p:grpSp>
        <p:nvGrpSpPr>
          <p:cNvPr id="189" name="Group 188">
            <a:extLst>
              <a:ext uri="{FF2B5EF4-FFF2-40B4-BE49-F238E27FC236}">
                <a16:creationId xmlns:a16="http://schemas.microsoft.com/office/drawing/2014/main" id="{7B41AE21-0F20-FA4C-A789-6B81DF365083}"/>
              </a:ext>
            </a:extLst>
          </p:cNvPr>
          <p:cNvGrpSpPr/>
          <p:nvPr/>
        </p:nvGrpSpPr>
        <p:grpSpPr>
          <a:xfrm>
            <a:off x="8337517" y="2984169"/>
            <a:ext cx="3063426" cy="1866125"/>
            <a:chOff x="16757370" y="5746662"/>
            <a:chExt cx="6126851" cy="3732250"/>
          </a:xfrm>
          <a:solidFill>
            <a:schemeClr val="accent2">
              <a:lumMod val="50000"/>
            </a:schemeClr>
          </a:solidFill>
        </p:grpSpPr>
        <p:grpSp>
          <p:nvGrpSpPr>
            <p:cNvPr id="190" name="Group 189">
              <a:extLst>
                <a:ext uri="{FF2B5EF4-FFF2-40B4-BE49-F238E27FC236}">
                  <a16:creationId xmlns:a16="http://schemas.microsoft.com/office/drawing/2014/main" id="{A8E4A69B-EE5D-1A4C-9936-8AAA0674921F}"/>
                </a:ext>
              </a:extLst>
            </p:cNvPr>
            <p:cNvGrpSpPr/>
            <p:nvPr/>
          </p:nvGrpSpPr>
          <p:grpSpPr>
            <a:xfrm>
              <a:off x="16757370" y="5746662"/>
              <a:ext cx="2448001" cy="3732043"/>
              <a:chOff x="16757370" y="5746662"/>
              <a:chExt cx="2448001" cy="3732043"/>
            </a:xfrm>
            <a:grpFill/>
          </p:grpSpPr>
          <p:sp>
            <p:nvSpPr>
              <p:cNvPr id="196" name="Rectangle 195">
                <a:hlinkClick r:id="" action="ppaction://noaction"/>
                <a:extLst>
                  <a:ext uri="{FF2B5EF4-FFF2-40B4-BE49-F238E27FC236}">
                    <a16:creationId xmlns:a16="http://schemas.microsoft.com/office/drawing/2014/main" id="{E2D1A6DF-F0E5-6842-B04D-C063B6D457F3}"/>
                  </a:ext>
                </a:extLst>
              </p:cNvPr>
              <p:cNvSpPr/>
              <p:nvPr/>
            </p:nvSpPr>
            <p:spPr bwMode="gray">
              <a:xfrm>
                <a:off x="16757371" y="8182912"/>
                <a:ext cx="2448000" cy="1295793"/>
              </a:xfrm>
              <a:prstGeom prst="rect">
                <a:avLst/>
              </a:prstGeom>
              <a:grpFill/>
              <a:ln w="6350" algn="ctr">
                <a:noFill/>
                <a:miter lim="800000"/>
                <a:headEnd/>
                <a:tailEnd/>
              </a:ln>
              <a:effectLst/>
            </p:spPr>
            <p:txBody>
              <a:bodyPr lIns="0" tIns="0" rIns="0" bIns="0" rtlCol="0" anchor="ctr"/>
              <a:lstStyle/>
              <a:p>
                <a:pPr algn="ctr" defTabSz="1218822">
                  <a:spcBef>
                    <a:spcPct val="50000"/>
                  </a:spcBef>
                  <a:buClr>
                    <a:srgbClr val="F0AB00"/>
                  </a:buClr>
                  <a:buSzPct val="80000"/>
                </a:pPr>
                <a:r>
                  <a:rPr lang="en-US" sz="1400" kern="0" dirty="0">
                    <a:solidFill>
                      <a:srgbClr val="FFFFFF"/>
                    </a:solidFill>
                    <a:latin typeface="Helvetica" pitchFamily="2" charset="0"/>
                    <a:ea typeface="Arial Unicode MS" pitchFamily="34" charset="-128"/>
                    <a:cs typeface="Arial Unicode MS" pitchFamily="34" charset="-128"/>
                  </a:rPr>
                  <a:t>Document Presentment </a:t>
                </a:r>
                <a:br>
                  <a:rPr lang="en-US" sz="1400" kern="0" dirty="0">
                    <a:solidFill>
                      <a:srgbClr val="FFFFFF"/>
                    </a:solidFill>
                    <a:latin typeface="Helvetica" pitchFamily="2" charset="0"/>
                    <a:ea typeface="Arial Unicode MS" pitchFamily="34" charset="-128"/>
                    <a:cs typeface="Arial Unicode MS" pitchFamily="34" charset="-128"/>
                  </a:rPr>
                </a:br>
                <a:r>
                  <a:rPr lang="en-US" sz="900" kern="0" dirty="0">
                    <a:solidFill>
                      <a:srgbClr val="FFFFFF"/>
                    </a:solidFill>
                    <a:latin typeface="Helvetica" pitchFamily="2" charset="0"/>
                    <a:ea typeface="Arial Unicode MS" pitchFamily="34" charset="-128"/>
                    <a:cs typeface="Arial Unicode MS" pitchFamily="34" charset="-128"/>
                  </a:rPr>
                  <a:t>(Exstream)</a:t>
                </a:r>
              </a:p>
            </p:txBody>
          </p:sp>
          <p:sp>
            <p:nvSpPr>
              <p:cNvPr id="197" name="Rectangle 196">
                <a:hlinkClick r:id="" action="ppaction://noaction"/>
                <a:extLst>
                  <a:ext uri="{FF2B5EF4-FFF2-40B4-BE49-F238E27FC236}">
                    <a16:creationId xmlns:a16="http://schemas.microsoft.com/office/drawing/2014/main" id="{494356C0-3C16-804F-BCCB-2D8BF7E05236}"/>
                  </a:ext>
                </a:extLst>
              </p:cNvPr>
              <p:cNvSpPr/>
              <p:nvPr/>
            </p:nvSpPr>
            <p:spPr bwMode="gray">
              <a:xfrm rot="16200000">
                <a:off x="15947370" y="6556662"/>
                <a:ext cx="2340000" cy="720000"/>
              </a:xfrm>
              <a:prstGeom prst="rect">
                <a:avLst/>
              </a:prstGeom>
              <a:grpFill/>
              <a:ln w="3175" algn="ctr">
                <a:noFill/>
                <a:miter lim="800000"/>
                <a:headEnd/>
                <a:tailEnd/>
              </a:ln>
            </p:spPr>
            <p:txBody>
              <a:bodyPr lIns="0" tIns="0" rIns="0" bIns="0" rtlCol="0" anchor="ctr" anchorCtr="0"/>
              <a:lstStyle/>
              <a:p>
                <a:pPr algn="ctr" defTabSz="1218956">
                  <a:spcBef>
                    <a:spcPct val="50000"/>
                  </a:spcBef>
                  <a:buClr>
                    <a:srgbClr val="F0AB00"/>
                  </a:buClr>
                  <a:buSzPct val="80000"/>
                </a:pPr>
                <a:r>
                  <a:rPr lang="en-US" sz="1200" kern="0">
                    <a:solidFill>
                      <a:schemeClr val="bg1"/>
                    </a:solidFill>
                    <a:latin typeface="Helvetica" pitchFamily="2" charset="0"/>
                    <a:ea typeface="Arial Unicode MS" pitchFamily="34" charset="-128"/>
                    <a:cs typeface="Arial Unicode MS" pitchFamily="34" charset="-128"/>
                  </a:rPr>
                  <a:t>SAP</a:t>
                </a:r>
                <a:endParaRPr lang="en-US" sz="1200" kern="0" dirty="0">
                  <a:solidFill>
                    <a:schemeClr val="bg1"/>
                  </a:solidFill>
                  <a:latin typeface="Helvetica" pitchFamily="2" charset="0"/>
                  <a:ea typeface="Arial Unicode MS" pitchFamily="34" charset="-128"/>
                  <a:cs typeface="Arial Unicode MS" pitchFamily="34" charset="-128"/>
                </a:endParaRPr>
              </a:p>
            </p:txBody>
          </p:sp>
          <p:sp>
            <p:nvSpPr>
              <p:cNvPr id="198" name="Rectangle 197">
                <a:hlinkClick r:id="" action="ppaction://noaction"/>
                <a:extLst>
                  <a:ext uri="{FF2B5EF4-FFF2-40B4-BE49-F238E27FC236}">
                    <a16:creationId xmlns:a16="http://schemas.microsoft.com/office/drawing/2014/main" id="{44493872-126E-134F-BF9D-FB2567E4F218}"/>
                  </a:ext>
                </a:extLst>
              </p:cNvPr>
              <p:cNvSpPr/>
              <p:nvPr/>
            </p:nvSpPr>
            <p:spPr bwMode="gray">
              <a:xfrm rot="16200000">
                <a:off x="17675371" y="6556662"/>
                <a:ext cx="2340000" cy="720000"/>
              </a:xfrm>
              <a:prstGeom prst="rect">
                <a:avLst/>
              </a:prstGeom>
              <a:grpFill/>
              <a:ln w="3175" algn="ctr">
                <a:noFill/>
                <a:miter lim="800000"/>
                <a:headEnd/>
                <a:tailEnd/>
              </a:ln>
            </p:spPr>
            <p:txBody>
              <a:bodyPr lIns="0" tIns="0" rIns="0" bIns="0" rtlCol="0" anchor="ctr" anchorCtr="0"/>
              <a:lstStyle/>
              <a:p>
                <a:pPr algn="ctr" defTabSz="1218956">
                  <a:spcBef>
                    <a:spcPct val="50000"/>
                  </a:spcBef>
                  <a:buClr>
                    <a:srgbClr val="F0AB00"/>
                  </a:buClr>
                  <a:buSzPct val="80000"/>
                </a:pPr>
                <a:r>
                  <a:rPr lang="en-US" sz="1200" kern="0" dirty="0">
                    <a:solidFill>
                      <a:schemeClr val="bg1"/>
                    </a:solidFill>
                    <a:latin typeface="Helvetica" pitchFamily="2" charset="0"/>
                    <a:ea typeface="Arial Unicode MS" pitchFamily="34" charset="-128"/>
                    <a:cs typeface="Arial Unicode MS" pitchFamily="34" charset="-128"/>
                  </a:rPr>
                  <a:t>Salesforce</a:t>
                </a:r>
              </a:p>
            </p:txBody>
          </p:sp>
          <p:sp>
            <p:nvSpPr>
              <p:cNvPr id="199" name="Rectangle 198">
                <a:hlinkClick r:id="" action="ppaction://noaction"/>
                <a:extLst>
                  <a:ext uri="{FF2B5EF4-FFF2-40B4-BE49-F238E27FC236}">
                    <a16:creationId xmlns:a16="http://schemas.microsoft.com/office/drawing/2014/main" id="{DF033D03-C2D3-3344-ADF4-16A7DF061EA6}"/>
                  </a:ext>
                </a:extLst>
              </p:cNvPr>
              <p:cNvSpPr/>
              <p:nvPr/>
            </p:nvSpPr>
            <p:spPr bwMode="gray">
              <a:xfrm rot="16200000">
                <a:off x="16811370" y="6556662"/>
                <a:ext cx="2340000" cy="720000"/>
              </a:xfrm>
              <a:prstGeom prst="rect">
                <a:avLst/>
              </a:prstGeom>
              <a:grpFill/>
              <a:ln w="3175" algn="ctr">
                <a:noFill/>
                <a:miter lim="800000"/>
                <a:headEnd/>
                <a:tailEnd/>
              </a:ln>
            </p:spPr>
            <p:txBody>
              <a:bodyPr lIns="0" tIns="0" rIns="0" bIns="0" rtlCol="0" anchor="ctr" anchorCtr="0"/>
              <a:lstStyle/>
              <a:p>
                <a:pPr algn="ctr" defTabSz="1218956">
                  <a:spcBef>
                    <a:spcPct val="50000"/>
                  </a:spcBef>
                  <a:buClr>
                    <a:srgbClr val="F0AB00"/>
                  </a:buClr>
                  <a:buSzPct val="80000"/>
                </a:pPr>
                <a:r>
                  <a:rPr lang="en-US" sz="1200" kern="0" dirty="0">
                    <a:solidFill>
                      <a:schemeClr val="bg1"/>
                    </a:solidFill>
                    <a:latin typeface="Helvetica" pitchFamily="2" charset="0"/>
                    <a:ea typeface="Arial Unicode MS" pitchFamily="34" charset="-128"/>
                    <a:cs typeface="Arial Unicode MS" pitchFamily="34" charset="-128"/>
                  </a:rPr>
                  <a:t>SAP Hybris</a:t>
                </a:r>
              </a:p>
            </p:txBody>
          </p:sp>
        </p:grpSp>
        <p:grpSp>
          <p:nvGrpSpPr>
            <p:cNvPr id="191" name="Group 190">
              <a:extLst>
                <a:ext uri="{FF2B5EF4-FFF2-40B4-BE49-F238E27FC236}">
                  <a16:creationId xmlns:a16="http://schemas.microsoft.com/office/drawing/2014/main" id="{8DD54AC9-F5C8-7944-B0FF-6CC0113BA3D9}"/>
                </a:ext>
              </a:extLst>
            </p:cNvPr>
            <p:cNvGrpSpPr/>
            <p:nvPr/>
          </p:nvGrpSpPr>
          <p:grpSpPr>
            <a:xfrm>
              <a:off x="19370890" y="5746662"/>
              <a:ext cx="2340000" cy="3732250"/>
              <a:chOff x="19370890" y="5746662"/>
              <a:chExt cx="2340000" cy="3732250"/>
            </a:xfrm>
            <a:grpFill/>
          </p:grpSpPr>
          <p:sp>
            <p:nvSpPr>
              <p:cNvPr id="193" name="Rectangle 192">
                <a:hlinkClick r:id="" action="ppaction://noaction"/>
                <a:extLst>
                  <a:ext uri="{FF2B5EF4-FFF2-40B4-BE49-F238E27FC236}">
                    <a16:creationId xmlns:a16="http://schemas.microsoft.com/office/drawing/2014/main" id="{A314D44F-E886-414D-9755-4F3B7B4538EB}"/>
                  </a:ext>
                </a:extLst>
              </p:cNvPr>
              <p:cNvSpPr/>
              <p:nvPr/>
            </p:nvSpPr>
            <p:spPr bwMode="gray">
              <a:xfrm>
                <a:off x="19370890" y="8182912"/>
                <a:ext cx="2340000" cy="1296000"/>
              </a:xfrm>
              <a:prstGeom prst="rect">
                <a:avLst/>
              </a:prstGeom>
              <a:grpFill/>
              <a:ln w="6350" algn="ctr">
                <a:noFill/>
                <a:miter lim="800000"/>
                <a:headEnd/>
                <a:tailEnd/>
              </a:ln>
              <a:effectLst/>
            </p:spPr>
            <p:txBody>
              <a:bodyPr lIns="0" tIns="0" rIns="0" bIns="0" rtlCol="0" anchor="ctr"/>
              <a:lstStyle/>
              <a:p>
                <a:pPr algn="ctr" defTabSz="1218822">
                  <a:spcBef>
                    <a:spcPct val="50000"/>
                  </a:spcBef>
                  <a:buClr>
                    <a:srgbClr val="F0AB00"/>
                  </a:buClr>
                  <a:buSzPct val="80000"/>
                </a:pPr>
                <a:r>
                  <a:rPr lang="en-US" sz="1400" kern="0" dirty="0">
                    <a:solidFill>
                      <a:srgbClr val="FFFFFF"/>
                    </a:solidFill>
                    <a:latin typeface="Helvetica" pitchFamily="2" charset="0"/>
                    <a:ea typeface="Arial Unicode MS" pitchFamily="34" charset="-128"/>
                    <a:cs typeface="Arial Unicode MS" pitchFamily="34" charset="-128"/>
                  </a:rPr>
                  <a:t>Digital Asset</a:t>
                </a:r>
                <a:br>
                  <a:rPr lang="en-US" sz="1400" kern="0" dirty="0">
                    <a:solidFill>
                      <a:srgbClr val="FFFFFF"/>
                    </a:solidFill>
                    <a:latin typeface="Helvetica" pitchFamily="2" charset="0"/>
                    <a:ea typeface="Arial Unicode MS" pitchFamily="34" charset="-128"/>
                    <a:cs typeface="Arial Unicode MS" pitchFamily="34" charset="-128"/>
                  </a:rPr>
                </a:br>
                <a:r>
                  <a:rPr lang="en-US" sz="1400" kern="0" dirty="0">
                    <a:solidFill>
                      <a:srgbClr val="FFFFFF"/>
                    </a:solidFill>
                    <a:latin typeface="Helvetica" pitchFamily="2" charset="0"/>
                    <a:ea typeface="Arial Unicode MS" pitchFamily="34" charset="-128"/>
                    <a:cs typeface="Arial Unicode MS" pitchFamily="34" charset="-128"/>
                  </a:rPr>
                  <a:t>Management</a:t>
                </a:r>
              </a:p>
            </p:txBody>
          </p:sp>
          <p:sp>
            <p:nvSpPr>
              <p:cNvPr id="194" name="Rectangle 193">
                <a:hlinkClick r:id="" action="ppaction://noaction"/>
                <a:extLst>
                  <a:ext uri="{FF2B5EF4-FFF2-40B4-BE49-F238E27FC236}">
                    <a16:creationId xmlns:a16="http://schemas.microsoft.com/office/drawing/2014/main" id="{86045AF6-D0C7-1E45-8F04-16E117585126}"/>
                  </a:ext>
                </a:extLst>
              </p:cNvPr>
              <p:cNvSpPr/>
              <p:nvPr/>
            </p:nvSpPr>
            <p:spPr bwMode="gray">
              <a:xfrm rot="16200000">
                <a:off x="18704795" y="6412757"/>
                <a:ext cx="2340000" cy="1007810"/>
              </a:xfrm>
              <a:prstGeom prst="rect">
                <a:avLst/>
              </a:prstGeom>
              <a:grpFill/>
              <a:ln w="3175" algn="ctr">
                <a:noFill/>
                <a:miter lim="800000"/>
                <a:headEnd/>
                <a:tailEnd/>
              </a:ln>
            </p:spPr>
            <p:txBody>
              <a:bodyPr lIns="0" tIns="0" rIns="0" bIns="0" rtlCol="0" anchor="ctr" anchorCtr="0"/>
              <a:lstStyle/>
              <a:p>
                <a:pPr algn="ctr" defTabSz="1218956">
                  <a:spcBef>
                    <a:spcPct val="50000"/>
                  </a:spcBef>
                  <a:buClr>
                    <a:srgbClr val="F0AB00"/>
                  </a:buClr>
                  <a:buSzPct val="80000"/>
                </a:pPr>
                <a:r>
                  <a:rPr lang="en-US" sz="1200" kern="0">
                    <a:solidFill>
                      <a:schemeClr val="bg1"/>
                    </a:solidFill>
                    <a:latin typeface="Helvetica" pitchFamily="2" charset="0"/>
                    <a:ea typeface="Arial Unicode MS" pitchFamily="34" charset="-128"/>
                    <a:cs typeface="Arial Unicode MS" pitchFamily="34" charset="-128"/>
                  </a:rPr>
                  <a:t>SAP</a:t>
                </a:r>
                <a:endParaRPr lang="en-US" sz="1200" kern="0" dirty="0">
                  <a:solidFill>
                    <a:schemeClr val="bg1"/>
                  </a:solidFill>
                  <a:latin typeface="Helvetica" pitchFamily="2" charset="0"/>
                  <a:ea typeface="Arial Unicode MS" pitchFamily="34" charset="-128"/>
                  <a:cs typeface="Arial Unicode MS" pitchFamily="34" charset="-128"/>
                </a:endParaRPr>
              </a:p>
            </p:txBody>
          </p:sp>
          <p:sp>
            <p:nvSpPr>
              <p:cNvPr id="195" name="Rectangle 194">
                <a:hlinkClick r:id="" action="ppaction://noaction"/>
                <a:extLst>
                  <a:ext uri="{FF2B5EF4-FFF2-40B4-BE49-F238E27FC236}">
                    <a16:creationId xmlns:a16="http://schemas.microsoft.com/office/drawing/2014/main" id="{5ECFA813-C054-0241-A0FD-44EEE539B720}"/>
                  </a:ext>
                </a:extLst>
              </p:cNvPr>
              <p:cNvSpPr/>
              <p:nvPr/>
            </p:nvSpPr>
            <p:spPr bwMode="gray">
              <a:xfrm rot="16200000">
                <a:off x="19951796" y="6327568"/>
                <a:ext cx="2340000" cy="1178187"/>
              </a:xfrm>
              <a:prstGeom prst="rect">
                <a:avLst/>
              </a:prstGeom>
              <a:grpFill/>
              <a:ln w="3175" algn="ctr">
                <a:noFill/>
                <a:miter lim="800000"/>
                <a:headEnd/>
                <a:tailEnd/>
              </a:ln>
            </p:spPr>
            <p:txBody>
              <a:bodyPr lIns="0" tIns="0" rIns="0" bIns="0" rtlCol="0" anchor="ctr" anchorCtr="0"/>
              <a:lstStyle/>
              <a:p>
                <a:pPr algn="ctr" defTabSz="1218956">
                  <a:spcBef>
                    <a:spcPct val="50000"/>
                  </a:spcBef>
                  <a:buClr>
                    <a:srgbClr val="F0AB00"/>
                  </a:buClr>
                  <a:buSzPct val="80000"/>
                </a:pPr>
                <a:r>
                  <a:rPr lang="en-US" sz="1200" kern="0" dirty="0">
                    <a:solidFill>
                      <a:schemeClr val="bg1"/>
                    </a:solidFill>
                    <a:latin typeface="Helvetica" pitchFamily="2" charset="0"/>
                    <a:ea typeface="Arial Unicode MS" pitchFamily="34" charset="-128"/>
                    <a:cs typeface="Arial Unicode MS" pitchFamily="34" charset="-128"/>
                  </a:rPr>
                  <a:t>SAP Hybris</a:t>
                </a:r>
              </a:p>
            </p:txBody>
          </p:sp>
        </p:grpSp>
        <p:sp>
          <p:nvSpPr>
            <p:cNvPr id="192" name="Rectangle 191">
              <a:hlinkClick r:id="" action="ppaction://noaction"/>
              <a:extLst>
                <a:ext uri="{FF2B5EF4-FFF2-40B4-BE49-F238E27FC236}">
                  <a16:creationId xmlns:a16="http://schemas.microsoft.com/office/drawing/2014/main" id="{1560E297-CDDD-234B-8E46-A6D950BCE898}"/>
                </a:ext>
              </a:extLst>
            </p:cNvPr>
            <p:cNvSpPr/>
            <p:nvPr/>
          </p:nvSpPr>
          <p:spPr bwMode="gray">
            <a:xfrm rot="16200000">
              <a:off x="20519435" y="7113919"/>
              <a:ext cx="3721759" cy="1007812"/>
            </a:xfrm>
            <a:prstGeom prst="rect">
              <a:avLst/>
            </a:prstGeom>
            <a:solidFill>
              <a:srgbClr val="FFC000"/>
            </a:solidFill>
            <a:ln w="6350" algn="ctr">
              <a:noFill/>
              <a:miter lim="800000"/>
              <a:headEnd/>
              <a:tailEnd/>
            </a:ln>
            <a:effectLst/>
          </p:spPr>
          <p:txBody>
            <a:bodyPr lIns="0" tIns="0" rIns="0" bIns="0" rtlCol="0" anchor="ctr"/>
            <a:lstStyle/>
            <a:p>
              <a:pPr algn="ctr" defTabSz="1218822">
                <a:spcBef>
                  <a:spcPct val="50000"/>
                </a:spcBef>
                <a:buClr>
                  <a:srgbClr val="F0AB00"/>
                </a:buClr>
                <a:buSzPct val="80000"/>
              </a:pPr>
              <a:r>
                <a:rPr lang="en-US" sz="1400" kern="0" dirty="0">
                  <a:solidFill>
                    <a:srgbClr val="FFFFFF"/>
                  </a:solidFill>
                  <a:latin typeface="Helvetica" pitchFamily="2" charset="0"/>
                  <a:ea typeface="Arial Unicode MS" pitchFamily="34" charset="-128"/>
                  <a:cs typeface="Arial Unicode MS" pitchFamily="34" charset="-128"/>
                </a:rPr>
                <a:t>Core</a:t>
              </a:r>
              <a:br>
                <a:rPr lang="en-US" sz="1400" kern="0" dirty="0">
                  <a:solidFill>
                    <a:srgbClr val="FFFFFF"/>
                  </a:solidFill>
                  <a:latin typeface="Helvetica" pitchFamily="2" charset="0"/>
                  <a:ea typeface="Arial Unicode MS" pitchFamily="34" charset="-128"/>
                  <a:cs typeface="Arial Unicode MS" pitchFamily="34" charset="-128"/>
                </a:rPr>
              </a:br>
              <a:r>
                <a:rPr lang="en-US" sz="900" kern="0" dirty="0">
                  <a:solidFill>
                    <a:srgbClr val="FFFFFF"/>
                  </a:solidFill>
                  <a:latin typeface="Helvetica" pitchFamily="2" charset="0"/>
                  <a:ea typeface="Arial Unicode MS" pitchFamily="34" charset="-128"/>
                  <a:cs typeface="Arial Unicode MS" pitchFamily="34" charset="-128"/>
                </a:rPr>
                <a:t>(external sharing)</a:t>
              </a:r>
            </a:p>
          </p:txBody>
        </p:sp>
      </p:grpSp>
      <p:grpSp>
        <p:nvGrpSpPr>
          <p:cNvPr id="200" name="Group 199">
            <a:extLst>
              <a:ext uri="{FF2B5EF4-FFF2-40B4-BE49-F238E27FC236}">
                <a16:creationId xmlns:a16="http://schemas.microsoft.com/office/drawing/2014/main" id="{2337F4AB-08AD-544D-88FE-734F57BB5227}"/>
              </a:ext>
            </a:extLst>
          </p:cNvPr>
          <p:cNvGrpSpPr/>
          <p:nvPr/>
        </p:nvGrpSpPr>
        <p:grpSpPr>
          <a:xfrm>
            <a:off x="3731897" y="5474225"/>
            <a:ext cx="4796035" cy="647897"/>
            <a:chOff x="7546130" y="10726773"/>
            <a:chExt cx="9592069" cy="1295794"/>
          </a:xfrm>
        </p:grpSpPr>
        <p:sp>
          <p:nvSpPr>
            <p:cNvPr id="201" name="Rectangle 200">
              <a:hlinkClick r:id="" action="ppaction://noaction"/>
              <a:extLst>
                <a:ext uri="{FF2B5EF4-FFF2-40B4-BE49-F238E27FC236}">
                  <a16:creationId xmlns:a16="http://schemas.microsoft.com/office/drawing/2014/main" id="{E682A70E-43FE-3F47-86AA-7FCA481B01F2}"/>
                </a:ext>
              </a:extLst>
            </p:cNvPr>
            <p:cNvSpPr/>
            <p:nvPr/>
          </p:nvSpPr>
          <p:spPr bwMode="gray">
            <a:xfrm>
              <a:off x="7546130" y="10726773"/>
              <a:ext cx="4320000" cy="1295794"/>
            </a:xfrm>
            <a:prstGeom prst="rect">
              <a:avLst/>
            </a:prstGeom>
            <a:solidFill>
              <a:schemeClr val="accent2">
                <a:lumMod val="50000"/>
              </a:schemeClr>
            </a:solidFill>
            <a:ln w="6350" algn="ctr">
              <a:noFill/>
              <a:miter lim="800000"/>
              <a:headEnd/>
              <a:tailEnd/>
            </a:ln>
            <a:effectLst/>
          </p:spPr>
          <p:txBody>
            <a:bodyPr lIns="0" tIns="0" rIns="0" bIns="0" rtlCol="0" anchor="ctr"/>
            <a:lstStyle/>
            <a:p>
              <a:pPr algn="ctr" defTabSz="1218822">
                <a:spcBef>
                  <a:spcPct val="50000"/>
                </a:spcBef>
                <a:buClr>
                  <a:srgbClr val="F0AB00"/>
                </a:buClr>
                <a:buSzPct val="80000"/>
              </a:pPr>
              <a:r>
                <a:rPr lang="en-US" sz="1400" kern="0" dirty="0">
                  <a:solidFill>
                    <a:srgbClr val="FFFFFF"/>
                  </a:solidFill>
                  <a:latin typeface="Helvetica" pitchFamily="2" charset="0"/>
                  <a:ea typeface="Arial Unicode MS" pitchFamily="34" charset="-128"/>
                  <a:cs typeface="Arial Unicode MS" pitchFamily="34" charset="-128"/>
                </a:rPr>
                <a:t>Content Suite Platform</a:t>
              </a:r>
            </a:p>
          </p:txBody>
        </p:sp>
        <p:sp>
          <p:nvSpPr>
            <p:cNvPr id="202" name="Rectangle 201">
              <a:hlinkClick r:id="" action="ppaction://noaction"/>
              <a:extLst>
                <a:ext uri="{FF2B5EF4-FFF2-40B4-BE49-F238E27FC236}">
                  <a16:creationId xmlns:a16="http://schemas.microsoft.com/office/drawing/2014/main" id="{2A119A9C-0AA8-3C49-BB64-8B4F770A1EA5}"/>
                </a:ext>
              </a:extLst>
            </p:cNvPr>
            <p:cNvSpPr/>
            <p:nvPr/>
          </p:nvSpPr>
          <p:spPr bwMode="gray">
            <a:xfrm>
              <a:off x="12818199" y="10726773"/>
              <a:ext cx="4320000" cy="1295794"/>
            </a:xfrm>
            <a:prstGeom prst="rect">
              <a:avLst/>
            </a:prstGeom>
            <a:solidFill>
              <a:schemeClr val="accent2">
                <a:lumMod val="50000"/>
              </a:schemeClr>
            </a:solidFill>
            <a:ln w="6350" algn="ctr">
              <a:noFill/>
              <a:miter lim="800000"/>
              <a:headEnd/>
              <a:tailEnd/>
            </a:ln>
            <a:effectLst/>
          </p:spPr>
          <p:txBody>
            <a:bodyPr lIns="0" tIns="0" rIns="0" bIns="0" rtlCol="0" anchor="ctr"/>
            <a:lstStyle/>
            <a:p>
              <a:pPr algn="ctr" defTabSz="1218822">
                <a:spcBef>
                  <a:spcPct val="50000"/>
                </a:spcBef>
                <a:buClr>
                  <a:srgbClr val="F0AB00"/>
                </a:buClr>
                <a:buSzPct val="80000"/>
              </a:pPr>
              <a:r>
                <a:rPr lang="en-US" sz="1400" kern="0" dirty="0">
                  <a:solidFill>
                    <a:srgbClr val="FFFFFF"/>
                  </a:solidFill>
                  <a:latin typeface="Helvetica" pitchFamily="2" charset="0"/>
                  <a:ea typeface="Arial Unicode MS" pitchFamily="34" charset="-128"/>
                  <a:cs typeface="Arial Unicode MS" pitchFamily="34" charset="-128"/>
                </a:rPr>
                <a:t>Archiving &amp;</a:t>
              </a:r>
              <a:br>
                <a:rPr lang="en-US" sz="1400" kern="0" dirty="0">
                  <a:solidFill>
                    <a:srgbClr val="FFFFFF"/>
                  </a:solidFill>
                  <a:latin typeface="Helvetica" pitchFamily="2" charset="0"/>
                  <a:ea typeface="Arial Unicode MS" pitchFamily="34" charset="-128"/>
                  <a:cs typeface="Arial Unicode MS" pitchFamily="34" charset="-128"/>
                </a:rPr>
              </a:br>
              <a:r>
                <a:rPr lang="en-US" sz="1400" kern="0" dirty="0">
                  <a:solidFill>
                    <a:srgbClr val="FFFFFF"/>
                  </a:solidFill>
                  <a:latin typeface="Helvetica" pitchFamily="2" charset="0"/>
                  <a:ea typeface="Arial Unicode MS" pitchFamily="34" charset="-128"/>
                  <a:cs typeface="Arial Unicode MS" pitchFamily="34" charset="-128"/>
                </a:rPr>
                <a:t>Document Access for SAP</a:t>
              </a:r>
            </a:p>
          </p:txBody>
        </p:sp>
      </p:grpSp>
      <p:pic>
        <p:nvPicPr>
          <p:cNvPr id="5" name="Picture 4" descr="A blue and black text&#10;&#10;AI-generated content may be incorrect.">
            <a:extLst>
              <a:ext uri="{FF2B5EF4-FFF2-40B4-BE49-F238E27FC236}">
                <a16:creationId xmlns:a16="http://schemas.microsoft.com/office/drawing/2014/main" id="{6FB98CFF-DBD1-0495-2CC6-683708FEF7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9144" y="1812237"/>
            <a:ext cx="1657196" cy="533862"/>
          </a:xfrm>
          <a:prstGeom prst="rect">
            <a:avLst/>
          </a:prstGeom>
        </p:spPr>
      </p:pic>
    </p:spTree>
    <p:custDataLst>
      <p:tags r:id="rId1"/>
    </p:custDataLst>
    <p:extLst>
      <p:ext uri="{BB962C8B-B14F-4D97-AF65-F5344CB8AC3E}">
        <p14:creationId xmlns:p14="http://schemas.microsoft.com/office/powerpoint/2010/main" val="74114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72"/>
                                        </p:tgtEl>
                                      </p:cBhvr>
                                    </p:animEffect>
                                    <p:set>
                                      <p:cBhvr>
                                        <p:cTn id="7" dur="1" fill="hold">
                                          <p:stCondLst>
                                            <p:cond delay="499"/>
                                          </p:stCondLst>
                                        </p:cTn>
                                        <p:tgtEl>
                                          <p:spTgt spid="17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1" nodeType="clickEffect">
                                  <p:stCondLst>
                                    <p:cond delay="0"/>
                                  </p:stCondLst>
                                  <p:childTnLst>
                                    <p:set>
                                      <p:cBhvr>
                                        <p:cTn id="11" dur="1" fill="hold">
                                          <p:stCondLst>
                                            <p:cond delay="0"/>
                                          </p:stCondLst>
                                        </p:cTn>
                                        <p:tgtEl>
                                          <p:spTgt spid="172"/>
                                        </p:tgtEl>
                                        <p:attrNameLst>
                                          <p:attrName>style.visibility</p:attrName>
                                        </p:attrNameLst>
                                      </p:cBhvr>
                                      <p:to>
                                        <p:strVal val="visible"/>
                                      </p:to>
                                    </p:set>
                                    <p:animEffect transition="in" filter="dissolve">
                                      <p:cBhvr>
                                        <p:cTn id="12" dur="500"/>
                                        <p:tgtEl>
                                          <p:spTgt spid="172"/>
                                        </p:tgtEl>
                                      </p:cBhvr>
                                    </p:animEffect>
                                  </p:childTnLst>
                                </p:cTn>
                              </p:par>
                              <p:par>
                                <p:cTn id="13" presetID="9" presetClass="entr" presetSubtype="0" fill="hold" nodeType="withEffect">
                                  <p:stCondLst>
                                    <p:cond delay="0"/>
                                  </p:stCondLst>
                                  <p:childTnLst>
                                    <p:set>
                                      <p:cBhvr>
                                        <p:cTn id="14" dur="1" fill="hold">
                                          <p:stCondLst>
                                            <p:cond delay="0"/>
                                          </p:stCondLst>
                                        </p:cTn>
                                        <p:tgtEl>
                                          <p:spTgt spid="176"/>
                                        </p:tgtEl>
                                        <p:attrNameLst>
                                          <p:attrName>style.visibility</p:attrName>
                                        </p:attrNameLst>
                                      </p:cBhvr>
                                      <p:to>
                                        <p:strVal val="visible"/>
                                      </p:to>
                                    </p:set>
                                    <p:animEffect transition="in" filter="dissolve">
                                      <p:cBhvr>
                                        <p:cTn id="15" dur="500"/>
                                        <p:tgtEl>
                                          <p:spTgt spid="17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0" nodeType="clickEffect">
                                  <p:stCondLst>
                                    <p:cond delay="0"/>
                                  </p:stCondLst>
                                  <p:childTnLst>
                                    <p:animEffect transition="out" filter="dissolve">
                                      <p:cBhvr>
                                        <p:cTn id="19" dur="500"/>
                                        <p:tgtEl>
                                          <p:spTgt spid="173"/>
                                        </p:tgtEl>
                                      </p:cBhvr>
                                    </p:animEffect>
                                    <p:set>
                                      <p:cBhvr>
                                        <p:cTn id="20" dur="1" fill="hold">
                                          <p:stCondLst>
                                            <p:cond delay="499"/>
                                          </p:stCondLst>
                                        </p:cTn>
                                        <p:tgtEl>
                                          <p:spTgt spid="17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1" nodeType="clickEffect">
                                  <p:stCondLst>
                                    <p:cond delay="0"/>
                                  </p:stCondLst>
                                  <p:childTnLst>
                                    <p:set>
                                      <p:cBhvr>
                                        <p:cTn id="24" dur="1" fill="hold">
                                          <p:stCondLst>
                                            <p:cond delay="0"/>
                                          </p:stCondLst>
                                        </p:cTn>
                                        <p:tgtEl>
                                          <p:spTgt spid="173"/>
                                        </p:tgtEl>
                                        <p:attrNameLst>
                                          <p:attrName>style.visibility</p:attrName>
                                        </p:attrNameLst>
                                      </p:cBhvr>
                                      <p:to>
                                        <p:strVal val="visible"/>
                                      </p:to>
                                    </p:set>
                                    <p:animEffect transition="in" filter="dissolve">
                                      <p:cBhvr>
                                        <p:cTn id="25" dur="500"/>
                                        <p:tgtEl>
                                          <p:spTgt spid="173"/>
                                        </p:tgtEl>
                                      </p:cBhvr>
                                    </p:animEffect>
                                  </p:childTnLst>
                                </p:cTn>
                              </p:par>
                              <p:par>
                                <p:cTn id="26" presetID="9" presetClass="entr" presetSubtype="0" fill="hold" nodeType="withEffect">
                                  <p:stCondLst>
                                    <p:cond delay="0"/>
                                  </p:stCondLst>
                                  <p:childTnLst>
                                    <p:set>
                                      <p:cBhvr>
                                        <p:cTn id="27" dur="1" fill="hold">
                                          <p:stCondLst>
                                            <p:cond delay="0"/>
                                          </p:stCondLst>
                                        </p:cTn>
                                        <p:tgtEl>
                                          <p:spTgt spid="180"/>
                                        </p:tgtEl>
                                        <p:attrNameLst>
                                          <p:attrName>style.visibility</p:attrName>
                                        </p:attrNameLst>
                                      </p:cBhvr>
                                      <p:to>
                                        <p:strVal val="visible"/>
                                      </p:to>
                                    </p:set>
                                    <p:animEffect transition="in" filter="dissolve">
                                      <p:cBhvr>
                                        <p:cTn id="28" dur="500"/>
                                        <p:tgtEl>
                                          <p:spTgt spid="180"/>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xit" presetSubtype="0" fill="hold" grpId="0" nodeType="clickEffect">
                                  <p:stCondLst>
                                    <p:cond delay="0"/>
                                  </p:stCondLst>
                                  <p:childTnLst>
                                    <p:animEffect transition="out" filter="dissolve">
                                      <p:cBhvr>
                                        <p:cTn id="32" dur="500"/>
                                        <p:tgtEl>
                                          <p:spTgt spid="174"/>
                                        </p:tgtEl>
                                      </p:cBhvr>
                                    </p:animEffect>
                                    <p:set>
                                      <p:cBhvr>
                                        <p:cTn id="33" dur="1" fill="hold">
                                          <p:stCondLst>
                                            <p:cond delay="499"/>
                                          </p:stCondLst>
                                        </p:cTn>
                                        <p:tgtEl>
                                          <p:spTgt spid="17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1" nodeType="clickEffect">
                                  <p:stCondLst>
                                    <p:cond delay="0"/>
                                  </p:stCondLst>
                                  <p:childTnLst>
                                    <p:set>
                                      <p:cBhvr>
                                        <p:cTn id="37" dur="1" fill="hold">
                                          <p:stCondLst>
                                            <p:cond delay="0"/>
                                          </p:stCondLst>
                                        </p:cTn>
                                        <p:tgtEl>
                                          <p:spTgt spid="174"/>
                                        </p:tgtEl>
                                        <p:attrNameLst>
                                          <p:attrName>style.visibility</p:attrName>
                                        </p:attrNameLst>
                                      </p:cBhvr>
                                      <p:to>
                                        <p:strVal val="visible"/>
                                      </p:to>
                                    </p:set>
                                    <p:animEffect transition="in" filter="dissolve">
                                      <p:cBhvr>
                                        <p:cTn id="38" dur="500"/>
                                        <p:tgtEl>
                                          <p:spTgt spid="174"/>
                                        </p:tgtEl>
                                      </p:cBhvr>
                                    </p:animEffect>
                                  </p:childTnLst>
                                </p:cTn>
                              </p:par>
                              <p:par>
                                <p:cTn id="39" presetID="9" presetClass="entr" presetSubtype="0" fill="hold" nodeType="withEffect">
                                  <p:stCondLst>
                                    <p:cond delay="0"/>
                                  </p:stCondLst>
                                  <p:childTnLst>
                                    <p:set>
                                      <p:cBhvr>
                                        <p:cTn id="40" dur="1" fill="hold">
                                          <p:stCondLst>
                                            <p:cond delay="0"/>
                                          </p:stCondLst>
                                        </p:cTn>
                                        <p:tgtEl>
                                          <p:spTgt spid="189"/>
                                        </p:tgtEl>
                                        <p:attrNameLst>
                                          <p:attrName>style.visibility</p:attrName>
                                        </p:attrNameLst>
                                      </p:cBhvr>
                                      <p:to>
                                        <p:strVal val="visible"/>
                                      </p:to>
                                    </p:set>
                                    <p:animEffect transition="in" filter="dissolve">
                                      <p:cBhvr>
                                        <p:cTn id="41" dur="500"/>
                                        <p:tgtEl>
                                          <p:spTgt spid="189"/>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xit" presetSubtype="0" fill="hold" grpId="0" nodeType="clickEffect">
                                  <p:stCondLst>
                                    <p:cond delay="0"/>
                                  </p:stCondLst>
                                  <p:childTnLst>
                                    <p:animEffect transition="out" filter="dissolve">
                                      <p:cBhvr>
                                        <p:cTn id="45" dur="500"/>
                                        <p:tgtEl>
                                          <p:spTgt spid="175"/>
                                        </p:tgtEl>
                                      </p:cBhvr>
                                    </p:animEffect>
                                    <p:set>
                                      <p:cBhvr>
                                        <p:cTn id="46" dur="1" fill="hold">
                                          <p:stCondLst>
                                            <p:cond delay="499"/>
                                          </p:stCondLst>
                                        </p:cTn>
                                        <p:tgtEl>
                                          <p:spTgt spid="17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1" nodeType="clickEffect">
                                  <p:stCondLst>
                                    <p:cond delay="0"/>
                                  </p:stCondLst>
                                  <p:childTnLst>
                                    <p:set>
                                      <p:cBhvr>
                                        <p:cTn id="50" dur="1" fill="hold">
                                          <p:stCondLst>
                                            <p:cond delay="0"/>
                                          </p:stCondLst>
                                        </p:cTn>
                                        <p:tgtEl>
                                          <p:spTgt spid="175"/>
                                        </p:tgtEl>
                                        <p:attrNameLst>
                                          <p:attrName>style.visibility</p:attrName>
                                        </p:attrNameLst>
                                      </p:cBhvr>
                                      <p:to>
                                        <p:strVal val="visible"/>
                                      </p:to>
                                    </p:set>
                                    <p:animEffect transition="in" filter="dissolve">
                                      <p:cBhvr>
                                        <p:cTn id="51" dur="500"/>
                                        <p:tgtEl>
                                          <p:spTgt spid="175"/>
                                        </p:tgtEl>
                                      </p:cBhvr>
                                    </p:animEffect>
                                  </p:childTnLst>
                                </p:cTn>
                              </p:par>
                              <p:par>
                                <p:cTn id="52" presetID="9" presetClass="entr" presetSubtype="0" fill="hold" nodeType="withEffect">
                                  <p:stCondLst>
                                    <p:cond delay="0"/>
                                  </p:stCondLst>
                                  <p:childTnLst>
                                    <p:set>
                                      <p:cBhvr>
                                        <p:cTn id="53" dur="1" fill="hold">
                                          <p:stCondLst>
                                            <p:cond delay="0"/>
                                          </p:stCondLst>
                                        </p:cTn>
                                        <p:tgtEl>
                                          <p:spTgt spid="200"/>
                                        </p:tgtEl>
                                        <p:attrNameLst>
                                          <p:attrName>style.visibility</p:attrName>
                                        </p:attrNameLst>
                                      </p:cBhvr>
                                      <p:to>
                                        <p:strVal val="visible"/>
                                      </p:to>
                                    </p:set>
                                    <p:animEffect transition="in" filter="dissolve">
                                      <p:cBhvr>
                                        <p:cTn id="54" dur="5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animBg="1"/>
      <p:bldP spid="172" grpId="1" animBg="1"/>
      <p:bldP spid="173" grpId="0" animBg="1"/>
      <p:bldP spid="173" grpId="1" animBg="1"/>
      <p:bldP spid="174" grpId="0" animBg="1"/>
      <p:bldP spid="174" grpId="1" animBg="1"/>
      <p:bldP spid="175" grpId="0" animBg="1"/>
      <p:bldP spid="17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286A8EB-CFDA-FFDE-BEB5-542C1BD91D6E}"/>
              </a:ext>
            </a:extLst>
          </p:cNvPr>
          <p:cNvSpPr/>
          <p:nvPr/>
        </p:nvSpPr>
        <p:spPr>
          <a:xfrm>
            <a:off x="609956" y="2992386"/>
            <a:ext cx="5278225" cy="1454923"/>
          </a:xfrm>
          <a:prstGeom prst="roundRect">
            <a:avLst>
              <a:gd name="adj" fmla="val 333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4AF8C936-E247-517E-92B6-410FB1EE17D0}"/>
              </a:ext>
            </a:extLst>
          </p:cNvPr>
          <p:cNvSpPr/>
          <p:nvPr/>
        </p:nvSpPr>
        <p:spPr>
          <a:xfrm>
            <a:off x="609956" y="4663774"/>
            <a:ext cx="5278225" cy="1454923"/>
          </a:xfrm>
          <a:prstGeom prst="roundRect">
            <a:avLst>
              <a:gd name="adj" fmla="val 333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7748DE76-86B8-9512-948C-2E7C9865A90C}"/>
              </a:ext>
            </a:extLst>
          </p:cNvPr>
          <p:cNvSpPr/>
          <p:nvPr/>
        </p:nvSpPr>
        <p:spPr>
          <a:xfrm>
            <a:off x="6275312" y="2992386"/>
            <a:ext cx="5278225" cy="1454923"/>
          </a:xfrm>
          <a:prstGeom prst="roundRect">
            <a:avLst>
              <a:gd name="adj" fmla="val 333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DF22C25D-3D15-9B70-8E76-597EB7BF1A49}"/>
              </a:ext>
            </a:extLst>
          </p:cNvPr>
          <p:cNvSpPr/>
          <p:nvPr/>
        </p:nvSpPr>
        <p:spPr>
          <a:xfrm>
            <a:off x="6275312" y="4663774"/>
            <a:ext cx="5278225" cy="1454923"/>
          </a:xfrm>
          <a:prstGeom prst="roundRect">
            <a:avLst>
              <a:gd name="adj" fmla="val 333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DB70434-44DE-2D94-E680-C7E6BC4C8FC8}"/>
              </a:ext>
            </a:extLst>
          </p:cNvPr>
          <p:cNvSpPr/>
          <p:nvPr/>
        </p:nvSpPr>
        <p:spPr>
          <a:xfrm>
            <a:off x="4527925" y="3070467"/>
            <a:ext cx="3036846" cy="3036846"/>
          </a:xfrm>
          <a:prstGeom prst="ellipse">
            <a:avLst/>
          </a:prstGeom>
          <a:solidFill>
            <a:srgbClr val="F9F9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BB16C5D0-E4AB-AC86-BE19-C44BA3DE26A2}"/>
              </a:ext>
            </a:extLst>
          </p:cNvPr>
          <p:cNvSpPr>
            <a:spLocks noGrp="1"/>
          </p:cNvSpPr>
          <p:nvPr>
            <p:ph type="body" sz="quarter" idx="12"/>
          </p:nvPr>
        </p:nvSpPr>
        <p:spPr>
          <a:xfrm>
            <a:off x="609956" y="642363"/>
            <a:ext cx="10692431" cy="778825"/>
          </a:xfrm>
        </p:spPr>
        <p:txBody>
          <a:bodyPr>
            <a:normAutofit/>
          </a:bodyPr>
          <a:lstStyle/>
          <a:p>
            <a:r>
              <a:rPr lang="en-US" dirty="0"/>
              <a:t>Extended ECM Platform: What is a Workspace? </a:t>
            </a:r>
          </a:p>
        </p:txBody>
      </p:sp>
      <p:sp>
        <p:nvSpPr>
          <p:cNvPr id="65" name="TextBox 64"/>
          <p:cNvSpPr txBox="1"/>
          <p:nvPr/>
        </p:nvSpPr>
        <p:spPr>
          <a:xfrm>
            <a:off x="740824" y="3099692"/>
            <a:ext cx="3333781" cy="1246495"/>
          </a:xfrm>
          <a:prstGeom prst="rect">
            <a:avLst/>
          </a:prstGeom>
          <a:noFill/>
        </p:spPr>
        <p:txBody>
          <a:bodyPr wrap="square" rtlCol="0">
            <a:spAutoFit/>
          </a:bodyPr>
          <a:lstStyle/>
          <a:p>
            <a:r>
              <a:rPr lang="en-US" sz="1500" b="1" dirty="0">
                <a:solidFill>
                  <a:prstClr val="black"/>
                </a:solidFill>
                <a:latin typeface="Helvetica" pitchFamily="2" charset="0"/>
              </a:rPr>
              <a:t>Business data </a:t>
            </a:r>
            <a:r>
              <a:rPr lang="en-US" sz="1500" dirty="0">
                <a:solidFill>
                  <a:prstClr val="black"/>
                </a:solidFill>
                <a:latin typeface="Helvetica" pitchFamily="2" charset="0"/>
              </a:rPr>
              <a:t>provides context to content and thus makes it relevant, searchable and actionable. Data can be synchronized with a leading business application.</a:t>
            </a:r>
          </a:p>
        </p:txBody>
      </p:sp>
      <p:sp>
        <p:nvSpPr>
          <p:cNvPr id="66" name="TextBox 65"/>
          <p:cNvSpPr txBox="1"/>
          <p:nvPr/>
        </p:nvSpPr>
        <p:spPr>
          <a:xfrm>
            <a:off x="717707" y="4871397"/>
            <a:ext cx="3409996" cy="1015663"/>
          </a:xfrm>
          <a:prstGeom prst="rect">
            <a:avLst/>
          </a:prstGeom>
          <a:noFill/>
        </p:spPr>
        <p:txBody>
          <a:bodyPr wrap="square" rtlCol="0">
            <a:spAutoFit/>
          </a:bodyPr>
          <a:lstStyle/>
          <a:p>
            <a:r>
              <a:rPr lang="en-US" sz="1500" dirty="0">
                <a:solidFill>
                  <a:prstClr val="black"/>
                </a:solidFill>
                <a:latin typeface="Helvetica" pitchFamily="2" charset="0"/>
              </a:rPr>
              <a:t>Organize and store your organization's </a:t>
            </a:r>
            <a:r>
              <a:rPr lang="en-US" sz="1500" b="1" dirty="0">
                <a:solidFill>
                  <a:prstClr val="black"/>
                </a:solidFill>
                <a:latin typeface="Helvetica" pitchFamily="2" charset="0"/>
              </a:rPr>
              <a:t>documents</a:t>
            </a:r>
            <a:r>
              <a:rPr lang="en-US" sz="1500" dirty="0">
                <a:solidFill>
                  <a:prstClr val="black"/>
                </a:solidFill>
                <a:latin typeface="Helvetica" pitchFamily="2" charset="0"/>
              </a:rPr>
              <a:t>, and other </a:t>
            </a:r>
            <a:r>
              <a:rPr lang="en-US" sz="1500" b="1" dirty="0">
                <a:solidFill>
                  <a:prstClr val="black"/>
                </a:solidFill>
                <a:latin typeface="Helvetica" pitchFamily="2" charset="0"/>
              </a:rPr>
              <a:t>content</a:t>
            </a:r>
            <a:r>
              <a:rPr lang="en-US" sz="1500" dirty="0">
                <a:solidFill>
                  <a:prstClr val="black"/>
                </a:solidFill>
                <a:latin typeface="Helvetica" pitchFamily="2" charset="0"/>
              </a:rPr>
              <a:t>, that relate to organization's processes.</a:t>
            </a:r>
          </a:p>
        </p:txBody>
      </p:sp>
      <p:sp>
        <p:nvSpPr>
          <p:cNvPr id="67" name="TextBox 66"/>
          <p:cNvSpPr txBox="1"/>
          <p:nvPr/>
        </p:nvSpPr>
        <p:spPr>
          <a:xfrm>
            <a:off x="8108140" y="3099692"/>
            <a:ext cx="3194247" cy="1246495"/>
          </a:xfrm>
          <a:prstGeom prst="rect">
            <a:avLst/>
          </a:prstGeom>
          <a:noFill/>
        </p:spPr>
        <p:txBody>
          <a:bodyPr wrap="square" rtlCol="0">
            <a:spAutoFit/>
          </a:bodyPr>
          <a:lstStyle/>
          <a:p>
            <a:r>
              <a:rPr lang="en-US" sz="1500" dirty="0">
                <a:solidFill>
                  <a:prstClr val="black"/>
                </a:solidFill>
                <a:latin typeface="Helvetica" pitchFamily="2" charset="0"/>
              </a:rPr>
              <a:t>Call it </a:t>
            </a:r>
            <a:r>
              <a:rPr lang="en-US" sz="1500" b="1" dirty="0">
                <a:solidFill>
                  <a:prstClr val="black"/>
                </a:solidFill>
                <a:latin typeface="Helvetica" pitchFamily="2" charset="0"/>
              </a:rPr>
              <a:t>teams</a:t>
            </a:r>
            <a:r>
              <a:rPr lang="en-US" sz="1500" dirty="0">
                <a:solidFill>
                  <a:prstClr val="black"/>
                </a:solidFill>
                <a:latin typeface="Helvetica" pitchFamily="2" charset="0"/>
              </a:rPr>
              <a:t>, </a:t>
            </a:r>
            <a:r>
              <a:rPr lang="en-US" sz="1500" b="1" dirty="0">
                <a:solidFill>
                  <a:prstClr val="black"/>
                </a:solidFill>
                <a:latin typeface="Helvetica" pitchFamily="2" charset="0"/>
              </a:rPr>
              <a:t>communities</a:t>
            </a:r>
            <a:r>
              <a:rPr lang="en-US" sz="1500" dirty="0">
                <a:solidFill>
                  <a:prstClr val="black"/>
                </a:solidFill>
                <a:latin typeface="Helvetica" pitchFamily="2" charset="0"/>
              </a:rPr>
              <a:t> or </a:t>
            </a:r>
            <a:r>
              <a:rPr lang="en-US" sz="1500" b="1" dirty="0">
                <a:solidFill>
                  <a:prstClr val="black"/>
                </a:solidFill>
                <a:latin typeface="Helvetica" pitchFamily="2" charset="0"/>
              </a:rPr>
              <a:t>groups</a:t>
            </a:r>
            <a:r>
              <a:rPr lang="en-US" sz="1500" dirty="0">
                <a:solidFill>
                  <a:prstClr val="black"/>
                </a:solidFill>
                <a:latin typeface="Helvetica" pitchFamily="2" charset="0"/>
              </a:rPr>
              <a:t>, it’s about people working together to achieve a common goal. In doing so people can have different </a:t>
            </a:r>
            <a:r>
              <a:rPr lang="en-US" sz="1500" b="1" dirty="0">
                <a:solidFill>
                  <a:prstClr val="black"/>
                </a:solidFill>
                <a:latin typeface="Helvetica" pitchFamily="2" charset="0"/>
              </a:rPr>
              <a:t>roles</a:t>
            </a:r>
            <a:r>
              <a:rPr lang="en-US" sz="1500" dirty="0">
                <a:solidFill>
                  <a:prstClr val="black"/>
                </a:solidFill>
                <a:latin typeface="Helvetica" pitchFamily="2" charset="0"/>
              </a:rPr>
              <a:t> and responsibilities.</a:t>
            </a:r>
          </a:p>
        </p:txBody>
      </p:sp>
      <p:sp>
        <p:nvSpPr>
          <p:cNvPr id="69" name="TextBox 68"/>
          <p:cNvSpPr txBox="1"/>
          <p:nvPr/>
        </p:nvSpPr>
        <p:spPr>
          <a:xfrm>
            <a:off x="8108140" y="4790831"/>
            <a:ext cx="3459087" cy="1246495"/>
          </a:xfrm>
          <a:prstGeom prst="rect">
            <a:avLst/>
          </a:prstGeom>
          <a:noFill/>
        </p:spPr>
        <p:txBody>
          <a:bodyPr wrap="square" rtlCol="0">
            <a:spAutoFit/>
          </a:bodyPr>
          <a:lstStyle/>
          <a:p>
            <a:r>
              <a:rPr lang="en-US" sz="1500" dirty="0">
                <a:solidFill>
                  <a:prstClr val="black"/>
                </a:solidFill>
                <a:latin typeface="Helvetica" pitchFamily="2" charset="0"/>
              </a:rPr>
              <a:t>Workspaces are actionable through </a:t>
            </a:r>
            <a:r>
              <a:rPr lang="en-US" sz="1500" b="1" dirty="0">
                <a:solidFill>
                  <a:prstClr val="black"/>
                </a:solidFill>
                <a:latin typeface="Helvetica" pitchFamily="2" charset="0"/>
              </a:rPr>
              <a:t>tasks</a:t>
            </a:r>
            <a:r>
              <a:rPr lang="en-US" sz="1500" dirty="0">
                <a:solidFill>
                  <a:prstClr val="black"/>
                </a:solidFill>
                <a:latin typeface="Helvetica" pitchFamily="2" charset="0"/>
              </a:rPr>
              <a:t>, </a:t>
            </a:r>
            <a:r>
              <a:rPr lang="en-US" sz="1500" b="1" dirty="0">
                <a:solidFill>
                  <a:prstClr val="black"/>
                </a:solidFill>
                <a:latin typeface="Helvetica" pitchFamily="2" charset="0"/>
              </a:rPr>
              <a:t>follow-ups</a:t>
            </a:r>
            <a:r>
              <a:rPr lang="en-US" sz="1500" dirty="0">
                <a:solidFill>
                  <a:prstClr val="black"/>
                </a:solidFill>
                <a:latin typeface="Helvetica" pitchFamily="2" charset="0"/>
              </a:rPr>
              <a:t>, </a:t>
            </a:r>
            <a:r>
              <a:rPr lang="en-US" sz="1500" b="1" dirty="0">
                <a:solidFill>
                  <a:prstClr val="black"/>
                </a:solidFill>
                <a:latin typeface="Helvetica" pitchFamily="2" charset="0"/>
              </a:rPr>
              <a:t>milestones</a:t>
            </a:r>
            <a:r>
              <a:rPr lang="en-US" sz="1500" dirty="0">
                <a:solidFill>
                  <a:prstClr val="black"/>
                </a:solidFill>
                <a:latin typeface="Helvetica" pitchFamily="2" charset="0"/>
              </a:rPr>
              <a:t>, and </a:t>
            </a:r>
            <a:r>
              <a:rPr lang="en-US" sz="1500" b="1" dirty="0">
                <a:solidFill>
                  <a:prstClr val="black"/>
                </a:solidFill>
                <a:latin typeface="Helvetica" pitchFamily="2" charset="0"/>
              </a:rPr>
              <a:t>phases</a:t>
            </a:r>
            <a:r>
              <a:rPr lang="en-US" sz="1500" dirty="0">
                <a:solidFill>
                  <a:prstClr val="black"/>
                </a:solidFill>
                <a:latin typeface="Helvetica" pitchFamily="2" charset="0"/>
              </a:rPr>
              <a:t>. They can be predefined, ad-hoc or synchronized with ERP, CRM or HCM systems. </a:t>
            </a:r>
          </a:p>
        </p:txBody>
      </p:sp>
      <p:sp>
        <p:nvSpPr>
          <p:cNvPr id="70" name="TextBox 69"/>
          <p:cNvSpPr txBox="1"/>
          <p:nvPr/>
        </p:nvSpPr>
        <p:spPr>
          <a:xfrm>
            <a:off x="609957" y="1655563"/>
            <a:ext cx="10972086" cy="954300"/>
          </a:xfrm>
          <a:prstGeom prst="rect">
            <a:avLst/>
          </a:prstGeom>
          <a:noFill/>
        </p:spPr>
        <p:txBody>
          <a:bodyPr wrap="square" rtlCol="0">
            <a:spAutoFit/>
          </a:bodyPr>
          <a:lstStyle/>
          <a:p>
            <a:r>
              <a:rPr lang="en-US" dirty="0">
                <a:solidFill>
                  <a:prstClr val="black"/>
                </a:solidFill>
                <a:latin typeface="Helvetica" pitchFamily="2" charset="0"/>
              </a:rPr>
              <a:t>A </a:t>
            </a:r>
            <a:r>
              <a:rPr lang="en-US" b="1" dirty="0">
                <a:solidFill>
                  <a:prstClr val="black"/>
                </a:solidFill>
                <a:latin typeface="Helvetica" pitchFamily="2" charset="0"/>
              </a:rPr>
              <a:t>workspace</a:t>
            </a:r>
            <a:r>
              <a:rPr lang="en-US" dirty="0">
                <a:solidFill>
                  <a:prstClr val="black"/>
                </a:solidFill>
                <a:latin typeface="Helvetica" pitchFamily="2" charset="0"/>
              </a:rPr>
              <a:t> represents a meaningful </a:t>
            </a:r>
            <a:r>
              <a:rPr lang="en-US" b="1" dirty="0">
                <a:solidFill>
                  <a:prstClr val="black"/>
                </a:solidFill>
                <a:latin typeface="Helvetica" pitchFamily="2" charset="0"/>
              </a:rPr>
              <a:t>entity</a:t>
            </a:r>
            <a:r>
              <a:rPr lang="en-US" dirty="0">
                <a:solidFill>
                  <a:prstClr val="black"/>
                </a:solidFill>
                <a:latin typeface="Helvetica" pitchFamily="2" charset="0"/>
              </a:rPr>
              <a:t> in an organization, e.g. a </a:t>
            </a:r>
            <a:r>
              <a:rPr lang="en-US" b="1" dirty="0">
                <a:solidFill>
                  <a:prstClr val="black"/>
                </a:solidFill>
                <a:latin typeface="Helvetica" pitchFamily="2" charset="0"/>
              </a:rPr>
              <a:t>customer</a:t>
            </a:r>
            <a:r>
              <a:rPr lang="en-US" dirty="0">
                <a:solidFill>
                  <a:prstClr val="black"/>
                </a:solidFill>
                <a:latin typeface="Helvetica" pitchFamily="2" charset="0"/>
              </a:rPr>
              <a:t>, a </a:t>
            </a:r>
            <a:r>
              <a:rPr lang="en-US" b="1" dirty="0">
                <a:solidFill>
                  <a:prstClr val="black"/>
                </a:solidFill>
                <a:latin typeface="Helvetica" pitchFamily="2" charset="0"/>
              </a:rPr>
              <a:t>sales</a:t>
            </a:r>
            <a:r>
              <a:rPr lang="en-US" dirty="0">
                <a:solidFill>
                  <a:prstClr val="black"/>
                </a:solidFill>
                <a:latin typeface="Helvetica" pitchFamily="2" charset="0"/>
              </a:rPr>
              <a:t> </a:t>
            </a:r>
            <a:r>
              <a:rPr lang="en-US" b="1" dirty="0">
                <a:solidFill>
                  <a:prstClr val="black"/>
                </a:solidFill>
                <a:latin typeface="Helvetica" pitchFamily="2" charset="0"/>
              </a:rPr>
              <a:t>opportunity</a:t>
            </a:r>
            <a:r>
              <a:rPr lang="en-US" dirty="0">
                <a:solidFill>
                  <a:prstClr val="black"/>
                </a:solidFill>
                <a:latin typeface="Helvetica" pitchFamily="2" charset="0"/>
              </a:rPr>
              <a:t>, a </a:t>
            </a:r>
            <a:r>
              <a:rPr lang="en-US" b="1" dirty="0">
                <a:solidFill>
                  <a:prstClr val="black"/>
                </a:solidFill>
                <a:latin typeface="Helvetica" pitchFamily="2" charset="0"/>
              </a:rPr>
              <a:t>project</a:t>
            </a:r>
            <a:r>
              <a:rPr lang="en-US" dirty="0">
                <a:solidFill>
                  <a:prstClr val="black"/>
                </a:solidFill>
                <a:latin typeface="Helvetica" pitchFamily="2" charset="0"/>
              </a:rPr>
              <a:t>, or even a </a:t>
            </a:r>
            <a:r>
              <a:rPr lang="en-US" b="1" dirty="0">
                <a:solidFill>
                  <a:prstClr val="black"/>
                </a:solidFill>
                <a:latin typeface="Helvetica" pitchFamily="2" charset="0"/>
              </a:rPr>
              <a:t>community</a:t>
            </a:r>
            <a:r>
              <a:rPr lang="en-US" dirty="0">
                <a:solidFill>
                  <a:prstClr val="black"/>
                </a:solidFill>
                <a:latin typeface="Helvetica" pitchFamily="2" charset="0"/>
              </a:rPr>
              <a:t> of people with common interests. A workspace provides insight from the data, the content, the people, and the task perspective.</a:t>
            </a:r>
          </a:p>
        </p:txBody>
      </p:sp>
      <p:grpSp>
        <p:nvGrpSpPr>
          <p:cNvPr id="23" name="Group 22">
            <a:extLst>
              <a:ext uri="{FF2B5EF4-FFF2-40B4-BE49-F238E27FC236}">
                <a16:creationId xmlns:a16="http://schemas.microsoft.com/office/drawing/2014/main" id="{6240C89C-99B0-4BDF-A162-9010EFE3178F}"/>
              </a:ext>
            </a:extLst>
          </p:cNvPr>
          <p:cNvGrpSpPr>
            <a:grpSpLocks noChangeAspect="1"/>
          </p:cNvGrpSpPr>
          <p:nvPr/>
        </p:nvGrpSpPr>
        <p:grpSpPr>
          <a:xfrm>
            <a:off x="4284467" y="2810715"/>
            <a:ext cx="3557755" cy="3557562"/>
            <a:chOff x="1803832" y="5443741"/>
            <a:chExt cx="4743673" cy="4743415"/>
          </a:xfrm>
        </p:grpSpPr>
        <p:grpSp>
          <p:nvGrpSpPr>
            <p:cNvPr id="24" name="Group 23">
              <a:extLst>
                <a:ext uri="{FF2B5EF4-FFF2-40B4-BE49-F238E27FC236}">
                  <a16:creationId xmlns:a16="http://schemas.microsoft.com/office/drawing/2014/main" id="{174E2882-2550-4AC3-AE73-A1A9AAFC0B59}"/>
                </a:ext>
              </a:extLst>
            </p:cNvPr>
            <p:cNvGrpSpPr/>
            <p:nvPr/>
          </p:nvGrpSpPr>
          <p:grpSpPr>
            <a:xfrm>
              <a:off x="1803832" y="5443741"/>
              <a:ext cx="4743673" cy="4743415"/>
              <a:chOff x="1803832" y="5493785"/>
              <a:chExt cx="4743673" cy="4743415"/>
            </a:xfrm>
          </p:grpSpPr>
          <p:sp>
            <p:nvSpPr>
              <p:cNvPr id="26" name="Donut 159">
                <a:extLst>
                  <a:ext uri="{FF2B5EF4-FFF2-40B4-BE49-F238E27FC236}">
                    <a16:creationId xmlns:a16="http://schemas.microsoft.com/office/drawing/2014/main" id="{279D6597-5E72-413B-A011-0CD391993F2F}"/>
                  </a:ext>
                </a:extLst>
              </p:cNvPr>
              <p:cNvSpPr/>
              <p:nvPr/>
            </p:nvSpPr>
            <p:spPr>
              <a:xfrm>
                <a:off x="1805703" y="5493785"/>
                <a:ext cx="4741802" cy="4741801"/>
              </a:xfrm>
              <a:prstGeom prst="donut">
                <a:avLst>
                  <a:gd name="adj" fmla="val 8814"/>
                </a:avLst>
              </a:prstGeom>
              <a:solidFill>
                <a:schemeClr val="accent2"/>
              </a:solidFill>
              <a:ln w="25400" cap="flat" cmpd="sng" algn="ctr">
                <a:noFill/>
                <a:prstDash val="solid"/>
              </a:ln>
              <a:effectLst/>
            </p:spPr>
            <p:txBody>
              <a:bodyPr rtlCol="0" anchor="ctr"/>
              <a:lstStyle/>
              <a:p>
                <a:pPr algn="ctr" defTabSz="914355">
                  <a:defRPr/>
                </a:pPr>
                <a:endParaRPr lang="en-US" kern="0" dirty="0">
                  <a:solidFill>
                    <a:srgbClr val="FFFFFF"/>
                  </a:solidFill>
                  <a:latin typeface="Helvetica" pitchFamily="2" charset="0"/>
                </a:endParaRPr>
              </a:p>
            </p:txBody>
          </p:sp>
          <p:cxnSp>
            <p:nvCxnSpPr>
              <p:cNvPr id="27" name="Straight Connector 26">
                <a:extLst>
                  <a:ext uri="{FF2B5EF4-FFF2-40B4-BE49-F238E27FC236}">
                    <a16:creationId xmlns:a16="http://schemas.microsoft.com/office/drawing/2014/main" id="{56015F8B-7D05-4BE5-9FF9-7453313BD06A}"/>
                  </a:ext>
                </a:extLst>
              </p:cNvPr>
              <p:cNvCxnSpPr/>
              <p:nvPr/>
            </p:nvCxnSpPr>
            <p:spPr>
              <a:xfrm>
                <a:off x="4176604" y="5493785"/>
                <a:ext cx="0" cy="4741801"/>
              </a:xfrm>
              <a:prstGeom prst="line">
                <a:avLst/>
              </a:prstGeom>
              <a:noFill/>
              <a:ln w="19050" cap="flat" cmpd="sng" algn="ctr">
                <a:solidFill>
                  <a:schemeClr val="bg1"/>
                </a:solidFill>
                <a:prstDash val="solid"/>
                <a:tailEnd type="none"/>
              </a:ln>
              <a:effectLst/>
            </p:spPr>
          </p:cxnSp>
          <p:cxnSp>
            <p:nvCxnSpPr>
              <p:cNvPr id="28" name="Straight Connector 27">
                <a:extLst>
                  <a:ext uri="{FF2B5EF4-FFF2-40B4-BE49-F238E27FC236}">
                    <a16:creationId xmlns:a16="http://schemas.microsoft.com/office/drawing/2014/main" id="{B946CFCF-3FF1-481E-82C1-E1E9074D75A0}"/>
                  </a:ext>
                </a:extLst>
              </p:cNvPr>
              <p:cNvCxnSpPr/>
              <p:nvPr/>
            </p:nvCxnSpPr>
            <p:spPr>
              <a:xfrm flipH="1">
                <a:off x="1805703" y="7864685"/>
                <a:ext cx="4741802" cy="0"/>
              </a:xfrm>
              <a:prstGeom prst="line">
                <a:avLst/>
              </a:prstGeom>
              <a:noFill/>
              <a:ln w="19050" cap="flat" cmpd="sng" algn="ctr">
                <a:solidFill>
                  <a:schemeClr val="bg1"/>
                </a:solidFill>
                <a:prstDash val="solid"/>
                <a:tailEnd type="none"/>
              </a:ln>
              <a:effectLst/>
            </p:spPr>
          </p:cxnSp>
          <p:cxnSp>
            <p:nvCxnSpPr>
              <p:cNvPr id="29" name="Straight Connector 28">
                <a:extLst>
                  <a:ext uri="{FF2B5EF4-FFF2-40B4-BE49-F238E27FC236}">
                    <a16:creationId xmlns:a16="http://schemas.microsoft.com/office/drawing/2014/main" id="{1D1D9905-97CF-4A0D-8036-606F57EE2746}"/>
                  </a:ext>
                </a:extLst>
              </p:cNvPr>
              <p:cNvCxnSpPr/>
              <p:nvPr/>
            </p:nvCxnSpPr>
            <p:spPr>
              <a:xfrm>
                <a:off x="4174733" y="5495399"/>
                <a:ext cx="0" cy="4741801"/>
              </a:xfrm>
              <a:prstGeom prst="line">
                <a:avLst/>
              </a:prstGeom>
              <a:noFill/>
              <a:ln w="19050" cap="flat" cmpd="sng" algn="ctr">
                <a:solidFill>
                  <a:srgbClr val="E1E8F6">
                    <a:alpha val="29020"/>
                  </a:srgbClr>
                </a:solidFill>
                <a:prstDash val="solid"/>
                <a:tailEnd type="none"/>
              </a:ln>
              <a:effectLst/>
            </p:spPr>
          </p:cxnSp>
          <p:sp>
            <p:nvSpPr>
              <p:cNvPr id="30" name="Rectangle 29">
                <a:extLst>
                  <a:ext uri="{FF2B5EF4-FFF2-40B4-BE49-F238E27FC236}">
                    <a16:creationId xmlns:a16="http://schemas.microsoft.com/office/drawing/2014/main" id="{E4AA560F-80E6-48A3-9B6A-C832093335F7}"/>
                  </a:ext>
                </a:extLst>
              </p:cNvPr>
              <p:cNvSpPr/>
              <p:nvPr/>
            </p:nvSpPr>
            <p:spPr>
              <a:xfrm rot="2765026">
                <a:off x="2058271" y="5749837"/>
                <a:ext cx="4232923" cy="4232923"/>
              </a:xfrm>
              <a:prstGeom prst="rect">
                <a:avLst/>
              </a:prstGeom>
              <a:noFill/>
              <a:effectLst/>
            </p:spPr>
            <p:txBody>
              <a:bodyPr spcFirstLastPara="1" wrap="none" lIns="91434" tIns="45717" rIns="91434" bIns="45717" numCol="1">
                <a:prstTxWarp prst="textArchUp">
                  <a:avLst/>
                </a:prstTxWarp>
                <a:spAutoFit/>
              </a:bodyPr>
              <a:lstStyle/>
              <a:p>
                <a:pPr algn="ctr" defTabSz="914355">
                  <a:defRPr/>
                </a:pPr>
                <a:r>
                  <a:rPr lang="en-US" sz="2000" kern="0" dirty="0">
                    <a:ln w="0"/>
                    <a:solidFill>
                      <a:srgbClr val="FFFFFF"/>
                    </a:solidFill>
                    <a:latin typeface="Helvetica" pitchFamily="2" charset="0"/>
                  </a:rPr>
                  <a:t>PEOPLE</a:t>
                </a:r>
              </a:p>
            </p:txBody>
          </p:sp>
          <p:sp>
            <p:nvSpPr>
              <p:cNvPr id="31" name="Rectangle 30">
                <a:extLst>
                  <a:ext uri="{FF2B5EF4-FFF2-40B4-BE49-F238E27FC236}">
                    <a16:creationId xmlns:a16="http://schemas.microsoft.com/office/drawing/2014/main" id="{94D510CE-2B12-42BF-8726-04B34DFD786E}"/>
                  </a:ext>
                </a:extLst>
              </p:cNvPr>
              <p:cNvSpPr/>
              <p:nvPr/>
            </p:nvSpPr>
            <p:spPr>
              <a:xfrm rot="18965026">
                <a:off x="1948328" y="5639891"/>
                <a:ext cx="4452813" cy="4452815"/>
              </a:xfrm>
              <a:prstGeom prst="rect">
                <a:avLst/>
              </a:prstGeom>
              <a:noFill/>
              <a:effectLst/>
            </p:spPr>
            <p:txBody>
              <a:bodyPr spcFirstLastPara="1" wrap="none" lIns="91434" tIns="45717" rIns="91434" bIns="45717" numCol="1">
                <a:prstTxWarp prst="textArchDown">
                  <a:avLst/>
                </a:prstTxWarp>
                <a:spAutoFit/>
              </a:bodyPr>
              <a:lstStyle/>
              <a:p>
                <a:pPr algn="ctr" defTabSz="914355">
                  <a:defRPr/>
                </a:pPr>
                <a:r>
                  <a:rPr lang="en-US" sz="2000" kern="0" dirty="0">
                    <a:ln w="0"/>
                    <a:solidFill>
                      <a:srgbClr val="FFFFFF"/>
                    </a:solidFill>
                    <a:latin typeface="Helvetica" pitchFamily="2" charset="0"/>
                  </a:rPr>
                  <a:t>TASKS</a:t>
                </a:r>
              </a:p>
            </p:txBody>
          </p:sp>
          <p:sp>
            <p:nvSpPr>
              <p:cNvPr id="32" name="Rectangle 31">
                <a:extLst>
                  <a:ext uri="{FF2B5EF4-FFF2-40B4-BE49-F238E27FC236}">
                    <a16:creationId xmlns:a16="http://schemas.microsoft.com/office/drawing/2014/main" id="{9471033A-0092-4EEC-8072-C72819BA48DA}"/>
                  </a:ext>
                </a:extLst>
              </p:cNvPr>
              <p:cNvSpPr/>
              <p:nvPr/>
            </p:nvSpPr>
            <p:spPr>
              <a:xfrm rot="2765026">
                <a:off x="1948326" y="5639893"/>
                <a:ext cx="4452815" cy="4452813"/>
              </a:xfrm>
              <a:prstGeom prst="rect">
                <a:avLst/>
              </a:prstGeom>
              <a:noFill/>
              <a:effectLst/>
            </p:spPr>
            <p:txBody>
              <a:bodyPr spcFirstLastPara="1" wrap="none" lIns="91434" tIns="45717" rIns="91434" bIns="45717" numCol="1">
                <a:prstTxWarp prst="textArchDown">
                  <a:avLst/>
                </a:prstTxWarp>
                <a:spAutoFit/>
              </a:bodyPr>
              <a:lstStyle/>
              <a:p>
                <a:pPr algn="ctr" defTabSz="914355">
                  <a:defRPr/>
                </a:pPr>
                <a:r>
                  <a:rPr lang="en-US" sz="2000" kern="0" dirty="0">
                    <a:ln w="0"/>
                    <a:solidFill>
                      <a:srgbClr val="FFFFFF"/>
                    </a:solidFill>
                    <a:latin typeface="Helvetica" pitchFamily="2" charset="0"/>
                  </a:rPr>
                  <a:t>CONTENT</a:t>
                </a:r>
              </a:p>
            </p:txBody>
          </p:sp>
          <p:sp>
            <p:nvSpPr>
              <p:cNvPr id="33" name="Rectangle 32">
                <a:extLst>
                  <a:ext uri="{FF2B5EF4-FFF2-40B4-BE49-F238E27FC236}">
                    <a16:creationId xmlns:a16="http://schemas.microsoft.com/office/drawing/2014/main" id="{B25A52D4-1A7D-4795-A9CA-78CE05746EF3}"/>
                  </a:ext>
                </a:extLst>
              </p:cNvPr>
              <p:cNvSpPr/>
              <p:nvPr/>
            </p:nvSpPr>
            <p:spPr>
              <a:xfrm rot="18903954">
                <a:off x="2058271" y="5749837"/>
                <a:ext cx="4232923" cy="4232923"/>
              </a:xfrm>
              <a:prstGeom prst="rect">
                <a:avLst/>
              </a:prstGeom>
              <a:noFill/>
              <a:effectLst/>
            </p:spPr>
            <p:txBody>
              <a:bodyPr spcFirstLastPara="1" wrap="none" lIns="91434" tIns="45717" rIns="91434" bIns="45717" numCol="1">
                <a:prstTxWarp prst="textArchUp">
                  <a:avLst/>
                </a:prstTxWarp>
                <a:spAutoFit/>
              </a:bodyPr>
              <a:lstStyle/>
              <a:p>
                <a:pPr algn="ctr" defTabSz="914355">
                  <a:defRPr/>
                </a:pPr>
                <a:r>
                  <a:rPr lang="en-US" sz="2000" kern="0" dirty="0">
                    <a:ln w="0"/>
                    <a:solidFill>
                      <a:srgbClr val="FFFFFF"/>
                    </a:solidFill>
                    <a:latin typeface="Helvetica" pitchFamily="2" charset="0"/>
                  </a:rPr>
                  <a:t>DATA</a:t>
                </a:r>
              </a:p>
            </p:txBody>
          </p:sp>
          <p:cxnSp>
            <p:nvCxnSpPr>
              <p:cNvPr id="34" name="Straight Connector 33">
                <a:extLst>
                  <a:ext uri="{FF2B5EF4-FFF2-40B4-BE49-F238E27FC236}">
                    <a16:creationId xmlns:a16="http://schemas.microsoft.com/office/drawing/2014/main" id="{A71264FE-D2A7-4718-88C9-BC89CCA64CD0}"/>
                  </a:ext>
                </a:extLst>
              </p:cNvPr>
              <p:cNvCxnSpPr/>
              <p:nvPr/>
            </p:nvCxnSpPr>
            <p:spPr>
              <a:xfrm flipH="1">
                <a:off x="1803832" y="7866300"/>
                <a:ext cx="4741802" cy="0"/>
              </a:xfrm>
              <a:prstGeom prst="line">
                <a:avLst/>
              </a:prstGeom>
              <a:noFill/>
              <a:ln w="19050" cap="flat" cmpd="sng" algn="ctr">
                <a:solidFill>
                  <a:srgbClr val="F6F8FC"/>
                </a:solidFill>
                <a:prstDash val="solid"/>
                <a:tailEnd type="none"/>
              </a:ln>
              <a:effectLst/>
            </p:spPr>
          </p:cxnSp>
          <p:sp>
            <p:nvSpPr>
              <p:cNvPr id="35" name="TextBox 34">
                <a:extLst>
                  <a:ext uri="{FF2B5EF4-FFF2-40B4-BE49-F238E27FC236}">
                    <a16:creationId xmlns:a16="http://schemas.microsoft.com/office/drawing/2014/main" id="{6D1907E5-142B-40C0-9AA3-477C9AD05A69}"/>
                  </a:ext>
                </a:extLst>
              </p:cNvPr>
              <p:cNvSpPr txBox="1"/>
              <p:nvPr/>
            </p:nvSpPr>
            <p:spPr>
              <a:xfrm>
                <a:off x="2460025" y="8189914"/>
                <a:ext cx="3429413" cy="1009506"/>
              </a:xfrm>
              <a:prstGeom prst="rect">
                <a:avLst/>
              </a:prstGeom>
              <a:noFill/>
            </p:spPr>
            <p:txBody>
              <a:bodyPr wrap="square" rtlCol="0">
                <a:spAutoFit/>
              </a:bodyPr>
              <a:lstStyle/>
              <a:p>
                <a:pPr algn="ctr" defTabSz="914355">
                  <a:lnSpc>
                    <a:spcPct val="90000"/>
                  </a:lnSpc>
                  <a:defRPr/>
                </a:pPr>
                <a:r>
                  <a:rPr lang="en-US" sz="2400" kern="0" dirty="0">
                    <a:solidFill>
                      <a:schemeClr val="accent2"/>
                    </a:solidFill>
                    <a:latin typeface="Helvetica" pitchFamily="2" charset="0"/>
                  </a:rPr>
                  <a:t>BUSINESS</a:t>
                </a:r>
                <a:br>
                  <a:rPr lang="en-US" sz="2400" kern="0" dirty="0">
                    <a:solidFill>
                      <a:schemeClr val="accent2"/>
                    </a:solidFill>
                    <a:latin typeface="Helvetica" pitchFamily="2" charset="0"/>
                  </a:rPr>
                </a:br>
                <a:r>
                  <a:rPr lang="en-US" sz="2400" kern="0" dirty="0">
                    <a:solidFill>
                      <a:schemeClr val="accent2"/>
                    </a:solidFill>
                    <a:latin typeface="Helvetica" pitchFamily="2" charset="0"/>
                  </a:rPr>
                  <a:t>WORKSPACE</a:t>
                </a:r>
                <a:endParaRPr lang="en-US" sz="2400" b="1" kern="0" dirty="0">
                  <a:solidFill>
                    <a:schemeClr val="accent2"/>
                  </a:solidFill>
                  <a:latin typeface="Helvetica" pitchFamily="2" charset="0"/>
                </a:endParaRPr>
              </a:p>
            </p:txBody>
          </p:sp>
        </p:grpSp>
        <p:sp>
          <p:nvSpPr>
            <p:cNvPr id="25" name="Freeform 52">
              <a:extLst>
                <a:ext uri="{FF2B5EF4-FFF2-40B4-BE49-F238E27FC236}">
                  <a16:creationId xmlns:a16="http://schemas.microsoft.com/office/drawing/2014/main" id="{253A3169-E313-41BF-88C7-829DC92FB5DD}"/>
                </a:ext>
              </a:extLst>
            </p:cNvPr>
            <p:cNvSpPr>
              <a:spLocks noChangeArrowheads="1"/>
            </p:cNvSpPr>
            <p:nvPr/>
          </p:nvSpPr>
          <p:spPr bwMode="auto">
            <a:xfrm>
              <a:off x="3118198" y="6596928"/>
              <a:ext cx="2199463" cy="1197176"/>
            </a:xfrm>
            <a:custGeom>
              <a:avLst/>
              <a:gdLst>
                <a:gd name="T0" fmla="*/ 128 w 1046"/>
                <a:gd name="T1" fmla="*/ 135 h 567"/>
                <a:gd name="T2" fmla="*/ 182 w 1046"/>
                <a:gd name="T3" fmla="*/ 191 h 567"/>
                <a:gd name="T4" fmla="*/ 0 w 1046"/>
                <a:gd name="T5" fmla="*/ 409 h 567"/>
                <a:gd name="T6" fmla="*/ 76 w 1046"/>
                <a:gd name="T7" fmla="*/ 279 h 567"/>
                <a:gd name="T8" fmla="*/ 125 w 1046"/>
                <a:gd name="T9" fmla="*/ 321 h 567"/>
                <a:gd name="T10" fmla="*/ 179 w 1046"/>
                <a:gd name="T11" fmla="*/ 279 h 567"/>
                <a:gd name="T12" fmla="*/ 198 w 1046"/>
                <a:gd name="T13" fmla="*/ 355 h 567"/>
                <a:gd name="T14" fmla="*/ 437 w 1046"/>
                <a:gd name="T15" fmla="*/ 133 h 567"/>
                <a:gd name="T16" fmla="*/ 300 w 1046"/>
                <a:gd name="T17" fmla="*/ 132 h 567"/>
                <a:gd name="T18" fmla="*/ 214 w 1046"/>
                <a:gd name="T19" fmla="*/ 349 h 567"/>
                <a:gd name="T20" fmla="*/ 306 w 1046"/>
                <a:gd name="T21" fmla="*/ 241 h 567"/>
                <a:gd name="T22" fmla="*/ 372 w 1046"/>
                <a:gd name="T23" fmla="*/ 280 h 567"/>
                <a:gd name="T24" fmla="*/ 433 w 1046"/>
                <a:gd name="T25" fmla="*/ 241 h 567"/>
                <a:gd name="T26" fmla="*/ 469 w 1046"/>
                <a:gd name="T27" fmla="*/ 261 h 567"/>
                <a:gd name="T28" fmla="*/ 446 w 1046"/>
                <a:gd name="T29" fmla="*/ 432 h 567"/>
                <a:gd name="T30" fmla="*/ 340 w 1046"/>
                <a:gd name="T31" fmla="*/ 341 h 567"/>
                <a:gd name="T32" fmla="*/ 214 w 1046"/>
                <a:gd name="T33" fmla="*/ 349 h 567"/>
                <a:gd name="T34" fmla="*/ 647 w 1046"/>
                <a:gd name="T35" fmla="*/ 0 h 567"/>
                <a:gd name="T36" fmla="*/ 727 w 1046"/>
                <a:gd name="T37" fmla="*/ 82 h 567"/>
                <a:gd name="T38" fmla="*/ 723 w 1046"/>
                <a:gd name="T39" fmla="*/ 207 h 567"/>
                <a:gd name="T40" fmla="*/ 819 w 1046"/>
                <a:gd name="T41" fmla="*/ 290 h 567"/>
                <a:gd name="T42" fmla="*/ 463 w 1046"/>
                <a:gd name="T43" fmla="*/ 395 h 567"/>
                <a:gd name="T44" fmla="*/ 571 w 1046"/>
                <a:gd name="T45" fmla="*/ 207 h 567"/>
                <a:gd name="T46" fmla="*/ 625 w 1046"/>
                <a:gd name="T47" fmla="*/ 302 h 567"/>
                <a:gd name="T48" fmla="*/ 644 w 1046"/>
                <a:gd name="T49" fmla="*/ 231 h 567"/>
                <a:gd name="T50" fmla="*/ 663 w 1046"/>
                <a:gd name="T51" fmla="*/ 302 h 567"/>
                <a:gd name="T52" fmla="*/ 821 w 1046"/>
                <a:gd name="T53" fmla="*/ 228 h 567"/>
                <a:gd name="T54" fmla="*/ 439 w 1046"/>
                <a:gd name="T55" fmla="*/ 461 h 567"/>
                <a:gd name="T56" fmla="*/ 303 w 1046"/>
                <a:gd name="T57" fmla="*/ 346 h 567"/>
                <a:gd name="T58" fmla="*/ 4 w 1046"/>
                <a:gd name="T59" fmla="*/ 445 h 567"/>
                <a:gd name="T60" fmla="*/ 284 w 1046"/>
                <a:gd name="T61" fmla="*/ 448 h 567"/>
                <a:gd name="T62" fmla="*/ 423 w 1046"/>
                <a:gd name="T63" fmla="*/ 566 h 567"/>
                <a:gd name="T64" fmla="*/ 883 w 1046"/>
                <a:gd name="T65" fmla="*/ 390 h 567"/>
                <a:gd name="T66" fmla="*/ 1045 w 1046"/>
                <a:gd name="T67" fmla="*/ 271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6" h="567">
                  <a:moveTo>
                    <a:pt x="182" y="191"/>
                  </a:moveTo>
                  <a:cubicBezTo>
                    <a:pt x="181" y="161"/>
                    <a:pt x="162" y="135"/>
                    <a:pt x="128" y="135"/>
                  </a:cubicBezTo>
                  <a:cubicBezTo>
                    <a:pt x="92" y="135"/>
                    <a:pt x="74" y="159"/>
                    <a:pt x="74" y="190"/>
                  </a:cubicBezTo>
                  <a:cubicBezTo>
                    <a:pt x="73" y="309"/>
                    <a:pt x="182" y="308"/>
                    <a:pt x="182" y="191"/>
                  </a:cubicBezTo>
                  <a:close/>
                  <a:moveTo>
                    <a:pt x="0" y="420"/>
                  </a:moveTo>
                  <a:lnTo>
                    <a:pt x="0" y="409"/>
                  </a:lnTo>
                  <a:cubicBezTo>
                    <a:pt x="0" y="379"/>
                    <a:pt x="1" y="346"/>
                    <a:pt x="15" y="321"/>
                  </a:cubicBezTo>
                  <a:cubicBezTo>
                    <a:pt x="26" y="299"/>
                    <a:pt x="50" y="279"/>
                    <a:pt x="76" y="279"/>
                  </a:cubicBezTo>
                  <a:lnTo>
                    <a:pt x="86" y="279"/>
                  </a:lnTo>
                  <a:cubicBezTo>
                    <a:pt x="98" y="290"/>
                    <a:pt x="119" y="315"/>
                    <a:pt x="125" y="321"/>
                  </a:cubicBezTo>
                  <a:cubicBezTo>
                    <a:pt x="125" y="321"/>
                    <a:pt x="157" y="289"/>
                    <a:pt x="169" y="279"/>
                  </a:cubicBezTo>
                  <a:lnTo>
                    <a:pt x="179" y="279"/>
                  </a:lnTo>
                  <a:cubicBezTo>
                    <a:pt x="192" y="279"/>
                    <a:pt x="204" y="283"/>
                    <a:pt x="214" y="292"/>
                  </a:cubicBezTo>
                  <a:cubicBezTo>
                    <a:pt x="205" y="311"/>
                    <a:pt x="201" y="333"/>
                    <a:pt x="198" y="355"/>
                  </a:cubicBezTo>
                  <a:lnTo>
                    <a:pt x="0" y="420"/>
                  </a:lnTo>
                  <a:close/>
                  <a:moveTo>
                    <a:pt x="437" y="133"/>
                  </a:moveTo>
                  <a:cubicBezTo>
                    <a:pt x="436" y="95"/>
                    <a:pt x="411" y="63"/>
                    <a:pt x="369" y="63"/>
                  </a:cubicBezTo>
                  <a:cubicBezTo>
                    <a:pt x="325" y="63"/>
                    <a:pt x="302" y="95"/>
                    <a:pt x="300" y="132"/>
                  </a:cubicBezTo>
                  <a:cubicBezTo>
                    <a:pt x="300" y="279"/>
                    <a:pt x="437" y="277"/>
                    <a:pt x="437" y="133"/>
                  </a:cubicBezTo>
                  <a:close/>
                  <a:moveTo>
                    <a:pt x="214" y="349"/>
                  </a:moveTo>
                  <a:cubicBezTo>
                    <a:pt x="217" y="328"/>
                    <a:pt x="222" y="309"/>
                    <a:pt x="230" y="293"/>
                  </a:cubicBezTo>
                  <a:cubicBezTo>
                    <a:pt x="245" y="266"/>
                    <a:pt x="273" y="241"/>
                    <a:pt x="306" y="241"/>
                  </a:cubicBezTo>
                  <a:lnTo>
                    <a:pt x="318" y="241"/>
                  </a:lnTo>
                  <a:cubicBezTo>
                    <a:pt x="341" y="260"/>
                    <a:pt x="361" y="276"/>
                    <a:pt x="372" y="280"/>
                  </a:cubicBezTo>
                  <a:cubicBezTo>
                    <a:pt x="373" y="282"/>
                    <a:pt x="405" y="254"/>
                    <a:pt x="421" y="241"/>
                  </a:cubicBezTo>
                  <a:lnTo>
                    <a:pt x="433" y="241"/>
                  </a:lnTo>
                  <a:cubicBezTo>
                    <a:pt x="447" y="241"/>
                    <a:pt x="461" y="247"/>
                    <a:pt x="474" y="254"/>
                  </a:cubicBezTo>
                  <a:cubicBezTo>
                    <a:pt x="472" y="257"/>
                    <a:pt x="471" y="258"/>
                    <a:pt x="469" y="261"/>
                  </a:cubicBezTo>
                  <a:cubicBezTo>
                    <a:pt x="449" y="301"/>
                    <a:pt x="446" y="352"/>
                    <a:pt x="446" y="395"/>
                  </a:cubicBezTo>
                  <a:lnTo>
                    <a:pt x="446" y="432"/>
                  </a:lnTo>
                  <a:lnTo>
                    <a:pt x="445" y="432"/>
                  </a:lnTo>
                  <a:lnTo>
                    <a:pt x="340" y="341"/>
                  </a:lnTo>
                  <a:lnTo>
                    <a:pt x="310" y="317"/>
                  </a:lnTo>
                  <a:lnTo>
                    <a:pt x="214" y="349"/>
                  </a:lnTo>
                  <a:close/>
                  <a:moveTo>
                    <a:pt x="727" y="82"/>
                  </a:moveTo>
                  <a:cubicBezTo>
                    <a:pt x="726" y="38"/>
                    <a:pt x="697" y="0"/>
                    <a:pt x="647" y="0"/>
                  </a:cubicBezTo>
                  <a:cubicBezTo>
                    <a:pt x="596" y="0"/>
                    <a:pt x="568" y="37"/>
                    <a:pt x="567" y="82"/>
                  </a:cubicBezTo>
                  <a:cubicBezTo>
                    <a:pt x="567" y="253"/>
                    <a:pt x="729" y="250"/>
                    <a:pt x="727" y="82"/>
                  </a:cubicBezTo>
                  <a:close/>
                  <a:moveTo>
                    <a:pt x="708" y="207"/>
                  </a:moveTo>
                  <a:lnTo>
                    <a:pt x="723" y="207"/>
                  </a:lnTo>
                  <a:cubicBezTo>
                    <a:pt x="761" y="207"/>
                    <a:pt x="794" y="237"/>
                    <a:pt x="810" y="270"/>
                  </a:cubicBezTo>
                  <a:cubicBezTo>
                    <a:pt x="813" y="277"/>
                    <a:pt x="816" y="283"/>
                    <a:pt x="819" y="290"/>
                  </a:cubicBezTo>
                  <a:lnTo>
                    <a:pt x="463" y="426"/>
                  </a:lnTo>
                  <a:lnTo>
                    <a:pt x="463" y="395"/>
                  </a:lnTo>
                  <a:cubicBezTo>
                    <a:pt x="463" y="353"/>
                    <a:pt x="466" y="305"/>
                    <a:pt x="484" y="270"/>
                  </a:cubicBezTo>
                  <a:cubicBezTo>
                    <a:pt x="501" y="238"/>
                    <a:pt x="533" y="207"/>
                    <a:pt x="571" y="207"/>
                  </a:cubicBezTo>
                  <a:lnTo>
                    <a:pt x="586" y="207"/>
                  </a:lnTo>
                  <a:lnTo>
                    <a:pt x="625" y="302"/>
                  </a:lnTo>
                  <a:lnTo>
                    <a:pt x="634" y="239"/>
                  </a:lnTo>
                  <a:lnTo>
                    <a:pt x="644" y="231"/>
                  </a:lnTo>
                  <a:lnTo>
                    <a:pt x="654" y="239"/>
                  </a:lnTo>
                  <a:lnTo>
                    <a:pt x="663" y="302"/>
                  </a:lnTo>
                  <a:lnTo>
                    <a:pt x="708" y="207"/>
                  </a:lnTo>
                  <a:close/>
                  <a:moveTo>
                    <a:pt x="821" y="228"/>
                  </a:moveTo>
                  <a:lnTo>
                    <a:pt x="850" y="305"/>
                  </a:lnTo>
                  <a:lnTo>
                    <a:pt x="439" y="461"/>
                  </a:lnTo>
                  <a:lnTo>
                    <a:pt x="322" y="362"/>
                  </a:lnTo>
                  <a:lnTo>
                    <a:pt x="303" y="346"/>
                  </a:lnTo>
                  <a:lnTo>
                    <a:pt x="280" y="353"/>
                  </a:lnTo>
                  <a:lnTo>
                    <a:pt x="4" y="445"/>
                  </a:lnTo>
                  <a:lnTo>
                    <a:pt x="32" y="531"/>
                  </a:lnTo>
                  <a:lnTo>
                    <a:pt x="284" y="448"/>
                  </a:lnTo>
                  <a:lnTo>
                    <a:pt x="402" y="548"/>
                  </a:lnTo>
                  <a:lnTo>
                    <a:pt x="423" y="566"/>
                  </a:lnTo>
                  <a:lnTo>
                    <a:pt x="447" y="556"/>
                  </a:lnTo>
                  <a:lnTo>
                    <a:pt x="883" y="390"/>
                  </a:lnTo>
                  <a:lnTo>
                    <a:pt x="911" y="462"/>
                  </a:lnTo>
                  <a:lnTo>
                    <a:pt x="1045" y="271"/>
                  </a:lnTo>
                  <a:lnTo>
                    <a:pt x="821" y="228"/>
                  </a:lnTo>
                  <a:close/>
                </a:path>
              </a:pathLst>
            </a:custGeom>
            <a:solidFill>
              <a:schemeClr val="accent2"/>
            </a:solidFill>
            <a:ln>
              <a:noFill/>
            </a:ln>
            <a:effectLst/>
          </p:spPr>
          <p:txBody>
            <a:bodyPr wrap="none" anchor="ctr"/>
            <a:lstStyle/>
            <a:p>
              <a:endParaRPr lang="en-US" sz="900" dirty="0">
                <a:latin typeface="Helvetica" pitchFamily="2" charset="0"/>
              </a:endParaRPr>
            </a:p>
          </p:txBody>
        </p:sp>
      </p:grpSp>
    </p:spTree>
    <p:extLst>
      <p:ext uri="{BB962C8B-B14F-4D97-AF65-F5344CB8AC3E}">
        <p14:creationId xmlns:p14="http://schemas.microsoft.com/office/powerpoint/2010/main" val="155098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500"/>
                                        <p:tgtEl>
                                          <p:spTgt spid="6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fade">
                                      <p:cBhvr>
                                        <p:cTn id="22" dur="500"/>
                                        <p:tgtEl>
                                          <p:spTgt spid="6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P spid="67" grpId="0"/>
      <p:bldP spid="69" grpId="0"/>
      <p:bldP spid="7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idx="4294967295"/>
          </p:nvPr>
        </p:nvSpPr>
        <p:spPr>
          <a:xfrm>
            <a:off x="591428" y="606907"/>
            <a:ext cx="9338503" cy="846700"/>
          </a:xfrm>
        </p:spPr>
        <p:txBody>
          <a:bodyPr>
            <a:noAutofit/>
          </a:bodyPr>
          <a:lstStyle/>
          <a:p>
            <a:r>
              <a:rPr lang="en-US" sz="2000" dirty="0">
                <a:solidFill>
                  <a:schemeClr val="accent3"/>
                </a:solidFill>
              </a:rPr>
              <a:t>Extended ECM Platform </a:t>
            </a:r>
            <a:br>
              <a:rPr lang="en-US" sz="2000" dirty="0">
                <a:solidFill>
                  <a:schemeClr val="accent3"/>
                </a:solidFill>
              </a:rPr>
            </a:br>
            <a:r>
              <a:rPr lang="en-US" sz="3200" dirty="0">
                <a:solidFill>
                  <a:schemeClr val="accent3"/>
                </a:solidFill>
              </a:rPr>
              <a:t>Open, Versatile Content Management Platform</a:t>
            </a:r>
          </a:p>
        </p:txBody>
      </p:sp>
      <p:sp>
        <p:nvSpPr>
          <p:cNvPr id="399" name="Rounded Rectangle 398"/>
          <p:cNvSpPr>
            <a:spLocks noChangeAspect="1"/>
          </p:cNvSpPr>
          <p:nvPr/>
        </p:nvSpPr>
        <p:spPr>
          <a:xfrm>
            <a:off x="668169" y="2641719"/>
            <a:ext cx="10837069" cy="2863808"/>
          </a:xfrm>
          <a:prstGeom prst="roundRect">
            <a:avLst>
              <a:gd name="adj" fmla="val 0"/>
            </a:avLst>
          </a:prstGeom>
          <a:solidFill>
            <a:srgbClr val="F9F9FA">
              <a:alpha val="29000"/>
            </a:srgbClr>
          </a:solidFill>
          <a:ln w="76200" cap="flat" cmpd="sng" algn="ctr">
            <a:solidFill>
              <a:schemeClr val="accent3"/>
            </a:solidFill>
            <a:prstDash val="solid"/>
          </a:ln>
          <a:effectLst/>
        </p:spPr>
        <p:txBody>
          <a:bodyPr lIns="324902" tIns="162451" rIns="324902" bIns="162451" rtlCol="0" anchor="ctr"/>
          <a:lstStyle/>
          <a:p>
            <a:pPr algn="ctr" defTabSz="1219171">
              <a:defRPr/>
            </a:pPr>
            <a:endParaRPr lang="en-US" sz="1867" kern="0" dirty="0">
              <a:solidFill>
                <a:sysClr val="window" lastClr="FFFFFF"/>
              </a:solidFill>
              <a:latin typeface="Avenir Black" charset="0"/>
              <a:ea typeface=""/>
              <a:cs typeface=""/>
            </a:endParaRPr>
          </a:p>
        </p:txBody>
      </p:sp>
      <p:sp>
        <p:nvSpPr>
          <p:cNvPr id="400" name="Rounded Rectangle 399"/>
          <p:cNvSpPr/>
          <p:nvPr/>
        </p:nvSpPr>
        <p:spPr>
          <a:xfrm>
            <a:off x="668169" y="5509438"/>
            <a:ext cx="10837069" cy="790395"/>
          </a:xfrm>
          <a:prstGeom prst="roundRect">
            <a:avLst>
              <a:gd name="adj" fmla="val 0"/>
            </a:avLst>
          </a:prstGeom>
          <a:solidFill>
            <a:schemeClr val="accent3"/>
          </a:solidFill>
          <a:ln w="76200" cap="flat" cmpd="sng" algn="ctr">
            <a:solidFill>
              <a:schemeClr val="accent3"/>
            </a:solidFill>
            <a:prstDash val="solid"/>
          </a:ln>
          <a:effectLst/>
        </p:spPr>
        <p:txBody>
          <a:bodyPr lIns="136402" tIns="68201" rIns="136402" bIns="68201" rtlCol="0" anchor="ctr"/>
          <a:lstStyle/>
          <a:p>
            <a:pPr algn="ctr" defTabSz="511930">
              <a:defRPr/>
            </a:pPr>
            <a:endParaRPr lang="en-US" sz="3600" kern="0" dirty="0">
              <a:solidFill>
                <a:prstClr val="white"/>
              </a:solidFill>
              <a:latin typeface="Arial"/>
              <a:ea typeface=""/>
              <a:cs typeface=""/>
            </a:endParaRPr>
          </a:p>
        </p:txBody>
      </p:sp>
      <p:cxnSp>
        <p:nvCxnSpPr>
          <p:cNvPr id="494" name="Elbow Connector 72"/>
          <p:cNvCxnSpPr>
            <a:cxnSpLocks noChangeAspect="1"/>
          </p:cNvCxnSpPr>
          <p:nvPr/>
        </p:nvCxnSpPr>
        <p:spPr>
          <a:xfrm>
            <a:off x="3377495" y="4073623"/>
            <a:ext cx="1314252" cy="0"/>
          </a:xfrm>
          <a:prstGeom prst="straightConnector1">
            <a:avLst/>
          </a:prstGeom>
          <a:noFill/>
          <a:ln w="63500" cap="flat" cmpd="sng" algn="ctr">
            <a:solidFill>
              <a:schemeClr val="accent2"/>
            </a:solidFill>
            <a:prstDash val="solid"/>
            <a:headEnd type="triangle" w="lg" len="lg"/>
            <a:tailEnd type="triangle" w="lg" len="lg"/>
          </a:ln>
          <a:effectLst/>
        </p:spPr>
      </p:cxnSp>
      <p:cxnSp>
        <p:nvCxnSpPr>
          <p:cNvPr id="157" name="Elbow Connector 72"/>
          <p:cNvCxnSpPr>
            <a:cxnSpLocks noChangeAspect="1"/>
          </p:cNvCxnSpPr>
          <p:nvPr/>
        </p:nvCxnSpPr>
        <p:spPr>
          <a:xfrm>
            <a:off x="7201227" y="4073623"/>
            <a:ext cx="1314252" cy="0"/>
          </a:xfrm>
          <a:prstGeom prst="straightConnector1">
            <a:avLst/>
          </a:prstGeom>
          <a:noFill/>
          <a:ln w="63500" cap="flat" cmpd="sng" algn="ctr">
            <a:solidFill>
              <a:schemeClr val="accent2"/>
            </a:solidFill>
            <a:prstDash val="solid"/>
            <a:headEnd type="triangle" w="lg" len="lg"/>
            <a:tailEnd type="triangle" w="lg" len="lg"/>
          </a:ln>
          <a:effectLst/>
        </p:spPr>
      </p:cxnSp>
      <p:pic>
        <p:nvPicPr>
          <p:cNvPr id="63" name="Picture 6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19624" y="2073164"/>
            <a:ext cx="1369680" cy="272528"/>
          </a:xfrm>
          <a:prstGeom prst="rect">
            <a:avLst/>
          </a:prstGeom>
        </p:spPr>
      </p:pic>
      <p:pic>
        <p:nvPicPr>
          <p:cNvPr id="65" name="Picture 6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50824" y="1853947"/>
            <a:ext cx="978404" cy="683061"/>
          </a:xfrm>
          <a:prstGeom prst="rect">
            <a:avLst/>
          </a:prstGeom>
        </p:spPr>
      </p:pic>
      <p:grpSp>
        <p:nvGrpSpPr>
          <p:cNvPr id="59" name="Group 58"/>
          <p:cNvGrpSpPr>
            <a:grpSpLocks noChangeAspect="1"/>
          </p:cNvGrpSpPr>
          <p:nvPr/>
        </p:nvGrpSpPr>
        <p:grpSpPr>
          <a:xfrm>
            <a:off x="3377495" y="1977547"/>
            <a:ext cx="3180272" cy="369638"/>
            <a:chOff x="8373491" y="633634"/>
            <a:chExt cx="1730818" cy="201170"/>
          </a:xfrm>
        </p:grpSpPr>
        <p:sp>
          <p:nvSpPr>
            <p:cNvPr id="61" name="Freeform 6"/>
            <p:cNvSpPr>
              <a:spLocks noEditPoints="1"/>
            </p:cNvSpPr>
            <p:nvPr/>
          </p:nvSpPr>
          <p:spPr bwMode="auto">
            <a:xfrm>
              <a:off x="9906109" y="633634"/>
              <a:ext cx="198200" cy="201170"/>
            </a:xfrm>
            <a:custGeom>
              <a:avLst/>
              <a:gdLst>
                <a:gd name="T0" fmla="*/ 411 w 822"/>
                <a:gd name="T1" fmla="*/ 834 h 834"/>
                <a:gd name="T2" fmla="*/ 269 w 822"/>
                <a:gd name="T3" fmla="*/ 692 h 834"/>
                <a:gd name="T4" fmla="*/ 0 w 822"/>
                <a:gd name="T5" fmla="*/ 270 h 834"/>
                <a:gd name="T6" fmla="*/ 263 w 822"/>
                <a:gd name="T7" fmla="*/ 0 h 834"/>
                <a:gd name="T8" fmla="*/ 411 w 822"/>
                <a:gd name="T9" fmla="*/ 49 h 834"/>
                <a:gd name="T10" fmla="*/ 560 w 822"/>
                <a:gd name="T11" fmla="*/ 0 h 834"/>
                <a:gd name="T12" fmla="*/ 822 w 822"/>
                <a:gd name="T13" fmla="*/ 270 h 834"/>
                <a:gd name="T14" fmla="*/ 553 w 822"/>
                <a:gd name="T15" fmla="*/ 692 h 834"/>
                <a:gd name="T16" fmla="*/ 411 w 822"/>
                <a:gd name="T17" fmla="*/ 834 h 834"/>
                <a:gd name="T18" fmla="*/ 263 w 822"/>
                <a:gd name="T19" fmla="*/ 91 h 834"/>
                <a:gd name="T20" fmla="*/ 91 w 822"/>
                <a:gd name="T21" fmla="*/ 270 h 834"/>
                <a:gd name="T22" fmla="*/ 333 w 822"/>
                <a:gd name="T23" fmla="*/ 627 h 834"/>
                <a:gd name="T24" fmla="*/ 411 w 822"/>
                <a:gd name="T25" fmla="*/ 705 h 834"/>
                <a:gd name="T26" fmla="*/ 489 w 822"/>
                <a:gd name="T27" fmla="*/ 627 h 834"/>
                <a:gd name="T28" fmla="*/ 731 w 822"/>
                <a:gd name="T29" fmla="*/ 270 h 834"/>
                <a:gd name="T30" fmla="*/ 560 w 822"/>
                <a:gd name="T31" fmla="*/ 91 h 834"/>
                <a:gd name="T32" fmla="*/ 444 w 822"/>
                <a:gd name="T33" fmla="*/ 141 h 834"/>
                <a:gd name="T34" fmla="*/ 411 w 822"/>
                <a:gd name="T35" fmla="*/ 175 h 834"/>
                <a:gd name="T36" fmla="*/ 378 w 822"/>
                <a:gd name="T37" fmla="*/ 141 h 834"/>
                <a:gd name="T38" fmla="*/ 263 w 822"/>
                <a:gd name="T39" fmla="*/ 91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22" h="834">
                  <a:moveTo>
                    <a:pt x="411" y="834"/>
                  </a:moveTo>
                  <a:cubicBezTo>
                    <a:pt x="269" y="692"/>
                    <a:pt x="269" y="692"/>
                    <a:pt x="269" y="692"/>
                  </a:cubicBezTo>
                  <a:cubicBezTo>
                    <a:pt x="125" y="548"/>
                    <a:pt x="0" y="424"/>
                    <a:pt x="0" y="270"/>
                  </a:cubicBezTo>
                  <a:cubicBezTo>
                    <a:pt x="0" y="113"/>
                    <a:pt x="111" y="0"/>
                    <a:pt x="263" y="0"/>
                  </a:cubicBezTo>
                  <a:cubicBezTo>
                    <a:pt x="317" y="0"/>
                    <a:pt x="368" y="17"/>
                    <a:pt x="411" y="49"/>
                  </a:cubicBezTo>
                  <a:cubicBezTo>
                    <a:pt x="454" y="17"/>
                    <a:pt x="506" y="0"/>
                    <a:pt x="560" y="0"/>
                  </a:cubicBezTo>
                  <a:cubicBezTo>
                    <a:pt x="712" y="0"/>
                    <a:pt x="822" y="113"/>
                    <a:pt x="822" y="270"/>
                  </a:cubicBezTo>
                  <a:cubicBezTo>
                    <a:pt x="822" y="424"/>
                    <a:pt x="698" y="548"/>
                    <a:pt x="553" y="692"/>
                  </a:cubicBezTo>
                  <a:lnTo>
                    <a:pt x="411" y="834"/>
                  </a:lnTo>
                  <a:close/>
                  <a:moveTo>
                    <a:pt x="263" y="91"/>
                  </a:moveTo>
                  <a:cubicBezTo>
                    <a:pt x="160" y="91"/>
                    <a:pt x="91" y="163"/>
                    <a:pt x="91" y="270"/>
                  </a:cubicBezTo>
                  <a:cubicBezTo>
                    <a:pt x="91" y="386"/>
                    <a:pt x="204" y="498"/>
                    <a:pt x="333" y="627"/>
                  </a:cubicBezTo>
                  <a:cubicBezTo>
                    <a:pt x="411" y="705"/>
                    <a:pt x="411" y="705"/>
                    <a:pt x="411" y="705"/>
                  </a:cubicBezTo>
                  <a:cubicBezTo>
                    <a:pt x="489" y="627"/>
                    <a:pt x="489" y="627"/>
                    <a:pt x="489" y="627"/>
                  </a:cubicBezTo>
                  <a:cubicBezTo>
                    <a:pt x="619" y="498"/>
                    <a:pt x="731" y="386"/>
                    <a:pt x="731" y="270"/>
                  </a:cubicBezTo>
                  <a:cubicBezTo>
                    <a:pt x="731" y="163"/>
                    <a:pt x="662" y="91"/>
                    <a:pt x="560" y="91"/>
                  </a:cubicBezTo>
                  <a:cubicBezTo>
                    <a:pt x="516" y="91"/>
                    <a:pt x="475" y="109"/>
                    <a:pt x="444" y="141"/>
                  </a:cubicBezTo>
                  <a:cubicBezTo>
                    <a:pt x="411" y="175"/>
                    <a:pt x="411" y="175"/>
                    <a:pt x="411" y="175"/>
                  </a:cubicBezTo>
                  <a:cubicBezTo>
                    <a:pt x="378" y="141"/>
                    <a:pt x="378" y="141"/>
                    <a:pt x="378" y="141"/>
                  </a:cubicBezTo>
                  <a:cubicBezTo>
                    <a:pt x="347" y="109"/>
                    <a:pt x="306" y="91"/>
                    <a:pt x="263" y="91"/>
                  </a:cubicBezTo>
                </a:path>
              </a:pathLst>
            </a:custGeom>
            <a:solidFill>
              <a:srgbClr val="F0A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0" tIns="45705" rIns="91410" bIns="45705" numCol="1" anchor="t" anchorCtr="0" compatLnSpc="1">
              <a:prstTxWarp prst="textNoShape">
                <a:avLst/>
              </a:prstTxWarp>
            </a:bodyPr>
            <a:lstStyle/>
            <a:p>
              <a:endParaRPr lang="en-US" sz="900" dirty="0">
                <a:solidFill>
                  <a:prstClr val="black"/>
                </a:solidFill>
              </a:endParaRPr>
            </a:p>
          </p:txBody>
        </p:sp>
        <p:sp>
          <p:nvSpPr>
            <p:cNvPr id="64" name="Freeform 7"/>
            <p:cNvSpPr>
              <a:spLocks noEditPoints="1"/>
            </p:cNvSpPr>
            <p:nvPr/>
          </p:nvSpPr>
          <p:spPr bwMode="auto">
            <a:xfrm>
              <a:off x="8373491" y="676318"/>
              <a:ext cx="1482423" cy="115803"/>
            </a:xfrm>
            <a:custGeom>
              <a:avLst/>
              <a:gdLst>
                <a:gd name="T0" fmla="*/ 282 w 6157"/>
                <a:gd name="T1" fmla="*/ 346 h 480"/>
                <a:gd name="T2" fmla="*/ 370 w 6157"/>
                <a:gd name="T3" fmla="*/ 95 h 480"/>
                <a:gd name="T4" fmla="*/ 214 w 6157"/>
                <a:gd name="T5" fmla="*/ 196 h 480"/>
                <a:gd name="T6" fmla="*/ 400 w 6157"/>
                <a:gd name="T7" fmla="*/ 471 h 480"/>
                <a:gd name="T8" fmla="*/ 721 w 6157"/>
                <a:gd name="T9" fmla="*/ 471 h 480"/>
                <a:gd name="T10" fmla="*/ 400 w 6157"/>
                <a:gd name="T11" fmla="*/ 471 h 480"/>
                <a:gd name="T12" fmla="*/ 609 w 6157"/>
                <a:gd name="T13" fmla="*/ 137 h 480"/>
                <a:gd name="T14" fmla="*/ 1043 w 6157"/>
                <a:gd name="T15" fmla="*/ 9 h 480"/>
                <a:gd name="T16" fmla="*/ 977 w 6157"/>
                <a:gd name="T17" fmla="*/ 471 h 480"/>
                <a:gd name="T18" fmla="*/ 1133 w 6157"/>
                <a:gd name="T19" fmla="*/ 160 h 480"/>
                <a:gd name="T20" fmla="*/ 1444 w 6157"/>
                <a:gd name="T21" fmla="*/ 366 h 480"/>
                <a:gd name="T22" fmla="*/ 1633 w 6157"/>
                <a:gd name="T23" fmla="*/ 280 h 480"/>
                <a:gd name="T24" fmla="*/ 1744 w 6157"/>
                <a:gd name="T25" fmla="*/ 149 h 480"/>
                <a:gd name="T26" fmla="*/ 1826 w 6157"/>
                <a:gd name="T27" fmla="*/ 340 h 480"/>
                <a:gd name="T28" fmla="*/ 1875 w 6157"/>
                <a:gd name="T29" fmla="*/ 138 h 480"/>
                <a:gd name="T30" fmla="*/ 2088 w 6157"/>
                <a:gd name="T31" fmla="*/ 365 h 480"/>
                <a:gd name="T32" fmla="*/ 2088 w 6157"/>
                <a:gd name="T33" fmla="*/ 471 h 480"/>
                <a:gd name="T34" fmla="*/ 2242 w 6157"/>
                <a:gd name="T35" fmla="*/ 305 h 480"/>
                <a:gd name="T36" fmla="*/ 2409 w 6157"/>
                <a:gd name="T37" fmla="*/ 205 h 480"/>
                <a:gd name="T38" fmla="*/ 2556 w 6157"/>
                <a:gd name="T39" fmla="*/ 377 h 480"/>
                <a:gd name="T40" fmla="*/ 2756 w 6157"/>
                <a:gd name="T41" fmla="*/ 133 h 480"/>
                <a:gd name="T42" fmla="*/ 2689 w 6157"/>
                <a:gd name="T43" fmla="*/ 306 h 480"/>
                <a:gd name="T44" fmla="*/ 2752 w 6157"/>
                <a:gd name="T45" fmla="*/ 478 h 480"/>
                <a:gd name="T46" fmla="*/ 3246 w 6157"/>
                <a:gd name="T47" fmla="*/ 317 h 480"/>
                <a:gd name="T48" fmla="*/ 3202 w 6157"/>
                <a:gd name="T49" fmla="*/ 368 h 480"/>
                <a:gd name="T50" fmla="*/ 3156 w 6157"/>
                <a:gd name="T51" fmla="*/ 273 h 480"/>
                <a:gd name="T52" fmla="*/ 3274 w 6157"/>
                <a:gd name="T53" fmla="*/ 427 h 480"/>
                <a:gd name="T54" fmla="*/ 3419 w 6157"/>
                <a:gd name="T55" fmla="*/ 341 h 480"/>
                <a:gd name="T56" fmla="*/ 3525 w 6157"/>
                <a:gd name="T57" fmla="*/ 235 h 480"/>
                <a:gd name="T58" fmla="*/ 3576 w 6157"/>
                <a:gd name="T59" fmla="*/ 366 h 480"/>
                <a:gd name="T60" fmla="*/ 3647 w 6157"/>
                <a:gd name="T61" fmla="*/ 371 h 480"/>
                <a:gd name="T62" fmla="*/ 3622 w 6157"/>
                <a:gd name="T63" fmla="*/ 237 h 480"/>
                <a:gd name="T64" fmla="*/ 3760 w 6157"/>
                <a:gd name="T65" fmla="*/ 199 h 480"/>
                <a:gd name="T66" fmla="*/ 3763 w 6157"/>
                <a:gd name="T67" fmla="*/ 478 h 480"/>
                <a:gd name="T68" fmla="*/ 4276 w 6157"/>
                <a:gd name="T69" fmla="*/ 9 h 480"/>
                <a:gd name="T70" fmla="*/ 4218 w 6157"/>
                <a:gd name="T71" fmla="*/ 206 h 480"/>
                <a:gd name="T72" fmla="*/ 3971 w 6157"/>
                <a:gd name="T73" fmla="*/ 471 h 480"/>
                <a:gd name="T74" fmla="*/ 4420 w 6157"/>
                <a:gd name="T75" fmla="*/ 207 h 480"/>
                <a:gd name="T76" fmla="*/ 4563 w 6157"/>
                <a:gd name="T77" fmla="*/ 262 h 480"/>
                <a:gd name="T78" fmla="*/ 4465 w 6157"/>
                <a:gd name="T79" fmla="*/ 423 h 480"/>
                <a:gd name="T80" fmla="*/ 4465 w 6157"/>
                <a:gd name="T81" fmla="*/ 310 h 480"/>
                <a:gd name="T82" fmla="*/ 4618 w 6157"/>
                <a:gd name="T83" fmla="*/ 305 h 480"/>
                <a:gd name="T84" fmla="*/ 4784 w 6157"/>
                <a:gd name="T85" fmla="*/ 205 h 480"/>
                <a:gd name="T86" fmla="*/ 4932 w 6157"/>
                <a:gd name="T87" fmla="*/ 377 h 480"/>
                <a:gd name="T88" fmla="*/ 5009 w 6157"/>
                <a:gd name="T89" fmla="*/ 211 h 480"/>
                <a:gd name="T90" fmla="*/ 5009 w 6157"/>
                <a:gd name="T91" fmla="*/ 24 h 480"/>
                <a:gd name="T92" fmla="*/ 5195 w 6157"/>
                <a:gd name="T93" fmla="*/ 211 h 480"/>
                <a:gd name="T94" fmla="*/ 5189 w 6157"/>
                <a:gd name="T95" fmla="*/ 399 h 480"/>
                <a:gd name="T96" fmla="*/ 5225 w 6157"/>
                <a:gd name="T97" fmla="*/ 305 h 480"/>
                <a:gd name="T98" fmla="*/ 5225 w 6157"/>
                <a:gd name="T99" fmla="*/ 305 h 480"/>
                <a:gd name="T100" fmla="*/ 5395 w 6157"/>
                <a:gd name="T101" fmla="*/ 408 h 480"/>
                <a:gd name="T102" fmla="*/ 5724 w 6157"/>
                <a:gd name="T103" fmla="*/ 138 h 480"/>
                <a:gd name="T104" fmla="*/ 5840 w 6157"/>
                <a:gd name="T105" fmla="*/ 132 h 480"/>
                <a:gd name="T106" fmla="*/ 5724 w 6157"/>
                <a:gd name="T107" fmla="*/ 471 h 480"/>
                <a:gd name="T108" fmla="*/ 6010 w 6157"/>
                <a:gd name="T109" fmla="*/ 414 h 480"/>
                <a:gd name="T110" fmla="*/ 5999 w 6157"/>
                <a:gd name="T111" fmla="*/ 132 h 480"/>
                <a:gd name="T112" fmla="*/ 5963 w 6157"/>
                <a:gd name="T113" fmla="*/ 228 h 480"/>
                <a:gd name="T114" fmla="*/ 5854 w 6157"/>
                <a:gd name="T115" fmla="*/ 42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157" h="480">
                  <a:moveTo>
                    <a:pt x="0" y="366"/>
                  </a:moveTo>
                  <a:cubicBezTo>
                    <a:pt x="76" y="321"/>
                    <a:pt x="76" y="321"/>
                    <a:pt x="76" y="321"/>
                  </a:cubicBezTo>
                  <a:cubicBezTo>
                    <a:pt x="102" y="371"/>
                    <a:pt x="148" y="400"/>
                    <a:pt x="201" y="400"/>
                  </a:cubicBezTo>
                  <a:cubicBezTo>
                    <a:pt x="248" y="400"/>
                    <a:pt x="282" y="382"/>
                    <a:pt x="282" y="346"/>
                  </a:cubicBezTo>
                  <a:cubicBezTo>
                    <a:pt x="282" y="311"/>
                    <a:pt x="249" y="296"/>
                    <a:pt x="188" y="280"/>
                  </a:cubicBezTo>
                  <a:cubicBezTo>
                    <a:pt x="106" y="256"/>
                    <a:pt x="20" y="235"/>
                    <a:pt x="20" y="138"/>
                  </a:cubicBezTo>
                  <a:cubicBezTo>
                    <a:pt x="20" y="52"/>
                    <a:pt x="87" y="0"/>
                    <a:pt x="186" y="0"/>
                  </a:cubicBezTo>
                  <a:cubicBezTo>
                    <a:pt x="281" y="0"/>
                    <a:pt x="338" y="46"/>
                    <a:pt x="370" y="95"/>
                  </a:cubicBezTo>
                  <a:cubicBezTo>
                    <a:pt x="299" y="149"/>
                    <a:pt x="299" y="149"/>
                    <a:pt x="299" y="149"/>
                  </a:cubicBezTo>
                  <a:cubicBezTo>
                    <a:pt x="275" y="110"/>
                    <a:pt x="231" y="83"/>
                    <a:pt x="186" y="83"/>
                  </a:cubicBezTo>
                  <a:cubicBezTo>
                    <a:pt x="143" y="83"/>
                    <a:pt x="119" y="102"/>
                    <a:pt x="119" y="130"/>
                  </a:cubicBezTo>
                  <a:cubicBezTo>
                    <a:pt x="119" y="167"/>
                    <a:pt x="153" y="180"/>
                    <a:pt x="214" y="196"/>
                  </a:cubicBezTo>
                  <a:cubicBezTo>
                    <a:pt x="295" y="218"/>
                    <a:pt x="381" y="244"/>
                    <a:pt x="381" y="340"/>
                  </a:cubicBezTo>
                  <a:cubicBezTo>
                    <a:pt x="381" y="414"/>
                    <a:pt x="325" y="480"/>
                    <a:pt x="196" y="480"/>
                  </a:cubicBezTo>
                  <a:cubicBezTo>
                    <a:pt x="96" y="480"/>
                    <a:pt x="34" y="433"/>
                    <a:pt x="0" y="366"/>
                  </a:cubicBezTo>
                  <a:close/>
                  <a:moveTo>
                    <a:pt x="400" y="471"/>
                  </a:moveTo>
                  <a:cubicBezTo>
                    <a:pt x="564" y="7"/>
                    <a:pt x="564" y="7"/>
                    <a:pt x="564" y="7"/>
                  </a:cubicBezTo>
                  <a:cubicBezTo>
                    <a:pt x="660" y="7"/>
                    <a:pt x="660" y="7"/>
                    <a:pt x="660" y="7"/>
                  </a:cubicBezTo>
                  <a:cubicBezTo>
                    <a:pt x="824" y="471"/>
                    <a:pt x="824" y="471"/>
                    <a:pt x="824" y="471"/>
                  </a:cubicBezTo>
                  <a:cubicBezTo>
                    <a:pt x="721" y="471"/>
                    <a:pt x="721" y="471"/>
                    <a:pt x="721" y="471"/>
                  </a:cubicBezTo>
                  <a:cubicBezTo>
                    <a:pt x="687" y="368"/>
                    <a:pt x="687" y="368"/>
                    <a:pt x="687" y="368"/>
                  </a:cubicBezTo>
                  <a:cubicBezTo>
                    <a:pt x="529" y="368"/>
                    <a:pt x="529" y="368"/>
                    <a:pt x="529" y="368"/>
                  </a:cubicBezTo>
                  <a:cubicBezTo>
                    <a:pt x="494" y="471"/>
                    <a:pt x="494" y="471"/>
                    <a:pt x="494" y="471"/>
                  </a:cubicBezTo>
                  <a:lnTo>
                    <a:pt x="400" y="471"/>
                  </a:lnTo>
                  <a:close/>
                  <a:moveTo>
                    <a:pt x="554" y="295"/>
                  </a:moveTo>
                  <a:cubicBezTo>
                    <a:pt x="663" y="295"/>
                    <a:pt x="663" y="295"/>
                    <a:pt x="663" y="295"/>
                  </a:cubicBezTo>
                  <a:cubicBezTo>
                    <a:pt x="610" y="137"/>
                    <a:pt x="610" y="137"/>
                    <a:pt x="610" y="137"/>
                  </a:cubicBezTo>
                  <a:cubicBezTo>
                    <a:pt x="609" y="137"/>
                    <a:pt x="609" y="137"/>
                    <a:pt x="609" y="137"/>
                  </a:cubicBezTo>
                  <a:lnTo>
                    <a:pt x="554" y="295"/>
                  </a:lnTo>
                  <a:close/>
                  <a:moveTo>
                    <a:pt x="875" y="471"/>
                  </a:moveTo>
                  <a:cubicBezTo>
                    <a:pt x="875" y="9"/>
                    <a:pt x="875" y="9"/>
                    <a:pt x="875" y="9"/>
                  </a:cubicBezTo>
                  <a:cubicBezTo>
                    <a:pt x="1043" y="9"/>
                    <a:pt x="1043" y="9"/>
                    <a:pt x="1043" y="9"/>
                  </a:cubicBezTo>
                  <a:cubicBezTo>
                    <a:pt x="1142" y="9"/>
                    <a:pt x="1232" y="35"/>
                    <a:pt x="1232" y="157"/>
                  </a:cubicBezTo>
                  <a:cubicBezTo>
                    <a:pt x="1232" y="281"/>
                    <a:pt x="1135" y="307"/>
                    <a:pt x="1042" y="307"/>
                  </a:cubicBezTo>
                  <a:cubicBezTo>
                    <a:pt x="977" y="307"/>
                    <a:pt x="977" y="307"/>
                    <a:pt x="977" y="307"/>
                  </a:cubicBezTo>
                  <a:cubicBezTo>
                    <a:pt x="977" y="471"/>
                    <a:pt x="977" y="471"/>
                    <a:pt x="977" y="471"/>
                  </a:cubicBezTo>
                  <a:lnTo>
                    <a:pt x="875" y="471"/>
                  </a:lnTo>
                  <a:close/>
                  <a:moveTo>
                    <a:pt x="977" y="228"/>
                  </a:moveTo>
                  <a:cubicBezTo>
                    <a:pt x="1046" y="228"/>
                    <a:pt x="1046" y="228"/>
                    <a:pt x="1046" y="228"/>
                  </a:cubicBezTo>
                  <a:cubicBezTo>
                    <a:pt x="1109" y="228"/>
                    <a:pt x="1133" y="204"/>
                    <a:pt x="1133" y="160"/>
                  </a:cubicBezTo>
                  <a:cubicBezTo>
                    <a:pt x="1133" y="117"/>
                    <a:pt x="1110" y="92"/>
                    <a:pt x="1046" y="92"/>
                  </a:cubicBezTo>
                  <a:cubicBezTo>
                    <a:pt x="977" y="92"/>
                    <a:pt x="977" y="92"/>
                    <a:pt x="977" y="92"/>
                  </a:cubicBezTo>
                  <a:lnTo>
                    <a:pt x="977" y="228"/>
                  </a:lnTo>
                  <a:close/>
                  <a:moveTo>
                    <a:pt x="1444" y="366"/>
                  </a:moveTo>
                  <a:cubicBezTo>
                    <a:pt x="1521" y="321"/>
                    <a:pt x="1521" y="321"/>
                    <a:pt x="1521" y="321"/>
                  </a:cubicBezTo>
                  <a:cubicBezTo>
                    <a:pt x="1547" y="371"/>
                    <a:pt x="1593" y="400"/>
                    <a:pt x="1646" y="400"/>
                  </a:cubicBezTo>
                  <a:cubicBezTo>
                    <a:pt x="1693" y="400"/>
                    <a:pt x="1727" y="382"/>
                    <a:pt x="1727" y="346"/>
                  </a:cubicBezTo>
                  <a:cubicBezTo>
                    <a:pt x="1727" y="311"/>
                    <a:pt x="1694" y="296"/>
                    <a:pt x="1633" y="280"/>
                  </a:cubicBezTo>
                  <a:cubicBezTo>
                    <a:pt x="1551" y="256"/>
                    <a:pt x="1464" y="235"/>
                    <a:pt x="1464" y="138"/>
                  </a:cubicBezTo>
                  <a:cubicBezTo>
                    <a:pt x="1464" y="52"/>
                    <a:pt x="1532" y="0"/>
                    <a:pt x="1631" y="0"/>
                  </a:cubicBezTo>
                  <a:cubicBezTo>
                    <a:pt x="1726" y="0"/>
                    <a:pt x="1782" y="46"/>
                    <a:pt x="1815" y="95"/>
                  </a:cubicBezTo>
                  <a:cubicBezTo>
                    <a:pt x="1744" y="149"/>
                    <a:pt x="1744" y="149"/>
                    <a:pt x="1744" y="149"/>
                  </a:cubicBezTo>
                  <a:cubicBezTo>
                    <a:pt x="1720" y="110"/>
                    <a:pt x="1676" y="83"/>
                    <a:pt x="1631" y="83"/>
                  </a:cubicBezTo>
                  <a:cubicBezTo>
                    <a:pt x="1588" y="83"/>
                    <a:pt x="1564" y="102"/>
                    <a:pt x="1564" y="130"/>
                  </a:cubicBezTo>
                  <a:cubicBezTo>
                    <a:pt x="1564" y="167"/>
                    <a:pt x="1598" y="180"/>
                    <a:pt x="1659" y="196"/>
                  </a:cubicBezTo>
                  <a:cubicBezTo>
                    <a:pt x="1740" y="218"/>
                    <a:pt x="1826" y="244"/>
                    <a:pt x="1826" y="340"/>
                  </a:cubicBezTo>
                  <a:cubicBezTo>
                    <a:pt x="1826" y="414"/>
                    <a:pt x="1770" y="480"/>
                    <a:pt x="1641" y="480"/>
                  </a:cubicBezTo>
                  <a:cubicBezTo>
                    <a:pt x="1541" y="480"/>
                    <a:pt x="1479" y="433"/>
                    <a:pt x="1444" y="366"/>
                  </a:cubicBezTo>
                  <a:close/>
                  <a:moveTo>
                    <a:pt x="1875" y="381"/>
                  </a:moveTo>
                  <a:cubicBezTo>
                    <a:pt x="1875" y="138"/>
                    <a:pt x="1875" y="138"/>
                    <a:pt x="1875" y="138"/>
                  </a:cubicBezTo>
                  <a:cubicBezTo>
                    <a:pt x="1976" y="138"/>
                    <a:pt x="1976" y="138"/>
                    <a:pt x="1976" y="138"/>
                  </a:cubicBezTo>
                  <a:cubicBezTo>
                    <a:pt x="1976" y="352"/>
                    <a:pt x="1976" y="352"/>
                    <a:pt x="1976" y="352"/>
                  </a:cubicBezTo>
                  <a:cubicBezTo>
                    <a:pt x="1976" y="382"/>
                    <a:pt x="1987" y="398"/>
                    <a:pt x="2015" y="398"/>
                  </a:cubicBezTo>
                  <a:cubicBezTo>
                    <a:pt x="2042" y="398"/>
                    <a:pt x="2065" y="384"/>
                    <a:pt x="2088" y="365"/>
                  </a:cubicBezTo>
                  <a:cubicBezTo>
                    <a:pt x="2088" y="138"/>
                    <a:pt x="2088" y="138"/>
                    <a:pt x="2088" y="138"/>
                  </a:cubicBezTo>
                  <a:cubicBezTo>
                    <a:pt x="2188" y="138"/>
                    <a:pt x="2188" y="138"/>
                    <a:pt x="2188" y="138"/>
                  </a:cubicBezTo>
                  <a:cubicBezTo>
                    <a:pt x="2188" y="471"/>
                    <a:pt x="2188" y="471"/>
                    <a:pt x="2188" y="471"/>
                  </a:cubicBezTo>
                  <a:cubicBezTo>
                    <a:pt x="2088" y="471"/>
                    <a:pt x="2088" y="471"/>
                    <a:pt x="2088" y="471"/>
                  </a:cubicBezTo>
                  <a:cubicBezTo>
                    <a:pt x="2088" y="420"/>
                    <a:pt x="2088" y="420"/>
                    <a:pt x="2088" y="420"/>
                  </a:cubicBezTo>
                  <a:cubicBezTo>
                    <a:pt x="2068" y="445"/>
                    <a:pt x="2031" y="478"/>
                    <a:pt x="1973" y="478"/>
                  </a:cubicBezTo>
                  <a:cubicBezTo>
                    <a:pt x="1916" y="478"/>
                    <a:pt x="1875" y="450"/>
                    <a:pt x="1875" y="381"/>
                  </a:cubicBezTo>
                  <a:close/>
                  <a:moveTo>
                    <a:pt x="2242" y="305"/>
                  </a:moveTo>
                  <a:cubicBezTo>
                    <a:pt x="2242" y="172"/>
                    <a:pt x="2336" y="132"/>
                    <a:pt x="2410" y="132"/>
                  </a:cubicBezTo>
                  <a:cubicBezTo>
                    <a:pt x="2501" y="132"/>
                    <a:pt x="2536" y="180"/>
                    <a:pt x="2555" y="233"/>
                  </a:cubicBezTo>
                  <a:cubicBezTo>
                    <a:pt x="2471" y="261"/>
                    <a:pt x="2471" y="261"/>
                    <a:pt x="2471" y="261"/>
                  </a:cubicBezTo>
                  <a:cubicBezTo>
                    <a:pt x="2458" y="219"/>
                    <a:pt x="2438" y="205"/>
                    <a:pt x="2409" y="205"/>
                  </a:cubicBezTo>
                  <a:cubicBezTo>
                    <a:pt x="2368" y="205"/>
                    <a:pt x="2342" y="240"/>
                    <a:pt x="2342" y="306"/>
                  </a:cubicBezTo>
                  <a:cubicBezTo>
                    <a:pt x="2342" y="365"/>
                    <a:pt x="2361" y="408"/>
                    <a:pt x="2408" y="408"/>
                  </a:cubicBezTo>
                  <a:cubicBezTo>
                    <a:pt x="2434" y="408"/>
                    <a:pt x="2459" y="393"/>
                    <a:pt x="2473" y="348"/>
                  </a:cubicBezTo>
                  <a:cubicBezTo>
                    <a:pt x="2556" y="377"/>
                    <a:pt x="2556" y="377"/>
                    <a:pt x="2556" y="377"/>
                  </a:cubicBezTo>
                  <a:cubicBezTo>
                    <a:pt x="2535" y="429"/>
                    <a:pt x="2494" y="478"/>
                    <a:pt x="2406" y="478"/>
                  </a:cubicBezTo>
                  <a:cubicBezTo>
                    <a:pt x="2328" y="478"/>
                    <a:pt x="2242" y="435"/>
                    <a:pt x="2242" y="305"/>
                  </a:cubicBezTo>
                  <a:close/>
                  <a:moveTo>
                    <a:pt x="2589" y="306"/>
                  </a:moveTo>
                  <a:cubicBezTo>
                    <a:pt x="2589" y="173"/>
                    <a:pt x="2683" y="133"/>
                    <a:pt x="2756" y="133"/>
                  </a:cubicBezTo>
                  <a:cubicBezTo>
                    <a:pt x="2847" y="133"/>
                    <a:pt x="2882" y="180"/>
                    <a:pt x="2901" y="234"/>
                  </a:cubicBezTo>
                  <a:cubicBezTo>
                    <a:pt x="2817" y="262"/>
                    <a:pt x="2817" y="262"/>
                    <a:pt x="2817" y="262"/>
                  </a:cubicBezTo>
                  <a:cubicBezTo>
                    <a:pt x="2804" y="220"/>
                    <a:pt x="2784" y="206"/>
                    <a:pt x="2755" y="206"/>
                  </a:cubicBezTo>
                  <a:cubicBezTo>
                    <a:pt x="2715" y="206"/>
                    <a:pt x="2689" y="240"/>
                    <a:pt x="2689" y="306"/>
                  </a:cubicBezTo>
                  <a:cubicBezTo>
                    <a:pt x="2689" y="365"/>
                    <a:pt x="2708" y="408"/>
                    <a:pt x="2754" y="408"/>
                  </a:cubicBezTo>
                  <a:cubicBezTo>
                    <a:pt x="2781" y="408"/>
                    <a:pt x="2805" y="394"/>
                    <a:pt x="2819" y="349"/>
                  </a:cubicBezTo>
                  <a:cubicBezTo>
                    <a:pt x="2902" y="377"/>
                    <a:pt x="2902" y="377"/>
                    <a:pt x="2902" y="377"/>
                  </a:cubicBezTo>
                  <a:cubicBezTo>
                    <a:pt x="2881" y="429"/>
                    <a:pt x="2840" y="478"/>
                    <a:pt x="2752" y="478"/>
                  </a:cubicBezTo>
                  <a:cubicBezTo>
                    <a:pt x="2674" y="478"/>
                    <a:pt x="2589" y="435"/>
                    <a:pt x="2589" y="306"/>
                  </a:cubicBezTo>
                  <a:close/>
                  <a:moveTo>
                    <a:pt x="2926" y="305"/>
                  </a:moveTo>
                  <a:cubicBezTo>
                    <a:pt x="2926" y="176"/>
                    <a:pt x="3024" y="132"/>
                    <a:pt x="3093" y="132"/>
                  </a:cubicBezTo>
                  <a:cubicBezTo>
                    <a:pt x="3162" y="132"/>
                    <a:pt x="3246" y="166"/>
                    <a:pt x="3246" y="317"/>
                  </a:cubicBezTo>
                  <a:cubicBezTo>
                    <a:pt x="3246" y="332"/>
                    <a:pt x="3246" y="332"/>
                    <a:pt x="3246" y="332"/>
                  </a:cubicBezTo>
                  <a:cubicBezTo>
                    <a:pt x="3026" y="332"/>
                    <a:pt x="3026" y="332"/>
                    <a:pt x="3026" y="332"/>
                  </a:cubicBezTo>
                  <a:cubicBezTo>
                    <a:pt x="3030" y="387"/>
                    <a:pt x="3061" y="408"/>
                    <a:pt x="3103" y="408"/>
                  </a:cubicBezTo>
                  <a:cubicBezTo>
                    <a:pt x="3142" y="408"/>
                    <a:pt x="3179" y="389"/>
                    <a:pt x="3202" y="368"/>
                  </a:cubicBezTo>
                  <a:cubicBezTo>
                    <a:pt x="3240" y="428"/>
                    <a:pt x="3240" y="428"/>
                    <a:pt x="3240" y="428"/>
                  </a:cubicBezTo>
                  <a:cubicBezTo>
                    <a:pt x="3202" y="461"/>
                    <a:pt x="3154" y="478"/>
                    <a:pt x="3096" y="478"/>
                  </a:cubicBezTo>
                  <a:cubicBezTo>
                    <a:pt x="3009" y="478"/>
                    <a:pt x="2926" y="434"/>
                    <a:pt x="2926" y="305"/>
                  </a:cubicBezTo>
                  <a:close/>
                  <a:moveTo>
                    <a:pt x="3156" y="273"/>
                  </a:moveTo>
                  <a:cubicBezTo>
                    <a:pt x="3151" y="226"/>
                    <a:pt x="3130" y="203"/>
                    <a:pt x="3092" y="203"/>
                  </a:cubicBezTo>
                  <a:cubicBezTo>
                    <a:pt x="3061" y="203"/>
                    <a:pt x="3034" y="224"/>
                    <a:pt x="3027" y="273"/>
                  </a:cubicBezTo>
                  <a:lnTo>
                    <a:pt x="3156" y="273"/>
                  </a:lnTo>
                  <a:close/>
                  <a:moveTo>
                    <a:pt x="3274" y="427"/>
                  </a:moveTo>
                  <a:cubicBezTo>
                    <a:pt x="3314" y="371"/>
                    <a:pt x="3314" y="371"/>
                    <a:pt x="3314" y="371"/>
                  </a:cubicBezTo>
                  <a:cubicBezTo>
                    <a:pt x="3343" y="397"/>
                    <a:pt x="3389" y="414"/>
                    <a:pt x="3429" y="414"/>
                  </a:cubicBezTo>
                  <a:cubicBezTo>
                    <a:pt x="3460" y="414"/>
                    <a:pt x="3482" y="403"/>
                    <a:pt x="3482" y="381"/>
                  </a:cubicBezTo>
                  <a:cubicBezTo>
                    <a:pt x="3482" y="358"/>
                    <a:pt x="3465" y="350"/>
                    <a:pt x="3419" y="341"/>
                  </a:cubicBezTo>
                  <a:cubicBezTo>
                    <a:pt x="3356" y="330"/>
                    <a:pt x="3289" y="315"/>
                    <a:pt x="3289" y="237"/>
                  </a:cubicBezTo>
                  <a:cubicBezTo>
                    <a:pt x="3289" y="170"/>
                    <a:pt x="3343" y="132"/>
                    <a:pt x="3418" y="132"/>
                  </a:cubicBezTo>
                  <a:cubicBezTo>
                    <a:pt x="3486" y="132"/>
                    <a:pt x="3527" y="149"/>
                    <a:pt x="3564" y="178"/>
                  </a:cubicBezTo>
                  <a:cubicBezTo>
                    <a:pt x="3525" y="235"/>
                    <a:pt x="3525" y="235"/>
                    <a:pt x="3525" y="235"/>
                  </a:cubicBezTo>
                  <a:cubicBezTo>
                    <a:pt x="3491" y="212"/>
                    <a:pt x="3458" y="199"/>
                    <a:pt x="3427" y="199"/>
                  </a:cubicBezTo>
                  <a:cubicBezTo>
                    <a:pt x="3398" y="199"/>
                    <a:pt x="3382" y="210"/>
                    <a:pt x="3382" y="228"/>
                  </a:cubicBezTo>
                  <a:cubicBezTo>
                    <a:pt x="3382" y="248"/>
                    <a:pt x="3400" y="256"/>
                    <a:pt x="3441" y="264"/>
                  </a:cubicBezTo>
                  <a:cubicBezTo>
                    <a:pt x="3507" y="275"/>
                    <a:pt x="3576" y="290"/>
                    <a:pt x="3576" y="366"/>
                  </a:cubicBezTo>
                  <a:cubicBezTo>
                    <a:pt x="3576" y="446"/>
                    <a:pt x="3506" y="478"/>
                    <a:pt x="3429" y="478"/>
                  </a:cubicBezTo>
                  <a:cubicBezTo>
                    <a:pt x="3356" y="478"/>
                    <a:pt x="3307" y="456"/>
                    <a:pt x="3274" y="427"/>
                  </a:cubicBezTo>
                  <a:close/>
                  <a:moveTo>
                    <a:pt x="3607" y="427"/>
                  </a:moveTo>
                  <a:cubicBezTo>
                    <a:pt x="3647" y="371"/>
                    <a:pt x="3647" y="371"/>
                    <a:pt x="3647" y="371"/>
                  </a:cubicBezTo>
                  <a:cubicBezTo>
                    <a:pt x="3677" y="397"/>
                    <a:pt x="3722" y="414"/>
                    <a:pt x="3763" y="414"/>
                  </a:cubicBezTo>
                  <a:cubicBezTo>
                    <a:pt x="3794" y="414"/>
                    <a:pt x="3816" y="403"/>
                    <a:pt x="3816" y="381"/>
                  </a:cubicBezTo>
                  <a:cubicBezTo>
                    <a:pt x="3816" y="358"/>
                    <a:pt x="3798" y="350"/>
                    <a:pt x="3753" y="341"/>
                  </a:cubicBezTo>
                  <a:cubicBezTo>
                    <a:pt x="3690" y="330"/>
                    <a:pt x="3622" y="315"/>
                    <a:pt x="3622" y="237"/>
                  </a:cubicBezTo>
                  <a:cubicBezTo>
                    <a:pt x="3622" y="170"/>
                    <a:pt x="3677" y="132"/>
                    <a:pt x="3752" y="132"/>
                  </a:cubicBezTo>
                  <a:cubicBezTo>
                    <a:pt x="3820" y="132"/>
                    <a:pt x="3861" y="149"/>
                    <a:pt x="3898" y="178"/>
                  </a:cubicBezTo>
                  <a:cubicBezTo>
                    <a:pt x="3858" y="235"/>
                    <a:pt x="3858" y="235"/>
                    <a:pt x="3858" y="235"/>
                  </a:cubicBezTo>
                  <a:cubicBezTo>
                    <a:pt x="3825" y="212"/>
                    <a:pt x="3792" y="199"/>
                    <a:pt x="3760" y="199"/>
                  </a:cubicBezTo>
                  <a:cubicBezTo>
                    <a:pt x="3732" y="199"/>
                    <a:pt x="3715" y="210"/>
                    <a:pt x="3715" y="228"/>
                  </a:cubicBezTo>
                  <a:cubicBezTo>
                    <a:pt x="3715" y="248"/>
                    <a:pt x="3734" y="256"/>
                    <a:pt x="3775" y="264"/>
                  </a:cubicBezTo>
                  <a:cubicBezTo>
                    <a:pt x="3840" y="275"/>
                    <a:pt x="3910" y="290"/>
                    <a:pt x="3910" y="366"/>
                  </a:cubicBezTo>
                  <a:cubicBezTo>
                    <a:pt x="3910" y="446"/>
                    <a:pt x="3840" y="478"/>
                    <a:pt x="3763" y="478"/>
                  </a:cubicBezTo>
                  <a:cubicBezTo>
                    <a:pt x="3690" y="478"/>
                    <a:pt x="3641" y="456"/>
                    <a:pt x="3607" y="427"/>
                  </a:cubicBezTo>
                  <a:close/>
                  <a:moveTo>
                    <a:pt x="3971" y="471"/>
                  </a:moveTo>
                  <a:cubicBezTo>
                    <a:pt x="3971" y="9"/>
                    <a:pt x="3971" y="9"/>
                    <a:pt x="3971" y="9"/>
                  </a:cubicBezTo>
                  <a:cubicBezTo>
                    <a:pt x="4276" y="9"/>
                    <a:pt x="4276" y="9"/>
                    <a:pt x="4276" y="9"/>
                  </a:cubicBezTo>
                  <a:cubicBezTo>
                    <a:pt x="4276" y="94"/>
                    <a:pt x="4276" y="94"/>
                    <a:pt x="4276" y="94"/>
                  </a:cubicBezTo>
                  <a:cubicBezTo>
                    <a:pt x="4073" y="94"/>
                    <a:pt x="4073" y="94"/>
                    <a:pt x="4073" y="94"/>
                  </a:cubicBezTo>
                  <a:cubicBezTo>
                    <a:pt x="4073" y="206"/>
                    <a:pt x="4073" y="206"/>
                    <a:pt x="4073" y="206"/>
                  </a:cubicBezTo>
                  <a:cubicBezTo>
                    <a:pt x="4218" y="206"/>
                    <a:pt x="4218" y="206"/>
                    <a:pt x="4218" y="206"/>
                  </a:cubicBezTo>
                  <a:cubicBezTo>
                    <a:pt x="4218" y="287"/>
                    <a:pt x="4218" y="287"/>
                    <a:pt x="4218" y="287"/>
                  </a:cubicBezTo>
                  <a:cubicBezTo>
                    <a:pt x="4073" y="287"/>
                    <a:pt x="4073" y="287"/>
                    <a:pt x="4073" y="287"/>
                  </a:cubicBezTo>
                  <a:cubicBezTo>
                    <a:pt x="4073" y="471"/>
                    <a:pt x="4073" y="471"/>
                    <a:pt x="4073" y="471"/>
                  </a:cubicBezTo>
                  <a:lnTo>
                    <a:pt x="3971" y="471"/>
                  </a:lnTo>
                  <a:close/>
                  <a:moveTo>
                    <a:pt x="4253" y="386"/>
                  </a:moveTo>
                  <a:cubicBezTo>
                    <a:pt x="4253" y="310"/>
                    <a:pt x="4318" y="267"/>
                    <a:pt x="4465" y="255"/>
                  </a:cubicBezTo>
                  <a:cubicBezTo>
                    <a:pt x="4465" y="247"/>
                    <a:pt x="4465" y="247"/>
                    <a:pt x="4465" y="247"/>
                  </a:cubicBezTo>
                  <a:cubicBezTo>
                    <a:pt x="4465" y="223"/>
                    <a:pt x="4452" y="207"/>
                    <a:pt x="4420" y="207"/>
                  </a:cubicBezTo>
                  <a:cubicBezTo>
                    <a:pt x="4377" y="207"/>
                    <a:pt x="4341" y="225"/>
                    <a:pt x="4310" y="248"/>
                  </a:cubicBezTo>
                  <a:cubicBezTo>
                    <a:pt x="4268" y="191"/>
                    <a:pt x="4268" y="191"/>
                    <a:pt x="4268" y="191"/>
                  </a:cubicBezTo>
                  <a:cubicBezTo>
                    <a:pt x="4301" y="161"/>
                    <a:pt x="4351" y="132"/>
                    <a:pt x="4434" y="132"/>
                  </a:cubicBezTo>
                  <a:cubicBezTo>
                    <a:pt x="4525" y="132"/>
                    <a:pt x="4563" y="176"/>
                    <a:pt x="4563" y="262"/>
                  </a:cubicBezTo>
                  <a:cubicBezTo>
                    <a:pt x="4563" y="390"/>
                    <a:pt x="4563" y="390"/>
                    <a:pt x="4563" y="390"/>
                  </a:cubicBezTo>
                  <a:cubicBezTo>
                    <a:pt x="4563" y="430"/>
                    <a:pt x="4565" y="455"/>
                    <a:pt x="4572" y="471"/>
                  </a:cubicBezTo>
                  <a:cubicBezTo>
                    <a:pt x="4472" y="471"/>
                    <a:pt x="4472" y="471"/>
                    <a:pt x="4472" y="471"/>
                  </a:cubicBezTo>
                  <a:cubicBezTo>
                    <a:pt x="4468" y="458"/>
                    <a:pt x="4465" y="441"/>
                    <a:pt x="4465" y="423"/>
                  </a:cubicBezTo>
                  <a:cubicBezTo>
                    <a:pt x="4434" y="457"/>
                    <a:pt x="4398" y="476"/>
                    <a:pt x="4348" y="476"/>
                  </a:cubicBezTo>
                  <a:cubicBezTo>
                    <a:pt x="4297" y="476"/>
                    <a:pt x="4253" y="443"/>
                    <a:pt x="4253" y="386"/>
                  </a:cubicBezTo>
                  <a:close/>
                  <a:moveTo>
                    <a:pt x="4465" y="372"/>
                  </a:moveTo>
                  <a:cubicBezTo>
                    <a:pt x="4465" y="310"/>
                    <a:pt x="4465" y="310"/>
                    <a:pt x="4465" y="310"/>
                  </a:cubicBezTo>
                  <a:cubicBezTo>
                    <a:pt x="4385" y="318"/>
                    <a:pt x="4351" y="338"/>
                    <a:pt x="4351" y="369"/>
                  </a:cubicBezTo>
                  <a:cubicBezTo>
                    <a:pt x="4351" y="390"/>
                    <a:pt x="4366" y="401"/>
                    <a:pt x="4388" y="401"/>
                  </a:cubicBezTo>
                  <a:cubicBezTo>
                    <a:pt x="4423" y="401"/>
                    <a:pt x="4448" y="389"/>
                    <a:pt x="4465" y="372"/>
                  </a:cubicBezTo>
                  <a:close/>
                  <a:moveTo>
                    <a:pt x="4618" y="305"/>
                  </a:moveTo>
                  <a:cubicBezTo>
                    <a:pt x="4618" y="172"/>
                    <a:pt x="4712" y="132"/>
                    <a:pt x="4786" y="132"/>
                  </a:cubicBezTo>
                  <a:cubicBezTo>
                    <a:pt x="4876" y="132"/>
                    <a:pt x="4911" y="180"/>
                    <a:pt x="4931" y="233"/>
                  </a:cubicBezTo>
                  <a:cubicBezTo>
                    <a:pt x="4846" y="261"/>
                    <a:pt x="4846" y="261"/>
                    <a:pt x="4846" y="261"/>
                  </a:cubicBezTo>
                  <a:cubicBezTo>
                    <a:pt x="4833" y="219"/>
                    <a:pt x="4814" y="205"/>
                    <a:pt x="4784" y="205"/>
                  </a:cubicBezTo>
                  <a:cubicBezTo>
                    <a:pt x="4744" y="205"/>
                    <a:pt x="4718" y="240"/>
                    <a:pt x="4718" y="306"/>
                  </a:cubicBezTo>
                  <a:cubicBezTo>
                    <a:pt x="4718" y="365"/>
                    <a:pt x="4737" y="408"/>
                    <a:pt x="4783" y="408"/>
                  </a:cubicBezTo>
                  <a:cubicBezTo>
                    <a:pt x="4810" y="408"/>
                    <a:pt x="4834" y="393"/>
                    <a:pt x="4849" y="348"/>
                  </a:cubicBezTo>
                  <a:cubicBezTo>
                    <a:pt x="4932" y="377"/>
                    <a:pt x="4932" y="377"/>
                    <a:pt x="4932" y="377"/>
                  </a:cubicBezTo>
                  <a:cubicBezTo>
                    <a:pt x="4911" y="429"/>
                    <a:pt x="4869" y="478"/>
                    <a:pt x="4781" y="478"/>
                  </a:cubicBezTo>
                  <a:cubicBezTo>
                    <a:pt x="4703" y="478"/>
                    <a:pt x="4618" y="435"/>
                    <a:pt x="4618" y="305"/>
                  </a:cubicBezTo>
                  <a:close/>
                  <a:moveTo>
                    <a:pt x="5009" y="378"/>
                  </a:moveTo>
                  <a:cubicBezTo>
                    <a:pt x="5009" y="211"/>
                    <a:pt x="5009" y="211"/>
                    <a:pt x="5009" y="211"/>
                  </a:cubicBezTo>
                  <a:cubicBezTo>
                    <a:pt x="4954" y="211"/>
                    <a:pt x="4954" y="211"/>
                    <a:pt x="4954" y="211"/>
                  </a:cubicBezTo>
                  <a:cubicBezTo>
                    <a:pt x="4954" y="138"/>
                    <a:pt x="4954" y="138"/>
                    <a:pt x="4954" y="138"/>
                  </a:cubicBezTo>
                  <a:cubicBezTo>
                    <a:pt x="5009" y="138"/>
                    <a:pt x="5009" y="138"/>
                    <a:pt x="5009" y="138"/>
                  </a:cubicBezTo>
                  <a:cubicBezTo>
                    <a:pt x="5009" y="24"/>
                    <a:pt x="5009" y="24"/>
                    <a:pt x="5009" y="24"/>
                  </a:cubicBezTo>
                  <a:cubicBezTo>
                    <a:pt x="5109" y="24"/>
                    <a:pt x="5109" y="24"/>
                    <a:pt x="5109" y="24"/>
                  </a:cubicBezTo>
                  <a:cubicBezTo>
                    <a:pt x="5109" y="138"/>
                    <a:pt x="5109" y="138"/>
                    <a:pt x="5109" y="138"/>
                  </a:cubicBezTo>
                  <a:cubicBezTo>
                    <a:pt x="5195" y="138"/>
                    <a:pt x="5195" y="138"/>
                    <a:pt x="5195" y="138"/>
                  </a:cubicBezTo>
                  <a:cubicBezTo>
                    <a:pt x="5195" y="211"/>
                    <a:pt x="5195" y="211"/>
                    <a:pt x="5195" y="211"/>
                  </a:cubicBezTo>
                  <a:cubicBezTo>
                    <a:pt x="5109" y="211"/>
                    <a:pt x="5109" y="211"/>
                    <a:pt x="5109" y="211"/>
                  </a:cubicBezTo>
                  <a:cubicBezTo>
                    <a:pt x="5109" y="356"/>
                    <a:pt x="5109" y="356"/>
                    <a:pt x="5109" y="356"/>
                  </a:cubicBezTo>
                  <a:cubicBezTo>
                    <a:pt x="5109" y="391"/>
                    <a:pt x="5119" y="403"/>
                    <a:pt x="5155" y="403"/>
                  </a:cubicBezTo>
                  <a:cubicBezTo>
                    <a:pt x="5167" y="403"/>
                    <a:pt x="5182" y="401"/>
                    <a:pt x="5189" y="399"/>
                  </a:cubicBezTo>
                  <a:cubicBezTo>
                    <a:pt x="5189" y="471"/>
                    <a:pt x="5189" y="471"/>
                    <a:pt x="5189" y="471"/>
                  </a:cubicBezTo>
                  <a:cubicBezTo>
                    <a:pt x="5181" y="473"/>
                    <a:pt x="5144" y="476"/>
                    <a:pt x="5122" y="476"/>
                  </a:cubicBezTo>
                  <a:cubicBezTo>
                    <a:pt x="5024" y="476"/>
                    <a:pt x="5009" y="440"/>
                    <a:pt x="5009" y="378"/>
                  </a:cubicBezTo>
                  <a:close/>
                  <a:moveTo>
                    <a:pt x="5225" y="305"/>
                  </a:moveTo>
                  <a:cubicBezTo>
                    <a:pt x="5225" y="175"/>
                    <a:pt x="5314" y="132"/>
                    <a:pt x="5395" y="132"/>
                  </a:cubicBezTo>
                  <a:cubicBezTo>
                    <a:pt x="5476" y="132"/>
                    <a:pt x="5565" y="175"/>
                    <a:pt x="5565" y="305"/>
                  </a:cubicBezTo>
                  <a:cubicBezTo>
                    <a:pt x="5565" y="435"/>
                    <a:pt x="5476" y="478"/>
                    <a:pt x="5395" y="478"/>
                  </a:cubicBezTo>
                  <a:cubicBezTo>
                    <a:pt x="5315" y="478"/>
                    <a:pt x="5225" y="435"/>
                    <a:pt x="5225" y="305"/>
                  </a:cubicBezTo>
                  <a:close/>
                  <a:moveTo>
                    <a:pt x="5465" y="306"/>
                  </a:moveTo>
                  <a:cubicBezTo>
                    <a:pt x="5465" y="250"/>
                    <a:pt x="5445" y="205"/>
                    <a:pt x="5395" y="205"/>
                  </a:cubicBezTo>
                  <a:cubicBezTo>
                    <a:pt x="5347" y="205"/>
                    <a:pt x="5325" y="246"/>
                    <a:pt x="5325" y="306"/>
                  </a:cubicBezTo>
                  <a:cubicBezTo>
                    <a:pt x="5325" y="361"/>
                    <a:pt x="5344" y="408"/>
                    <a:pt x="5395" y="408"/>
                  </a:cubicBezTo>
                  <a:cubicBezTo>
                    <a:pt x="5443" y="408"/>
                    <a:pt x="5465" y="366"/>
                    <a:pt x="5465" y="306"/>
                  </a:cubicBezTo>
                  <a:close/>
                  <a:moveTo>
                    <a:pt x="5623" y="471"/>
                  </a:moveTo>
                  <a:cubicBezTo>
                    <a:pt x="5623" y="138"/>
                    <a:pt x="5623" y="138"/>
                    <a:pt x="5623" y="138"/>
                  </a:cubicBezTo>
                  <a:cubicBezTo>
                    <a:pt x="5724" y="138"/>
                    <a:pt x="5724" y="138"/>
                    <a:pt x="5724" y="138"/>
                  </a:cubicBezTo>
                  <a:cubicBezTo>
                    <a:pt x="5724" y="194"/>
                    <a:pt x="5724" y="194"/>
                    <a:pt x="5724" y="194"/>
                  </a:cubicBezTo>
                  <a:cubicBezTo>
                    <a:pt x="5724" y="194"/>
                    <a:pt x="5724" y="194"/>
                    <a:pt x="5724" y="194"/>
                  </a:cubicBezTo>
                  <a:cubicBezTo>
                    <a:pt x="5743" y="166"/>
                    <a:pt x="5775" y="132"/>
                    <a:pt x="5837" y="132"/>
                  </a:cubicBezTo>
                  <a:cubicBezTo>
                    <a:pt x="5840" y="132"/>
                    <a:pt x="5840" y="132"/>
                    <a:pt x="5840" y="132"/>
                  </a:cubicBezTo>
                  <a:cubicBezTo>
                    <a:pt x="5839" y="221"/>
                    <a:pt x="5839" y="221"/>
                    <a:pt x="5839" y="221"/>
                  </a:cubicBezTo>
                  <a:cubicBezTo>
                    <a:pt x="5835" y="220"/>
                    <a:pt x="5819" y="219"/>
                    <a:pt x="5813" y="219"/>
                  </a:cubicBezTo>
                  <a:cubicBezTo>
                    <a:pt x="5773" y="219"/>
                    <a:pt x="5743" y="240"/>
                    <a:pt x="5724" y="265"/>
                  </a:cubicBezTo>
                  <a:cubicBezTo>
                    <a:pt x="5724" y="471"/>
                    <a:pt x="5724" y="471"/>
                    <a:pt x="5724" y="471"/>
                  </a:cubicBezTo>
                  <a:lnTo>
                    <a:pt x="5623" y="471"/>
                  </a:lnTo>
                  <a:close/>
                  <a:moveTo>
                    <a:pt x="5854" y="427"/>
                  </a:moveTo>
                  <a:cubicBezTo>
                    <a:pt x="5894" y="371"/>
                    <a:pt x="5894" y="371"/>
                    <a:pt x="5894" y="371"/>
                  </a:cubicBezTo>
                  <a:cubicBezTo>
                    <a:pt x="5924" y="397"/>
                    <a:pt x="5969" y="414"/>
                    <a:pt x="6010" y="414"/>
                  </a:cubicBezTo>
                  <a:cubicBezTo>
                    <a:pt x="6041" y="414"/>
                    <a:pt x="6063" y="403"/>
                    <a:pt x="6063" y="381"/>
                  </a:cubicBezTo>
                  <a:cubicBezTo>
                    <a:pt x="6063" y="358"/>
                    <a:pt x="6046" y="350"/>
                    <a:pt x="6000" y="341"/>
                  </a:cubicBezTo>
                  <a:cubicBezTo>
                    <a:pt x="5937" y="330"/>
                    <a:pt x="5869" y="315"/>
                    <a:pt x="5869" y="237"/>
                  </a:cubicBezTo>
                  <a:cubicBezTo>
                    <a:pt x="5869" y="170"/>
                    <a:pt x="5924" y="132"/>
                    <a:pt x="5999" y="132"/>
                  </a:cubicBezTo>
                  <a:cubicBezTo>
                    <a:pt x="6067" y="132"/>
                    <a:pt x="6108" y="149"/>
                    <a:pt x="6145" y="178"/>
                  </a:cubicBezTo>
                  <a:cubicBezTo>
                    <a:pt x="6106" y="235"/>
                    <a:pt x="6106" y="235"/>
                    <a:pt x="6106" y="235"/>
                  </a:cubicBezTo>
                  <a:cubicBezTo>
                    <a:pt x="6072" y="212"/>
                    <a:pt x="6039" y="199"/>
                    <a:pt x="6007" y="199"/>
                  </a:cubicBezTo>
                  <a:cubicBezTo>
                    <a:pt x="5979" y="199"/>
                    <a:pt x="5963" y="210"/>
                    <a:pt x="5963" y="228"/>
                  </a:cubicBezTo>
                  <a:cubicBezTo>
                    <a:pt x="5963" y="248"/>
                    <a:pt x="5981" y="256"/>
                    <a:pt x="6022" y="264"/>
                  </a:cubicBezTo>
                  <a:cubicBezTo>
                    <a:pt x="6087" y="275"/>
                    <a:pt x="6157" y="290"/>
                    <a:pt x="6157" y="366"/>
                  </a:cubicBezTo>
                  <a:cubicBezTo>
                    <a:pt x="6157" y="446"/>
                    <a:pt x="6087" y="478"/>
                    <a:pt x="6010" y="478"/>
                  </a:cubicBezTo>
                  <a:cubicBezTo>
                    <a:pt x="5937" y="478"/>
                    <a:pt x="5888" y="456"/>
                    <a:pt x="5854" y="427"/>
                  </a:cubicBezTo>
                  <a:close/>
                </a:path>
              </a:pathLst>
            </a:custGeom>
            <a:solidFill>
              <a:srgbClr val="007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0" tIns="45705" rIns="91410" bIns="45705" numCol="1" anchor="t" anchorCtr="0" compatLnSpc="1">
              <a:prstTxWarp prst="textNoShape">
                <a:avLst/>
              </a:prstTxWarp>
            </a:bodyPr>
            <a:lstStyle/>
            <a:p>
              <a:endParaRPr lang="en-US" sz="900" dirty="0">
                <a:solidFill>
                  <a:prstClr val="black"/>
                </a:solidFill>
              </a:endParaRPr>
            </a:p>
          </p:txBody>
        </p:sp>
      </p:grpSp>
      <p:grpSp>
        <p:nvGrpSpPr>
          <p:cNvPr id="2" name="Group 1">
            <a:extLst>
              <a:ext uri="{FF2B5EF4-FFF2-40B4-BE49-F238E27FC236}">
                <a16:creationId xmlns:a16="http://schemas.microsoft.com/office/drawing/2014/main" id="{6240C89C-99B0-4BDF-A162-9010EFE3178F}"/>
              </a:ext>
            </a:extLst>
          </p:cNvPr>
          <p:cNvGrpSpPr/>
          <p:nvPr/>
        </p:nvGrpSpPr>
        <p:grpSpPr>
          <a:xfrm>
            <a:off x="839041" y="2887770"/>
            <a:ext cx="2371837" cy="2371708"/>
            <a:chOff x="1803832" y="5443741"/>
            <a:chExt cx="4743673" cy="4743415"/>
          </a:xfrm>
        </p:grpSpPr>
        <p:grpSp>
          <p:nvGrpSpPr>
            <p:cNvPr id="5" name="Group 4">
              <a:extLst>
                <a:ext uri="{FF2B5EF4-FFF2-40B4-BE49-F238E27FC236}">
                  <a16:creationId xmlns:a16="http://schemas.microsoft.com/office/drawing/2014/main" id="{174E2882-2550-4AC3-AE73-A1A9AAFC0B59}"/>
                </a:ext>
              </a:extLst>
            </p:cNvPr>
            <p:cNvGrpSpPr/>
            <p:nvPr/>
          </p:nvGrpSpPr>
          <p:grpSpPr>
            <a:xfrm>
              <a:off x="1803832" y="5443741"/>
              <a:ext cx="4743673" cy="4743415"/>
              <a:chOff x="1803832" y="5493785"/>
              <a:chExt cx="4743673" cy="4743415"/>
            </a:xfrm>
          </p:grpSpPr>
          <p:sp>
            <p:nvSpPr>
              <p:cNvPr id="66" name="Donut 159">
                <a:extLst>
                  <a:ext uri="{FF2B5EF4-FFF2-40B4-BE49-F238E27FC236}">
                    <a16:creationId xmlns:a16="http://schemas.microsoft.com/office/drawing/2014/main" id="{279D6597-5E72-413B-A011-0CD391993F2F}"/>
                  </a:ext>
                </a:extLst>
              </p:cNvPr>
              <p:cNvSpPr/>
              <p:nvPr/>
            </p:nvSpPr>
            <p:spPr>
              <a:xfrm>
                <a:off x="1805703" y="5493785"/>
                <a:ext cx="4741802" cy="4741801"/>
              </a:xfrm>
              <a:prstGeom prst="donut">
                <a:avLst>
                  <a:gd name="adj" fmla="val 8814"/>
                </a:avLst>
              </a:prstGeom>
              <a:solidFill>
                <a:schemeClr val="accent2"/>
              </a:solidFill>
              <a:ln w="25400" cap="flat" cmpd="sng" algn="ctr">
                <a:noFill/>
                <a:prstDash val="solid"/>
              </a:ln>
              <a:effectLst/>
            </p:spPr>
            <p:txBody>
              <a:bodyPr rtlCol="0" anchor="ctr"/>
              <a:lstStyle/>
              <a:p>
                <a:pPr algn="ctr" defTabSz="914355">
                  <a:defRPr/>
                </a:pPr>
                <a:endParaRPr lang="en-US" kern="0" dirty="0">
                  <a:solidFill>
                    <a:srgbClr val="FFFFFF"/>
                  </a:solidFill>
                  <a:latin typeface="Arial"/>
                </a:endParaRPr>
              </a:p>
            </p:txBody>
          </p:sp>
          <p:cxnSp>
            <p:nvCxnSpPr>
              <p:cNvPr id="67" name="Straight Connector 66">
                <a:extLst>
                  <a:ext uri="{FF2B5EF4-FFF2-40B4-BE49-F238E27FC236}">
                    <a16:creationId xmlns:a16="http://schemas.microsoft.com/office/drawing/2014/main" id="{56015F8B-7D05-4BE5-9FF9-7453313BD06A}"/>
                  </a:ext>
                </a:extLst>
              </p:cNvPr>
              <p:cNvCxnSpPr>
                <a:stCxn id="66" idx="0"/>
                <a:endCxn id="66" idx="4"/>
              </p:cNvCxnSpPr>
              <p:nvPr/>
            </p:nvCxnSpPr>
            <p:spPr>
              <a:xfrm>
                <a:off x="4176604" y="5493785"/>
                <a:ext cx="0" cy="4741801"/>
              </a:xfrm>
              <a:prstGeom prst="line">
                <a:avLst/>
              </a:prstGeom>
              <a:noFill/>
              <a:ln w="19050" cap="flat" cmpd="sng" algn="ctr">
                <a:solidFill>
                  <a:schemeClr val="bg1"/>
                </a:solidFill>
                <a:prstDash val="solid"/>
                <a:tailEnd type="none"/>
              </a:ln>
              <a:effectLst/>
            </p:spPr>
          </p:cxnSp>
          <p:cxnSp>
            <p:nvCxnSpPr>
              <p:cNvPr id="69" name="Straight Connector 68">
                <a:extLst>
                  <a:ext uri="{FF2B5EF4-FFF2-40B4-BE49-F238E27FC236}">
                    <a16:creationId xmlns:a16="http://schemas.microsoft.com/office/drawing/2014/main" id="{B946CFCF-3FF1-481E-82C1-E1E9074D75A0}"/>
                  </a:ext>
                </a:extLst>
              </p:cNvPr>
              <p:cNvCxnSpPr>
                <a:stCxn id="66" idx="6"/>
                <a:endCxn id="66" idx="2"/>
              </p:cNvCxnSpPr>
              <p:nvPr/>
            </p:nvCxnSpPr>
            <p:spPr>
              <a:xfrm flipH="1">
                <a:off x="1805703" y="7864685"/>
                <a:ext cx="4741802" cy="0"/>
              </a:xfrm>
              <a:prstGeom prst="line">
                <a:avLst/>
              </a:prstGeom>
              <a:noFill/>
              <a:ln w="19050" cap="flat" cmpd="sng" algn="ctr">
                <a:solidFill>
                  <a:schemeClr val="bg1"/>
                </a:solidFill>
                <a:prstDash val="solid"/>
                <a:tailEnd type="none"/>
              </a:ln>
              <a:effectLst/>
            </p:spPr>
          </p:cxnSp>
          <p:cxnSp>
            <p:nvCxnSpPr>
              <p:cNvPr id="103" name="Straight Connector 102">
                <a:extLst>
                  <a:ext uri="{FF2B5EF4-FFF2-40B4-BE49-F238E27FC236}">
                    <a16:creationId xmlns:a16="http://schemas.microsoft.com/office/drawing/2014/main" id="{1D1D9905-97CF-4A0D-8036-606F57EE2746}"/>
                  </a:ext>
                </a:extLst>
              </p:cNvPr>
              <p:cNvCxnSpPr/>
              <p:nvPr/>
            </p:nvCxnSpPr>
            <p:spPr>
              <a:xfrm>
                <a:off x="4174733" y="5495399"/>
                <a:ext cx="0" cy="4741801"/>
              </a:xfrm>
              <a:prstGeom prst="line">
                <a:avLst/>
              </a:prstGeom>
              <a:noFill/>
              <a:ln w="19050" cap="flat" cmpd="sng" algn="ctr">
                <a:solidFill>
                  <a:srgbClr val="F9F9FA">
                    <a:alpha val="29020"/>
                  </a:srgbClr>
                </a:solidFill>
                <a:prstDash val="solid"/>
                <a:tailEnd type="none"/>
              </a:ln>
              <a:effectLst/>
            </p:spPr>
          </p:cxnSp>
          <p:sp>
            <p:nvSpPr>
              <p:cNvPr id="104" name="Rectangle 103">
                <a:extLst>
                  <a:ext uri="{FF2B5EF4-FFF2-40B4-BE49-F238E27FC236}">
                    <a16:creationId xmlns:a16="http://schemas.microsoft.com/office/drawing/2014/main" id="{E4AA560F-80E6-48A3-9B6A-C832093335F7}"/>
                  </a:ext>
                </a:extLst>
              </p:cNvPr>
              <p:cNvSpPr/>
              <p:nvPr/>
            </p:nvSpPr>
            <p:spPr>
              <a:xfrm rot="2765026">
                <a:off x="2058272" y="5749837"/>
                <a:ext cx="4232923" cy="4232923"/>
              </a:xfrm>
              <a:prstGeom prst="rect">
                <a:avLst/>
              </a:prstGeom>
              <a:noFill/>
              <a:effectLst/>
            </p:spPr>
            <p:txBody>
              <a:bodyPr spcFirstLastPara="1" wrap="none" lIns="91434" tIns="45717" rIns="91434" bIns="45717" numCol="1">
                <a:prstTxWarp prst="textArchUp">
                  <a:avLst/>
                </a:prstTxWarp>
                <a:spAutoFit/>
              </a:bodyPr>
              <a:lstStyle/>
              <a:p>
                <a:pPr algn="ctr" defTabSz="914355">
                  <a:defRPr/>
                </a:pPr>
                <a:r>
                  <a:rPr lang="en-US" sz="1600" kern="0" dirty="0">
                    <a:ln w="0"/>
                    <a:solidFill>
                      <a:srgbClr val="FFFFFF"/>
                    </a:solidFill>
                    <a:latin typeface="Calibri" panose="020F0502020204030204" pitchFamily="34" charset="0"/>
                  </a:rPr>
                  <a:t>PEOPLE</a:t>
                </a:r>
              </a:p>
            </p:txBody>
          </p:sp>
          <p:sp>
            <p:nvSpPr>
              <p:cNvPr id="107" name="Rectangle 106">
                <a:extLst>
                  <a:ext uri="{FF2B5EF4-FFF2-40B4-BE49-F238E27FC236}">
                    <a16:creationId xmlns:a16="http://schemas.microsoft.com/office/drawing/2014/main" id="{94D510CE-2B12-42BF-8726-04B34DFD786E}"/>
                  </a:ext>
                </a:extLst>
              </p:cNvPr>
              <p:cNvSpPr/>
              <p:nvPr/>
            </p:nvSpPr>
            <p:spPr>
              <a:xfrm rot="18965026">
                <a:off x="1948328" y="5639891"/>
                <a:ext cx="4452813" cy="4452815"/>
              </a:xfrm>
              <a:prstGeom prst="rect">
                <a:avLst/>
              </a:prstGeom>
              <a:noFill/>
              <a:effectLst/>
            </p:spPr>
            <p:txBody>
              <a:bodyPr spcFirstLastPara="1" wrap="none" lIns="91434" tIns="45717" rIns="91434" bIns="45717" numCol="1">
                <a:prstTxWarp prst="textArchDown">
                  <a:avLst/>
                </a:prstTxWarp>
                <a:spAutoFit/>
              </a:bodyPr>
              <a:lstStyle/>
              <a:p>
                <a:pPr algn="ctr" defTabSz="914355">
                  <a:defRPr/>
                </a:pPr>
                <a:r>
                  <a:rPr lang="en-US" sz="1600" kern="0" dirty="0">
                    <a:ln w="0"/>
                    <a:solidFill>
                      <a:srgbClr val="FFFFFF"/>
                    </a:solidFill>
                    <a:latin typeface="Calibri" panose="020F0502020204030204" pitchFamily="34" charset="0"/>
                  </a:rPr>
                  <a:t>TASKS</a:t>
                </a:r>
              </a:p>
            </p:txBody>
          </p:sp>
          <p:sp>
            <p:nvSpPr>
              <p:cNvPr id="108" name="Rectangle 107">
                <a:extLst>
                  <a:ext uri="{FF2B5EF4-FFF2-40B4-BE49-F238E27FC236}">
                    <a16:creationId xmlns:a16="http://schemas.microsoft.com/office/drawing/2014/main" id="{9471033A-0092-4EEC-8072-C72819BA48DA}"/>
                  </a:ext>
                </a:extLst>
              </p:cNvPr>
              <p:cNvSpPr/>
              <p:nvPr/>
            </p:nvSpPr>
            <p:spPr>
              <a:xfrm rot="2765026">
                <a:off x="1948326" y="5639893"/>
                <a:ext cx="4452815" cy="4452813"/>
              </a:xfrm>
              <a:prstGeom prst="rect">
                <a:avLst/>
              </a:prstGeom>
              <a:noFill/>
              <a:effectLst/>
            </p:spPr>
            <p:txBody>
              <a:bodyPr spcFirstLastPara="1" wrap="none" lIns="91434" tIns="45717" rIns="91434" bIns="45717" numCol="1">
                <a:prstTxWarp prst="textArchDown">
                  <a:avLst/>
                </a:prstTxWarp>
                <a:spAutoFit/>
              </a:bodyPr>
              <a:lstStyle/>
              <a:p>
                <a:pPr algn="ctr" defTabSz="914355">
                  <a:defRPr/>
                </a:pPr>
                <a:r>
                  <a:rPr lang="en-US" sz="1600" kern="0" dirty="0">
                    <a:ln w="0"/>
                    <a:solidFill>
                      <a:srgbClr val="FFFFFF"/>
                    </a:solidFill>
                    <a:latin typeface="Calibri" panose="020F0502020204030204" pitchFamily="34" charset="0"/>
                  </a:rPr>
                  <a:t>CONTENT</a:t>
                </a:r>
              </a:p>
            </p:txBody>
          </p:sp>
          <p:sp>
            <p:nvSpPr>
              <p:cNvPr id="111" name="Rectangle 110">
                <a:extLst>
                  <a:ext uri="{FF2B5EF4-FFF2-40B4-BE49-F238E27FC236}">
                    <a16:creationId xmlns:a16="http://schemas.microsoft.com/office/drawing/2014/main" id="{B25A52D4-1A7D-4795-A9CA-78CE05746EF3}"/>
                  </a:ext>
                </a:extLst>
              </p:cNvPr>
              <p:cNvSpPr/>
              <p:nvPr/>
            </p:nvSpPr>
            <p:spPr>
              <a:xfrm rot="18903954">
                <a:off x="2058271" y="5749837"/>
                <a:ext cx="4232923" cy="4232923"/>
              </a:xfrm>
              <a:prstGeom prst="rect">
                <a:avLst/>
              </a:prstGeom>
              <a:noFill/>
              <a:effectLst/>
            </p:spPr>
            <p:txBody>
              <a:bodyPr spcFirstLastPara="1" wrap="none" lIns="91434" tIns="45717" rIns="91434" bIns="45717" numCol="1">
                <a:prstTxWarp prst="textArchUp">
                  <a:avLst/>
                </a:prstTxWarp>
                <a:spAutoFit/>
              </a:bodyPr>
              <a:lstStyle/>
              <a:p>
                <a:pPr algn="ctr" defTabSz="914355">
                  <a:defRPr/>
                </a:pPr>
                <a:r>
                  <a:rPr lang="en-US" sz="1600" kern="0" dirty="0">
                    <a:ln w="0"/>
                    <a:solidFill>
                      <a:srgbClr val="FFFFFF"/>
                    </a:solidFill>
                    <a:latin typeface="Calibri" panose="020F0502020204030204" pitchFamily="34" charset="0"/>
                  </a:rPr>
                  <a:t>DATA</a:t>
                </a:r>
              </a:p>
            </p:txBody>
          </p:sp>
          <p:cxnSp>
            <p:nvCxnSpPr>
              <p:cNvPr id="112" name="Straight Connector 111">
                <a:extLst>
                  <a:ext uri="{FF2B5EF4-FFF2-40B4-BE49-F238E27FC236}">
                    <a16:creationId xmlns:a16="http://schemas.microsoft.com/office/drawing/2014/main" id="{A71264FE-D2A7-4718-88C9-BC89CCA64CD0}"/>
                  </a:ext>
                </a:extLst>
              </p:cNvPr>
              <p:cNvCxnSpPr/>
              <p:nvPr/>
            </p:nvCxnSpPr>
            <p:spPr>
              <a:xfrm flipH="1">
                <a:off x="1803832" y="7866300"/>
                <a:ext cx="4741802" cy="0"/>
              </a:xfrm>
              <a:prstGeom prst="line">
                <a:avLst/>
              </a:prstGeom>
              <a:noFill/>
              <a:ln w="19050" cap="flat" cmpd="sng" algn="ctr">
                <a:solidFill>
                  <a:srgbClr val="F6F8FC"/>
                </a:solidFill>
                <a:prstDash val="solid"/>
                <a:tailEnd type="none"/>
              </a:ln>
              <a:effectLst/>
            </p:spPr>
          </p:cxnSp>
          <p:sp>
            <p:nvSpPr>
              <p:cNvPr id="68" name="TextBox 67">
                <a:extLst>
                  <a:ext uri="{FF2B5EF4-FFF2-40B4-BE49-F238E27FC236}">
                    <a16:creationId xmlns:a16="http://schemas.microsoft.com/office/drawing/2014/main" id="{6D1907E5-142B-40C0-9AA3-477C9AD05A69}"/>
                  </a:ext>
                </a:extLst>
              </p:cNvPr>
              <p:cNvSpPr txBox="1"/>
              <p:nvPr/>
            </p:nvSpPr>
            <p:spPr>
              <a:xfrm>
                <a:off x="2460026" y="8189914"/>
                <a:ext cx="3429413" cy="1181862"/>
              </a:xfrm>
              <a:prstGeom prst="rect">
                <a:avLst/>
              </a:prstGeom>
              <a:noFill/>
            </p:spPr>
            <p:txBody>
              <a:bodyPr wrap="square" rtlCol="0">
                <a:spAutoFit/>
              </a:bodyPr>
              <a:lstStyle/>
              <a:p>
                <a:pPr algn="ctr" defTabSz="914355">
                  <a:lnSpc>
                    <a:spcPct val="90000"/>
                  </a:lnSpc>
                  <a:defRPr/>
                </a:pPr>
                <a:r>
                  <a:rPr lang="en-US" kern="0" dirty="0">
                    <a:solidFill>
                      <a:schemeClr val="accent2"/>
                    </a:solidFill>
                    <a:latin typeface="Calibri" panose="020F0502020204030204" pitchFamily="34" charset="0"/>
                  </a:rPr>
                  <a:t>CUSTOMER</a:t>
                </a:r>
                <a:br>
                  <a:rPr lang="en-US" kern="0" dirty="0">
                    <a:solidFill>
                      <a:schemeClr val="accent2"/>
                    </a:solidFill>
                    <a:latin typeface="Calibri" panose="020F0502020204030204" pitchFamily="34" charset="0"/>
                  </a:rPr>
                </a:br>
                <a:r>
                  <a:rPr lang="en-US" kern="0" dirty="0">
                    <a:solidFill>
                      <a:schemeClr val="accent2"/>
                    </a:solidFill>
                    <a:latin typeface="Calibri" panose="020F0502020204030204" pitchFamily="34" charset="0"/>
                  </a:rPr>
                  <a:t>WORKSPACE</a:t>
                </a:r>
                <a:endParaRPr lang="en-US" b="1" kern="0" dirty="0">
                  <a:solidFill>
                    <a:schemeClr val="accent2"/>
                  </a:solidFill>
                  <a:latin typeface="Calibri" panose="020F0502020204030204" pitchFamily="34" charset="0"/>
                </a:endParaRPr>
              </a:p>
            </p:txBody>
          </p:sp>
        </p:grpSp>
        <p:sp>
          <p:nvSpPr>
            <p:cNvPr id="52" name="Freeform 52">
              <a:extLst>
                <a:ext uri="{FF2B5EF4-FFF2-40B4-BE49-F238E27FC236}">
                  <a16:creationId xmlns:a16="http://schemas.microsoft.com/office/drawing/2014/main" id="{253A3169-E313-41BF-88C7-829DC92FB5DD}"/>
                </a:ext>
              </a:extLst>
            </p:cNvPr>
            <p:cNvSpPr>
              <a:spLocks noChangeArrowheads="1"/>
            </p:cNvSpPr>
            <p:nvPr/>
          </p:nvSpPr>
          <p:spPr bwMode="auto">
            <a:xfrm>
              <a:off x="3118198" y="6596928"/>
              <a:ext cx="2199463" cy="1197176"/>
            </a:xfrm>
            <a:custGeom>
              <a:avLst/>
              <a:gdLst>
                <a:gd name="T0" fmla="*/ 128 w 1046"/>
                <a:gd name="T1" fmla="*/ 135 h 567"/>
                <a:gd name="T2" fmla="*/ 182 w 1046"/>
                <a:gd name="T3" fmla="*/ 191 h 567"/>
                <a:gd name="T4" fmla="*/ 0 w 1046"/>
                <a:gd name="T5" fmla="*/ 409 h 567"/>
                <a:gd name="T6" fmla="*/ 76 w 1046"/>
                <a:gd name="T7" fmla="*/ 279 h 567"/>
                <a:gd name="T8" fmla="*/ 125 w 1046"/>
                <a:gd name="T9" fmla="*/ 321 h 567"/>
                <a:gd name="T10" fmla="*/ 179 w 1046"/>
                <a:gd name="T11" fmla="*/ 279 h 567"/>
                <a:gd name="T12" fmla="*/ 198 w 1046"/>
                <a:gd name="T13" fmla="*/ 355 h 567"/>
                <a:gd name="T14" fmla="*/ 437 w 1046"/>
                <a:gd name="T15" fmla="*/ 133 h 567"/>
                <a:gd name="T16" fmla="*/ 300 w 1046"/>
                <a:gd name="T17" fmla="*/ 132 h 567"/>
                <a:gd name="T18" fmla="*/ 214 w 1046"/>
                <a:gd name="T19" fmla="*/ 349 h 567"/>
                <a:gd name="T20" fmla="*/ 306 w 1046"/>
                <a:gd name="T21" fmla="*/ 241 h 567"/>
                <a:gd name="T22" fmla="*/ 372 w 1046"/>
                <a:gd name="T23" fmla="*/ 280 h 567"/>
                <a:gd name="T24" fmla="*/ 433 w 1046"/>
                <a:gd name="T25" fmla="*/ 241 h 567"/>
                <a:gd name="T26" fmla="*/ 469 w 1046"/>
                <a:gd name="T27" fmla="*/ 261 h 567"/>
                <a:gd name="T28" fmla="*/ 446 w 1046"/>
                <a:gd name="T29" fmla="*/ 432 h 567"/>
                <a:gd name="T30" fmla="*/ 340 w 1046"/>
                <a:gd name="T31" fmla="*/ 341 h 567"/>
                <a:gd name="T32" fmla="*/ 214 w 1046"/>
                <a:gd name="T33" fmla="*/ 349 h 567"/>
                <a:gd name="T34" fmla="*/ 647 w 1046"/>
                <a:gd name="T35" fmla="*/ 0 h 567"/>
                <a:gd name="T36" fmla="*/ 727 w 1046"/>
                <a:gd name="T37" fmla="*/ 82 h 567"/>
                <a:gd name="T38" fmla="*/ 723 w 1046"/>
                <a:gd name="T39" fmla="*/ 207 h 567"/>
                <a:gd name="T40" fmla="*/ 819 w 1046"/>
                <a:gd name="T41" fmla="*/ 290 h 567"/>
                <a:gd name="T42" fmla="*/ 463 w 1046"/>
                <a:gd name="T43" fmla="*/ 395 h 567"/>
                <a:gd name="T44" fmla="*/ 571 w 1046"/>
                <a:gd name="T45" fmla="*/ 207 h 567"/>
                <a:gd name="T46" fmla="*/ 625 w 1046"/>
                <a:gd name="T47" fmla="*/ 302 h 567"/>
                <a:gd name="T48" fmla="*/ 644 w 1046"/>
                <a:gd name="T49" fmla="*/ 231 h 567"/>
                <a:gd name="T50" fmla="*/ 663 w 1046"/>
                <a:gd name="T51" fmla="*/ 302 h 567"/>
                <a:gd name="T52" fmla="*/ 821 w 1046"/>
                <a:gd name="T53" fmla="*/ 228 h 567"/>
                <a:gd name="T54" fmla="*/ 439 w 1046"/>
                <a:gd name="T55" fmla="*/ 461 h 567"/>
                <a:gd name="T56" fmla="*/ 303 w 1046"/>
                <a:gd name="T57" fmla="*/ 346 h 567"/>
                <a:gd name="T58" fmla="*/ 4 w 1046"/>
                <a:gd name="T59" fmla="*/ 445 h 567"/>
                <a:gd name="T60" fmla="*/ 284 w 1046"/>
                <a:gd name="T61" fmla="*/ 448 h 567"/>
                <a:gd name="T62" fmla="*/ 423 w 1046"/>
                <a:gd name="T63" fmla="*/ 566 h 567"/>
                <a:gd name="T64" fmla="*/ 883 w 1046"/>
                <a:gd name="T65" fmla="*/ 390 h 567"/>
                <a:gd name="T66" fmla="*/ 1045 w 1046"/>
                <a:gd name="T67" fmla="*/ 271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6" h="567">
                  <a:moveTo>
                    <a:pt x="182" y="191"/>
                  </a:moveTo>
                  <a:cubicBezTo>
                    <a:pt x="181" y="161"/>
                    <a:pt x="162" y="135"/>
                    <a:pt x="128" y="135"/>
                  </a:cubicBezTo>
                  <a:cubicBezTo>
                    <a:pt x="92" y="135"/>
                    <a:pt x="74" y="159"/>
                    <a:pt x="74" y="190"/>
                  </a:cubicBezTo>
                  <a:cubicBezTo>
                    <a:pt x="73" y="309"/>
                    <a:pt x="182" y="308"/>
                    <a:pt x="182" y="191"/>
                  </a:cubicBezTo>
                  <a:close/>
                  <a:moveTo>
                    <a:pt x="0" y="420"/>
                  </a:moveTo>
                  <a:lnTo>
                    <a:pt x="0" y="409"/>
                  </a:lnTo>
                  <a:cubicBezTo>
                    <a:pt x="0" y="379"/>
                    <a:pt x="1" y="346"/>
                    <a:pt x="15" y="321"/>
                  </a:cubicBezTo>
                  <a:cubicBezTo>
                    <a:pt x="26" y="299"/>
                    <a:pt x="50" y="279"/>
                    <a:pt x="76" y="279"/>
                  </a:cubicBezTo>
                  <a:lnTo>
                    <a:pt x="86" y="279"/>
                  </a:lnTo>
                  <a:cubicBezTo>
                    <a:pt x="98" y="290"/>
                    <a:pt x="119" y="315"/>
                    <a:pt x="125" y="321"/>
                  </a:cubicBezTo>
                  <a:cubicBezTo>
                    <a:pt x="125" y="321"/>
                    <a:pt x="157" y="289"/>
                    <a:pt x="169" y="279"/>
                  </a:cubicBezTo>
                  <a:lnTo>
                    <a:pt x="179" y="279"/>
                  </a:lnTo>
                  <a:cubicBezTo>
                    <a:pt x="192" y="279"/>
                    <a:pt x="204" y="283"/>
                    <a:pt x="214" y="292"/>
                  </a:cubicBezTo>
                  <a:cubicBezTo>
                    <a:pt x="205" y="311"/>
                    <a:pt x="201" y="333"/>
                    <a:pt x="198" y="355"/>
                  </a:cubicBezTo>
                  <a:lnTo>
                    <a:pt x="0" y="420"/>
                  </a:lnTo>
                  <a:close/>
                  <a:moveTo>
                    <a:pt x="437" y="133"/>
                  </a:moveTo>
                  <a:cubicBezTo>
                    <a:pt x="436" y="95"/>
                    <a:pt x="411" y="63"/>
                    <a:pt x="369" y="63"/>
                  </a:cubicBezTo>
                  <a:cubicBezTo>
                    <a:pt x="325" y="63"/>
                    <a:pt x="302" y="95"/>
                    <a:pt x="300" y="132"/>
                  </a:cubicBezTo>
                  <a:cubicBezTo>
                    <a:pt x="300" y="279"/>
                    <a:pt x="437" y="277"/>
                    <a:pt x="437" y="133"/>
                  </a:cubicBezTo>
                  <a:close/>
                  <a:moveTo>
                    <a:pt x="214" y="349"/>
                  </a:moveTo>
                  <a:cubicBezTo>
                    <a:pt x="217" y="328"/>
                    <a:pt x="222" y="309"/>
                    <a:pt x="230" y="293"/>
                  </a:cubicBezTo>
                  <a:cubicBezTo>
                    <a:pt x="245" y="266"/>
                    <a:pt x="273" y="241"/>
                    <a:pt x="306" y="241"/>
                  </a:cubicBezTo>
                  <a:lnTo>
                    <a:pt x="318" y="241"/>
                  </a:lnTo>
                  <a:cubicBezTo>
                    <a:pt x="341" y="260"/>
                    <a:pt x="361" y="276"/>
                    <a:pt x="372" y="280"/>
                  </a:cubicBezTo>
                  <a:cubicBezTo>
                    <a:pt x="373" y="282"/>
                    <a:pt x="405" y="254"/>
                    <a:pt x="421" y="241"/>
                  </a:cubicBezTo>
                  <a:lnTo>
                    <a:pt x="433" y="241"/>
                  </a:lnTo>
                  <a:cubicBezTo>
                    <a:pt x="447" y="241"/>
                    <a:pt x="461" y="247"/>
                    <a:pt x="474" y="254"/>
                  </a:cubicBezTo>
                  <a:cubicBezTo>
                    <a:pt x="472" y="257"/>
                    <a:pt x="471" y="258"/>
                    <a:pt x="469" y="261"/>
                  </a:cubicBezTo>
                  <a:cubicBezTo>
                    <a:pt x="449" y="301"/>
                    <a:pt x="446" y="352"/>
                    <a:pt x="446" y="395"/>
                  </a:cubicBezTo>
                  <a:lnTo>
                    <a:pt x="446" y="432"/>
                  </a:lnTo>
                  <a:lnTo>
                    <a:pt x="445" y="432"/>
                  </a:lnTo>
                  <a:lnTo>
                    <a:pt x="340" y="341"/>
                  </a:lnTo>
                  <a:lnTo>
                    <a:pt x="310" y="317"/>
                  </a:lnTo>
                  <a:lnTo>
                    <a:pt x="214" y="349"/>
                  </a:lnTo>
                  <a:close/>
                  <a:moveTo>
                    <a:pt x="727" y="82"/>
                  </a:moveTo>
                  <a:cubicBezTo>
                    <a:pt x="726" y="38"/>
                    <a:pt x="697" y="0"/>
                    <a:pt x="647" y="0"/>
                  </a:cubicBezTo>
                  <a:cubicBezTo>
                    <a:pt x="596" y="0"/>
                    <a:pt x="568" y="37"/>
                    <a:pt x="567" y="82"/>
                  </a:cubicBezTo>
                  <a:cubicBezTo>
                    <a:pt x="567" y="253"/>
                    <a:pt x="729" y="250"/>
                    <a:pt x="727" y="82"/>
                  </a:cubicBezTo>
                  <a:close/>
                  <a:moveTo>
                    <a:pt x="708" y="207"/>
                  </a:moveTo>
                  <a:lnTo>
                    <a:pt x="723" y="207"/>
                  </a:lnTo>
                  <a:cubicBezTo>
                    <a:pt x="761" y="207"/>
                    <a:pt x="794" y="237"/>
                    <a:pt x="810" y="270"/>
                  </a:cubicBezTo>
                  <a:cubicBezTo>
                    <a:pt x="813" y="277"/>
                    <a:pt x="816" y="283"/>
                    <a:pt x="819" y="290"/>
                  </a:cubicBezTo>
                  <a:lnTo>
                    <a:pt x="463" y="426"/>
                  </a:lnTo>
                  <a:lnTo>
                    <a:pt x="463" y="395"/>
                  </a:lnTo>
                  <a:cubicBezTo>
                    <a:pt x="463" y="353"/>
                    <a:pt x="466" y="305"/>
                    <a:pt x="484" y="270"/>
                  </a:cubicBezTo>
                  <a:cubicBezTo>
                    <a:pt x="501" y="238"/>
                    <a:pt x="533" y="207"/>
                    <a:pt x="571" y="207"/>
                  </a:cubicBezTo>
                  <a:lnTo>
                    <a:pt x="586" y="207"/>
                  </a:lnTo>
                  <a:lnTo>
                    <a:pt x="625" y="302"/>
                  </a:lnTo>
                  <a:lnTo>
                    <a:pt x="634" y="239"/>
                  </a:lnTo>
                  <a:lnTo>
                    <a:pt x="644" y="231"/>
                  </a:lnTo>
                  <a:lnTo>
                    <a:pt x="654" y="239"/>
                  </a:lnTo>
                  <a:lnTo>
                    <a:pt x="663" y="302"/>
                  </a:lnTo>
                  <a:lnTo>
                    <a:pt x="708" y="207"/>
                  </a:lnTo>
                  <a:close/>
                  <a:moveTo>
                    <a:pt x="821" y="228"/>
                  </a:moveTo>
                  <a:lnTo>
                    <a:pt x="850" y="305"/>
                  </a:lnTo>
                  <a:lnTo>
                    <a:pt x="439" y="461"/>
                  </a:lnTo>
                  <a:lnTo>
                    <a:pt x="322" y="362"/>
                  </a:lnTo>
                  <a:lnTo>
                    <a:pt x="303" y="346"/>
                  </a:lnTo>
                  <a:lnTo>
                    <a:pt x="280" y="353"/>
                  </a:lnTo>
                  <a:lnTo>
                    <a:pt x="4" y="445"/>
                  </a:lnTo>
                  <a:lnTo>
                    <a:pt x="32" y="531"/>
                  </a:lnTo>
                  <a:lnTo>
                    <a:pt x="284" y="448"/>
                  </a:lnTo>
                  <a:lnTo>
                    <a:pt x="402" y="548"/>
                  </a:lnTo>
                  <a:lnTo>
                    <a:pt x="423" y="566"/>
                  </a:lnTo>
                  <a:lnTo>
                    <a:pt x="447" y="556"/>
                  </a:lnTo>
                  <a:lnTo>
                    <a:pt x="883" y="390"/>
                  </a:lnTo>
                  <a:lnTo>
                    <a:pt x="911" y="462"/>
                  </a:lnTo>
                  <a:lnTo>
                    <a:pt x="1045" y="271"/>
                  </a:lnTo>
                  <a:lnTo>
                    <a:pt x="821" y="228"/>
                  </a:lnTo>
                  <a:close/>
                </a:path>
              </a:pathLst>
            </a:custGeom>
            <a:solidFill>
              <a:schemeClr val="accent2"/>
            </a:solidFill>
            <a:ln>
              <a:noFill/>
            </a:ln>
            <a:effectLst/>
          </p:spPr>
          <p:txBody>
            <a:bodyPr wrap="none" anchor="ctr"/>
            <a:lstStyle/>
            <a:p>
              <a:endParaRPr lang="en-US" sz="900" dirty="0"/>
            </a:p>
          </p:txBody>
        </p:sp>
      </p:grpSp>
      <p:grpSp>
        <p:nvGrpSpPr>
          <p:cNvPr id="8" name="Group 7">
            <a:extLst>
              <a:ext uri="{FF2B5EF4-FFF2-40B4-BE49-F238E27FC236}">
                <a16:creationId xmlns:a16="http://schemas.microsoft.com/office/drawing/2014/main" id="{A44C20E4-DB96-4095-B870-2C74DF150E83}"/>
              </a:ext>
            </a:extLst>
          </p:cNvPr>
          <p:cNvGrpSpPr/>
          <p:nvPr/>
        </p:nvGrpSpPr>
        <p:grpSpPr>
          <a:xfrm>
            <a:off x="4710292" y="2887770"/>
            <a:ext cx="2371837" cy="2371708"/>
            <a:chOff x="9546334" y="5443741"/>
            <a:chExt cx="4743673" cy="4743415"/>
          </a:xfrm>
        </p:grpSpPr>
        <p:grpSp>
          <p:nvGrpSpPr>
            <p:cNvPr id="4" name="Group 3">
              <a:extLst>
                <a:ext uri="{FF2B5EF4-FFF2-40B4-BE49-F238E27FC236}">
                  <a16:creationId xmlns:a16="http://schemas.microsoft.com/office/drawing/2014/main" id="{0F529A06-FC74-446C-9667-83F4643586F1}"/>
                </a:ext>
              </a:extLst>
            </p:cNvPr>
            <p:cNvGrpSpPr/>
            <p:nvPr/>
          </p:nvGrpSpPr>
          <p:grpSpPr>
            <a:xfrm>
              <a:off x="9546334" y="5443741"/>
              <a:ext cx="4743673" cy="4743415"/>
              <a:chOff x="9624579" y="5513897"/>
              <a:chExt cx="4743673" cy="4743415"/>
            </a:xfrm>
          </p:grpSpPr>
          <p:sp>
            <p:nvSpPr>
              <p:cNvPr id="116" name="Donut 159">
                <a:extLst>
                  <a:ext uri="{FF2B5EF4-FFF2-40B4-BE49-F238E27FC236}">
                    <a16:creationId xmlns:a16="http://schemas.microsoft.com/office/drawing/2014/main" id="{421E2E5B-75F6-4D77-A42D-1C40AE52C85C}"/>
                  </a:ext>
                </a:extLst>
              </p:cNvPr>
              <p:cNvSpPr/>
              <p:nvPr/>
            </p:nvSpPr>
            <p:spPr>
              <a:xfrm>
                <a:off x="9626450" y="5513897"/>
                <a:ext cx="4741802" cy="4741801"/>
              </a:xfrm>
              <a:prstGeom prst="donut">
                <a:avLst>
                  <a:gd name="adj" fmla="val 8814"/>
                </a:avLst>
              </a:prstGeom>
              <a:solidFill>
                <a:schemeClr val="accent2"/>
              </a:solidFill>
              <a:ln w="25400" cap="flat" cmpd="sng" algn="ctr">
                <a:noFill/>
                <a:prstDash val="solid"/>
              </a:ln>
              <a:effectLst/>
            </p:spPr>
            <p:txBody>
              <a:bodyPr rtlCol="0" anchor="ctr"/>
              <a:lstStyle/>
              <a:p>
                <a:pPr algn="ctr" defTabSz="914355">
                  <a:defRPr/>
                </a:pPr>
                <a:endParaRPr lang="en-US" kern="0" dirty="0">
                  <a:solidFill>
                    <a:srgbClr val="FFFFFF"/>
                  </a:solidFill>
                  <a:latin typeface="Arial"/>
                </a:endParaRPr>
              </a:p>
            </p:txBody>
          </p:sp>
          <p:cxnSp>
            <p:nvCxnSpPr>
              <p:cNvPr id="159" name="Straight Connector 158">
                <a:extLst>
                  <a:ext uri="{FF2B5EF4-FFF2-40B4-BE49-F238E27FC236}">
                    <a16:creationId xmlns:a16="http://schemas.microsoft.com/office/drawing/2014/main" id="{2E909744-EEE2-4CDD-AF6B-2257F17C43A6}"/>
                  </a:ext>
                </a:extLst>
              </p:cNvPr>
              <p:cNvCxnSpPr>
                <a:stCxn id="116" idx="0"/>
                <a:endCxn id="116" idx="4"/>
              </p:cNvCxnSpPr>
              <p:nvPr/>
            </p:nvCxnSpPr>
            <p:spPr>
              <a:xfrm>
                <a:off x="11997351" y="5513897"/>
                <a:ext cx="0" cy="4741801"/>
              </a:xfrm>
              <a:prstGeom prst="line">
                <a:avLst/>
              </a:prstGeom>
              <a:noFill/>
              <a:ln w="19050" cap="flat" cmpd="sng" algn="ctr">
                <a:solidFill>
                  <a:schemeClr val="bg1"/>
                </a:solidFill>
                <a:prstDash val="solid"/>
                <a:tailEnd type="none"/>
              </a:ln>
              <a:effectLst/>
            </p:spPr>
          </p:cxnSp>
          <p:cxnSp>
            <p:nvCxnSpPr>
              <p:cNvPr id="160" name="Straight Connector 159">
                <a:extLst>
                  <a:ext uri="{FF2B5EF4-FFF2-40B4-BE49-F238E27FC236}">
                    <a16:creationId xmlns:a16="http://schemas.microsoft.com/office/drawing/2014/main" id="{1996A18F-8EE1-465B-BA61-835D8EA09B8E}"/>
                  </a:ext>
                </a:extLst>
              </p:cNvPr>
              <p:cNvCxnSpPr>
                <a:stCxn id="116" idx="6"/>
                <a:endCxn id="116" idx="2"/>
              </p:cNvCxnSpPr>
              <p:nvPr/>
            </p:nvCxnSpPr>
            <p:spPr>
              <a:xfrm flipH="1">
                <a:off x="9626450" y="7884797"/>
                <a:ext cx="4741802" cy="0"/>
              </a:xfrm>
              <a:prstGeom prst="line">
                <a:avLst/>
              </a:prstGeom>
              <a:noFill/>
              <a:ln w="19050" cap="flat" cmpd="sng" algn="ctr">
                <a:solidFill>
                  <a:schemeClr val="bg1"/>
                </a:solidFill>
                <a:prstDash val="solid"/>
                <a:tailEnd type="none"/>
              </a:ln>
              <a:effectLst/>
            </p:spPr>
          </p:cxnSp>
          <p:cxnSp>
            <p:nvCxnSpPr>
              <p:cNvPr id="161" name="Straight Connector 160">
                <a:extLst>
                  <a:ext uri="{FF2B5EF4-FFF2-40B4-BE49-F238E27FC236}">
                    <a16:creationId xmlns:a16="http://schemas.microsoft.com/office/drawing/2014/main" id="{C9802730-82B4-46F4-B7DB-393FF89C3CF8}"/>
                  </a:ext>
                </a:extLst>
              </p:cNvPr>
              <p:cNvCxnSpPr/>
              <p:nvPr/>
            </p:nvCxnSpPr>
            <p:spPr>
              <a:xfrm>
                <a:off x="11995480" y="5515511"/>
                <a:ext cx="0" cy="4741801"/>
              </a:xfrm>
              <a:prstGeom prst="line">
                <a:avLst/>
              </a:prstGeom>
              <a:noFill/>
              <a:ln w="19050" cap="flat" cmpd="sng" algn="ctr">
                <a:solidFill>
                  <a:srgbClr val="F6F8FC"/>
                </a:solidFill>
                <a:prstDash val="solid"/>
                <a:tailEnd type="none"/>
              </a:ln>
              <a:effectLst/>
            </p:spPr>
          </p:cxnSp>
          <p:sp>
            <p:nvSpPr>
              <p:cNvPr id="162" name="Rectangle 161">
                <a:extLst>
                  <a:ext uri="{FF2B5EF4-FFF2-40B4-BE49-F238E27FC236}">
                    <a16:creationId xmlns:a16="http://schemas.microsoft.com/office/drawing/2014/main" id="{ACC8E631-B08A-4F0C-9DDB-08024F5C6A39}"/>
                  </a:ext>
                </a:extLst>
              </p:cNvPr>
              <p:cNvSpPr/>
              <p:nvPr/>
            </p:nvSpPr>
            <p:spPr>
              <a:xfrm rot="2765026">
                <a:off x="9879018" y="5769949"/>
                <a:ext cx="4232923" cy="4232923"/>
              </a:xfrm>
              <a:prstGeom prst="rect">
                <a:avLst/>
              </a:prstGeom>
              <a:noFill/>
              <a:effectLst/>
            </p:spPr>
            <p:txBody>
              <a:bodyPr spcFirstLastPara="1" wrap="none" lIns="91434" tIns="45717" rIns="91434" bIns="45717" numCol="1">
                <a:prstTxWarp prst="textArchUp">
                  <a:avLst/>
                </a:prstTxWarp>
                <a:spAutoFit/>
              </a:bodyPr>
              <a:lstStyle/>
              <a:p>
                <a:pPr algn="ctr" defTabSz="914355">
                  <a:defRPr/>
                </a:pPr>
                <a:r>
                  <a:rPr lang="en-US" sz="1600" kern="0" dirty="0">
                    <a:ln w="0"/>
                    <a:solidFill>
                      <a:srgbClr val="FFFFFF"/>
                    </a:solidFill>
                    <a:latin typeface="Calibri" panose="020F0502020204030204" pitchFamily="34" charset="0"/>
                  </a:rPr>
                  <a:t>PEOPLE</a:t>
                </a:r>
              </a:p>
            </p:txBody>
          </p:sp>
          <p:sp>
            <p:nvSpPr>
              <p:cNvPr id="163" name="Rectangle 162">
                <a:extLst>
                  <a:ext uri="{FF2B5EF4-FFF2-40B4-BE49-F238E27FC236}">
                    <a16:creationId xmlns:a16="http://schemas.microsoft.com/office/drawing/2014/main" id="{34611FEC-FBFB-4A6D-AC3C-6027D149E228}"/>
                  </a:ext>
                </a:extLst>
              </p:cNvPr>
              <p:cNvSpPr/>
              <p:nvPr/>
            </p:nvSpPr>
            <p:spPr>
              <a:xfrm rot="18965026">
                <a:off x="9769075" y="5660003"/>
                <a:ext cx="4452813" cy="4452815"/>
              </a:xfrm>
              <a:prstGeom prst="rect">
                <a:avLst/>
              </a:prstGeom>
              <a:noFill/>
              <a:effectLst/>
            </p:spPr>
            <p:txBody>
              <a:bodyPr spcFirstLastPara="1" wrap="none" lIns="91434" tIns="45717" rIns="91434" bIns="45717" numCol="1">
                <a:prstTxWarp prst="textArchDown">
                  <a:avLst/>
                </a:prstTxWarp>
                <a:spAutoFit/>
              </a:bodyPr>
              <a:lstStyle/>
              <a:p>
                <a:pPr algn="ctr" defTabSz="914355">
                  <a:defRPr/>
                </a:pPr>
                <a:r>
                  <a:rPr lang="en-US" sz="1600" kern="0" dirty="0">
                    <a:ln w="0"/>
                    <a:solidFill>
                      <a:srgbClr val="FFFFFF"/>
                    </a:solidFill>
                    <a:latin typeface="Calibri" panose="020F0502020204030204" pitchFamily="34" charset="0"/>
                  </a:rPr>
                  <a:t>TASKS</a:t>
                </a:r>
              </a:p>
            </p:txBody>
          </p:sp>
          <p:sp>
            <p:nvSpPr>
              <p:cNvPr id="164" name="Rectangle 163">
                <a:extLst>
                  <a:ext uri="{FF2B5EF4-FFF2-40B4-BE49-F238E27FC236}">
                    <a16:creationId xmlns:a16="http://schemas.microsoft.com/office/drawing/2014/main" id="{B488F87D-6750-404B-820A-4E7A5D454D91}"/>
                  </a:ext>
                </a:extLst>
              </p:cNvPr>
              <p:cNvSpPr/>
              <p:nvPr/>
            </p:nvSpPr>
            <p:spPr>
              <a:xfrm rot="2765026">
                <a:off x="9769073" y="5660005"/>
                <a:ext cx="4452815" cy="4452813"/>
              </a:xfrm>
              <a:prstGeom prst="rect">
                <a:avLst/>
              </a:prstGeom>
              <a:noFill/>
              <a:effectLst/>
            </p:spPr>
            <p:txBody>
              <a:bodyPr spcFirstLastPara="1" wrap="none" lIns="91434" tIns="45717" rIns="91434" bIns="45717" numCol="1">
                <a:prstTxWarp prst="textArchDown">
                  <a:avLst/>
                </a:prstTxWarp>
                <a:spAutoFit/>
              </a:bodyPr>
              <a:lstStyle/>
              <a:p>
                <a:pPr algn="ctr" defTabSz="914355">
                  <a:defRPr/>
                </a:pPr>
                <a:r>
                  <a:rPr lang="en-US" sz="1600" kern="0" dirty="0">
                    <a:ln w="0"/>
                    <a:solidFill>
                      <a:srgbClr val="FFFFFF"/>
                    </a:solidFill>
                    <a:latin typeface="Calibri" panose="020F0502020204030204" pitchFamily="34" charset="0"/>
                  </a:rPr>
                  <a:t>CONTENT</a:t>
                </a:r>
              </a:p>
            </p:txBody>
          </p:sp>
          <p:sp>
            <p:nvSpPr>
              <p:cNvPr id="165" name="Rectangle 164">
                <a:extLst>
                  <a:ext uri="{FF2B5EF4-FFF2-40B4-BE49-F238E27FC236}">
                    <a16:creationId xmlns:a16="http://schemas.microsoft.com/office/drawing/2014/main" id="{14D49EEB-2627-4840-B300-6C769EEB1441}"/>
                  </a:ext>
                </a:extLst>
              </p:cNvPr>
              <p:cNvSpPr/>
              <p:nvPr/>
            </p:nvSpPr>
            <p:spPr>
              <a:xfrm rot="18903954">
                <a:off x="9879018" y="5769949"/>
                <a:ext cx="4232923" cy="4232923"/>
              </a:xfrm>
              <a:prstGeom prst="rect">
                <a:avLst/>
              </a:prstGeom>
              <a:noFill/>
              <a:effectLst/>
            </p:spPr>
            <p:txBody>
              <a:bodyPr spcFirstLastPara="1" wrap="none" lIns="91434" tIns="45717" rIns="91434" bIns="45717" numCol="1">
                <a:prstTxWarp prst="textArchUp">
                  <a:avLst/>
                </a:prstTxWarp>
                <a:spAutoFit/>
              </a:bodyPr>
              <a:lstStyle/>
              <a:p>
                <a:pPr algn="ctr" defTabSz="914355">
                  <a:defRPr/>
                </a:pPr>
                <a:r>
                  <a:rPr lang="en-US" sz="1600" kern="0" dirty="0">
                    <a:ln w="0"/>
                    <a:solidFill>
                      <a:srgbClr val="FFFFFF"/>
                    </a:solidFill>
                    <a:latin typeface="Calibri" panose="020F0502020204030204" pitchFamily="34" charset="0"/>
                  </a:rPr>
                  <a:t>DATA</a:t>
                </a:r>
              </a:p>
            </p:txBody>
          </p:sp>
          <p:cxnSp>
            <p:nvCxnSpPr>
              <p:cNvPr id="166" name="Straight Connector 165">
                <a:extLst>
                  <a:ext uri="{FF2B5EF4-FFF2-40B4-BE49-F238E27FC236}">
                    <a16:creationId xmlns:a16="http://schemas.microsoft.com/office/drawing/2014/main" id="{46AB4ADD-F9D6-444D-AB12-39F0A2CC29C5}"/>
                  </a:ext>
                </a:extLst>
              </p:cNvPr>
              <p:cNvCxnSpPr/>
              <p:nvPr/>
            </p:nvCxnSpPr>
            <p:spPr>
              <a:xfrm flipH="1">
                <a:off x="9624579" y="7886412"/>
                <a:ext cx="4741802" cy="0"/>
              </a:xfrm>
              <a:prstGeom prst="line">
                <a:avLst/>
              </a:prstGeom>
              <a:noFill/>
              <a:ln w="19050" cap="flat" cmpd="sng" algn="ctr">
                <a:solidFill>
                  <a:srgbClr val="F6F8FC"/>
                </a:solidFill>
                <a:prstDash val="solid"/>
                <a:tailEnd type="none"/>
              </a:ln>
              <a:effectLst/>
            </p:spPr>
          </p:cxnSp>
          <p:sp>
            <p:nvSpPr>
              <p:cNvPr id="168" name="TextBox 167">
                <a:extLst>
                  <a:ext uri="{FF2B5EF4-FFF2-40B4-BE49-F238E27FC236}">
                    <a16:creationId xmlns:a16="http://schemas.microsoft.com/office/drawing/2014/main" id="{A0021F1E-685F-43FF-BC5D-FBD461379FA1}"/>
                  </a:ext>
                </a:extLst>
              </p:cNvPr>
              <p:cNvSpPr txBox="1"/>
              <p:nvPr/>
            </p:nvSpPr>
            <p:spPr>
              <a:xfrm>
                <a:off x="10279453" y="8256008"/>
                <a:ext cx="3429413" cy="1181862"/>
              </a:xfrm>
              <a:prstGeom prst="rect">
                <a:avLst/>
              </a:prstGeom>
              <a:noFill/>
            </p:spPr>
            <p:txBody>
              <a:bodyPr wrap="square" rtlCol="0">
                <a:spAutoFit/>
              </a:bodyPr>
              <a:lstStyle/>
              <a:p>
                <a:pPr algn="ctr" defTabSz="914355">
                  <a:lnSpc>
                    <a:spcPct val="90000"/>
                  </a:lnSpc>
                  <a:defRPr/>
                </a:pPr>
                <a:r>
                  <a:rPr lang="en-US" kern="0" dirty="0">
                    <a:solidFill>
                      <a:schemeClr val="accent2"/>
                    </a:solidFill>
                    <a:latin typeface="Calibri" panose="020F0502020204030204" pitchFamily="34" charset="0"/>
                  </a:rPr>
                  <a:t>SALES ORDER</a:t>
                </a:r>
                <a:br>
                  <a:rPr lang="en-US" kern="0" dirty="0">
                    <a:solidFill>
                      <a:schemeClr val="accent2"/>
                    </a:solidFill>
                    <a:latin typeface="Calibri" panose="020F0502020204030204" pitchFamily="34" charset="0"/>
                  </a:rPr>
                </a:br>
                <a:r>
                  <a:rPr lang="en-US" kern="0" dirty="0">
                    <a:solidFill>
                      <a:schemeClr val="accent2"/>
                    </a:solidFill>
                    <a:latin typeface="Calibri" panose="020F0502020204030204" pitchFamily="34" charset="0"/>
                  </a:rPr>
                  <a:t>WORKSPACE</a:t>
                </a:r>
                <a:endParaRPr lang="en-US" b="1" kern="0" dirty="0">
                  <a:solidFill>
                    <a:schemeClr val="accent2"/>
                  </a:solidFill>
                  <a:latin typeface="Calibri" panose="020F0502020204030204" pitchFamily="34" charset="0"/>
                </a:endParaRPr>
              </a:p>
            </p:txBody>
          </p:sp>
        </p:grpSp>
        <p:grpSp>
          <p:nvGrpSpPr>
            <p:cNvPr id="6" name="Group 5">
              <a:extLst>
                <a:ext uri="{FF2B5EF4-FFF2-40B4-BE49-F238E27FC236}">
                  <a16:creationId xmlns:a16="http://schemas.microsoft.com/office/drawing/2014/main" id="{79DF437D-8077-435E-A022-E235A5CFE407}"/>
                </a:ext>
              </a:extLst>
            </p:cNvPr>
            <p:cNvGrpSpPr/>
            <p:nvPr/>
          </p:nvGrpSpPr>
          <p:grpSpPr>
            <a:xfrm>
              <a:off x="11183094" y="6521261"/>
              <a:ext cx="1481751" cy="1344851"/>
              <a:chOff x="11283925" y="6521050"/>
              <a:chExt cx="1149303" cy="1043118"/>
            </a:xfrm>
          </p:grpSpPr>
          <p:grpSp>
            <p:nvGrpSpPr>
              <p:cNvPr id="55" name="Group 54">
                <a:extLst>
                  <a:ext uri="{FF2B5EF4-FFF2-40B4-BE49-F238E27FC236}">
                    <a16:creationId xmlns:a16="http://schemas.microsoft.com/office/drawing/2014/main" id="{95FC07EC-D67C-4B99-AB14-898A954F7FFA}"/>
                  </a:ext>
                </a:extLst>
              </p:cNvPr>
              <p:cNvGrpSpPr/>
              <p:nvPr/>
            </p:nvGrpSpPr>
            <p:grpSpPr>
              <a:xfrm>
                <a:off x="11283925" y="6521050"/>
                <a:ext cx="1149303" cy="1043118"/>
                <a:chOff x="6383338" y="2730500"/>
                <a:chExt cx="292100" cy="265113"/>
              </a:xfrm>
              <a:solidFill>
                <a:schemeClr val="accent2"/>
              </a:solidFill>
            </p:grpSpPr>
            <p:sp>
              <p:nvSpPr>
                <p:cNvPr id="56" name="Freeform 33">
                  <a:extLst>
                    <a:ext uri="{FF2B5EF4-FFF2-40B4-BE49-F238E27FC236}">
                      <a16:creationId xmlns:a16="http://schemas.microsoft.com/office/drawing/2014/main" id="{B3A331AA-E60C-44E4-9674-3EE15DC1C126}"/>
                    </a:ext>
                  </a:extLst>
                </p:cNvPr>
                <p:cNvSpPr>
                  <a:spLocks noChangeArrowheads="1"/>
                </p:cNvSpPr>
                <p:nvPr/>
              </p:nvSpPr>
              <p:spPr bwMode="auto">
                <a:xfrm>
                  <a:off x="6527800" y="2781300"/>
                  <a:ext cx="63500" cy="20638"/>
                </a:xfrm>
                <a:custGeom>
                  <a:avLst/>
                  <a:gdLst>
                    <a:gd name="T0" fmla="*/ 174 w 175"/>
                    <a:gd name="T1" fmla="*/ 58 h 59"/>
                    <a:gd name="T2" fmla="*/ 0 w 175"/>
                    <a:gd name="T3" fmla="*/ 58 h 59"/>
                    <a:gd name="T4" fmla="*/ 0 w 175"/>
                    <a:gd name="T5" fmla="*/ 0 h 59"/>
                    <a:gd name="T6" fmla="*/ 174 w 175"/>
                    <a:gd name="T7" fmla="*/ 0 h 59"/>
                    <a:gd name="T8" fmla="*/ 174 w 175"/>
                    <a:gd name="T9" fmla="*/ 58 h 59"/>
                    <a:gd name="T10" fmla="*/ 13 w 175"/>
                    <a:gd name="T11" fmla="*/ 45 h 59"/>
                    <a:gd name="T12" fmla="*/ 159 w 175"/>
                    <a:gd name="T13" fmla="*/ 45 h 59"/>
                    <a:gd name="T14" fmla="*/ 159 w 175"/>
                    <a:gd name="T15" fmla="*/ 14 h 59"/>
                    <a:gd name="T16" fmla="*/ 13 w 175"/>
                    <a:gd name="T17" fmla="*/ 14 h 59"/>
                    <a:gd name="T18" fmla="*/ 13 w 175"/>
                    <a:gd name="T19" fmla="*/ 4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5" h="59">
                      <a:moveTo>
                        <a:pt x="174" y="58"/>
                      </a:moveTo>
                      <a:lnTo>
                        <a:pt x="0" y="58"/>
                      </a:lnTo>
                      <a:lnTo>
                        <a:pt x="0" y="0"/>
                      </a:lnTo>
                      <a:lnTo>
                        <a:pt x="174" y="0"/>
                      </a:lnTo>
                      <a:lnTo>
                        <a:pt x="174" y="58"/>
                      </a:lnTo>
                      <a:close/>
                      <a:moveTo>
                        <a:pt x="13" y="45"/>
                      </a:moveTo>
                      <a:lnTo>
                        <a:pt x="159" y="45"/>
                      </a:lnTo>
                      <a:lnTo>
                        <a:pt x="159" y="14"/>
                      </a:lnTo>
                      <a:lnTo>
                        <a:pt x="13" y="14"/>
                      </a:lnTo>
                      <a:lnTo>
                        <a:pt x="13" y="4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dirty="0"/>
                </a:p>
              </p:txBody>
            </p:sp>
            <p:sp>
              <p:nvSpPr>
                <p:cNvPr id="57" name="Freeform 34">
                  <a:extLst>
                    <a:ext uri="{FF2B5EF4-FFF2-40B4-BE49-F238E27FC236}">
                      <a16:creationId xmlns:a16="http://schemas.microsoft.com/office/drawing/2014/main" id="{CDB3F159-3331-43DF-8DC4-774A70047680}"/>
                    </a:ext>
                  </a:extLst>
                </p:cNvPr>
                <p:cNvSpPr>
                  <a:spLocks noChangeArrowheads="1"/>
                </p:cNvSpPr>
                <p:nvPr/>
              </p:nvSpPr>
              <p:spPr bwMode="auto">
                <a:xfrm>
                  <a:off x="6526213" y="2846388"/>
                  <a:ext cx="76200" cy="20637"/>
                </a:xfrm>
                <a:custGeom>
                  <a:avLst/>
                  <a:gdLst>
                    <a:gd name="T0" fmla="*/ 210 w 211"/>
                    <a:gd name="T1" fmla="*/ 58 h 59"/>
                    <a:gd name="T2" fmla="*/ 0 w 211"/>
                    <a:gd name="T3" fmla="*/ 58 h 59"/>
                    <a:gd name="T4" fmla="*/ 0 w 211"/>
                    <a:gd name="T5" fmla="*/ 0 h 59"/>
                    <a:gd name="T6" fmla="*/ 210 w 211"/>
                    <a:gd name="T7" fmla="*/ 0 h 59"/>
                    <a:gd name="T8" fmla="*/ 210 w 211"/>
                    <a:gd name="T9" fmla="*/ 58 h 59"/>
                    <a:gd name="T10" fmla="*/ 13 w 211"/>
                    <a:gd name="T11" fmla="*/ 44 h 59"/>
                    <a:gd name="T12" fmla="*/ 196 w 211"/>
                    <a:gd name="T13" fmla="*/ 44 h 59"/>
                    <a:gd name="T14" fmla="*/ 196 w 211"/>
                    <a:gd name="T15" fmla="*/ 13 h 59"/>
                    <a:gd name="T16" fmla="*/ 13 w 211"/>
                    <a:gd name="T17" fmla="*/ 13 h 59"/>
                    <a:gd name="T18" fmla="*/ 13 w 211"/>
                    <a:gd name="T19" fmla="*/ 4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59">
                      <a:moveTo>
                        <a:pt x="210" y="58"/>
                      </a:moveTo>
                      <a:lnTo>
                        <a:pt x="0" y="58"/>
                      </a:lnTo>
                      <a:lnTo>
                        <a:pt x="0" y="0"/>
                      </a:lnTo>
                      <a:lnTo>
                        <a:pt x="210" y="0"/>
                      </a:lnTo>
                      <a:lnTo>
                        <a:pt x="210" y="58"/>
                      </a:lnTo>
                      <a:close/>
                      <a:moveTo>
                        <a:pt x="13" y="44"/>
                      </a:moveTo>
                      <a:lnTo>
                        <a:pt x="196" y="44"/>
                      </a:lnTo>
                      <a:lnTo>
                        <a:pt x="196" y="13"/>
                      </a:lnTo>
                      <a:lnTo>
                        <a:pt x="13" y="13"/>
                      </a:lnTo>
                      <a:lnTo>
                        <a:pt x="13" y="4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dirty="0"/>
                </a:p>
              </p:txBody>
            </p:sp>
            <p:sp>
              <p:nvSpPr>
                <p:cNvPr id="58" name="Freeform 35">
                  <a:extLst>
                    <a:ext uri="{FF2B5EF4-FFF2-40B4-BE49-F238E27FC236}">
                      <a16:creationId xmlns:a16="http://schemas.microsoft.com/office/drawing/2014/main" id="{50F5CE2D-02E3-4769-B197-AC6120EA99DF}"/>
                    </a:ext>
                  </a:extLst>
                </p:cNvPr>
                <p:cNvSpPr>
                  <a:spLocks noChangeArrowheads="1"/>
                </p:cNvSpPr>
                <p:nvPr/>
              </p:nvSpPr>
              <p:spPr bwMode="auto">
                <a:xfrm>
                  <a:off x="6526213" y="2813050"/>
                  <a:ext cx="76200" cy="20638"/>
                </a:xfrm>
                <a:custGeom>
                  <a:avLst/>
                  <a:gdLst>
                    <a:gd name="T0" fmla="*/ 210 w 211"/>
                    <a:gd name="T1" fmla="*/ 58 h 59"/>
                    <a:gd name="T2" fmla="*/ 0 w 211"/>
                    <a:gd name="T3" fmla="*/ 58 h 59"/>
                    <a:gd name="T4" fmla="*/ 0 w 211"/>
                    <a:gd name="T5" fmla="*/ 0 h 59"/>
                    <a:gd name="T6" fmla="*/ 210 w 211"/>
                    <a:gd name="T7" fmla="*/ 0 h 59"/>
                    <a:gd name="T8" fmla="*/ 210 w 211"/>
                    <a:gd name="T9" fmla="*/ 58 h 59"/>
                    <a:gd name="T10" fmla="*/ 13 w 211"/>
                    <a:gd name="T11" fmla="*/ 45 h 59"/>
                    <a:gd name="T12" fmla="*/ 196 w 211"/>
                    <a:gd name="T13" fmla="*/ 45 h 59"/>
                    <a:gd name="T14" fmla="*/ 196 w 211"/>
                    <a:gd name="T15" fmla="*/ 15 h 59"/>
                    <a:gd name="T16" fmla="*/ 13 w 211"/>
                    <a:gd name="T17" fmla="*/ 15 h 59"/>
                    <a:gd name="T18" fmla="*/ 13 w 211"/>
                    <a:gd name="T19" fmla="*/ 4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59">
                      <a:moveTo>
                        <a:pt x="210" y="58"/>
                      </a:moveTo>
                      <a:lnTo>
                        <a:pt x="0" y="58"/>
                      </a:lnTo>
                      <a:lnTo>
                        <a:pt x="0" y="0"/>
                      </a:lnTo>
                      <a:lnTo>
                        <a:pt x="210" y="0"/>
                      </a:lnTo>
                      <a:lnTo>
                        <a:pt x="210" y="58"/>
                      </a:lnTo>
                      <a:close/>
                      <a:moveTo>
                        <a:pt x="13" y="45"/>
                      </a:moveTo>
                      <a:lnTo>
                        <a:pt x="196" y="45"/>
                      </a:lnTo>
                      <a:lnTo>
                        <a:pt x="196" y="15"/>
                      </a:lnTo>
                      <a:lnTo>
                        <a:pt x="13" y="15"/>
                      </a:lnTo>
                      <a:lnTo>
                        <a:pt x="13" y="4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dirty="0"/>
                </a:p>
              </p:txBody>
            </p:sp>
            <p:sp>
              <p:nvSpPr>
                <p:cNvPr id="70" name="Freeform 36">
                  <a:extLst>
                    <a:ext uri="{FF2B5EF4-FFF2-40B4-BE49-F238E27FC236}">
                      <a16:creationId xmlns:a16="http://schemas.microsoft.com/office/drawing/2014/main" id="{25540A5E-E56E-410B-A129-760944DA32CD}"/>
                    </a:ext>
                  </a:extLst>
                </p:cNvPr>
                <p:cNvSpPr>
                  <a:spLocks noChangeArrowheads="1"/>
                </p:cNvSpPr>
                <p:nvPr/>
              </p:nvSpPr>
              <p:spPr bwMode="auto">
                <a:xfrm>
                  <a:off x="6607175" y="2846388"/>
                  <a:ext cx="31750" cy="20637"/>
                </a:xfrm>
                <a:custGeom>
                  <a:avLst/>
                  <a:gdLst>
                    <a:gd name="T0" fmla="*/ 87 w 88"/>
                    <a:gd name="T1" fmla="*/ 58 h 59"/>
                    <a:gd name="T2" fmla="*/ 0 w 88"/>
                    <a:gd name="T3" fmla="*/ 58 h 59"/>
                    <a:gd name="T4" fmla="*/ 0 w 88"/>
                    <a:gd name="T5" fmla="*/ 0 h 59"/>
                    <a:gd name="T6" fmla="*/ 87 w 88"/>
                    <a:gd name="T7" fmla="*/ 0 h 59"/>
                    <a:gd name="T8" fmla="*/ 87 w 88"/>
                    <a:gd name="T9" fmla="*/ 58 h 59"/>
                    <a:gd name="T10" fmla="*/ 13 w 88"/>
                    <a:gd name="T11" fmla="*/ 44 h 59"/>
                    <a:gd name="T12" fmla="*/ 74 w 88"/>
                    <a:gd name="T13" fmla="*/ 44 h 59"/>
                    <a:gd name="T14" fmla="*/ 74 w 88"/>
                    <a:gd name="T15" fmla="*/ 13 h 59"/>
                    <a:gd name="T16" fmla="*/ 13 w 88"/>
                    <a:gd name="T17" fmla="*/ 13 h 59"/>
                    <a:gd name="T18" fmla="*/ 13 w 88"/>
                    <a:gd name="T19" fmla="*/ 4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59">
                      <a:moveTo>
                        <a:pt x="87" y="58"/>
                      </a:moveTo>
                      <a:lnTo>
                        <a:pt x="0" y="58"/>
                      </a:lnTo>
                      <a:lnTo>
                        <a:pt x="0" y="0"/>
                      </a:lnTo>
                      <a:lnTo>
                        <a:pt x="87" y="0"/>
                      </a:lnTo>
                      <a:lnTo>
                        <a:pt x="87" y="58"/>
                      </a:lnTo>
                      <a:close/>
                      <a:moveTo>
                        <a:pt x="13" y="44"/>
                      </a:moveTo>
                      <a:lnTo>
                        <a:pt x="74" y="44"/>
                      </a:lnTo>
                      <a:lnTo>
                        <a:pt x="74" y="13"/>
                      </a:lnTo>
                      <a:lnTo>
                        <a:pt x="13" y="13"/>
                      </a:lnTo>
                      <a:lnTo>
                        <a:pt x="13" y="4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dirty="0"/>
                </a:p>
              </p:txBody>
            </p:sp>
            <p:sp>
              <p:nvSpPr>
                <p:cNvPr id="71" name="Freeform 37">
                  <a:extLst>
                    <a:ext uri="{FF2B5EF4-FFF2-40B4-BE49-F238E27FC236}">
                      <a16:creationId xmlns:a16="http://schemas.microsoft.com/office/drawing/2014/main" id="{D9CE1D5D-5E69-46F9-BCF0-E330FAE96F5D}"/>
                    </a:ext>
                  </a:extLst>
                </p:cNvPr>
                <p:cNvSpPr>
                  <a:spLocks noChangeArrowheads="1"/>
                </p:cNvSpPr>
                <p:nvPr/>
              </p:nvSpPr>
              <p:spPr bwMode="auto">
                <a:xfrm>
                  <a:off x="6607175" y="2813050"/>
                  <a:ext cx="31750" cy="20638"/>
                </a:xfrm>
                <a:custGeom>
                  <a:avLst/>
                  <a:gdLst>
                    <a:gd name="T0" fmla="*/ 87 w 88"/>
                    <a:gd name="T1" fmla="*/ 58 h 59"/>
                    <a:gd name="T2" fmla="*/ 0 w 88"/>
                    <a:gd name="T3" fmla="*/ 58 h 59"/>
                    <a:gd name="T4" fmla="*/ 0 w 88"/>
                    <a:gd name="T5" fmla="*/ 0 h 59"/>
                    <a:gd name="T6" fmla="*/ 87 w 88"/>
                    <a:gd name="T7" fmla="*/ 0 h 59"/>
                    <a:gd name="T8" fmla="*/ 87 w 88"/>
                    <a:gd name="T9" fmla="*/ 58 h 59"/>
                    <a:gd name="T10" fmla="*/ 13 w 88"/>
                    <a:gd name="T11" fmla="*/ 45 h 59"/>
                    <a:gd name="T12" fmla="*/ 74 w 88"/>
                    <a:gd name="T13" fmla="*/ 45 h 59"/>
                    <a:gd name="T14" fmla="*/ 74 w 88"/>
                    <a:gd name="T15" fmla="*/ 15 h 59"/>
                    <a:gd name="T16" fmla="*/ 13 w 88"/>
                    <a:gd name="T17" fmla="*/ 15 h 59"/>
                    <a:gd name="T18" fmla="*/ 13 w 88"/>
                    <a:gd name="T19" fmla="*/ 4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59">
                      <a:moveTo>
                        <a:pt x="87" y="58"/>
                      </a:moveTo>
                      <a:lnTo>
                        <a:pt x="0" y="58"/>
                      </a:lnTo>
                      <a:lnTo>
                        <a:pt x="0" y="0"/>
                      </a:lnTo>
                      <a:lnTo>
                        <a:pt x="87" y="0"/>
                      </a:lnTo>
                      <a:lnTo>
                        <a:pt x="87" y="58"/>
                      </a:lnTo>
                      <a:close/>
                      <a:moveTo>
                        <a:pt x="13" y="45"/>
                      </a:moveTo>
                      <a:lnTo>
                        <a:pt x="74" y="45"/>
                      </a:lnTo>
                      <a:lnTo>
                        <a:pt x="74" y="15"/>
                      </a:lnTo>
                      <a:lnTo>
                        <a:pt x="13" y="15"/>
                      </a:lnTo>
                      <a:lnTo>
                        <a:pt x="13" y="4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dirty="0"/>
                </a:p>
              </p:txBody>
            </p:sp>
            <p:sp>
              <p:nvSpPr>
                <p:cNvPr id="72" name="Freeform 38">
                  <a:extLst>
                    <a:ext uri="{FF2B5EF4-FFF2-40B4-BE49-F238E27FC236}">
                      <a16:creationId xmlns:a16="http://schemas.microsoft.com/office/drawing/2014/main" id="{16385DD9-7FAD-4CDB-B294-29339065787A}"/>
                    </a:ext>
                  </a:extLst>
                </p:cNvPr>
                <p:cNvSpPr>
                  <a:spLocks noChangeArrowheads="1"/>
                </p:cNvSpPr>
                <p:nvPr/>
              </p:nvSpPr>
              <p:spPr bwMode="auto">
                <a:xfrm>
                  <a:off x="6515100" y="2879725"/>
                  <a:ext cx="136525" cy="4763"/>
                </a:xfrm>
                <a:custGeom>
                  <a:avLst/>
                  <a:gdLst>
                    <a:gd name="T0" fmla="*/ 190 w 380"/>
                    <a:gd name="T1" fmla="*/ 11 h 12"/>
                    <a:gd name="T2" fmla="*/ 0 w 380"/>
                    <a:gd name="T3" fmla="*/ 11 h 12"/>
                    <a:gd name="T4" fmla="*/ 0 w 380"/>
                    <a:gd name="T5" fmla="*/ 0 h 12"/>
                    <a:gd name="T6" fmla="*/ 379 w 380"/>
                    <a:gd name="T7" fmla="*/ 0 h 12"/>
                    <a:gd name="T8" fmla="*/ 379 w 380"/>
                    <a:gd name="T9" fmla="*/ 11 h 12"/>
                    <a:gd name="T10" fmla="*/ 190 w 380"/>
                    <a:gd name="T11" fmla="*/ 11 h 12"/>
                  </a:gdLst>
                  <a:ahLst/>
                  <a:cxnLst>
                    <a:cxn ang="0">
                      <a:pos x="T0" y="T1"/>
                    </a:cxn>
                    <a:cxn ang="0">
                      <a:pos x="T2" y="T3"/>
                    </a:cxn>
                    <a:cxn ang="0">
                      <a:pos x="T4" y="T5"/>
                    </a:cxn>
                    <a:cxn ang="0">
                      <a:pos x="T6" y="T7"/>
                    </a:cxn>
                    <a:cxn ang="0">
                      <a:pos x="T8" y="T9"/>
                    </a:cxn>
                    <a:cxn ang="0">
                      <a:pos x="T10" y="T11"/>
                    </a:cxn>
                  </a:cxnLst>
                  <a:rect l="0" t="0" r="r" b="b"/>
                  <a:pathLst>
                    <a:path w="380" h="12">
                      <a:moveTo>
                        <a:pt x="190" y="11"/>
                      </a:moveTo>
                      <a:lnTo>
                        <a:pt x="0" y="11"/>
                      </a:lnTo>
                      <a:lnTo>
                        <a:pt x="0" y="0"/>
                      </a:lnTo>
                      <a:lnTo>
                        <a:pt x="379" y="0"/>
                      </a:lnTo>
                      <a:lnTo>
                        <a:pt x="379" y="11"/>
                      </a:lnTo>
                      <a:lnTo>
                        <a:pt x="190" y="1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dirty="0"/>
                </a:p>
              </p:txBody>
            </p:sp>
            <p:sp>
              <p:nvSpPr>
                <p:cNvPr id="73" name="Freeform 39">
                  <a:extLst>
                    <a:ext uri="{FF2B5EF4-FFF2-40B4-BE49-F238E27FC236}">
                      <a16:creationId xmlns:a16="http://schemas.microsoft.com/office/drawing/2014/main" id="{757764E4-776F-4937-86EB-028A73AE12A3}"/>
                    </a:ext>
                  </a:extLst>
                </p:cNvPr>
                <p:cNvSpPr>
                  <a:spLocks noChangeArrowheads="1"/>
                </p:cNvSpPr>
                <p:nvPr/>
              </p:nvSpPr>
              <p:spPr bwMode="auto">
                <a:xfrm>
                  <a:off x="6564313" y="2922588"/>
                  <a:ext cx="87312" cy="4762"/>
                </a:xfrm>
                <a:custGeom>
                  <a:avLst/>
                  <a:gdLst>
                    <a:gd name="T0" fmla="*/ 120 w 241"/>
                    <a:gd name="T1" fmla="*/ 12 h 13"/>
                    <a:gd name="T2" fmla="*/ 0 w 241"/>
                    <a:gd name="T3" fmla="*/ 12 h 13"/>
                    <a:gd name="T4" fmla="*/ 0 w 241"/>
                    <a:gd name="T5" fmla="*/ 0 h 13"/>
                    <a:gd name="T6" fmla="*/ 240 w 241"/>
                    <a:gd name="T7" fmla="*/ 0 h 13"/>
                    <a:gd name="T8" fmla="*/ 240 w 241"/>
                    <a:gd name="T9" fmla="*/ 12 h 13"/>
                    <a:gd name="T10" fmla="*/ 120 w 241"/>
                    <a:gd name="T11" fmla="*/ 12 h 13"/>
                  </a:gdLst>
                  <a:ahLst/>
                  <a:cxnLst>
                    <a:cxn ang="0">
                      <a:pos x="T0" y="T1"/>
                    </a:cxn>
                    <a:cxn ang="0">
                      <a:pos x="T2" y="T3"/>
                    </a:cxn>
                    <a:cxn ang="0">
                      <a:pos x="T4" y="T5"/>
                    </a:cxn>
                    <a:cxn ang="0">
                      <a:pos x="T6" y="T7"/>
                    </a:cxn>
                    <a:cxn ang="0">
                      <a:pos x="T8" y="T9"/>
                    </a:cxn>
                    <a:cxn ang="0">
                      <a:pos x="T10" y="T11"/>
                    </a:cxn>
                  </a:cxnLst>
                  <a:rect l="0" t="0" r="r" b="b"/>
                  <a:pathLst>
                    <a:path w="241" h="13">
                      <a:moveTo>
                        <a:pt x="120" y="12"/>
                      </a:moveTo>
                      <a:lnTo>
                        <a:pt x="0" y="12"/>
                      </a:lnTo>
                      <a:lnTo>
                        <a:pt x="0" y="0"/>
                      </a:lnTo>
                      <a:lnTo>
                        <a:pt x="240" y="0"/>
                      </a:lnTo>
                      <a:lnTo>
                        <a:pt x="240" y="12"/>
                      </a:lnTo>
                      <a:lnTo>
                        <a:pt x="120" y="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dirty="0"/>
                </a:p>
              </p:txBody>
            </p:sp>
            <p:sp>
              <p:nvSpPr>
                <p:cNvPr id="74" name="Freeform 40">
                  <a:extLst>
                    <a:ext uri="{FF2B5EF4-FFF2-40B4-BE49-F238E27FC236}">
                      <a16:creationId xmlns:a16="http://schemas.microsoft.com/office/drawing/2014/main" id="{562DE89F-8ED8-4C9B-AA0E-EE974CE4F3CB}"/>
                    </a:ext>
                  </a:extLst>
                </p:cNvPr>
                <p:cNvSpPr>
                  <a:spLocks noChangeArrowheads="1"/>
                </p:cNvSpPr>
                <p:nvPr/>
              </p:nvSpPr>
              <p:spPr bwMode="auto">
                <a:xfrm>
                  <a:off x="6564313" y="2938463"/>
                  <a:ext cx="87312" cy="4762"/>
                </a:xfrm>
                <a:custGeom>
                  <a:avLst/>
                  <a:gdLst>
                    <a:gd name="T0" fmla="*/ 120 w 241"/>
                    <a:gd name="T1" fmla="*/ 12 h 13"/>
                    <a:gd name="T2" fmla="*/ 0 w 241"/>
                    <a:gd name="T3" fmla="*/ 12 h 13"/>
                    <a:gd name="T4" fmla="*/ 0 w 241"/>
                    <a:gd name="T5" fmla="*/ 0 h 13"/>
                    <a:gd name="T6" fmla="*/ 240 w 241"/>
                    <a:gd name="T7" fmla="*/ 0 h 13"/>
                    <a:gd name="T8" fmla="*/ 240 w 241"/>
                    <a:gd name="T9" fmla="*/ 12 h 13"/>
                    <a:gd name="T10" fmla="*/ 120 w 241"/>
                    <a:gd name="T11" fmla="*/ 12 h 13"/>
                  </a:gdLst>
                  <a:ahLst/>
                  <a:cxnLst>
                    <a:cxn ang="0">
                      <a:pos x="T0" y="T1"/>
                    </a:cxn>
                    <a:cxn ang="0">
                      <a:pos x="T2" y="T3"/>
                    </a:cxn>
                    <a:cxn ang="0">
                      <a:pos x="T4" y="T5"/>
                    </a:cxn>
                    <a:cxn ang="0">
                      <a:pos x="T6" y="T7"/>
                    </a:cxn>
                    <a:cxn ang="0">
                      <a:pos x="T8" y="T9"/>
                    </a:cxn>
                    <a:cxn ang="0">
                      <a:pos x="T10" y="T11"/>
                    </a:cxn>
                  </a:cxnLst>
                  <a:rect l="0" t="0" r="r" b="b"/>
                  <a:pathLst>
                    <a:path w="241" h="13">
                      <a:moveTo>
                        <a:pt x="120" y="12"/>
                      </a:moveTo>
                      <a:lnTo>
                        <a:pt x="0" y="12"/>
                      </a:lnTo>
                      <a:lnTo>
                        <a:pt x="0" y="0"/>
                      </a:lnTo>
                      <a:lnTo>
                        <a:pt x="240" y="0"/>
                      </a:lnTo>
                      <a:lnTo>
                        <a:pt x="240" y="12"/>
                      </a:lnTo>
                      <a:lnTo>
                        <a:pt x="120" y="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dirty="0"/>
                </a:p>
              </p:txBody>
            </p:sp>
            <p:sp>
              <p:nvSpPr>
                <p:cNvPr id="75" name="Freeform 41">
                  <a:extLst>
                    <a:ext uri="{FF2B5EF4-FFF2-40B4-BE49-F238E27FC236}">
                      <a16:creationId xmlns:a16="http://schemas.microsoft.com/office/drawing/2014/main" id="{88451ACB-803F-4BF4-ABCC-C8E942E7CF17}"/>
                    </a:ext>
                  </a:extLst>
                </p:cNvPr>
                <p:cNvSpPr>
                  <a:spLocks noChangeArrowheads="1"/>
                </p:cNvSpPr>
                <p:nvPr/>
              </p:nvSpPr>
              <p:spPr bwMode="auto">
                <a:xfrm>
                  <a:off x="6462713" y="2903538"/>
                  <a:ext cx="6350" cy="11112"/>
                </a:xfrm>
                <a:custGeom>
                  <a:avLst/>
                  <a:gdLst>
                    <a:gd name="T0" fmla="*/ 16 w 17"/>
                    <a:gd name="T1" fmla="*/ 30 h 31"/>
                    <a:gd name="T2" fmla="*/ 16 w 17"/>
                    <a:gd name="T3" fmla="*/ 1 h 31"/>
                    <a:gd name="T4" fmla="*/ 0 w 17"/>
                    <a:gd name="T5" fmla="*/ 16 h 31"/>
                    <a:gd name="T6" fmla="*/ 16 w 17"/>
                    <a:gd name="T7" fmla="*/ 30 h 31"/>
                  </a:gdLst>
                  <a:ahLst/>
                  <a:cxnLst>
                    <a:cxn ang="0">
                      <a:pos x="T0" y="T1"/>
                    </a:cxn>
                    <a:cxn ang="0">
                      <a:pos x="T2" y="T3"/>
                    </a:cxn>
                    <a:cxn ang="0">
                      <a:pos x="T4" y="T5"/>
                    </a:cxn>
                    <a:cxn ang="0">
                      <a:pos x="T6" y="T7"/>
                    </a:cxn>
                  </a:cxnLst>
                  <a:rect l="0" t="0" r="r" b="b"/>
                  <a:pathLst>
                    <a:path w="17" h="31">
                      <a:moveTo>
                        <a:pt x="16" y="30"/>
                      </a:moveTo>
                      <a:lnTo>
                        <a:pt x="16" y="1"/>
                      </a:lnTo>
                      <a:cubicBezTo>
                        <a:pt x="8" y="0"/>
                        <a:pt x="0" y="6"/>
                        <a:pt x="0" y="16"/>
                      </a:cubicBezTo>
                      <a:cubicBezTo>
                        <a:pt x="0" y="23"/>
                        <a:pt x="5" y="27"/>
                        <a:pt x="16" y="3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dirty="0"/>
                </a:p>
              </p:txBody>
            </p:sp>
            <p:sp>
              <p:nvSpPr>
                <p:cNvPr id="76" name="Freeform 42">
                  <a:extLst>
                    <a:ext uri="{FF2B5EF4-FFF2-40B4-BE49-F238E27FC236}">
                      <a16:creationId xmlns:a16="http://schemas.microsoft.com/office/drawing/2014/main" id="{1496331E-E1C6-4EC9-A697-8792CAD20CB8}"/>
                    </a:ext>
                  </a:extLst>
                </p:cNvPr>
                <p:cNvSpPr>
                  <a:spLocks noChangeArrowheads="1"/>
                </p:cNvSpPr>
                <p:nvPr/>
              </p:nvSpPr>
              <p:spPr bwMode="auto">
                <a:xfrm>
                  <a:off x="6383338" y="2847975"/>
                  <a:ext cx="133350" cy="147638"/>
                </a:xfrm>
                <a:custGeom>
                  <a:avLst/>
                  <a:gdLst>
                    <a:gd name="T0" fmla="*/ 193 w 369"/>
                    <a:gd name="T1" fmla="*/ 18 h 408"/>
                    <a:gd name="T2" fmla="*/ 162 w 369"/>
                    <a:gd name="T3" fmla="*/ 31 h 408"/>
                    <a:gd name="T4" fmla="*/ 162 w 369"/>
                    <a:gd name="T5" fmla="*/ 114 h 408"/>
                    <a:gd name="T6" fmla="*/ 22 w 369"/>
                    <a:gd name="T7" fmla="*/ 114 h 408"/>
                    <a:gd name="T8" fmla="*/ 0 w 369"/>
                    <a:gd name="T9" fmla="*/ 136 h 408"/>
                    <a:gd name="T10" fmla="*/ 0 w 369"/>
                    <a:gd name="T11" fmla="*/ 273 h 408"/>
                    <a:gd name="T12" fmla="*/ 22 w 369"/>
                    <a:gd name="T13" fmla="*/ 295 h 408"/>
                    <a:gd name="T14" fmla="*/ 162 w 369"/>
                    <a:gd name="T15" fmla="*/ 295 h 408"/>
                    <a:gd name="T16" fmla="*/ 162 w 369"/>
                    <a:gd name="T17" fmla="*/ 378 h 408"/>
                    <a:gd name="T18" fmla="*/ 193 w 369"/>
                    <a:gd name="T19" fmla="*/ 391 h 408"/>
                    <a:gd name="T20" fmla="*/ 350 w 369"/>
                    <a:gd name="T21" fmla="*/ 236 h 408"/>
                    <a:gd name="T22" fmla="*/ 350 w 369"/>
                    <a:gd name="T23" fmla="*/ 172 h 408"/>
                    <a:gd name="T24" fmla="*/ 193 w 369"/>
                    <a:gd name="T25" fmla="*/ 18 h 408"/>
                    <a:gd name="T26" fmla="*/ 247 w 369"/>
                    <a:gd name="T27" fmla="*/ 286 h 408"/>
                    <a:gd name="T28" fmla="*/ 236 w 369"/>
                    <a:gd name="T29" fmla="*/ 286 h 408"/>
                    <a:gd name="T30" fmla="*/ 236 w 369"/>
                    <a:gd name="T31" fmla="*/ 270 h 408"/>
                    <a:gd name="T32" fmla="*/ 191 w 369"/>
                    <a:gd name="T33" fmla="*/ 225 h 408"/>
                    <a:gd name="T34" fmla="*/ 218 w 369"/>
                    <a:gd name="T35" fmla="*/ 225 h 408"/>
                    <a:gd name="T36" fmla="*/ 236 w 369"/>
                    <a:gd name="T37" fmla="*/ 248 h 408"/>
                    <a:gd name="T38" fmla="*/ 236 w 369"/>
                    <a:gd name="T39" fmla="*/ 210 h 408"/>
                    <a:gd name="T40" fmla="*/ 231 w 369"/>
                    <a:gd name="T41" fmla="*/ 209 h 408"/>
                    <a:gd name="T42" fmla="*/ 194 w 369"/>
                    <a:gd name="T43" fmla="*/ 172 h 408"/>
                    <a:gd name="T44" fmla="*/ 236 w 369"/>
                    <a:gd name="T45" fmla="*/ 133 h 408"/>
                    <a:gd name="T46" fmla="*/ 236 w 369"/>
                    <a:gd name="T47" fmla="*/ 118 h 408"/>
                    <a:gd name="T48" fmla="*/ 247 w 369"/>
                    <a:gd name="T49" fmla="*/ 118 h 408"/>
                    <a:gd name="T50" fmla="*/ 247 w 369"/>
                    <a:gd name="T51" fmla="*/ 133 h 408"/>
                    <a:gd name="T52" fmla="*/ 287 w 369"/>
                    <a:gd name="T53" fmla="*/ 171 h 408"/>
                    <a:gd name="T54" fmla="*/ 261 w 369"/>
                    <a:gd name="T55" fmla="*/ 171 h 408"/>
                    <a:gd name="T56" fmla="*/ 247 w 369"/>
                    <a:gd name="T57" fmla="*/ 153 h 408"/>
                    <a:gd name="T58" fmla="*/ 247 w 369"/>
                    <a:gd name="T59" fmla="*/ 185 h 408"/>
                    <a:gd name="T60" fmla="*/ 255 w 369"/>
                    <a:gd name="T61" fmla="*/ 188 h 408"/>
                    <a:gd name="T62" fmla="*/ 292 w 369"/>
                    <a:gd name="T63" fmla="*/ 231 h 408"/>
                    <a:gd name="T64" fmla="*/ 247 w 369"/>
                    <a:gd name="T65" fmla="*/ 270 h 408"/>
                    <a:gd name="T66" fmla="*/ 247 w 369"/>
                    <a:gd name="T67" fmla="*/ 286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9" h="408">
                      <a:moveTo>
                        <a:pt x="193" y="18"/>
                      </a:moveTo>
                      <a:cubicBezTo>
                        <a:pt x="175" y="0"/>
                        <a:pt x="162" y="6"/>
                        <a:pt x="162" y="31"/>
                      </a:cubicBezTo>
                      <a:lnTo>
                        <a:pt x="162" y="114"/>
                      </a:lnTo>
                      <a:lnTo>
                        <a:pt x="22" y="114"/>
                      </a:lnTo>
                      <a:cubicBezTo>
                        <a:pt x="11" y="114"/>
                        <a:pt x="0" y="124"/>
                        <a:pt x="0" y="136"/>
                      </a:cubicBezTo>
                      <a:lnTo>
                        <a:pt x="0" y="273"/>
                      </a:lnTo>
                      <a:cubicBezTo>
                        <a:pt x="0" y="284"/>
                        <a:pt x="11" y="295"/>
                        <a:pt x="22" y="295"/>
                      </a:cubicBezTo>
                      <a:lnTo>
                        <a:pt x="162" y="295"/>
                      </a:lnTo>
                      <a:lnTo>
                        <a:pt x="162" y="378"/>
                      </a:lnTo>
                      <a:cubicBezTo>
                        <a:pt x="162" y="401"/>
                        <a:pt x="177" y="407"/>
                        <a:pt x="193" y="391"/>
                      </a:cubicBezTo>
                      <a:lnTo>
                        <a:pt x="350" y="236"/>
                      </a:lnTo>
                      <a:cubicBezTo>
                        <a:pt x="368" y="216"/>
                        <a:pt x="368" y="188"/>
                        <a:pt x="350" y="172"/>
                      </a:cubicBezTo>
                      <a:lnTo>
                        <a:pt x="193" y="18"/>
                      </a:lnTo>
                      <a:close/>
                      <a:moveTo>
                        <a:pt x="247" y="286"/>
                      </a:moveTo>
                      <a:lnTo>
                        <a:pt x="236" y="286"/>
                      </a:lnTo>
                      <a:lnTo>
                        <a:pt x="236" y="270"/>
                      </a:lnTo>
                      <a:cubicBezTo>
                        <a:pt x="209" y="268"/>
                        <a:pt x="194" y="254"/>
                        <a:pt x="191" y="225"/>
                      </a:cubicBezTo>
                      <a:lnTo>
                        <a:pt x="218" y="225"/>
                      </a:lnTo>
                      <a:cubicBezTo>
                        <a:pt x="218" y="238"/>
                        <a:pt x="226" y="247"/>
                        <a:pt x="236" y="248"/>
                      </a:cubicBezTo>
                      <a:lnTo>
                        <a:pt x="236" y="210"/>
                      </a:lnTo>
                      <a:cubicBezTo>
                        <a:pt x="235" y="210"/>
                        <a:pt x="234" y="209"/>
                        <a:pt x="231" y="209"/>
                      </a:cubicBezTo>
                      <a:cubicBezTo>
                        <a:pt x="212" y="204"/>
                        <a:pt x="194" y="197"/>
                        <a:pt x="194" y="172"/>
                      </a:cubicBezTo>
                      <a:cubicBezTo>
                        <a:pt x="194" y="147"/>
                        <a:pt x="215" y="134"/>
                        <a:pt x="236" y="133"/>
                      </a:cubicBezTo>
                      <a:lnTo>
                        <a:pt x="236" y="118"/>
                      </a:lnTo>
                      <a:lnTo>
                        <a:pt x="247" y="118"/>
                      </a:lnTo>
                      <a:lnTo>
                        <a:pt x="247" y="133"/>
                      </a:lnTo>
                      <a:cubicBezTo>
                        <a:pt x="269" y="136"/>
                        <a:pt x="286" y="146"/>
                        <a:pt x="287" y="171"/>
                      </a:cubicBezTo>
                      <a:lnTo>
                        <a:pt x="261" y="171"/>
                      </a:lnTo>
                      <a:cubicBezTo>
                        <a:pt x="261" y="161"/>
                        <a:pt x="254" y="153"/>
                        <a:pt x="247" y="153"/>
                      </a:cubicBezTo>
                      <a:lnTo>
                        <a:pt x="247" y="185"/>
                      </a:lnTo>
                      <a:cubicBezTo>
                        <a:pt x="250" y="187"/>
                        <a:pt x="252" y="187"/>
                        <a:pt x="255" y="188"/>
                      </a:cubicBezTo>
                      <a:cubicBezTo>
                        <a:pt x="290" y="198"/>
                        <a:pt x="292" y="217"/>
                        <a:pt x="292" y="231"/>
                      </a:cubicBezTo>
                      <a:cubicBezTo>
                        <a:pt x="293" y="242"/>
                        <a:pt x="283" y="267"/>
                        <a:pt x="247" y="270"/>
                      </a:cubicBezTo>
                      <a:lnTo>
                        <a:pt x="247" y="286"/>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dirty="0"/>
                </a:p>
              </p:txBody>
            </p:sp>
            <p:sp>
              <p:nvSpPr>
                <p:cNvPr id="77" name="Freeform 43">
                  <a:extLst>
                    <a:ext uri="{FF2B5EF4-FFF2-40B4-BE49-F238E27FC236}">
                      <a16:creationId xmlns:a16="http://schemas.microsoft.com/office/drawing/2014/main" id="{B706C04A-4D25-4855-AFB2-5D08D8B5A2A1}"/>
                    </a:ext>
                  </a:extLst>
                </p:cNvPr>
                <p:cNvSpPr>
                  <a:spLocks noChangeArrowheads="1"/>
                </p:cNvSpPr>
                <p:nvPr/>
              </p:nvSpPr>
              <p:spPr bwMode="auto">
                <a:xfrm>
                  <a:off x="6472238" y="2924175"/>
                  <a:ext cx="7937" cy="12700"/>
                </a:xfrm>
                <a:custGeom>
                  <a:avLst/>
                  <a:gdLst>
                    <a:gd name="T0" fmla="*/ 0 w 21"/>
                    <a:gd name="T1" fmla="*/ 35 h 36"/>
                    <a:gd name="T2" fmla="*/ 20 w 21"/>
                    <a:gd name="T3" fmla="*/ 18 h 36"/>
                    <a:gd name="T4" fmla="*/ 0 w 21"/>
                    <a:gd name="T5" fmla="*/ 0 h 36"/>
                    <a:gd name="T6" fmla="*/ 0 w 21"/>
                    <a:gd name="T7" fmla="*/ 35 h 36"/>
                  </a:gdLst>
                  <a:ahLst/>
                  <a:cxnLst>
                    <a:cxn ang="0">
                      <a:pos x="T0" y="T1"/>
                    </a:cxn>
                    <a:cxn ang="0">
                      <a:pos x="T2" y="T3"/>
                    </a:cxn>
                    <a:cxn ang="0">
                      <a:pos x="T4" y="T5"/>
                    </a:cxn>
                    <a:cxn ang="0">
                      <a:pos x="T6" y="T7"/>
                    </a:cxn>
                  </a:cxnLst>
                  <a:rect l="0" t="0" r="r" b="b"/>
                  <a:pathLst>
                    <a:path w="21" h="36">
                      <a:moveTo>
                        <a:pt x="0" y="35"/>
                      </a:moveTo>
                      <a:cubicBezTo>
                        <a:pt x="8" y="34"/>
                        <a:pt x="20" y="29"/>
                        <a:pt x="20" y="18"/>
                      </a:cubicBezTo>
                      <a:cubicBezTo>
                        <a:pt x="20" y="7"/>
                        <a:pt x="14" y="4"/>
                        <a:pt x="0" y="0"/>
                      </a:cubicBezTo>
                      <a:lnTo>
                        <a:pt x="0" y="3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dirty="0"/>
                </a:p>
              </p:txBody>
            </p:sp>
            <p:sp>
              <p:nvSpPr>
                <p:cNvPr id="78" name="Freeform 44">
                  <a:extLst>
                    <a:ext uri="{FF2B5EF4-FFF2-40B4-BE49-F238E27FC236}">
                      <a16:creationId xmlns:a16="http://schemas.microsoft.com/office/drawing/2014/main" id="{55B22719-B49E-4AB0-9EC4-FB3AB9FB8087}"/>
                    </a:ext>
                  </a:extLst>
                </p:cNvPr>
                <p:cNvSpPr>
                  <a:spLocks noChangeArrowheads="1"/>
                </p:cNvSpPr>
                <p:nvPr/>
              </p:nvSpPr>
              <p:spPr bwMode="auto">
                <a:xfrm>
                  <a:off x="6462713" y="2903538"/>
                  <a:ext cx="17462" cy="33337"/>
                </a:xfrm>
                <a:custGeom>
                  <a:avLst/>
                  <a:gdLst>
                    <a:gd name="T0" fmla="*/ 16 w 48"/>
                    <a:gd name="T1" fmla="*/ 29 h 94"/>
                    <a:gd name="T2" fmla="*/ 0 w 48"/>
                    <a:gd name="T3" fmla="*/ 14 h 94"/>
                    <a:gd name="T4" fmla="*/ 16 w 48"/>
                    <a:gd name="T5" fmla="*/ 0 h 94"/>
                    <a:gd name="T6" fmla="*/ 16 w 48"/>
                    <a:gd name="T7" fmla="*/ 29 h 94"/>
                    <a:gd name="T8" fmla="*/ 27 w 48"/>
                    <a:gd name="T9" fmla="*/ 58 h 94"/>
                    <a:gd name="T10" fmla="*/ 47 w 48"/>
                    <a:gd name="T11" fmla="*/ 76 h 94"/>
                    <a:gd name="T12" fmla="*/ 27 w 48"/>
                    <a:gd name="T13" fmla="*/ 93 h 94"/>
                    <a:gd name="T14" fmla="*/ 27 w 48"/>
                    <a:gd name="T15" fmla="*/ 58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94">
                      <a:moveTo>
                        <a:pt x="16" y="29"/>
                      </a:moveTo>
                      <a:cubicBezTo>
                        <a:pt x="5" y="26"/>
                        <a:pt x="0" y="23"/>
                        <a:pt x="0" y="14"/>
                      </a:cubicBezTo>
                      <a:cubicBezTo>
                        <a:pt x="0" y="4"/>
                        <a:pt x="9" y="0"/>
                        <a:pt x="16" y="0"/>
                      </a:cubicBezTo>
                      <a:lnTo>
                        <a:pt x="16" y="29"/>
                      </a:lnTo>
                      <a:close/>
                      <a:moveTo>
                        <a:pt x="27" y="58"/>
                      </a:moveTo>
                      <a:cubicBezTo>
                        <a:pt x="41" y="62"/>
                        <a:pt x="47" y="65"/>
                        <a:pt x="47" y="76"/>
                      </a:cubicBezTo>
                      <a:cubicBezTo>
                        <a:pt x="47" y="87"/>
                        <a:pt x="35" y="92"/>
                        <a:pt x="27" y="93"/>
                      </a:cubicBezTo>
                      <a:lnTo>
                        <a:pt x="27" y="5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dirty="0"/>
                </a:p>
              </p:txBody>
            </p:sp>
            <p:sp>
              <p:nvSpPr>
                <p:cNvPr id="79" name="Freeform 45">
                  <a:extLst>
                    <a:ext uri="{FF2B5EF4-FFF2-40B4-BE49-F238E27FC236}">
                      <a16:creationId xmlns:a16="http://schemas.microsoft.com/office/drawing/2014/main" id="{C9B44B1E-AA5D-457F-89BC-034150E7E64D}"/>
                    </a:ext>
                  </a:extLst>
                </p:cNvPr>
                <p:cNvSpPr>
                  <a:spLocks noChangeArrowheads="1"/>
                </p:cNvSpPr>
                <p:nvPr/>
              </p:nvSpPr>
              <p:spPr bwMode="auto">
                <a:xfrm>
                  <a:off x="6491288" y="2730500"/>
                  <a:ext cx="184150" cy="239713"/>
                </a:xfrm>
                <a:custGeom>
                  <a:avLst/>
                  <a:gdLst>
                    <a:gd name="T0" fmla="*/ 511 w 512"/>
                    <a:gd name="T1" fmla="*/ 180 h 666"/>
                    <a:gd name="T2" fmla="*/ 511 w 512"/>
                    <a:gd name="T3" fmla="*/ 178 h 666"/>
                    <a:gd name="T4" fmla="*/ 510 w 512"/>
                    <a:gd name="T5" fmla="*/ 177 h 666"/>
                    <a:gd name="T6" fmla="*/ 508 w 512"/>
                    <a:gd name="T7" fmla="*/ 174 h 666"/>
                    <a:gd name="T8" fmla="*/ 336 w 512"/>
                    <a:gd name="T9" fmla="*/ 3 h 666"/>
                    <a:gd name="T10" fmla="*/ 333 w 512"/>
                    <a:gd name="T11" fmla="*/ 2 h 666"/>
                    <a:gd name="T12" fmla="*/ 332 w 512"/>
                    <a:gd name="T13" fmla="*/ 2 h 666"/>
                    <a:gd name="T14" fmla="*/ 330 w 512"/>
                    <a:gd name="T15" fmla="*/ 0 h 666"/>
                    <a:gd name="T16" fmla="*/ 329 w 512"/>
                    <a:gd name="T17" fmla="*/ 0 h 666"/>
                    <a:gd name="T18" fmla="*/ 328 w 512"/>
                    <a:gd name="T19" fmla="*/ 0 h 666"/>
                    <a:gd name="T20" fmla="*/ 325 w 512"/>
                    <a:gd name="T21" fmla="*/ 0 h 666"/>
                    <a:gd name="T22" fmla="*/ 17 w 512"/>
                    <a:gd name="T23" fmla="*/ 0 h 666"/>
                    <a:gd name="T24" fmla="*/ 1 w 512"/>
                    <a:gd name="T25" fmla="*/ 16 h 666"/>
                    <a:gd name="T26" fmla="*/ 1 w 512"/>
                    <a:gd name="T27" fmla="*/ 414 h 666"/>
                    <a:gd name="T28" fmla="*/ 33 w 512"/>
                    <a:gd name="T29" fmla="*/ 446 h 666"/>
                    <a:gd name="T30" fmla="*/ 33 w 512"/>
                    <a:gd name="T31" fmla="*/ 32 h 666"/>
                    <a:gd name="T32" fmla="*/ 309 w 512"/>
                    <a:gd name="T33" fmla="*/ 32 h 666"/>
                    <a:gd name="T34" fmla="*/ 309 w 512"/>
                    <a:gd name="T35" fmla="*/ 187 h 666"/>
                    <a:gd name="T36" fmla="*/ 325 w 512"/>
                    <a:gd name="T37" fmla="*/ 203 h 666"/>
                    <a:gd name="T38" fmla="*/ 481 w 512"/>
                    <a:gd name="T39" fmla="*/ 203 h 666"/>
                    <a:gd name="T40" fmla="*/ 481 w 512"/>
                    <a:gd name="T41" fmla="*/ 631 h 666"/>
                    <a:gd name="T42" fmla="*/ 32 w 512"/>
                    <a:gd name="T43" fmla="*/ 631 h 666"/>
                    <a:gd name="T44" fmla="*/ 32 w 512"/>
                    <a:gd name="T45" fmla="*/ 620 h 666"/>
                    <a:gd name="T46" fmla="*/ 0 w 512"/>
                    <a:gd name="T47" fmla="*/ 652 h 666"/>
                    <a:gd name="T48" fmla="*/ 16 w 512"/>
                    <a:gd name="T49" fmla="*/ 665 h 666"/>
                    <a:gd name="T50" fmla="*/ 495 w 512"/>
                    <a:gd name="T51" fmla="*/ 665 h 666"/>
                    <a:gd name="T52" fmla="*/ 511 w 512"/>
                    <a:gd name="T53" fmla="*/ 649 h 666"/>
                    <a:gd name="T54" fmla="*/ 511 w 512"/>
                    <a:gd name="T55" fmla="*/ 187 h 666"/>
                    <a:gd name="T56" fmla="*/ 511 w 512"/>
                    <a:gd name="T57" fmla="*/ 181 h 666"/>
                    <a:gd name="T58" fmla="*/ 511 w 512"/>
                    <a:gd name="T59" fmla="*/ 180 h 666"/>
                    <a:gd name="T60" fmla="*/ 341 w 512"/>
                    <a:gd name="T61" fmla="*/ 168 h 666"/>
                    <a:gd name="T62" fmla="*/ 341 w 512"/>
                    <a:gd name="T63" fmla="*/ 53 h 666"/>
                    <a:gd name="T64" fmla="*/ 456 w 512"/>
                    <a:gd name="T65" fmla="*/ 168 h 666"/>
                    <a:gd name="T66" fmla="*/ 341 w 512"/>
                    <a:gd name="T67" fmla="*/ 168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2" h="666">
                      <a:moveTo>
                        <a:pt x="511" y="180"/>
                      </a:moveTo>
                      <a:lnTo>
                        <a:pt x="511" y="178"/>
                      </a:lnTo>
                      <a:cubicBezTo>
                        <a:pt x="511" y="177"/>
                        <a:pt x="511" y="177"/>
                        <a:pt x="510" y="177"/>
                      </a:cubicBezTo>
                      <a:cubicBezTo>
                        <a:pt x="510" y="175"/>
                        <a:pt x="508" y="175"/>
                        <a:pt x="508" y="174"/>
                      </a:cubicBezTo>
                      <a:lnTo>
                        <a:pt x="336" y="3"/>
                      </a:lnTo>
                      <a:cubicBezTo>
                        <a:pt x="335" y="3"/>
                        <a:pt x="335" y="2"/>
                        <a:pt x="333" y="2"/>
                      </a:cubicBezTo>
                      <a:lnTo>
                        <a:pt x="332" y="2"/>
                      </a:lnTo>
                      <a:lnTo>
                        <a:pt x="330" y="0"/>
                      </a:lnTo>
                      <a:lnTo>
                        <a:pt x="329" y="0"/>
                      </a:lnTo>
                      <a:lnTo>
                        <a:pt x="328" y="0"/>
                      </a:lnTo>
                      <a:lnTo>
                        <a:pt x="325" y="0"/>
                      </a:lnTo>
                      <a:lnTo>
                        <a:pt x="17" y="0"/>
                      </a:lnTo>
                      <a:cubicBezTo>
                        <a:pt x="8" y="0"/>
                        <a:pt x="1" y="8"/>
                        <a:pt x="1" y="16"/>
                      </a:cubicBezTo>
                      <a:lnTo>
                        <a:pt x="1" y="414"/>
                      </a:lnTo>
                      <a:lnTo>
                        <a:pt x="33" y="446"/>
                      </a:lnTo>
                      <a:lnTo>
                        <a:pt x="33" y="32"/>
                      </a:lnTo>
                      <a:lnTo>
                        <a:pt x="309" y="32"/>
                      </a:lnTo>
                      <a:lnTo>
                        <a:pt x="309" y="187"/>
                      </a:lnTo>
                      <a:cubicBezTo>
                        <a:pt x="309" y="196"/>
                        <a:pt x="316" y="203"/>
                        <a:pt x="325" y="203"/>
                      </a:cubicBezTo>
                      <a:lnTo>
                        <a:pt x="481" y="203"/>
                      </a:lnTo>
                      <a:lnTo>
                        <a:pt x="481" y="631"/>
                      </a:lnTo>
                      <a:lnTo>
                        <a:pt x="32" y="631"/>
                      </a:lnTo>
                      <a:lnTo>
                        <a:pt x="32" y="620"/>
                      </a:lnTo>
                      <a:lnTo>
                        <a:pt x="0" y="652"/>
                      </a:lnTo>
                      <a:cubicBezTo>
                        <a:pt x="1" y="659"/>
                        <a:pt x="7" y="665"/>
                        <a:pt x="16" y="665"/>
                      </a:cubicBezTo>
                      <a:lnTo>
                        <a:pt x="495" y="665"/>
                      </a:lnTo>
                      <a:cubicBezTo>
                        <a:pt x="504" y="665"/>
                        <a:pt x="511" y="658"/>
                        <a:pt x="511" y="649"/>
                      </a:cubicBezTo>
                      <a:lnTo>
                        <a:pt x="511" y="187"/>
                      </a:lnTo>
                      <a:lnTo>
                        <a:pt x="511" y="181"/>
                      </a:lnTo>
                      <a:lnTo>
                        <a:pt x="511" y="180"/>
                      </a:lnTo>
                      <a:close/>
                      <a:moveTo>
                        <a:pt x="341" y="168"/>
                      </a:moveTo>
                      <a:lnTo>
                        <a:pt x="341" y="53"/>
                      </a:lnTo>
                      <a:lnTo>
                        <a:pt x="456" y="168"/>
                      </a:lnTo>
                      <a:lnTo>
                        <a:pt x="341" y="16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dirty="0"/>
                </a:p>
              </p:txBody>
            </p:sp>
          </p:grpSp>
          <p:sp>
            <p:nvSpPr>
              <p:cNvPr id="80" name="Isosceles Triangle 79">
                <a:extLst>
                  <a:ext uri="{FF2B5EF4-FFF2-40B4-BE49-F238E27FC236}">
                    <a16:creationId xmlns:a16="http://schemas.microsoft.com/office/drawing/2014/main" id="{DBF71EBD-8031-490E-A983-5F5571D2711B}"/>
                  </a:ext>
                </a:extLst>
              </p:cNvPr>
              <p:cNvSpPr/>
              <p:nvPr/>
            </p:nvSpPr>
            <p:spPr>
              <a:xfrm rot="5400000">
                <a:off x="11486167" y="7157497"/>
                <a:ext cx="378895" cy="23457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grpSp>
      <p:grpSp>
        <p:nvGrpSpPr>
          <p:cNvPr id="7" name="Group 6">
            <a:extLst>
              <a:ext uri="{FF2B5EF4-FFF2-40B4-BE49-F238E27FC236}">
                <a16:creationId xmlns:a16="http://schemas.microsoft.com/office/drawing/2014/main" id="{E1C6645A-2491-44B8-B58E-C61B17E4882D}"/>
              </a:ext>
            </a:extLst>
          </p:cNvPr>
          <p:cNvGrpSpPr/>
          <p:nvPr/>
        </p:nvGrpSpPr>
        <p:grpSpPr>
          <a:xfrm>
            <a:off x="8581544" y="2887770"/>
            <a:ext cx="2371837" cy="2371708"/>
            <a:chOff x="17288837" y="5443741"/>
            <a:chExt cx="4743673" cy="4743415"/>
          </a:xfrm>
        </p:grpSpPr>
        <p:grpSp>
          <p:nvGrpSpPr>
            <p:cNvPr id="3" name="Group 2">
              <a:extLst>
                <a:ext uri="{FF2B5EF4-FFF2-40B4-BE49-F238E27FC236}">
                  <a16:creationId xmlns:a16="http://schemas.microsoft.com/office/drawing/2014/main" id="{9BD85B08-CDDC-4C62-83A1-B7ACDD239224}"/>
                </a:ext>
              </a:extLst>
            </p:cNvPr>
            <p:cNvGrpSpPr/>
            <p:nvPr/>
          </p:nvGrpSpPr>
          <p:grpSpPr>
            <a:xfrm>
              <a:off x="17288837" y="5443741"/>
              <a:ext cx="4743673" cy="4743415"/>
              <a:chOff x="17288837" y="5534009"/>
              <a:chExt cx="4743673" cy="4743415"/>
            </a:xfrm>
          </p:grpSpPr>
          <p:sp>
            <p:nvSpPr>
              <p:cNvPr id="169" name="Donut 159">
                <a:extLst>
                  <a:ext uri="{FF2B5EF4-FFF2-40B4-BE49-F238E27FC236}">
                    <a16:creationId xmlns:a16="http://schemas.microsoft.com/office/drawing/2014/main" id="{F3B06A37-4571-47B9-B25C-F67C0AD8D3DD}"/>
                  </a:ext>
                </a:extLst>
              </p:cNvPr>
              <p:cNvSpPr/>
              <p:nvPr/>
            </p:nvSpPr>
            <p:spPr>
              <a:xfrm>
                <a:off x="17290708" y="5534009"/>
                <a:ext cx="4741802" cy="4741801"/>
              </a:xfrm>
              <a:prstGeom prst="donut">
                <a:avLst>
                  <a:gd name="adj" fmla="val 8814"/>
                </a:avLst>
              </a:prstGeom>
              <a:solidFill>
                <a:schemeClr val="accent2"/>
              </a:solidFill>
              <a:ln w="25400" cap="flat" cmpd="sng" algn="ctr">
                <a:noFill/>
                <a:prstDash val="solid"/>
              </a:ln>
              <a:effectLst/>
            </p:spPr>
            <p:txBody>
              <a:bodyPr rtlCol="0" anchor="ctr"/>
              <a:lstStyle/>
              <a:p>
                <a:pPr algn="ctr" defTabSz="914355">
                  <a:defRPr/>
                </a:pPr>
                <a:endParaRPr lang="en-US" kern="0" dirty="0">
                  <a:solidFill>
                    <a:srgbClr val="FFFFFF"/>
                  </a:solidFill>
                  <a:latin typeface="Arial"/>
                </a:endParaRPr>
              </a:p>
            </p:txBody>
          </p:sp>
          <p:cxnSp>
            <p:nvCxnSpPr>
              <p:cNvPr id="170" name="Straight Connector 169">
                <a:extLst>
                  <a:ext uri="{FF2B5EF4-FFF2-40B4-BE49-F238E27FC236}">
                    <a16:creationId xmlns:a16="http://schemas.microsoft.com/office/drawing/2014/main" id="{F3B48497-C8EA-4B28-9082-038FE334964B}"/>
                  </a:ext>
                </a:extLst>
              </p:cNvPr>
              <p:cNvCxnSpPr>
                <a:stCxn id="169" idx="0"/>
                <a:endCxn id="169" idx="4"/>
              </p:cNvCxnSpPr>
              <p:nvPr/>
            </p:nvCxnSpPr>
            <p:spPr>
              <a:xfrm>
                <a:off x="19661609" y="5534009"/>
                <a:ext cx="0" cy="4741801"/>
              </a:xfrm>
              <a:prstGeom prst="line">
                <a:avLst/>
              </a:prstGeom>
              <a:noFill/>
              <a:ln w="19050" cap="flat" cmpd="sng" algn="ctr">
                <a:solidFill>
                  <a:schemeClr val="bg1"/>
                </a:solidFill>
                <a:prstDash val="solid"/>
                <a:tailEnd type="none"/>
              </a:ln>
              <a:effectLst/>
            </p:spPr>
          </p:cxnSp>
          <p:cxnSp>
            <p:nvCxnSpPr>
              <p:cNvPr id="171" name="Straight Connector 170">
                <a:extLst>
                  <a:ext uri="{FF2B5EF4-FFF2-40B4-BE49-F238E27FC236}">
                    <a16:creationId xmlns:a16="http://schemas.microsoft.com/office/drawing/2014/main" id="{015DBDD1-F551-4C97-AE48-D62A3696A167}"/>
                  </a:ext>
                </a:extLst>
              </p:cNvPr>
              <p:cNvCxnSpPr>
                <a:stCxn id="169" idx="6"/>
                <a:endCxn id="169" idx="2"/>
              </p:cNvCxnSpPr>
              <p:nvPr/>
            </p:nvCxnSpPr>
            <p:spPr>
              <a:xfrm flipH="1">
                <a:off x="17290708" y="7904909"/>
                <a:ext cx="4741802" cy="0"/>
              </a:xfrm>
              <a:prstGeom prst="line">
                <a:avLst/>
              </a:prstGeom>
              <a:noFill/>
              <a:ln w="19050" cap="flat" cmpd="sng" algn="ctr">
                <a:solidFill>
                  <a:schemeClr val="bg1"/>
                </a:solidFill>
                <a:prstDash val="solid"/>
                <a:tailEnd type="none"/>
              </a:ln>
              <a:effectLst/>
            </p:spPr>
          </p:cxnSp>
          <p:cxnSp>
            <p:nvCxnSpPr>
              <p:cNvPr id="172" name="Straight Connector 171">
                <a:extLst>
                  <a:ext uri="{FF2B5EF4-FFF2-40B4-BE49-F238E27FC236}">
                    <a16:creationId xmlns:a16="http://schemas.microsoft.com/office/drawing/2014/main" id="{86ACE739-9B55-4359-985F-F17013C58816}"/>
                  </a:ext>
                </a:extLst>
              </p:cNvPr>
              <p:cNvCxnSpPr/>
              <p:nvPr/>
            </p:nvCxnSpPr>
            <p:spPr>
              <a:xfrm>
                <a:off x="19659738" y="5535623"/>
                <a:ext cx="0" cy="4741801"/>
              </a:xfrm>
              <a:prstGeom prst="line">
                <a:avLst/>
              </a:prstGeom>
              <a:noFill/>
              <a:ln w="19050" cap="flat" cmpd="sng" algn="ctr">
                <a:solidFill>
                  <a:srgbClr val="F6F8FC"/>
                </a:solidFill>
                <a:prstDash val="solid"/>
                <a:tailEnd type="none"/>
              </a:ln>
              <a:effectLst/>
            </p:spPr>
          </p:cxnSp>
          <p:sp>
            <p:nvSpPr>
              <p:cNvPr id="173" name="Rectangle 172">
                <a:extLst>
                  <a:ext uri="{FF2B5EF4-FFF2-40B4-BE49-F238E27FC236}">
                    <a16:creationId xmlns:a16="http://schemas.microsoft.com/office/drawing/2014/main" id="{982372F0-0AD6-46E9-92D5-B4364381A3C4}"/>
                  </a:ext>
                </a:extLst>
              </p:cNvPr>
              <p:cNvSpPr/>
              <p:nvPr/>
            </p:nvSpPr>
            <p:spPr>
              <a:xfrm rot="2765026">
                <a:off x="17543276" y="5790061"/>
                <a:ext cx="4232923" cy="4232923"/>
              </a:xfrm>
              <a:prstGeom prst="rect">
                <a:avLst/>
              </a:prstGeom>
              <a:noFill/>
              <a:effectLst/>
            </p:spPr>
            <p:txBody>
              <a:bodyPr spcFirstLastPara="1" wrap="none" lIns="91434" tIns="45717" rIns="91434" bIns="45717" numCol="1">
                <a:prstTxWarp prst="textArchUp">
                  <a:avLst/>
                </a:prstTxWarp>
                <a:spAutoFit/>
              </a:bodyPr>
              <a:lstStyle/>
              <a:p>
                <a:pPr algn="ctr" defTabSz="914355">
                  <a:defRPr/>
                </a:pPr>
                <a:r>
                  <a:rPr lang="en-US" sz="1600" kern="0" dirty="0">
                    <a:ln w="0"/>
                    <a:solidFill>
                      <a:srgbClr val="FFFFFF"/>
                    </a:solidFill>
                    <a:latin typeface="Calibri" panose="020F0502020204030204" pitchFamily="34" charset="0"/>
                  </a:rPr>
                  <a:t>PEOPLE</a:t>
                </a:r>
              </a:p>
            </p:txBody>
          </p:sp>
          <p:sp>
            <p:nvSpPr>
              <p:cNvPr id="174" name="Rectangle 173">
                <a:extLst>
                  <a:ext uri="{FF2B5EF4-FFF2-40B4-BE49-F238E27FC236}">
                    <a16:creationId xmlns:a16="http://schemas.microsoft.com/office/drawing/2014/main" id="{620683A9-E4CA-4E91-A29E-8C3D426F7216}"/>
                  </a:ext>
                </a:extLst>
              </p:cNvPr>
              <p:cNvSpPr/>
              <p:nvPr/>
            </p:nvSpPr>
            <p:spPr>
              <a:xfrm rot="18965026">
                <a:off x="17433333" y="5680115"/>
                <a:ext cx="4452813" cy="4452815"/>
              </a:xfrm>
              <a:prstGeom prst="rect">
                <a:avLst/>
              </a:prstGeom>
              <a:noFill/>
              <a:effectLst/>
            </p:spPr>
            <p:txBody>
              <a:bodyPr spcFirstLastPara="1" wrap="none" lIns="91434" tIns="45717" rIns="91434" bIns="45717" numCol="1">
                <a:prstTxWarp prst="textArchDown">
                  <a:avLst/>
                </a:prstTxWarp>
                <a:spAutoFit/>
              </a:bodyPr>
              <a:lstStyle/>
              <a:p>
                <a:pPr algn="ctr" defTabSz="914355">
                  <a:defRPr/>
                </a:pPr>
                <a:r>
                  <a:rPr lang="en-US" sz="1600" kern="0" dirty="0">
                    <a:ln w="0"/>
                    <a:solidFill>
                      <a:srgbClr val="FFFFFF"/>
                    </a:solidFill>
                    <a:latin typeface="Calibri" panose="020F0502020204030204" pitchFamily="34" charset="0"/>
                  </a:rPr>
                  <a:t>TASKS</a:t>
                </a:r>
              </a:p>
            </p:txBody>
          </p:sp>
          <p:sp>
            <p:nvSpPr>
              <p:cNvPr id="175" name="Rectangle 174">
                <a:extLst>
                  <a:ext uri="{FF2B5EF4-FFF2-40B4-BE49-F238E27FC236}">
                    <a16:creationId xmlns:a16="http://schemas.microsoft.com/office/drawing/2014/main" id="{E7E72AD7-E9F9-4047-B1A1-447E81775CF7}"/>
                  </a:ext>
                </a:extLst>
              </p:cNvPr>
              <p:cNvSpPr/>
              <p:nvPr/>
            </p:nvSpPr>
            <p:spPr>
              <a:xfrm rot="2765026">
                <a:off x="17433331" y="5680117"/>
                <a:ext cx="4452815" cy="4452813"/>
              </a:xfrm>
              <a:prstGeom prst="rect">
                <a:avLst/>
              </a:prstGeom>
              <a:noFill/>
              <a:effectLst/>
            </p:spPr>
            <p:txBody>
              <a:bodyPr spcFirstLastPara="1" wrap="none" lIns="91434" tIns="45717" rIns="91434" bIns="45717" numCol="1">
                <a:prstTxWarp prst="textArchDown">
                  <a:avLst/>
                </a:prstTxWarp>
                <a:spAutoFit/>
              </a:bodyPr>
              <a:lstStyle/>
              <a:p>
                <a:pPr algn="ctr" defTabSz="914355">
                  <a:defRPr/>
                </a:pPr>
                <a:r>
                  <a:rPr lang="en-US" sz="1600" kern="0" dirty="0">
                    <a:ln w="0"/>
                    <a:solidFill>
                      <a:srgbClr val="FFFFFF"/>
                    </a:solidFill>
                    <a:latin typeface="Calibri" panose="020F0502020204030204" pitchFamily="34" charset="0"/>
                  </a:rPr>
                  <a:t>CONTENT</a:t>
                </a:r>
              </a:p>
            </p:txBody>
          </p:sp>
          <p:sp>
            <p:nvSpPr>
              <p:cNvPr id="176" name="Rectangle 175">
                <a:extLst>
                  <a:ext uri="{FF2B5EF4-FFF2-40B4-BE49-F238E27FC236}">
                    <a16:creationId xmlns:a16="http://schemas.microsoft.com/office/drawing/2014/main" id="{8E275C63-4FBF-4008-8AF2-538CB3A908CF}"/>
                  </a:ext>
                </a:extLst>
              </p:cNvPr>
              <p:cNvSpPr/>
              <p:nvPr/>
            </p:nvSpPr>
            <p:spPr>
              <a:xfrm rot="18903954">
                <a:off x="17543276" y="5790061"/>
                <a:ext cx="4232923" cy="4232923"/>
              </a:xfrm>
              <a:prstGeom prst="rect">
                <a:avLst/>
              </a:prstGeom>
              <a:noFill/>
              <a:effectLst/>
            </p:spPr>
            <p:txBody>
              <a:bodyPr spcFirstLastPara="1" wrap="none" lIns="91434" tIns="45717" rIns="91434" bIns="45717" numCol="1">
                <a:prstTxWarp prst="textArchUp">
                  <a:avLst/>
                </a:prstTxWarp>
                <a:spAutoFit/>
              </a:bodyPr>
              <a:lstStyle/>
              <a:p>
                <a:pPr algn="ctr" defTabSz="914355">
                  <a:defRPr/>
                </a:pPr>
                <a:r>
                  <a:rPr lang="en-US" sz="1600" kern="0" dirty="0">
                    <a:ln w="0"/>
                    <a:solidFill>
                      <a:srgbClr val="FFFFFF"/>
                    </a:solidFill>
                    <a:latin typeface="Calibri" panose="020F0502020204030204" pitchFamily="34" charset="0"/>
                  </a:rPr>
                  <a:t>DATA</a:t>
                </a:r>
              </a:p>
            </p:txBody>
          </p:sp>
          <p:cxnSp>
            <p:nvCxnSpPr>
              <p:cNvPr id="177" name="Straight Connector 176">
                <a:extLst>
                  <a:ext uri="{FF2B5EF4-FFF2-40B4-BE49-F238E27FC236}">
                    <a16:creationId xmlns:a16="http://schemas.microsoft.com/office/drawing/2014/main" id="{F06E3125-3E6B-46F1-B872-0ACF8074A6CA}"/>
                  </a:ext>
                </a:extLst>
              </p:cNvPr>
              <p:cNvCxnSpPr/>
              <p:nvPr/>
            </p:nvCxnSpPr>
            <p:spPr>
              <a:xfrm flipH="1">
                <a:off x="17288837" y="7906524"/>
                <a:ext cx="4741802" cy="0"/>
              </a:xfrm>
              <a:prstGeom prst="line">
                <a:avLst/>
              </a:prstGeom>
              <a:noFill/>
              <a:ln w="19050" cap="flat" cmpd="sng" algn="ctr">
                <a:solidFill>
                  <a:srgbClr val="F6F8FC"/>
                </a:solidFill>
                <a:prstDash val="solid"/>
                <a:tailEnd type="none"/>
              </a:ln>
              <a:effectLst/>
            </p:spPr>
          </p:cxnSp>
          <p:sp>
            <p:nvSpPr>
              <p:cNvPr id="179" name="TextBox 178">
                <a:extLst>
                  <a:ext uri="{FF2B5EF4-FFF2-40B4-BE49-F238E27FC236}">
                    <a16:creationId xmlns:a16="http://schemas.microsoft.com/office/drawing/2014/main" id="{5BD3D974-9CAA-41FC-9010-2301181CB0E5}"/>
                  </a:ext>
                </a:extLst>
              </p:cNvPr>
              <p:cNvSpPr txBox="1"/>
              <p:nvPr/>
            </p:nvSpPr>
            <p:spPr>
              <a:xfrm>
                <a:off x="17945031" y="8276120"/>
                <a:ext cx="3429413" cy="1181862"/>
              </a:xfrm>
              <a:prstGeom prst="rect">
                <a:avLst/>
              </a:prstGeom>
              <a:noFill/>
            </p:spPr>
            <p:txBody>
              <a:bodyPr wrap="square" rtlCol="0">
                <a:spAutoFit/>
              </a:bodyPr>
              <a:lstStyle/>
              <a:p>
                <a:pPr algn="ctr" defTabSz="914355">
                  <a:lnSpc>
                    <a:spcPct val="90000"/>
                  </a:lnSpc>
                  <a:defRPr/>
                </a:pPr>
                <a:r>
                  <a:rPr lang="en-US" kern="0" dirty="0">
                    <a:solidFill>
                      <a:schemeClr val="accent2"/>
                    </a:solidFill>
                    <a:latin typeface="Calibri" panose="020F0502020204030204" pitchFamily="34" charset="0"/>
                  </a:rPr>
                  <a:t>PRODUCT</a:t>
                </a:r>
                <a:br>
                  <a:rPr lang="en-US" kern="0" dirty="0">
                    <a:solidFill>
                      <a:schemeClr val="accent2"/>
                    </a:solidFill>
                    <a:latin typeface="Calibri" panose="020F0502020204030204" pitchFamily="34" charset="0"/>
                  </a:rPr>
                </a:br>
                <a:r>
                  <a:rPr lang="en-US" kern="0" dirty="0">
                    <a:solidFill>
                      <a:schemeClr val="accent2"/>
                    </a:solidFill>
                    <a:latin typeface="Calibri" panose="020F0502020204030204" pitchFamily="34" charset="0"/>
                  </a:rPr>
                  <a:t>WORKSPACE</a:t>
                </a:r>
                <a:endParaRPr lang="en-US" b="1" kern="0" dirty="0">
                  <a:solidFill>
                    <a:schemeClr val="accent2"/>
                  </a:solidFill>
                  <a:latin typeface="Calibri" panose="020F0502020204030204" pitchFamily="34" charset="0"/>
                </a:endParaRPr>
              </a:p>
            </p:txBody>
          </p:sp>
        </p:grpSp>
        <p:grpSp>
          <p:nvGrpSpPr>
            <p:cNvPr id="81" name="Group 80">
              <a:extLst>
                <a:ext uri="{FF2B5EF4-FFF2-40B4-BE49-F238E27FC236}">
                  <a16:creationId xmlns:a16="http://schemas.microsoft.com/office/drawing/2014/main" id="{7EAB6510-D18C-4DFC-90C6-20546B7CB552}"/>
                </a:ext>
              </a:extLst>
            </p:cNvPr>
            <p:cNvGrpSpPr/>
            <p:nvPr/>
          </p:nvGrpSpPr>
          <p:grpSpPr>
            <a:xfrm>
              <a:off x="18887950" y="6355623"/>
              <a:ext cx="1584176" cy="1510489"/>
              <a:chOff x="4970463" y="3768725"/>
              <a:chExt cx="273050" cy="260350"/>
            </a:xfrm>
            <a:solidFill>
              <a:schemeClr val="accent2"/>
            </a:solidFill>
          </p:grpSpPr>
          <p:sp>
            <p:nvSpPr>
              <p:cNvPr id="82" name="Freeform 54">
                <a:extLst>
                  <a:ext uri="{FF2B5EF4-FFF2-40B4-BE49-F238E27FC236}">
                    <a16:creationId xmlns:a16="http://schemas.microsoft.com/office/drawing/2014/main" id="{EB428AAA-C800-4A5D-B8B3-5324E2AD8F40}"/>
                  </a:ext>
                </a:extLst>
              </p:cNvPr>
              <p:cNvSpPr>
                <a:spLocks noChangeArrowheads="1"/>
              </p:cNvSpPr>
              <p:nvPr/>
            </p:nvSpPr>
            <p:spPr bwMode="auto">
              <a:xfrm>
                <a:off x="5043488" y="3868738"/>
                <a:ext cx="60325" cy="106362"/>
              </a:xfrm>
              <a:custGeom>
                <a:avLst/>
                <a:gdLst>
                  <a:gd name="T0" fmla="*/ 0 w 169"/>
                  <a:gd name="T1" fmla="*/ 0 h 294"/>
                  <a:gd name="T2" fmla="*/ 0 w 169"/>
                  <a:gd name="T3" fmla="*/ 187 h 294"/>
                  <a:gd name="T4" fmla="*/ 168 w 169"/>
                  <a:gd name="T5" fmla="*/ 293 h 294"/>
                  <a:gd name="T6" fmla="*/ 168 w 169"/>
                  <a:gd name="T7" fmla="*/ 107 h 294"/>
                  <a:gd name="T8" fmla="*/ 0 w 169"/>
                  <a:gd name="T9" fmla="*/ 0 h 294"/>
                </a:gdLst>
                <a:ahLst/>
                <a:cxnLst>
                  <a:cxn ang="0">
                    <a:pos x="T0" y="T1"/>
                  </a:cxn>
                  <a:cxn ang="0">
                    <a:pos x="T2" y="T3"/>
                  </a:cxn>
                  <a:cxn ang="0">
                    <a:pos x="T4" y="T5"/>
                  </a:cxn>
                  <a:cxn ang="0">
                    <a:pos x="T6" y="T7"/>
                  </a:cxn>
                  <a:cxn ang="0">
                    <a:pos x="T8" y="T9"/>
                  </a:cxn>
                </a:cxnLst>
                <a:rect l="0" t="0" r="r" b="b"/>
                <a:pathLst>
                  <a:path w="169" h="294">
                    <a:moveTo>
                      <a:pt x="0" y="0"/>
                    </a:moveTo>
                    <a:lnTo>
                      <a:pt x="0" y="187"/>
                    </a:lnTo>
                    <a:lnTo>
                      <a:pt x="168" y="293"/>
                    </a:lnTo>
                    <a:lnTo>
                      <a:pt x="168" y="107"/>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dirty="0"/>
              </a:p>
            </p:txBody>
          </p:sp>
          <p:sp>
            <p:nvSpPr>
              <p:cNvPr id="83" name="Freeform 55">
                <a:extLst>
                  <a:ext uri="{FF2B5EF4-FFF2-40B4-BE49-F238E27FC236}">
                    <a16:creationId xmlns:a16="http://schemas.microsoft.com/office/drawing/2014/main" id="{950631B0-D203-420F-B6F7-686B1369DAD5}"/>
                  </a:ext>
                </a:extLst>
              </p:cNvPr>
              <p:cNvSpPr>
                <a:spLocks noChangeArrowheads="1"/>
              </p:cNvSpPr>
              <p:nvPr/>
            </p:nvSpPr>
            <p:spPr bwMode="auto">
              <a:xfrm>
                <a:off x="5049838" y="3824288"/>
                <a:ext cx="127000" cy="150812"/>
              </a:xfrm>
              <a:custGeom>
                <a:avLst/>
                <a:gdLst>
                  <a:gd name="T0" fmla="*/ 0 w 353"/>
                  <a:gd name="T1" fmla="*/ 100 h 420"/>
                  <a:gd name="T2" fmla="*/ 165 w 353"/>
                  <a:gd name="T3" fmla="*/ 204 h 420"/>
                  <a:gd name="T4" fmla="*/ 334 w 353"/>
                  <a:gd name="T5" fmla="*/ 100 h 420"/>
                  <a:gd name="T6" fmla="*/ 165 w 353"/>
                  <a:gd name="T7" fmla="*/ 0 h 420"/>
                  <a:gd name="T8" fmla="*/ 0 w 353"/>
                  <a:gd name="T9" fmla="*/ 100 h 420"/>
                  <a:gd name="T10" fmla="*/ 352 w 353"/>
                  <a:gd name="T11" fmla="*/ 125 h 420"/>
                  <a:gd name="T12" fmla="*/ 352 w 353"/>
                  <a:gd name="T13" fmla="*/ 312 h 420"/>
                  <a:gd name="T14" fmla="*/ 182 w 353"/>
                  <a:gd name="T15" fmla="*/ 419 h 420"/>
                  <a:gd name="T16" fmla="*/ 182 w 353"/>
                  <a:gd name="T17" fmla="*/ 233 h 420"/>
                  <a:gd name="T18" fmla="*/ 352 w 353"/>
                  <a:gd name="T19" fmla="*/ 125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3" h="420">
                    <a:moveTo>
                      <a:pt x="0" y="100"/>
                    </a:moveTo>
                    <a:lnTo>
                      <a:pt x="165" y="204"/>
                    </a:lnTo>
                    <a:lnTo>
                      <a:pt x="334" y="100"/>
                    </a:lnTo>
                    <a:lnTo>
                      <a:pt x="165" y="0"/>
                    </a:lnTo>
                    <a:lnTo>
                      <a:pt x="0" y="100"/>
                    </a:lnTo>
                    <a:close/>
                    <a:moveTo>
                      <a:pt x="352" y="125"/>
                    </a:moveTo>
                    <a:lnTo>
                      <a:pt x="352" y="312"/>
                    </a:lnTo>
                    <a:lnTo>
                      <a:pt x="182" y="419"/>
                    </a:lnTo>
                    <a:lnTo>
                      <a:pt x="182" y="233"/>
                    </a:lnTo>
                    <a:lnTo>
                      <a:pt x="352" y="12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dirty="0"/>
              </a:p>
            </p:txBody>
          </p:sp>
          <p:sp>
            <p:nvSpPr>
              <p:cNvPr id="84" name="Freeform 56">
                <a:extLst>
                  <a:ext uri="{FF2B5EF4-FFF2-40B4-BE49-F238E27FC236}">
                    <a16:creationId xmlns:a16="http://schemas.microsoft.com/office/drawing/2014/main" id="{FBD564FB-E1D6-4E31-9AFC-D65030E4B983}"/>
                  </a:ext>
                </a:extLst>
              </p:cNvPr>
              <p:cNvSpPr>
                <a:spLocks noChangeArrowheads="1"/>
              </p:cNvSpPr>
              <p:nvPr/>
            </p:nvSpPr>
            <p:spPr bwMode="auto">
              <a:xfrm>
                <a:off x="4970463" y="3768725"/>
                <a:ext cx="273050" cy="260350"/>
              </a:xfrm>
              <a:custGeom>
                <a:avLst/>
                <a:gdLst>
                  <a:gd name="T0" fmla="*/ 3 w 760"/>
                  <a:gd name="T1" fmla="*/ 351 h 724"/>
                  <a:gd name="T2" fmla="*/ 171 w 760"/>
                  <a:gd name="T3" fmla="*/ 52 h 724"/>
                  <a:gd name="T4" fmla="*/ 390 w 760"/>
                  <a:gd name="T5" fmla="*/ 11 h 724"/>
                  <a:gd name="T6" fmla="*/ 391 w 760"/>
                  <a:gd name="T7" fmla="*/ 17 h 724"/>
                  <a:gd name="T8" fmla="*/ 223 w 760"/>
                  <a:gd name="T9" fmla="*/ 58 h 724"/>
                  <a:gd name="T10" fmla="*/ 77 w 760"/>
                  <a:gd name="T11" fmla="*/ 386 h 724"/>
                  <a:gd name="T12" fmla="*/ 3 w 760"/>
                  <a:gd name="T13" fmla="*/ 351 h 724"/>
                  <a:gd name="T14" fmla="*/ 654 w 760"/>
                  <a:gd name="T15" fmla="*/ 462 h 724"/>
                  <a:gd name="T16" fmla="*/ 508 w 760"/>
                  <a:gd name="T17" fmla="*/ 633 h 724"/>
                  <a:gd name="T18" fmla="*/ 77 w 760"/>
                  <a:gd name="T19" fmla="*/ 551 h 724"/>
                  <a:gd name="T20" fmla="*/ 29 w 760"/>
                  <a:gd name="T21" fmla="*/ 579 h 724"/>
                  <a:gd name="T22" fmla="*/ 26 w 760"/>
                  <a:gd name="T23" fmla="*/ 388 h 724"/>
                  <a:gd name="T24" fmla="*/ 191 w 760"/>
                  <a:gd name="T25" fmla="*/ 487 h 724"/>
                  <a:gd name="T26" fmla="*/ 144 w 760"/>
                  <a:gd name="T27" fmla="*/ 515 h 724"/>
                  <a:gd name="T28" fmla="*/ 531 w 760"/>
                  <a:gd name="T29" fmla="*/ 585 h 724"/>
                  <a:gd name="T30" fmla="*/ 651 w 760"/>
                  <a:gd name="T31" fmla="*/ 458 h 724"/>
                  <a:gd name="T32" fmla="*/ 654 w 760"/>
                  <a:gd name="T33" fmla="*/ 462 h 724"/>
                  <a:gd name="T34" fmla="*/ 756 w 760"/>
                  <a:gd name="T35" fmla="*/ 369 h 724"/>
                  <a:gd name="T36" fmla="*/ 680 w 760"/>
                  <a:gd name="T37" fmla="*/ 335 h 724"/>
                  <a:gd name="T38" fmla="*/ 534 w 760"/>
                  <a:gd name="T39" fmla="*/ 665 h 724"/>
                  <a:gd name="T40" fmla="*/ 365 w 760"/>
                  <a:gd name="T41" fmla="*/ 706 h 724"/>
                  <a:gd name="T42" fmla="*/ 366 w 760"/>
                  <a:gd name="T43" fmla="*/ 711 h 724"/>
                  <a:gd name="T44" fmla="*/ 587 w 760"/>
                  <a:gd name="T45" fmla="*/ 671 h 724"/>
                  <a:gd name="T46" fmla="*/ 756 w 760"/>
                  <a:gd name="T47" fmla="*/ 369 h 724"/>
                  <a:gd name="T48" fmla="*/ 105 w 760"/>
                  <a:gd name="T49" fmla="*/ 258 h 724"/>
                  <a:gd name="T50" fmla="*/ 109 w 760"/>
                  <a:gd name="T51" fmla="*/ 262 h 724"/>
                  <a:gd name="T52" fmla="*/ 229 w 760"/>
                  <a:gd name="T53" fmla="*/ 136 h 724"/>
                  <a:gd name="T54" fmla="*/ 616 w 760"/>
                  <a:gd name="T55" fmla="*/ 206 h 724"/>
                  <a:gd name="T56" fmla="*/ 569 w 760"/>
                  <a:gd name="T57" fmla="*/ 233 h 724"/>
                  <a:gd name="T58" fmla="*/ 734 w 760"/>
                  <a:gd name="T59" fmla="*/ 332 h 724"/>
                  <a:gd name="T60" fmla="*/ 731 w 760"/>
                  <a:gd name="T61" fmla="*/ 141 h 724"/>
                  <a:gd name="T62" fmla="*/ 683 w 760"/>
                  <a:gd name="T63" fmla="*/ 169 h 724"/>
                  <a:gd name="T64" fmla="*/ 252 w 760"/>
                  <a:gd name="T65" fmla="*/ 89 h 724"/>
                  <a:gd name="T66" fmla="*/ 105 w 760"/>
                  <a:gd name="T67" fmla="*/ 258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0" h="724">
                    <a:moveTo>
                      <a:pt x="3" y="351"/>
                    </a:moveTo>
                    <a:cubicBezTo>
                      <a:pt x="0" y="232"/>
                      <a:pt x="61" y="115"/>
                      <a:pt x="171" y="52"/>
                    </a:cubicBezTo>
                    <a:cubicBezTo>
                      <a:pt x="241" y="11"/>
                      <a:pt x="318" y="0"/>
                      <a:pt x="390" y="11"/>
                    </a:cubicBezTo>
                    <a:cubicBezTo>
                      <a:pt x="390" y="13"/>
                      <a:pt x="391" y="16"/>
                      <a:pt x="391" y="17"/>
                    </a:cubicBezTo>
                    <a:cubicBezTo>
                      <a:pt x="334" y="14"/>
                      <a:pt x="276" y="27"/>
                      <a:pt x="223" y="58"/>
                    </a:cubicBezTo>
                    <a:cubicBezTo>
                      <a:pt x="105" y="125"/>
                      <a:pt x="50" y="260"/>
                      <a:pt x="77" y="386"/>
                    </a:cubicBezTo>
                    <a:lnTo>
                      <a:pt x="3" y="351"/>
                    </a:lnTo>
                    <a:close/>
                    <a:moveTo>
                      <a:pt x="654" y="462"/>
                    </a:moveTo>
                    <a:cubicBezTo>
                      <a:pt x="627" y="532"/>
                      <a:pt x="578" y="593"/>
                      <a:pt x="508" y="633"/>
                    </a:cubicBezTo>
                    <a:cubicBezTo>
                      <a:pt x="362" y="717"/>
                      <a:pt x="179" y="679"/>
                      <a:pt x="77" y="551"/>
                    </a:cubicBezTo>
                    <a:lnTo>
                      <a:pt x="29" y="579"/>
                    </a:lnTo>
                    <a:lnTo>
                      <a:pt x="26" y="388"/>
                    </a:lnTo>
                    <a:lnTo>
                      <a:pt x="191" y="487"/>
                    </a:lnTo>
                    <a:lnTo>
                      <a:pt x="144" y="515"/>
                    </a:lnTo>
                    <a:cubicBezTo>
                      <a:pt x="238" y="628"/>
                      <a:pt x="400" y="660"/>
                      <a:pt x="531" y="585"/>
                    </a:cubicBezTo>
                    <a:cubicBezTo>
                      <a:pt x="585" y="554"/>
                      <a:pt x="624" y="509"/>
                      <a:pt x="651" y="458"/>
                    </a:cubicBezTo>
                    <a:cubicBezTo>
                      <a:pt x="651" y="459"/>
                      <a:pt x="652" y="461"/>
                      <a:pt x="654" y="462"/>
                    </a:cubicBezTo>
                    <a:close/>
                    <a:moveTo>
                      <a:pt x="756" y="369"/>
                    </a:moveTo>
                    <a:lnTo>
                      <a:pt x="680" y="335"/>
                    </a:lnTo>
                    <a:cubicBezTo>
                      <a:pt x="708" y="462"/>
                      <a:pt x="652" y="596"/>
                      <a:pt x="534" y="665"/>
                    </a:cubicBezTo>
                    <a:cubicBezTo>
                      <a:pt x="480" y="695"/>
                      <a:pt x="422" y="708"/>
                      <a:pt x="365" y="706"/>
                    </a:cubicBezTo>
                    <a:cubicBezTo>
                      <a:pt x="365" y="707"/>
                      <a:pt x="366" y="710"/>
                      <a:pt x="366" y="711"/>
                    </a:cubicBezTo>
                    <a:cubicBezTo>
                      <a:pt x="439" y="723"/>
                      <a:pt x="518" y="710"/>
                      <a:pt x="587" y="671"/>
                    </a:cubicBezTo>
                    <a:cubicBezTo>
                      <a:pt x="697" y="606"/>
                      <a:pt x="759" y="488"/>
                      <a:pt x="756" y="369"/>
                    </a:cubicBezTo>
                    <a:close/>
                    <a:moveTo>
                      <a:pt x="105" y="258"/>
                    </a:moveTo>
                    <a:cubicBezTo>
                      <a:pt x="107" y="260"/>
                      <a:pt x="108" y="261"/>
                      <a:pt x="109" y="262"/>
                    </a:cubicBezTo>
                    <a:cubicBezTo>
                      <a:pt x="136" y="211"/>
                      <a:pt x="177" y="166"/>
                      <a:pt x="229" y="136"/>
                    </a:cubicBezTo>
                    <a:cubicBezTo>
                      <a:pt x="359" y="61"/>
                      <a:pt x="524" y="93"/>
                      <a:pt x="616" y="206"/>
                    </a:cubicBezTo>
                    <a:lnTo>
                      <a:pt x="569" y="233"/>
                    </a:lnTo>
                    <a:lnTo>
                      <a:pt x="734" y="332"/>
                    </a:lnTo>
                    <a:lnTo>
                      <a:pt x="731" y="141"/>
                    </a:lnTo>
                    <a:lnTo>
                      <a:pt x="683" y="169"/>
                    </a:lnTo>
                    <a:cubicBezTo>
                      <a:pt x="581" y="42"/>
                      <a:pt x="397" y="4"/>
                      <a:pt x="252" y="89"/>
                    </a:cubicBezTo>
                    <a:cubicBezTo>
                      <a:pt x="182" y="127"/>
                      <a:pt x="133" y="188"/>
                      <a:pt x="105" y="258"/>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dirty="0"/>
              </a:p>
            </p:txBody>
          </p:sp>
        </p:grpSp>
      </p:grpSp>
      <p:pic>
        <p:nvPicPr>
          <p:cNvPr id="85" name="Picture 8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96541" y="5433793"/>
            <a:ext cx="3872374" cy="970520"/>
          </a:xfrm>
          <a:prstGeom prst="rect">
            <a:avLst/>
          </a:prstGeom>
        </p:spPr>
      </p:pic>
      <p:pic>
        <p:nvPicPr>
          <p:cNvPr id="9" name="Picture 8">
            <a:hlinkClick r:id="" action="ppaction://noaction"/>
            <a:extLst>
              <a:ext uri="{FF2B5EF4-FFF2-40B4-BE49-F238E27FC236}">
                <a16:creationId xmlns:a16="http://schemas.microsoft.com/office/drawing/2014/main" id="{3583CDCD-4148-063E-D36D-0BFEECC175F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80366" y="2044109"/>
            <a:ext cx="1725168" cy="368755"/>
          </a:xfrm>
          <a:prstGeom prst="rect">
            <a:avLst/>
          </a:prstGeom>
        </p:spPr>
      </p:pic>
      <p:pic>
        <p:nvPicPr>
          <p:cNvPr id="11" name="Picture 10" descr="A blue text on a black background&#10;&#10;AI-generated content may be incorrect.">
            <a:extLst>
              <a:ext uri="{FF2B5EF4-FFF2-40B4-BE49-F238E27FC236}">
                <a16:creationId xmlns:a16="http://schemas.microsoft.com/office/drawing/2014/main" id="{0682EF15-5FDA-9B40-20EA-DAFD6AD8F9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630" y="1928729"/>
            <a:ext cx="2356345" cy="491643"/>
          </a:xfrm>
          <a:prstGeom prst="rect">
            <a:avLst/>
          </a:prstGeom>
        </p:spPr>
      </p:pic>
      <p:cxnSp>
        <p:nvCxnSpPr>
          <p:cNvPr id="158" name="Elbow Connector 72"/>
          <p:cNvCxnSpPr>
            <a:cxnSpLocks noChangeAspect="1"/>
          </p:cNvCxnSpPr>
          <p:nvPr/>
        </p:nvCxnSpPr>
        <p:spPr>
          <a:xfrm>
            <a:off x="11024959" y="4073623"/>
            <a:ext cx="912425" cy="0"/>
          </a:xfrm>
          <a:prstGeom prst="straightConnector1">
            <a:avLst/>
          </a:prstGeom>
          <a:noFill/>
          <a:ln w="63500" cap="flat" cmpd="sng" algn="ctr">
            <a:solidFill>
              <a:schemeClr val="accent2"/>
            </a:solidFill>
            <a:prstDash val="solid"/>
            <a:headEnd type="triangle" w="lg" len="lg"/>
            <a:tailEnd type="triangle" w="lg" len="lg"/>
          </a:ln>
          <a:effectLst/>
        </p:spPr>
      </p:cxnSp>
    </p:spTree>
    <p:extLst>
      <p:ext uri="{BB962C8B-B14F-4D97-AF65-F5344CB8AC3E}">
        <p14:creationId xmlns:p14="http://schemas.microsoft.com/office/powerpoint/2010/main" val="177931258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E8C0D-CB85-8CDE-328A-EC54049D73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ACF82B-4C1D-974A-F418-C1F92087D41E}"/>
              </a:ext>
            </a:extLst>
          </p:cNvPr>
          <p:cNvSpPr>
            <a:spLocks noGrp="1"/>
          </p:cNvSpPr>
          <p:nvPr>
            <p:ph type="title" idx="4294967295"/>
          </p:nvPr>
        </p:nvSpPr>
        <p:spPr>
          <a:xfrm>
            <a:off x="796597" y="548238"/>
            <a:ext cx="8828869" cy="1003388"/>
          </a:xfrm>
        </p:spPr>
        <p:txBody>
          <a:bodyPr>
            <a:normAutofit fontScale="90000"/>
          </a:bodyPr>
          <a:lstStyle/>
          <a:p>
            <a:r>
              <a:rPr lang="en-US" sz="2667" dirty="0">
                <a:solidFill>
                  <a:schemeClr val="accent3"/>
                </a:solidFill>
              </a:rPr>
              <a:t>Extended ECM Platform </a:t>
            </a:r>
            <a:br>
              <a:rPr lang="en-US" sz="2667" dirty="0">
                <a:solidFill>
                  <a:schemeClr val="accent3"/>
                </a:solidFill>
              </a:rPr>
            </a:br>
            <a:r>
              <a:rPr lang="en-US" sz="3600" dirty="0">
                <a:solidFill>
                  <a:schemeClr val="accent3"/>
                </a:solidFill>
              </a:rPr>
              <a:t>Network of Business Workspaces</a:t>
            </a:r>
            <a:endParaRPr lang="de-DE" sz="3600" dirty="0">
              <a:solidFill>
                <a:schemeClr val="accent3"/>
              </a:solidFill>
            </a:endParaRPr>
          </a:p>
        </p:txBody>
      </p:sp>
      <p:grpSp>
        <p:nvGrpSpPr>
          <p:cNvPr id="3" name="Group 2">
            <a:extLst>
              <a:ext uri="{FF2B5EF4-FFF2-40B4-BE49-F238E27FC236}">
                <a16:creationId xmlns:a16="http://schemas.microsoft.com/office/drawing/2014/main" id="{D8824F19-EBC8-AD20-D57B-3F6B8A9FEC5D}"/>
              </a:ext>
            </a:extLst>
          </p:cNvPr>
          <p:cNvGrpSpPr/>
          <p:nvPr/>
        </p:nvGrpSpPr>
        <p:grpSpPr>
          <a:xfrm>
            <a:off x="700162" y="3947309"/>
            <a:ext cx="1963136" cy="1963029"/>
            <a:chOff x="1705297" y="6064150"/>
            <a:chExt cx="4743673" cy="4743415"/>
          </a:xfrm>
        </p:grpSpPr>
        <p:grpSp>
          <p:nvGrpSpPr>
            <p:cNvPr id="4" name="Group 3">
              <a:extLst>
                <a:ext uri="{FF2B5EF4-FFF2-40B4-BE49-F238E27FC236}">
                  <a16:creationId xmlns:a16="http://schemas.microsoft.com/office/drawing/2014/main" id="{C9765FBD-A2F7-83DC-FE2C-E2503F03BBE4}"/>
                </a:ext>
              </a:extLst>
            </p:cNvPr>
            <p:cNvGrpSpPr/>
            <p:nvPr/>
          </p:nvGrpSpPr>
          <p:grpSpPr>
            <a:xfrm>
              <a:off x="1705297" y="6064150"/>
              <a:ext cx="4743673" cy="4743415"/>
              <a:chOff x="1803832" y="5493785"/>
              <a:chExt cx="4743673" cy="4743415"/>
            </a:xfrm>
          </p:grpSpPr>
          <p:cxnSp>
            <p:nvCxnSpPr>
              <p:cNvPr id="11" name="Straight Connector 10">
                <a:extLst>
                  <a:ext uri="{FF2B5EF4-FFF2-40B4-BE49-F238E27FC236}">
                    <a16:creationId xmlns:a16="http://schemas.microsoft.com/office/drawing/2014/main" id="{0A8D87A0-2A8A-0306-56CC-14E908C110FE}"/>
                  </a:ext>
                </a:extLst>
              </p:cNvPr>
              <p:cNvCxnSpPr/>
              <p:nvPr/>
            </p:nvCxnSpPr>
            <p:spPr>
              <a:xfrm flipH="1">
                <a:off x="1803832" y="7866300"/>
                <a:ext cx="4741802" cy="0"/>
              </a:xfrm>
              <a:prstGeom prst="line">
                <a:avLst/>
              </a:prstGeom>
              <a:noFill/>
              <a:ln w="19050" cap="flat" cmpd="sng" algn="ctr">
                <a:solidFill>
                  <a:srgbClr val="F6F8FC"/>
                </a:solidFill>
                <a:prstDash val="solid"/>
                <a:tailEnd type="none"/>
              </a:ln>
              <a:effectLst/>
            </p:spPr>
          </p:cxnSp>
          <p:cxnSp>
            <p:nvCxnSpPr>
              <p:cNvPr id="12" name="Straight Connector 11">
                <a:extLst>
                  <a:ext uri="{FF2B5EF4-FFF2-40B4-BE49-F238E27FC236}">
                    <a16:creationId xmlns:a16="http://schemas.microsoft.com/office/drawing/2014/main" id="{2DCCE1F3-B831-A9F7-F307-2E3DEBC580B7}"/>
                  </a:ext>
                </a:extLst>
              </p:cNvPr>
              <p:cNvCxnSpPr/>
              <p:nvPr/>
            </p:nvCxnSpPr>
            <p:spPr>
              <a:xfrm>
                <a:off x="4174733" y="5495399"/>
                <a:ext cx="0" cy="4741801"/>
              </a:xfrm>
              <a:prstGeom prst="line">
                <a:avLst/>
              </a:prstGeom>
              <a:noFill/>
              <a:ln w="19050" cap="flat" cmpd="sng" algn="ctr">
                <a:solidFill>
                  <a:srgbClr val="E1E8F6">
                    <a:alpha val="29020"/>
                  </a:srgbClr>
                </a:solidFill>
                <a:prstDash val="solid"/>
                <a:tailEnd type="none"/>
              </a:ln>
              <a:effectLst/>
            </p:spPr>
          </p:cxnSp>
          <p:sp>
            <p:nvSpPr>
              <p:cNvPr id="13" name="Donut 159">
                <a:extLst>
                  <a:ext uri="{FF2B5EF4-FFF2-40B4-BE49-F238E27FC236}">
                    <a16:creationId xmlns:a16="http://schemas.microsoft.com/office/drawing/2014/main" id="{D4A19DE3-3E82-9B3D-6DBF-18900BCE77EA}"/>
                  </a:ext>
                </a:extLst>
              </p:cNvPr>
              <p:cNvSpPr/>
              <p:nvPr/>
            </p:nvSpPr>
            <p:spPr>
              <a:xfrm>
                <a:off x="1805704" y="5493785"/>
                <a:ext cx="4741801" cy="4741801"/>
              </a:xfrm>
              <a:prstGeom prst="donut">
                <a:avLst>
                  <a:gd name="adj" fmla="val 8814"/>
                </a:avLst>
              </a:prstGeom>
              <a:solidFill>
                <a:schemeClr val="accent2"/>
              </a:solidFill>
              <a:ln w="114300" cap="flat" cmpd="sng" algn="ctr">
                <a:solidFill>
                  <a:schemeClr val="accent2"/>
                </a:solidFill>
                <a:prstDash val="solid"/>
              </a:ln>
              <a:effectLst/>
            </p:spPr>
            <p:txBody>
              <a:bodyPr rtlCol="0" anchor="ctr"/>
              <a:lstStyle/>
              <a:p>
                <a:pPr algn="ctr" defTabSz="914355">
                  <a:defRPr/>
                </a:pPr>
                <a:endParaRPr lang="en-US" sz="1600" kern="0" dirty="0">
                  <a:solidFill>
                    <a:srgbClr val="FFFFFF"/>
                  </a:solidFill>
                  <a:latin typeface="Helvetica" pitchFamily="2" charset="0"/>
                </a:endParaRPr>
              </a:p>
            </p:txBody>
          </p:sp>
          <p:cxnSp>
            <p:nvCxnSpPr>
              <p:cNvPr id="14" name="Straight Connector 13">
                <a:extLst>
                  <a:ext uri="{FF2B5EF4-FFF2-40B4-BE49-F238E27FC236}">
                    <a16:creationId xmlns:a16="http://schemas.microsoft.com/office/drawing/2014/main" id="{B7EBA450-7F1F-EE8F-DE80-8DDE02DD84DE}"/>
                  </a:ext>
                </a:extLst>
              </p:cNvPr>
              <p:cNvCxnSpPr/>
              <p:nvPr/>
            </p:nvCxnSpPr>
            <p:spPr>
              <a:xfrm>
                <a:off x="4176604" y="5493785"/>
                <a:ext cx="0" cy="4741801"/>
              </a:xfrm>
              <a:prstGeom prst="line">
                <a:avLst/>
              </a:prstGeom>
              <a:noFill/>
              <a:ln w="19050" cap="flat" cmpd="sng" algn="ctr">
                <a:solidFill>
                  <a:srgbClr val="F9F9FA"/>
                </a:solidFill>
                <a:prstDash val="solid"/>
                <a:tailEnd type="none"/>
              </a:ln>
              <a:effectLst/>
            </p:spPr>
          </p:cxnSp>
          <p:cxnSp>
            <p:nvCxnSpPr>
              <p:cNvPr id="15" name="Straight Connector 14">
                <a:extLst>
                  <a:ext uri="{FF2B5EF4-FFF2-40B4-BE49-F238E27FC236}">
                    <a16:creationId xmlns:a16="http://schemas.microsoft.com/office/drawing/2014/main" id="{A847B7EB-5943-D17A-E3CB-73312017ED13}"/>
                  </a:ext>
                </a:extLst>
              </p:cNvPr>
              <p:cNvCxnSpPr/>
              <p:nvPr/>
            </p:nvCxnSpPr>
            <p:spPr>
              <a:xfrm flipH="1">
                <a:off x="1805703" y="7864685"/>
                <a:ext cx="4741802" cy="0"/>
              </a:xfrm>
              <a:prstGeom prst="line">
                <a:avLst/>
              </a:prstGeom>
              <a:noFill/>
              <a:ln w="19050" cap="flat" cmpd="sng" algn="ctr">
                <a:solidFill>
                  <a:srgbClr val="F9F9FA"/>
                </a:solidFill>
                <a:prstDash val="solid"/>
                <a:tailEnd type="none"/>
              </a:ln>
              <a:effectLst/>
            </p:spPr>
          </p:cxnSp>
          <p:sp>
            <p:nvSpPr>
              <p:cNvPr id="16" name="Rectangle 15">
                <a:extLst>
                  <a:ext uri="{FF2B5EF4-FFF2-40B4-BE49-F238E27FC236}">
                    <a16:creationId xmlns:a16="http://schemas.microsoft.com/office/drawing/2014/main" id="{ECC53EE0-4B25-9A4D-821E-CB32A0873F8B}"/>
                  </a:ext>
                </a:extLst>
              </p:cNvPr>
              <p:cNvSpPr/>
              <p:nvPr/>
            </p:nvSpPr>
            <p:spPr>
              <a:xfrm rot="2765026">
                <a:off x="2058271" y="5749837"/>
                <a:ext cx="4232923" cy="4232923"/>
              </a:xfrm>
              <a:prstGeom prst="rect">
                <a:avLst/>
              </a:prstGeom>
              <a:noFill/>
              <a:effectLst/>
            </p:spPr>
            <p:txBody>
              <a:bodyPr spcFirstLastPara="1" wrap="none" lIns="91434" tIns="45717" rIns="91434" bIns="45717" numCol="1">
                <a:prstTxWarp prst="textArchUp">
                  <a:avLst/>
                </a:prstTxWarp>
                <a:spAutoFit/>
              </a:bodyPr>
              <a:lstStyle/>
              <a:p>
                <a:pPr algn="ctr" defTabSz="914355">
                  <a:defRPr/>
                </a:pPr>
                <a:r>
                  <a:rPr lang="en-US" sz="1400" kern="0" dirty="0">
                    <a:ln w="0"/>
                    <a:solidFill>
                      <a:srgbClr val="FFFFFF"/>
                    </a:solidFill>
                    <a:latin typeface="Helvetica" pitchFamily="2" charset="0"/>
                  </a:rPr>
                  <a:t>PEOPLE</a:t>
                </a:r>
              </a:p>
            </p:txBody>
          </p:sp>
          <p:sp>
            <p:nvSpPr>
              <p:cNvPr id="17" name="Rectangle 16">
                <a:extLst>
                  <a:ext uri="{FF2B5EF4-FFF2-40B4-BE49-F238E27FC236}">
                    <a16:creationId xmlns:a16="http://schemas.microsoft.com/office/drawing/2014/main" id="{50507BD8-5B44-05BE-1230-52CEE2C189D3}"/>
                  </a:ext>
                </a:extLst>
              </p:cNvPr>
              <p:cNvSpPr/>
              <p:nvPr/>
            </p:nvSpPr>
            <p:spPr>
              <a:xfrm rot="18965026">
                <a:off x="1948328" y="5639891"/>
                <a:ext cx="4452813" cy="4452815"/>
              </a:xfrm>
              <a:prstGeom prst="rect">
                <a:avLst/>
              </a:prstGeom>
              <a:noFill/>
              <a:effectLst/>
            </p:spPr>
            <p:txBody>
              <a:bodyPr spcFirstLastPara="1" wrap="none" lIns="91434" tIns="45717" rIns="91434" bIns="45717" numCol="1">
                <a:prstTxWarp prst="textArchDown">
                  <a:avLst/>
                </a:prstTxWarp>
                <a:spAutoFit/>
              </a:bodyPr>
              <a:lstStyle/>
              <a:p>
                <a:pPr algn="ctr" defTabSz="914355">
                  <a:defRPr/>
                </a:pPr>
                <a:r>
                  <a:rPr lang="en-US" sz="1400" kern="0" dirty="0">
                    <a:ln w="0"/>
                    <a:solidFill>
                      <a:srgbClr val="FFFFFF"/>
                    </a:solidFill>
                    <a:latin typeface="Helvetica" pitchFamily="2" charset="0"/>
                  </a:rPr>
                  <a:t>TASKS</a:t>
                </a:r>
              </a:p>
            </p:txBody>
          </p:sp>
          <p:sp>
            <p:nvSpPr>
              <p:cNvPr id="18" name="Rectangle 17">
                <a:extLst>
                  <a:ext uri="{FF2B5EF4-FFF2-40B4-BE49-F238E27FC236}">
                    <a16:creationId xmlns:a16="http://schemas.microsoft.com/office/drawing/2014/main" id="{EABCFBF5-DF2B-7F77-1779-9594F2B035DC}"/>
                  </a:ext>
                </a:extLst>
              </p:cNvPr>
              <p:cNvSpPr/>
              <p:nvPr/>
            </p:nvSpPr>
            <p:spPr>
              <a:xfrm rot="2765026">
                <a:off x="1948326" y="5639893"/>
                <a:ext cx="4452815" cy="4452813"/>
              </a:xfrm>
              <a:prstGeom prst="rect">
                <a:avLst/>
              </a:prstGeom>
              <a:noFill/>
              <a:effectLst/>
            </p:spPr>
            <p:txBody>
              <a:bodyPr spcFirstLastPara="1" wrap="none" lIns="91434" tIns="45717" rIns="91434" bIns="45717" numCol="1">
                <a:prstTxWarp prst="textArchDown">
                  <a:avLst/>
                </a:prstTxWarp>
                <a:spAutoFit/>
              </a:bodyPr>
              <a:lstStyle/>
              <a:p>
                <a:pPr algn="ctr" defTabSz="914355">
                  <a:defRPr/>
                </a:pPr>
                <a:r>
                  <a:rPr lang="en-US" sz="1400" kern="0" dirty="0">
                    <a:ln w="0"/>
                    <a:solidFill>
                      <a:srgbClr val="FFFFFF"/>
                    </a:solidFill>
                    <a:latin typeface="Helvetica" pitchFamily="2" charset="0"/>
                  </a:rPr>
                  <a:t>CONTENT</a:t>
                </a:r>
              </a:p>
            </p:txBody>
          </p:sp>
          <p:sp>
            <p:nvSpPr>
              <p:cNvPr id="19" name="Rectangle 18">
                <a:extLst>
                  <a:ext uri="{FF2B5EF4-FFF2-40B4-BE49-F238E27FC236}">
                    <a16:creationId xmlns:a16="http://schemas.microsoft.com/office/drawing/2014/main" id="{F4725CF7-CE73-0BBC-1C99-AEFE0EBF03D5}"/>
                  </a:ext>
                </a:extLst>
              </p:cNvPr>
              <p:cNvSpPr/>
              <p:nvPr/>
            </p:nvSpPr>
            <p:spPr>
              <a:xfrm rot="18903954">
                <a:off x="2058271" y="5749837"/>
                <a:ext cx="4232923" cy="4232923"/>
              </a:xfrm>
              <a:prstGeom prst="rect">
                <a:avLst/>
              </a:prstGeom>
              <a:noFill/>
              <a:effectLst/>
            </p:spPr>
            <p:txBody>
              <a:bodyPr spcFirstLastPara="1" wrap="none" lIns="91434" tIns="45717" rIns="91434" bIns="45717" numCol="1">
                <a:prstTxWarp prst="textArchUp">
                  <a:avLst/>
                </a:prstTxWarp>
                <a:spAutoFit/>
              </a:bodyPr>
              <a:lstStyle/>
              <a:p>
                <a:pPr algn="ctr" defTabSz="914355">
                  <a:defRPr/>
                </a:pPr>
                <a:r>
                  <a:rPr lang="en-US" sz="1400" kern="0" dirty="0">
                    <a:ln w="0"/>
                    <a:solidFill>
                      <a:srgbClr val="FFFFFF"/>
                    </a:solidFill>
                    <a:latin typeface="Helvetica" pitchFamily="2" charset="0"/>
                  </a:rPr>
                  <a:t>DATA</a:t>
                </a:r>
              </a:p>
            </p:txBody>
          </p:sp>
          <p:sp>
            <p:nvSpPr>
              <p:cNvPr id="20" name="TextBox 19">
                <a:extLst>
                  <a:ext uri="{FF2B5EF4-FFF2-40B4-BE49-F238E27FC236}">
                    <a16:creationId xmlns:a16="http://schemas.microsoft.com/office/drawing/2014/main" id="{76614D20-3B5B-2437-13E3-8A9E863993E0}"/>
                  </a:ext>
                </a:extLst>
              </p:cNvPr>
              <p:cNvSpPr txBox="1"/>
              <p:nvPr/>
            </p:nvSpPr>
            <p:spPr>
              <a:xfrm>
                <a:off x="2488577" y="8062851"/>
                <a:ext cx="3429414" cy="1028327"/>
              </a:xfrm>
              <a:prstGeom prst="rect">
                <a:avLst/>
              </a:prstGeom>
              <a:noFill/>
            </p:spPr>
            <p:txBody>
              <a:bodyPr wrap="square" rtlCol="0">
                <a:spAutoFit/>
              </a:bodyPr>
              <a:lstStyle/>
              <a:p>
                <a:pPr algn="ctr" defTabSz="914355">
                  <a:lnSpc>
                    <a:spcPct val="90000"/>
                  </a:lnSpc>
                  <a:defRPr/>
                </a:pPr>
                <a:r>
                  <a:rPr lang="en-US" sz="1200" kern="0" dirty="0">
                    <a:solidFill>
                      <a:schemeClr val="accent2"/>
                    </a:solidFill>
                    <a:latin typeface="Helvetica" pitchFamily="2" charset="0"/>
                  </a:rPr>
                  <a:t>OPPORTUNITY</a:t>
                </a:r>
                <a:br>
                  <a:rPr lang="en-US" sz="1200" kern="0" dirty="0">
                    <a:solidFill>
                      <a:schemeClr val="accent2"/>
                    </a:solidFill>
                    <a:latin typeface="Helvetica" pitchFamily="2" charset="0"/>
                  </a:rPr>
                </a:br>
                <a:r>
                  <a:rPr lang="en-US" sz="1200" kern="0" dirty="0">
                    <a:solidFill>
                      <a:schemeClr val="accent2"/>
                    </a:solidFill>
                    <a:latin typeface="Helvetica" pitchFamily="2" charset="0"/>
                  </a:rPr>
                  <a:t>WORKSPACE</a:t>
                </a:r>
                <a:endParaRPr lang="en-US" sz="1200" b="1" kern="0" dirty="0">
                  <a:solidFill>
                    <a:schemeClr val="accent2"/>
                  </a:solidFill>
                  <a:latin typeface="Helvetica" pitchFamily="2" charset="0"/>
                </a:endParaRPr>
              </a:p>
            </p:txBody>
          </p:sp>
        </p:grpSp>
        <p:grpSp>
          <p:nvGrpSpPr>
            <p:cNvPr id="6" name="Group 5">
              <a:extLst>
                <a:ext uri="{FF2B5EF4-FFF2-40B4-BE49-F238E27FC236}">
                  <a16:creationId xmlns:a16="http://schemas.microsoft.com/office/drawing/2014/main" id="{6A21B1AF-1C7C-E8B6-5E96-C0D1B4DC50E4}"/>
                </a:ext>
              </a:extLst>
            </p:cNvPr>
            <p:cNvGrpSpPr/>
            <p:nvPr/>
          </p:nvGrpSpPr>
          <p:grpSpPr>
            <a:xfrm>
              <a:off x="3570620" y="6944215"/>
              <a:ext cx="1011154" cy="1662974"/>
              <a:chOff x="2122488" y="5888634"/>
              <a:chExt cx="192087" cy="315912"/>
            </a:xfrm>
            <a:solidFill>
              <a:schemeClr val="accent2"/>
            </a:solidFill>
          </p:grpSpPr>
          <p:sp>
            <p:nvSpPr>
              <p:cNvPr id="7" name="Freeform 85">
                <a:extLst>
                  <a:ext uri="{FF2B5EF4-FFF2-40B4-BE49-F238E27FC236}">
                    <a16:creationId xmlns:a16="http://schemas.microsoft.com/office/drawing/2014/main" id="{AF28E25C-5911-BAAA-A435-05D9B9B2E387}"/>
                  </a:ext>
                </a:extLst>
              </p:cNvPr>
              <p:cNvSpPr>
                <a:spLocks noChangeArrowheads="1"/>
              </p:cNvSpPr>
              <p:nvPr/>
            </p:nvSpPr>
            <p:spPr bwMode="auto">
              <a:xfrm>
                <a:off x="2122488" y="6025159"/>
                <a:ext cx="192087" cy="179387"/>
              </a:xfrm>
              <a:custGeom>
                <a:avLst/>
                <a:gdLst>
                  <a:gd name="T0" fmla="*/ 385 w 533"/>
                  <a:gd name="T1" fmla="*/ 41 h 497"/>
                  <a:gd name="T2" fmla="*/ 489 w 533"/>
                  <a:gd name="T3" fmla="*/ 231 h 497"/>
                  <a:gd name="T4" fmla="*/ 265 w 533"/>
                  <a:gd name="T5" fmla="*/ 455 h 497"/>
                  <a:gd name="T6" fmla="*/ 41 w 533"/>
                  <a:gd name="T7" fmla="*/ 231 h 497"/>
                  <a:gd name="T8" fmla="*/ 150 w 533"/>
                  <a:gd name="T9" fmla="*/ 38 h 497"/>
                  <a:gd name="T10" fmla="*/ 134 w 533"/>
                  <a:gd name="T11" fmla="*/ 0 h 497"/>
                  <a:gd name="T12" fmla="*/ 0 w 533"/>
                  <a:gd name="T13" fmla="*/ 231 h 497"/>
                  <a:gd name="T14" fmla="*/ 265 w 533"/>
                  <a:gd name="T15" fmla="*/ 496 h 497"/>
                  <a:gd name="T16" fmla="*/ 530 w 533"/>
                  <a:gd name="T17" fmla="*/ 231 h 497"/>
                  <a:gd name="T18" fmla="*/ 401 w 533"/>
                  <a:gd name="T19" fmla="*/ 3 h 497"/>
                  <a:gd name="T20" fmla="*/ 385 w 533"/>
                  <a:gd name="T21" fmla="*/ 41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3" h="497">
                    <a:moveTo>
                      <a:pt x="385" y="41"/>
                    </a:moveTo>
                    <a:cubicBezTo>
                      <a:pt x="447" y="81"/>
                      <a:pt x="489" y="151"/>
                      <a:pt x="489" y="231"/>
                    </a:cubicBezTo>
                    <a:cubicBezTo>
                      <a:pt x="489" y="355"/>
                      <a:pt x="389" y="455"/>
                      <a:pt x="265" y="455"/>
                    </a:cubicBezTo>
                    <a:cubicBezTo>
                      <a:pt x="141" y="455"/>
                      <a:pt x="41" y="355"/>
                      <a:pt x="41" y="231"/>
                    </a:cubicBezTo>
                    <a:cubicBezTo>
                      <a:pt x="41" y="149"/>
                      <a:pt x="84" y="78"/>
                      <a:pt x="150" y="38"/>
                    </a:cubicBezTo>
                    <a:lnTo>
                      <a:pt x="134" y="0"/>
                    </a:lnTo>
                    <a:cubicBezTo>
                      <a:pt x="54" y="46"/>
                      <a:pt x="0" y="132"/>
                      <a:pt x="0" y="231"/>
                    </a:cubicBezTo>
                    <a:cubicBezTo>
                      <a:pt x="0" y="376"/>
                      <a:pt x="119" y="496"/>
                      <a:pt x="265" y="496"/>
                    </a:cubicBezTo>
                    <a:cubicBezTo>
                      <a:pt x="411" y="496"/>
                      <a:pt x="530" y="376"/>
                      <a:pt x="530" y="231"/>
                    </a:cubicBezTo>
                    <a:cubicBezTo>
                      <a:pt x="532" y="135"/>
                      <a:pt x="479" y="50"/>
                      <a:pt x="401" y="3"/>
                    </a:cubicBezTo>
                    <a:lnTo>
                      <a:pt x="385" y="4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355">
                  <a:defRPr/>
                </a:pPr>
                <a:endParaRPr lang="en-US" sz="1100" kern="0" dirty="0">
                  <a:solidFill>
                    <a:prstClr val="black"/>
                  </a:solidFill>
                  <a:latin typeface="Helvetica" pitchFamily="2" charset="0"/>
                </a:endParaRPr>
              </a:p>
            </p:txBody>
          </p:sp>
          <p:sp>
            <p:nvSpPr>
              <p:cNvPr id="9" name="Freeform 86">
                <a:extLst>
                  <a:ext uri="{FF2B5EF4-FFF2-40B4-BE49-F238E27FC236}">
                    <a16:creationId xmlns:a16="http://schemas.microsoft.com/office/drawing/2014/main" id="{3F77147D-7C59-8E8C-E7AA-596806E2B1B4}"/>
                  </a:ext>
                </a:extLst>
              </p:cNvPr>
              <p:cNvSpPr>
                <a:spLocks noChangeArrowheads="1"/>
              </p:cNvSpPr>
              <p:nvPr/>
            </p:nvSpPr>
            <p:spPr bwMode="auto">
              <a:xfrm>
                <a:off x="2162175" y="6058736"/>
                <a:ext cx="114300" cy="104775"/>
              </a:xfrm>
              <a:custGeom>
                <a:avLst/>
                <a:gdLst>
                  <a:gd name="T0" fmla="*/ 157 w 319"/>
                  <a:gd name="T1" fmla="*/ 249 h 293"/>
                  <a:gd name="T2" fmla="*/ 39 w 319"/>
                  <a:gd name="T3" fmla="*/ 131 h 293"/>
                  <a:gd name="T4" fmla="*/ 86 w 319"/>
                  <a:gd name="T5" fmla="*/ 38 h 293"/>
                  <a:gd name="T6" fmla="*/ 70 w 319"/>
                  <a:gd name="T7" fmla="*/ 0 h 293"/>
                  <a:gd name="T8" fmla="*/ 0 w 319"/>
                  <a:gd name="T9" fmla="*/ 133 h 293"/>
                  <a:gd name="T10" fmla="*/ 159 w 319"/>
                  <a:gd name="T11" fmla="*/ 292 h 293"/>
                  <a:gd name="T12" fmla="*/ 318 w 319"/>
                  <a:gd name="T13" fmla="*/ 133 h 293"/>
                  <a:gd name="T14" fmla="*/ 251 w 319"/>
                  <a:gd name="T15" fmla="*/ 3 h 293"/>
                  <a:gd name="T16" fmla="*/ 233 w 319"/>
                  <a:gd name="T17" fmla="*/ 42 h 293"/>
                  <a:gd name="T18" fmla="*/ 276 w 319"/>
                  <a:gd name="T19" fmla="*/ 131 h 293"/>
                  <a:gd name="T20" fmla="*/ 157 w 319"/>
                  <a:gd name="T21" fmla="*/ 249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9" h="293">
                    <a:moveTo>
                      <a:pt x="157" y="249"/>
                    </a:moveTo>
                    <a:cubicBezTo>
                      <a:pt x="91" y="249"/>
                      <a:pt x="39" y="197"/>
                      <a:pt x="39" y="131"/>
                    </a:cubicBezTo>
                    <a:cubicBezTo>
                      <a:pt x="39" y="93"/>
                      <a:pt x="57" y="60"/>
                      <a:pt x="86" y="38"/>
                    </a:cubicBezTo>
                    <a:lnTo>
                      <a:pt x="70" y="0"/>
                    </a:lnTo>
                    <a:cubicBezTo>
                      <a:pt x="28" y="29"/>
                      <a:pt x="0" y="77"/>
                      <a:pt x="0" y="133"/>
                    </a:cubicBezTo>
                    <a:cubicBezTo>
                      <a:pt x="0" y="220"/>
                      <a:pt x="71" y="292"/>
                      <a:pt x="159" y="292"/>
                    </a:cubicBezTo>
                    <a:cubicBezTo>
                      <a:pt x="246" y="292"/>
                      <a:pt x="318" y="220"/>
                      <a:pt x="318" y="133"/>
                    </a:cubicBezTo>
                    <a:cubicBezTo>
                      <a:pt x="318" y="79"/>
                      <a:pt x="292" y="32"/>
                      <a:pt x="251" y="3"/>
                    </a:cubicBezTo>
                    <a:lnTo>
                      <a:pt x="233" y="42"/>
                    </a:lnTo>
                    <a:cubicBezTo>
                      <a:pt x="258" y="61"/>
                      <a:pt x="276" y="95"/>
                      <a:pt x="276" y="131"/>
                    </a:cubicBezTo>
                    <a:cubicBezTo>
                      <a:pt x="276" y="197"/>
                      <a:pt x="222" y="249"/>
                      <a:pt x="157" y="24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355">
                  <a:defRPr/>
                </a:pPr>
                <a:endParaRPr lang="en-US" sz="1100" kern="0" dirty="0">
                  <a:solidFill>
                    <a:prstClr val="black"/>
                  </a:solidFill>
                  <a:latin typeface="Helvetica" pitchFamily="2" charset="0"/>
                </a:endParaRPr>
              </a:p>
            </p:txBody>
          </p:sp>
          <p:sp>
            <p:nvSpPr>
              <p:cNvPr id="10" name="Freeform 84">
                <a:extLst>
                  <a:ext uri="{FF2B5EF4-FFF2-40B4-BE49-F238E27FC236}">
                    <a16:creationId xmlns:a16="http://schemas.microsoft.com/office/drawing/2014/main" id="{86351900-BA22-C25D-7B5F-A4EA6707FAD9}"/>
                  </a:ext>
                </a:extLst>
              </p:cNvPr>
              <p:cNvSpPr>
                <a:spLocks noChangeArrowheads="1"/>
              </p:cNvSpPr>
              <p:nvPr/>
            </p:nvSpPr>
            <p:spPr bwMode="auto">
              <a:xfrm>
                <a:off x="2147888" y="5888634"/>
                <a:ext cx="144462" cy="220662"/>
              </a:xfrm>
              <a:custGeom>
                <a:avLst/>
                <a:gdLst>
                  <a:gd name="T0" fmla="*/ 0 w 400"/>
                  <a:gd name="T1" fmla="*/ 199 h 614"/>
                  <a:gd name="T2" fmla="*/ 78 w 400"/>
                  <a:gd name="T3" fmla="*/ 358 h 614"/>
                  <a:gd name="T4" fmla="*/ 182 w 400"/>
                  <a:gd name="T5" fmla="*/ 596 h 614"/>
                  <a:gd name="T6" fmla="*/ 199 w 400"/>
                  <a:gd name="T7" fmla="*/ 613 h 614"/>
                  <a:gd name="T8" fmla="*/ 217 w 400"/>
                  <a:gd name="T9" fmla="*/ 596 h 614"/>
                  <a:gd name="T10" fmla="*/ 320 w 400"/>
                  <a:gd name="T11" fmla="*/ 358 h 614"/>
                  <a:gd name="T12" fmla="*/ 399 w 400"/>
                  <a:gd name="T13" fmla="*/ 199 h 614"/>
                  <a:gd name="T14" fmla="*/ 199 w 400"/>
                  <a:gd name="T15" fmla="*/ 0 h 614"/>
                  <a:gd name="T16" fmla="*/ 0 w 400"/>
                  <a:gd name="T17" fmla="*/ 199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0" h="614">
                    <a:moveTo>
                      <a:pt x="0" y="199"/>
                    </a:moveTo>
                    <a:cubicBezTo>
                      <a:pt x="0" y="265"/>
                      <a:pt x="30" y="322"/>
                      <a:pt x="78" y="358"/>
                    </a:cubicBezTo>
                    <a:lnTo>
                      <a:pt x="182" y="596"/>
                    </a:lnTo>
                    <a:cubicBezTo>
                      <a:pt x="186" y="607"/>
                      <a:pt x="194" y="613"/>
                      <a:pt x="199" y="613"/>
                    </a:cubicBezTo>
                    <a:cubicBezTo>
                      <a:pt x="207" y="613"/>
                      <a:pt x="213" y="607"/>
                      <a:pt x="217" y="596"/>
                    </a:cubicBezTo>
                    <a:lnTo>
                      <a:pt x="320" y="358"/>
                    </a:lnTo>
                    <a:cubicBezTo>
                      <a:pt x="368" y="322"/>
                      <a:pt x="399" y="263"/>
                      <a:pt x="399" y="199"/>
                    </a:cubicBezTo>
                    <a:cubicBezTo>
                      <a:pt x="399" y="89"/>
                      <a:pt x="309" y="0"/>
                      <a:pt x="199" y="0"/>
                    </a:cubicBezTo>
                    <a:cubicBezTo>
                      <a:pt x="88" y="0"/>
                      <a:pt x="0" y="89"/>
                      <a:pt x="0" y="19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355">
                  <a:defRPr/>
                </a:pPr>
                <a:endParaRPr lang="en-US" sz="1100" kern="0" dirty="0">
                  <a:solidFill>
                    <a:prstClr val="black"/>
                  </a:solidFill>
                  <a:latin typeface="Helvetica" pitchFamily="2" charset="0"/>
                </a:endParaRPr>
              </a:p>
            </p:txBody>
          </p:sp>
        </p:grpSp>
      </p:grpSp>
      <p:grpSp>
        <p:nvGrpSpPr>
          <p:cNvPr id="193" name="Group 192">
            <a:extLst>
              <a:ext uri="{FF2B5EF4-FFF2-40B4-BE49-F238E27FC236}">
                <a16:creationId xmlns:a16="http://schemas.microsoft.com/office/drawing/2014/main" id="{EA783017-36B3-6E47-88A8-BAA93D8B1158}"/>
              </a:ext>
            </a:extLst>
          </p:cNvPr>
          <p:cNvGrpSpPr/>
          <p:nvPr/>
        </p:nvGrpSpPr>
        <p:grpSpPr>
          <a:xfrm>
            <a:off x="3953360" y="3328437"/>
            <a:ext cx="1963136" cy="1963029"/>
            <a:chOff x="3559574" y="3288630"/>
            <a:chExt cx="1963136" cy="1963029"/>
          </a:xfrm>
        </p:grpSpPr>
        <p:grpSp>
          <p:nvGrpSpPr>
            <p:cNvPr id="22" name="Group 21">
              <a:extLst>
                <a:ext uri="{FF2B5EF4-FFF2-40B4-BE49-F238E27FC236}">
                  <a16:creationId xmlns:a16="http://schemas.microsoft.com/office/drawing/2014/main" id="{128E5259-BEF7-DADF-8B90-7A83C6BB5395}"/>
                </a:ext>
              </a:extLst>
            </p:cNvPr>
            <p:cNvGrpSpPr/>
            <p:nvPr/>
          </p:nvGrpSpPr>
          <p:grpSpPr>
            <a:xfrm>
              <a:off x="3559574" y="3288630"/>
              <a:ext cx="1963136" cy="1963029"/>
              <a:chOff x="1803832" y="5493785"/>
              <a:chExt cx="4743673" cy="4743415"/>
            </a:xfrm>
          </p:grpSpPr>
          <p:cxnSp>
            <p:nvCxnSpPr>
              <p:cNvPr id="27" name="Straight Connector 26">
                <a:extLst>
                  <a:ext uri="{FF2B5EF4-FFF2-40B4-BE49-F238E27FC236}">
                    <a16:creationId xmlns:a16="http://schemas.microsoft.com/office/drawing/2014/main" id="{7F7438DC-4A5E-25C0-3F3D-79B319BE5D39}"/>
                  </a:ext>
                </a:extLst>
              </p:cNvPr>
              <p:cNvCxnSpPr/>
              <p:nvPr/>
            </p:nvCxnSpPr>
            <p:spPr>
              <a:xfrm flipH="1">
                <a:off x="1803832" y="7866300"/>
                <a:ext cx="4741802" cy="0"/>
              </a:xfrm>
              <a:prstGeom prst="line">
                <a:avLst/>
              </a:prstGeom>
              <a:noFill/>
              <a:ln w="19050" cap="flat" cmpd="sng" algn="ctr">
                <a:solidFill>
                  <a:srgbClr val="F6F8FC"/>
                </a:solidFill>
                <a:prstDash val="solid"/>
                <a:tailEnd type="none"/>
              </a:ln>
              <a:effectLst/>
            </p:spPr>
          </p:cxnSp>
          <p:cxnSp>
            <p:nvCxnSpPr>
              <p:cNvPr id="28" name="Straight Connector 27">
                <a:extLst>
                  <a:ext uri="{FF2B5EF4-FFF2-40B4-BE49-F238E27FC236}">
                    <a16:creationId xmlns:a16="http://schemas.microsoft.com/office/drawing/2014/main" id="{7AC435B7-6BD6-3788-FFEB-19BA5755A937}"/>
                  </a:ext>
                </a:extLst>
              </p:cNvPr>
              <p:cNvCxnSpPr/>
              <p:nvPr/>
            </p:nvCxnSpPr>
            <p:spPr>
              <a:xfrm>
                <a:off x="4174733" y="5495399"/>
                <a:ext cx="0" cy="4741801"/>
              </a:xfrm>
              <a:prstGeom prst="line">
                <a:avLst/>
              </a:prstGeom>
              <a:noFill/>
              <a:ln w="19050" cap="flat" cmpd="sng" algn="ctr">
                <a:solidFill>
                  <a:srgbClr val="E1E8F6">
                    <a:alpha val="29020"/>
                  </a:srgbClr>
                </a:solidFill>
                <a:prstDash val="solid"/>
                <a:tailEnd type="none"/>
              </a:ln>
              <a:effectLst/>
            </p:spPr>
          </p:cxnSp>
          <p:sp>
            <p:nvSpPr>
              <p:cNvPr id="29" name="Donut 159">
                <a:extLst>
                  <a:ext uri="{FF2B5EF4-FFF2-40B4-BE49-F238E27FC236}">
                    <a16:creationId xmlns:a16="http://schemas.microsoft.com/office/drawing/2014/main" id="{3087FB17-BB6F-99F3-139A-46D827739175}"/>
                  </a:ext>
                </a:extLst>
              </p:cNvPr>
              <p:cNvSpPr/>
              <p:nvPr/>
            </p:nvSpPr>
            <p:spPr>
              <a:xfrm>
                <a:off x="1805705" y="5493785"/>
                <a:ext cx="4741800" cy="4741801"/>
              </a:xfrm>
              <a:prstGeom prst="donut">
                <a:avLst>
                  <a:gd name="adj" fmla="val 8814"/>
                </a:avLst>
              </a:prstGeom>
              <a:solidFill>
                <a:schemeClr val="accent2"/>
              </a:solidFill>
              <a:ln w="114300" cap="flat" cmpd="sng" algn="ctr">
                <a:solidFill>
                  <a:schemeClr val="accent2"/>
                </a:solidFill>
                <a:prstDash val="solid"/>
              </a:ln>
              <a:effectLst/>
            </p:spPr>
            <p:txBody>
              <a:bodyPr rtlCol="0" anchor="ctr"/>
              <a:lstStyle/>
              <a:p>
                <a:pPr algn="ctr" defTabSz="914355">
                  <a:defRPr/>
                </a:pPr>
                <a:endParaRPr lang="en-US" sz="1600" kern="0" dirty="0">
                  <a:solidFill>
                    <a:srgbClr val="FFFFFF"/>
                  </a:solidFill>
                  <a:latin typeface="Helvetica" pitchFamily="2" charset="0"/>
                </a:endParaRPr>
              </a:p>
            </p:txBody>
          </p:sp>
          <p:cxnSp>
            <p:nvCxnSpPr>
              <p:cNvPr id="30" name="Straight Connector 29">
                <a:extLst>
                  <a:ext uri="{FF2B5EF4-FFF2-40B4-BE49-F238E27FC236}">
                    <a16:creationId xmlns:a16="http://schemas.microsoft.com/office/drawing/2014/main" id="{825BB063-65BC-B584-6ACD-9F0F41C3390D}"/>
                  </a:ext>
                </a:extLst>
              </p:cNvPr>
              <p:cNvCxnSpPr/>
              <p:nvPr/>
            </p:nvCxnSpPr>
            <p:spPr>
              <a:xfrm>
                <a:off x="4176604" y="5493785"/>
                <a:ext cx="0" cy="4741801"/>
              </a:xfrm>
              <a:prstGeom prst="line">
                <a:avLst/>
              </a:prstGeom>
              <a:noFill/>
              <a:ln w="19050" cap="flat" cmpd="sng" algn="ctr">
                <a:solidFill>
                  <a:srgbClr val="F9F9FA"/>
                </a:solidFill>
                <a:prstDash val="solid"/>
                <a:tailEnd type="none"/>
              </a:ln>
              <a:effectLst/>
            </p:spPr>
          </p:cxnSp>
          <p:cxnSp>
            <p:nvCxnSpPr>
              <p:cNvPr id="31" name="Straight Connector 30">
                <a:extLst>
                  <a:ext uri="{FF2B5EF4-FFF2-40B4-BE49-F238E27FC236}">
                    <a16:creationId xmlns:a16="http://schemas.microsoft.com/office/drawing/2014/main" id="{D6D680A1-2034-14E0-F678-073E13BDE185}"/>
                  </a:ext>
                </a:extLst>
              </p:cNvPr>
              <p:cNvCxnSpPr/>
              <p:nvPr/>
            </p:nvCxnSpPr>
            <p:spPr>
              <a:xfrm flipH="1">
                <a:off x="1805703" y="7864685"/>
                <a:ext cx="4741802" cy="0"/>
              </a:xfrm>
              <a:prstGeom prst="line">
                <a:avLst/>
              </a:prstGeom>
              <a:noFill/>
              <a:ln w="19050" cap="flat" cmpd="sng" algn="ctr">
                <a:solidFill>
                  <a:srgbClr val="F9F9FA"/>
                </a:solidFill>
                <a:prstDash val="solid"/>
                <a:tailEnd type="none"/>
              </a:ln>
              <a:effectLst/>
            </p:spPr>
          </p:cxnSp>
          <p:sp>
            <p:nvSpPr>
              <p:cNvPr id="32" name="Rectangle 31">
                <a:extLst>
                  <a:ext uri="{FF2B5EF4-FFF2-40B4-BE49-F238E27FC236}">
                    <a16:creationId xmlns:a16="http://schemas.microsoft.com/office/drawing/2014/main" id="{06AA0AC8-A6F7-FF0D-0B07-351EA47C2396}"/>
                  </a:ext>
                </a:extLst>
              </p:cNvPr>
              <p:cNvSpPr/>
              <p:nvPr/>
            </p:nvSpPr>
            <p:spPr>
              <a:xfrm rot="2765026">
                <a:off x="2058271" y="5749837"/>
                <a:ext cx="4232923" cy="4232923"/>
              </a:xfrm>
              <a:prstGeom prst="rect">
                <a:avLst/>
              </a:prstGeom>
              <a:noFill/>
              <a:effectLst/>
            </p:spPr>
            <p:txBody>
              <a:bodyPr spcFirstLastPara="1" wrap="none" lIns="91434" tIns="45717" rIns="91434" bIns="45717" numCol="1">
                <a:prstTxWarp prst="textArchUp">
                  <a:avLst/>
                </a:prstTxWarp>
                <a:spAutoFit/>
              </a:bodyPr>
              <a:lstStyle/>
              <a:p>
                <a:pPr algn="ctr" defTabSz="914355">
                  <a:defRPr/>
                </a:pPr>
                <a:r>
                  <a:rPr lang="en-US" sz="1400" kern="0" dirty="0">
                    <a:ln w="0"/>
                    <a:solidFill>
                      <a:srgbClr val="FFFFFF"/>
                    </a:solidFill>
                    <a:latin typeface="Helvetica" pitchFamily="2" charset="0"/>
                  </a:rPr>
                  <a:t>PEOPLE</a:t>
                </a:r>
              </a:p>
            </p:txBody>
          </p:sp>
          <p:sp>
            <p:nvSpPr>
              <p:cNvPr id="33" name="Rectangle 32">
                <a:extLst>
                  <a:ext uri="{FF2B5EF4-FFF2-40B4-BE49-F238E27FC236}">
                    <a16:creationId xmlns:a16="http://schemas.microsoft.com/office/drawing/2014/main" id="{5A08831F-1ABA-DE5A-8181-503487FC0D3D}"/>
                  </a:ext>
                </a:extLst>
              </p:cNvPr>
              <p:cNvSpPr/>
              <p:nvPr/>
            </p:nvSpPr>
            <p:spPr>
              <a:xfrm rot="18965026">
                <a:off x="1948328" y="5639891"/>
                <a:ext cx="4452813" cy="4452815"/>
              </a:xfrm>
              <a:prstGeom prst="rect">
                <a:avLst/>
              </a:prstGeom>
              <a:noFill/>
              <a:effectLst/>
            </p:spPr>
            <p:txBody>
              <a:bodyPr spcFirstLastPara="1" wrap="none" lIns="91434" tIns="45717" rIns="91434" bIns="45717" numCol="1">
                <a:prstTxWarp prst="textArchDown">
                  <a:avLst/>
                </a:prstTxWarp>
                <a:spAutoFit/>
              </a:bodyPr>
              <a:lstStyle/>
              <a:p>
                <a:pPr algn="ctr" defTabSz="914355">
                  <a:defRPr/>
                </a:pPr>
                <a:r>
                  <a:rPr lang="en-US" sz="1400" kern="0" dirty="0">
                    <a:ln w="0"/>
                    <a:solidFill>
                      <a:srgbClr val="FFFFFF"/>
                    </a:solidFill>
                    <a:latin typeface="Helvetica" pitchFamily="2" charset="0"/>
                  </a:rPr>
                  <a:t>TASKS</a:t>
                </a:r>
              </a:p>
            </p:txBody>
          </p:sp>
          <p:sp>
            <p:nvSpPr>
              <p:cNvPr id="34" name="Rectangle 33">
                <a:extLst>
                  <a:ext uri="{FF2B5EF4-FFF2-40B4-BE49-F238E27FC236}">
                    <a16:creationId xmlns:a16="http://schemas.microsoft.com/office/drawing/2014/main" id="{9E01A734-1DB0-61C0-6ED4-B91793C323A2}"/>
                  </a:ext>
                </a:extLst>
              </p:cNvPr>
              <p:cNvSpPr/>
              <p:nvPr/>
            </p:nvSpPr>
            <p:spPr>
              <a:xfrm rot="2765026">
                <a:off x="1948326" y="5639893"/>
                <a:ext cx="4452815" cy="4452813"/>
              </a:xfrm>
              <a:prstGeom prst="rect">
                <a:avLst/>
              </a:prstGeom>
              <a:noFill/>
              <a:effectLst/>
            </p:spPr>
            <p:txBody>
              <a:bodyPr spcFirstLastPara="1" wrap="none" lIns="91434" tIns="45717" rIns="91434" bIns="45717" numCol="1">
                <a:prstTxWarp prst="textArchDown">
                  <a:avLst/>
                </a:prstTxWarp>
                <a:spAutoFit/>
              </a:bodyPr>
              <a:lstStyle/>
              <a:p>
                <a:pPr algn="ctr" defTabSz="914355">
                  <a:defRPr/>
                </a:pPr>
                <a:r>
                  <a:rPr lang="en-US" sz="1400" kern="0" dirty="0">
                    <a:ln w="0"/>
                    <a:solidFill>
                      <a:srgbClr val="FFFFFF"/>
                    </a:solidFill>
                    <a:latin typeface="Helvetica" pitchFamily="2" charset="0"/>
                  </a:rPr>
                  <a:t>CONTENT</a:t>
                </a:r>
              </a:p>
            </p:txBody>
          </p:sp>
          <p:sp>
            <p:nvSpPr>
              <p:cNvPr id="37" name="Rectangle 36">
                <a:extLst>
                  <a:ext uri="{FF2B5EF4-FFF2-40B4-BE49-F238E27FC236}">
                    <a16:creationId xmlns:a16="http://schemas.microsoft.com/office/drawing/2014/main" id="{ADF63915-2138-3B64-0363-B91DD2DCB418}"/>
                  </a:ext>
                </a:extLst>
              </p:cNvPr>
              <p:cNvSpPr/>
              <p:nvPr/>
            </p:nvSpPr>
            <p:spPr>
              <a:xfrm rot="18903954">
                <a:off x="2058271" y="5749837"/>
                <a:ext cx="4232923" cy="4232923"/>
              </a:xfrm>
              <a:prstGeom prst="rect">
                <a:avLst/>
              </a:prstGeom>
              <a:noFill/>
              <a:effectLst/>
            </p:spPr>
            <p:txBody>
              <a:bodyPr spcFirstLastPara="1" wrap="none" lIns="91434" tIns="45717" rIns="91434" bIns="45717" numCol="1">
                <a:prstTxWarp prst="textArchUp">
                  <a:avLst/>
                </a:prstTxWarp>
                <a:spAutoFit/>
              </a:bodyPr>
              <a:lstStyle/>
              <a:p>
                <a:pPr algn="ctr" defTabSz="914355">
                  <a:defRPr/>
                </a:pPr>
                <a:r>
                  <a:rPr lang="en-US" sz="1400" kern="0" dirty="0">
                    <a:ln w="0"/>
                    <a:solidFill>
                      <a:srgbClr val="FFFFFF"/>
                    </a:solidFill>
                    <a:latin typeface="Helvetica" pitchFamily="2" charset="0"/>
                  </a:rPr>
                  <a:t>DATA</a:t>
                </a:r>
              </a:p>
            </p:txBody>
          </p:sp>
          <p:sp>
            <p:nvSpPr>
              <p:cNvPr id="44" name="TextBox 43">
                <a:extLst>
                  <a:ext uri="{FF2B5EF4-FFF2-40B4-BE49-F238E27FC236}">
                    <a16:creationId xmlns:a16="http://schemas.microsoft.com/office/drawing/2014/main" id="{6E308DEE-6969-C305-A1DE-AFFB1CE9B45F}"/>
                  </a:ext>
                </a:extLst>
              </p:cNvPr>
              <p:cNvSpPr txBox="1"/>
              <p:nvPr/>
            </p:nvSpPr>
            <p:spPr>
              <a:xfrm>
                <a:off x="2488577" y="8062851"/>
                <a:ext cx="3429414" cy="1026312"/>
              </a:xfrm>
              <a:prstGeom prst="rect">
                <a:avLst/>
              </a:prstGeom>
              <a:noFill/>
            </p:spPr>
            <p:txBody>
              <a:bodyPr wrap="square" rtlCol="0">
                <a:spAutoFit/>
              </a:bodyPr>
              <a:lstStyle/>
              <a:p>
                <a:pPr algn="ctr" defTabSz="914355">
                  <a:lnSpc>
                    <a:spcPct val="90000"/>
                  </a:lnSpc>
                  <a:defRPr/>
                </a:pPr>
                <a:r>
                  <a:rPr lang="en-US" sz="1200" kern="0" dirty="0">
                    <a:solidFill>
                      <a:schemeClr val="accent2"/>
                    </a:solidFill>
                    <a:latin typeface="Helvetica" pitchFamily="2" charset="0"/>
                  </a:rPr>
                  <a:t>CUSTOMER</a:t>
                </a:r>
                <a:br>
                  <a:rPr lang="en-US" sz="1200" kern="0" dirty="0">
                    <a:solidFill>
                      <a:schemeClr val="accent2"/>
                    </a:solidFill>
                    <a:latin typeface="Helvetica" pitchFamily="2" charset="0"/>
                  </a:rPr>
                </a:br>
                <a:r>
                  <a:rPr lang="en-US" sz="1200" kern="0" dirty="0">
                    <a:solidFill>
                      <a:schemeClr val="accent2"/>
                    </a:solidFill>
                    <a:latin typeface="Helvetica" pitchFamily="2" charset="0"/>
                  </a:rPr>
                  <a:t>WORKSPACE</a:t>
                </a:r>
                <a:endParaRPr lang="en-US" sz="1200" b="1" kern="0" dirty="0">
                  <a:solidFill>
                    <a:schemeClr val="accent2"/>
                  </a:solidFill>
                  <a:latin typeface="Helvetica" pitchFamily="2" charset="0"/>
                </a:endParaRPr>
              </a:p>
            </p:txBody>
          </p:sp>
        </p:grpSp>
        <p:sp>
          <p:nvSpPr>
            <p:cNvPr id="65" name="Freeform 52">
              <a:extLst>
                <a:ext uri="{FF2B5EF4-FFF2-40B4-BE49-F238E27FC236}">
                  <a16:creationId xmlns:a16="http://schemas.microsoft.com/office/drawing/2014/main" id="{B26E7B90-2E67-C3E3-44C5-44CB7569BB68}"/>
                </a:ext>
              </a:extLst>
            </p:cNvPr>
            <p:cNvSpPr>
              <a:spLocks noChangeArrowheads="1"/>
            </p:cNvSpPr>
            <p:nvPr/>
          </p:nvSpPr>
          <p:spPr bwMode="auto">
            <a:xfrm>
              <a:off x="4193822" y="3843566"/>
              <a:ext cx="813711" cy="442906"/>
            </a:xfrm>
            <a:custGeom>
              <a:avLst/>
              <a:gdLst>
                <a:gd name="T0" fmla="*/ 128 w 1046"/>
                <a:gd name="T1" fmla="*/ 135 h 567"/>
                <a:gd name="T2" fmla="*/ 182 w 1046"/>
                <a:gd name="T3" fmla="*/ 191 h 567"/>
                <a:gd name="T4" fmla="*/ 0 w 1046"/>
                <a:gd name="T5" fmla="*/ 409 h 567"/>
                <a:gd name="T6" fmla="*/ 76 w 1046"/>
                <a:gd name="T7" fmla="*/ 279 h 567"/>
                <a:gd name="T8" fmla="*/ 125 w 1046"/>
                <a:gd name="T9" fmla="*/ 321 h 567"/>
                <a:gd name="T10" fmla="*/ 179 w 1046"/>
                <a:gd name="T11" fmla="*/ 279 h 567"/>
                <a:gd name="T12" fmla="*/ 198 w 1046"/>
                <a:gd name="T13" fmla="*/ 355 h 567"/>
                <a:gd name="T14" fmla="*/ 437 w 1046"/>
                <a:gd name="T15" fmla="*/ 133 h 567"/>
                <a:gd name="T16" fmla="*/ 300 w 1046"/>
                <a:gd name="T17" fmla="*/ 132 h 567"/>
                <a:gd name="T18" fmla="*/ 214 w 1046"/>
                <a:gd name="T19" fmla="*/ 349 h 567"/>
                <a:gd name="T20" fmla="*/ 306 w 1046"/>
                <a:gd name="T21" fmla="*/ 241 h 567"/>
                <a:gd name="T22" fmla="*/ 372 w 1046"/>
                <a:gd name="T23" fmla="*/ 280 h 567"/>
                <a:gd name="T24" fmla="*/ 433 w 1046"/>
                <a:gd name="T25" fmla="*/ 241 h 567"/>
                <a:gd name="T26" fmla="*/ 469 w 1046"/>
                <a:gd name="T27" fmla="*/ 261 h 567"/>
                <a:gd name="T28" fmla="*/ 446 w 1046"/>
                <a:gd name="T29" fmla="*/ 432 h 567"/>
                <a:gd name="T30" fmla="*/ 340 w 1046"/>
                <a:gd name="T31" fmla="*/ 341 h 567"/>
                <a:gd name="T32" fmla="*/ 214 w 1046"/>
                <a:gd name="T33" fmla="*/ 349 h 567"/>
                <a:gd name="T34" fmla="*/ 647 w 1046"/>
                <a:gd name="T35" fmla="*/ 0 h 567"/>
                <a:gd name="T36" fmla="*/ 727 w 1046"/>
                <a:gd name="T37" fmla="*/ 82 h 567"/>
                <a:gd name="T38" fmla="*/ 723 w 1046"/>
                <a:gd name="T39" fmla="*/ 207 h 567"/>
                <a:gd name="T40" fmla="*/ 819 w 1046"/>
                <a:gd name="T41" fmla="*/ 290 h 567"/>
                <a:gd name="T42" fmla="*/ 463 w 1046"/>
                <a:gd name="T43" fmla="*/ 395 h 567"/>
                <a:gd name="T44" fmla="*/ 571 w 1046"/>
                <a:gd name="T45" fmla="*/ 207 h 567"/>
                <a:gd name="T46" fmla="*/ 625 w 1046"/>
                <a:gd name="T47" fmla="*/ 302 h 567"/>
                <a:gd name="T48" fmla="*/ 644 w 1046"/>
                <a:gd name="T49" fmla="*/ 231 h 567"/>
                <a:gd name="T50" fmla="*/ 663 w 1046"/>
                <a:gd name="T51" fmla="*/ 302 h 567"/>
                <a:gd name="T52" fmla="*/ 821 w 1046"/>
                <a:gd name="T53" fmla="*/ 228 h 567"/>
                <a:gd name="T54" fmla="*/ 439 w 1046"/>
                <a:gd name="T55" fmla="*/ 461 h 567"/>
                <a:gd name="T56" fmla="*/ 303 w 1046"/>
                <a:gd name="T57" fmla="*/ 346 h 567"/>
                <a:gd name="T58" fmla="*/ 4 w 1046"/>
                <a:gd name="T59" fmla="*/ 445 h 567"/>
                <a:gd name="T60" fmla="*/ 284 w 1046"/>
                <a:gd name="T61" fmla="*/ 448 h 567"/>
                <a:gd name="T62" fmla="*/ 423 w 1046"/>
                <a:gd name="T63" fmla="*/ 566 h 567"/>
                <a:gd name="T64" fmla="*/ 883 w 1046"/>
                <a:gd name="T65" fmla="*/ 390 h 567"/>
                <a:gd name="T66" fmla="*/ 1045 w 1046"/>
                <a:gd name="T67" fmla="*/ 271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6" h="567">
                  <a:moveTo>
                    <a:pt x="182" y="191"/>
                  </a:moveTo>
                  <a:cubicBezTo>
                    <a:pt x="181" y="161"/>
                    <a:pt x="162" y="135"/>
                    <a:pt x="128" y="135"/>
                  </a:cubicBezTo>
                  <a:cubicBezTo>
                    <a:pt x="92" y="135"/>
                    <a:pt x="74" y="159"/>
                    <a:pt x="74" y="190"/>
                  </a:cubicBezTo>
                  <a:cubicBezTo>
                    <a:pt x="73" y="309"/>
                    <a:pt x="182" y="308"/>
                    <a:pt x="182" y="191"/>
                  </a:cubicBezTo>
                  <a:close/>
                  <a:moveTo>
                    <a:pt x="0" y="420"/>
                  </a:moveTo>
                  <a:lnTo>
                    <a:pt x="0" y="409"/>
                  </a:lnTo>
                  <a:cubicBezTo>
                    <a:pt x="0" y="379"/>
                    <a:pt x="1" y="346"/>
                    <a:pt x="15" y="321"/>
                  </a:cubicBezTo>
                  <a:cubicBezTo>
                    <a:pt x="26" y="299"/>
                    <a:pt x="50" y="279"/>
                    <a:pt x="76" y="279"/>
                  </a:cubicBezTo>
                  <a:lnTo>
                    <a:pt x="86" y="279"/>
                  </a:lnTo>
                  <a:cubicBezTo>
                    <a:pt x="98" y="290"/>
                    <a:pt x="119" y="315"/>
                    <a:pt x="125" y="321"/>
                  </a:cubicBezTo>
                  <a:cubicBezTo>
                    <a:pt x="125" y="321"/>
                    <a:pt x="157" y="289"/>
                    <a:pt x="169" y="279"/>
                  </a:cubicBezTo>
                  <a:lnTo>
                    <a:pt x="179" y="279"/>
                  </a:lnTo>
                  <a:cubicBezTo>
                    <a:pt x="192" y="279"/>
                    <a:pt x="204" y="283"/>
                    <a:pt x="214" y="292"/>
                  </a:cubicBezTo>
                  <a:cubicBezTo>
                    <a:pt x="205" y="311"/>
                    <a:pt x="201" y="333"/>
                    <a:pt x="198" y="355"/>
                  </a:cubicBezTo>
                  <a:lnTo>
                    <a:pt x="0" y="420"/>
                  </a:lnTo>
                  <a:close/>
                  <a:moveTo>
                    <a:pt x="437" y="133"/>
                  </a:moveTo>
                  <a:cubicBezTo>
                    <a:pt x="436" y="95"/>
                    <a:pt x="411" y="63"/>
                    <a:pt x="369" y="63"/>
                  </a:cubicBezTo>
                  <a:cubicBezTo>
                    <a:pt x="325" y="63"/>
                    <a:pt x="302" y="95"/>
                    <a:pt x="300" y="132"/>
                  </a:cubicBezTo>
                  <a:cubicBezTo>
                    <a:pt x="300" y="279"/>
                    <a:pt x="437" y="277"/>
                    <a:pt x="437" y="133"/>
                  </a:cubicBezTo>
                  <a:close/>
                  <a:moveTo>
                    <a:pt x="214" y="349"/>
                  </a:moveTo>
                  <a:cubicBezTo>
                    <a:pt x="217" y="328"/>
                    <a:pt x="222" y="309"/>
                    <a:pt x="230" y="293"/>
                  </a:cubicBezTo>
                  <a:cubicBezTo>
                    <a:pt x="245" y="266"/>
                    <a:pt x="273" y="241"/>
                    <a:pt x="306" y="241"/>
                  </a:cubicBezTo>
                  <a:lnTo>
                    <a:pt x="318" y="241"/>
                  </a:lnTo>
                  <a:cubicBezTo>
                    <a:pt x="341" y="260"/>
                    <a:pt x="361" y="276"/>
                    <a:pt x="372" y="280"/>
                  </a:cubicBezTo>
                  <a:cubicBezTo>
                    <a:pt x="373" y="282"/>
                    <a:pt x="405" y="254"/>
                    <a:pt x="421" y="241"/>
                  </a:cubicBezTo>
                  <a:lnTo>
                    <a:pt x="433" y="241"/>
                  </a:lnTo>
                  <a:cubicBezTo>
                    <a:pt x="447" y="241"/>
                    <a:pt x="461" y="247"/>
                    <a:pt x="474" y="254"/>
                  </a:cubicBezTo>
                  <a:cubicBezTo>
                    <a:pt x="472" y="257"/>
                    <a:pt x="471" y="258"/>
                    <a:pt x="469" y="261"/>
                  </a:cubicBezTo>
                  <a:cubicBezTo>
                    <a:pt x="449" y="301"/>
                    <a:pt x="446" y="352"/>
                    <a:pt x="446" y="395"/>
                  </a:cubicBezTo>
                  <a:lnTo>
                    <a:pt x="446" y="432"/>
                  </a:lnTo>
                  <a:lnTo>
                    <a:pt x="445" y="432"/>
                  </a:lnTo>
                  <a:lnTo>
                    <a:pt x="340" y="341"/>
                  </a:lnTo>
                  <a:lnTo>
                    <a:pt x="310" y="317"/>
                  </a:lnTo>
                  <a:lnTo>
                    <a:pt x="214" y="349"/>
                  </a:lnTo>
                  <a:close/>
                  <a:moveTo>
                    <a:pt x="727" y="82"/>
                  </a:moveTo>
                  <a:cubicBezTo>
                    <a:pt x="726" y="38"/>
                    <a:pt x="697" y="0"/>
                    <a:pt x="647" y="0"/>
                  </a:cubicBezTo>
                  <a:cubicBezTo>
                    <a:pt x="596" y="0"/>
                    <a:pt x="568" y="37"/>
                    <a:pt x="567" y="82"/>
                  </a:cubicBezTo>
                  <a:cubicBezTo>
                    <a:pt x="567" y="253"/>
                    <a:pt x="729" y="250"/>
                    <a:pt x="727" y="82"/>
                  </a:cubicBezTo>
                  <a:close/>
                  <a:moveTo>
                    <a:pt x="708" y="207"/>
                  </a:moveTo>
                  <a:lnTo>
                    <a:pt x="723" y="207"/>
                  </a:lnTo>
                  <a:cubicBezTo>
                    <a:pt x="761" y="207"/>
                    <a:pt x="794" y="237"/>
                    <a:pt x="810" y="270"/>
                  </a:cubicBezTo>
                  <a:cubicBezTo>
                    <a:pt x="813" y="277"/>
                    <a:pt x="816" y="283"/>
                    <a:pt x="819" y="290"/>
                  </a:cubicBezTo>
                  <a:lnTo>
                    <a:pt x="463" y="426"/>
                  </a:lnTo>
                  <a:lnTo>
                    <a:pt x="463" y="395"/>
                  </a:lnTo>
                  <a:cubicBezTo>
                    <a:pt x="463" y="353"/>
                    <a:pt x="466" y="305"/>
                    <a:pt x="484" y="270"/>
                  </a:cubicBezTo>
                  <a:cubicBezTo>
                    <a:pt x="501" y="238"/>
                    <a:pt x="533" y="207"/>
                    <a:pt x="571" y="207"/>
                  </a:cubicBezTo>
                  <a:lnTo>
                    <a:pt x="586" y="207"/>
                  </a:lnTo>
                  <a:lnTo>
                    <a:pt x="625" y="302"/>
                  </a:lnTo>
                  <a:lnTo>
                    <a:pt x="634" y="239"/>
                  </a:lnTo>
                  <a:lnTo>
                    <a:pt x="644" y="231"/>
                  </a:lnTo>
                  <a:lnTo>
                    <a:pt x="654" y="239"/>
                  </a:lnTo>
                  <a:lnTo>
                    <a:pt x="663" y="302"/>
                  </a:lnTo>
                  <a:lnTo>
                    <a:pt x="708" y="207"/>
                  </a:lnTo>
                  <a:close/>
                  <a:moveTo>
                    <a:pt x="821" y="228"/>
                  </a:moveTo>
                  <a:lnTo>
                    <a:pt x="850" y="305"/>
                  </a:lnTo>
                  <a:lnTo>
                    <a:pt x="439" y="461"/>
                  </a:lnTo>
                  <a:lnTo>
                    <a:pt x="322" y="362"/>
                  </a:lnTo>
                  <a:lnTo>
                    <a:pt x="303" y="346"/>
                  </a:lnTo>
                  <a:lnTo>
                    <a:pt x="280" y="353"/>
                  </a:lnTo>
                  <a:lnTo>
                    <a:pt x="4" y="445"/>
                  </a:lnTo>
                  <a:lnTo>
                    <a:pt x="32" y="531"/>
                  </a:lnTo>
                  <a:lnTo>
                    <a:pt x="284" y="448"/>
                  </a:lnTo>
                  <a:lnTo>
                    <a:pt x="402" y="548"/>
                  </a:lnTo>
                  <a:lnTo>
                    <a:pt x="423" y="566"/>
                  </a:lnTo>
                  <a:lnTo>
                    <a:pt x="447" y="556"/>
                  </a:lnTo>
                  <a:lnTo>
                    <a:pt x="883" y="390"/>
                  </a:lnTo>
                  <a:lnTo>
                    <a:pt x="911" y="462"/>
                  </a:lnTo>
                  <a:lnTo>
                    <a:pt x="1045" y="271"/>
                  </a:lnTo>
                  <a:lnTo>
                    <a:pt x="821" y="228"/>
                  </a:lnTo>
                  <a:close/>
                </a:path>
              </a:pathLst>
            </a:custGeom>
            <a:solidFill>
              <a:schemeClr val="accent2"/>
            </a:solidFill>
            <a:ln>
              <a:noFill/>
            </a:ln>
            <a:effectLst/>
          </p:spPr>
          <p:txBody>
            <a:bodyPr wrap="none" anchor="ctr"/>
            <a:lstStyle/>
            <a:p>
              <a:endParaRPr lang="en-US" sz="900" dirty="0"/>
            </a:p>
          </p:txBody>
        </p:sp>
      </p:grpSp>
      <p:grpSp>
        <p:nvGrpSpPr>
          <p:cNvPr id="192" name="Group 191">
            <a:extLst>
              <a:ext uri="{FF2B5EF4-FFF2-40B4-BE49-F238E27FC236}">
                <a16:creationId xmlns:a16="http://schemas.microsoft.com/office/drawing/2014/main" id="{D1CBC532-C797-2331-3B67-5C499A516189}"/>
              </a:ext>
            </a:extLst>
          </p:cNvPr>
          <p:cNvGrpSpPr/>
          <p:nvPr/>
        </p:nvGrpSpPr>
        <p:grpSpPr>
          <a:xfrm>
            <a:off x="7864938" y="1937207"/>
            <a:ext cx="1963136" cy="1963029"/>
            <a:chOff x="6266278" y="3243591"/>
            <a:chExt cx="1963136" cy="1963029"/>
          </a:xfrm>
        </p:grpSpPr>
        <p:grpSp>
          <p:nvGrpSpPr>
            <p:cNvPr id="83" name="Group 82">
              <a:extLst>
                <a:ext uri="{FF2B5EF4-FFF2-40B4-BE49-F238E27FC236}">
                  <a16:creationId xmlns:a16="http://schemas.microsoft.com/office/drawing/2014/main" id="{BA844176-6DDF-8B96-6FA2-192D0B62580C}"/>
                </a:ext>
              </a:extLst>
            </p:cNvPr>
            <p:cNvGrpSpPr/>
            <p:nvPr/>
          </p:nvGrpSpPr>
          <p:grpSpPr>
            <a:xfrm>
              <a:off x="6266278" y="3243591"/>
              <a:ext cx="1963136" cy="1963029"/>
              <a:chOff x="1803832" y="5493785"/>
              <a:chExt cx="4743673" cy="4743415"/>
            </a:xfrm>
          </p:grpSpPr>
          <p:cxnSp>
            <p:nvCxnSpPr>
              <p:cNvPr id="85" name="Straight Connector 84">
                <a:extLst>
                  <a:ext uri="{FF2B5EF4-FFF2-40B4-BE49-F238E27FC236}">
                    <a16:creationId xmlns:a16="http://schemas.microsoft.com/office/drawing/2014/main" id="{641D5B71-0B9D-9837-73CF-B77979D342C9}"/>
                  </a:ext>
                </a:extLst>
              </p:cNvPr>
              <p:cNvCxnSpPr/>
              <p:nvPr/>
            </p:nvCxnSpPr>
            <p:spPr>
              <a:xfrm flipH="1">
                <a:off x="1803832" y="7866300"/>
                <a:ext cx="4741802" cy="0"/>
              </a:xfrm>
              <a:prstGeom prst="line">
                <a:avLst/>
              </a:prstGeom>
              <a:noFill/>
              <a:ln w="19050" cap="flat" cmpd="sng" algn="ctr">
                <a:solidFill>
                  <a:srgbClr val="F6F8FC"/>
                </a:solidFill>
                <a:prstDash val="solid"/>
                <a:tailEnd type="none"/>
              </a:ln>
              <a:effectLst/>
            </p:spPr>
          </p:cxnSp>
          <p:cxnSp>
            <p:nvCxnSpPr>
              <p:cNvPr id="86" name="Straight Connector 85">
                <a:extLst>
                  <a:ext uri="{FF2B5EF4-FFF2-40B4-BE49-F238E27FC236}">
                    <a16:creationId xmlns:a16="http://schemas.microsoft.com/office/drawing/2014/main" id="{9643AC48-6C14-7479-A1FF-507A1448CF77}"/>
                  </a:ext>
                </a:extLst>
              </p:cNvPr>
              <p:cNvCxnSpPr/>
              <p:nvPr/>
            </p:nvCxnSpPr>
            <p:spPr>
              <a:xfrm>
                <a:off x="4174733" y="5495399"/>
                <a:ext cx="0" cy="4741801"/>
              </a:xfrm>
              <a:prstGeom prst="line">
                <a:avLst/>
              </a:prstGeom>
              <a:noFill/>
              <a:ln w="19050" cap="flat" cmpd="sng" algn="ctr">
                <a:solidFill>
                  <a:srgbClr val="E1E8F6">
                    <a:alpha val="29020"/>
                  </a:srgbClr>
                </a:solidFill>
                <a:prstDash val="solid"/>
                <a:tailEnd type="none"/>
              </a:ln>
              <a:effectLst/>
            </p:spPr>
          </p:cxnSp>
          <p:sp>
            <p:nvSpPr>
              <p:cNvPr id="109" name="Donut 159">
                <a:extLst>
                  <a:ext uri="{FF2B5EF4-FFF2-40B4-BE49-F238E27FC236}">
                    <a16:creationId xmlns:a16="http://schemas.microsoft.com/office/drawing/2014/main" id="{E629DAB5-1E5F-47AD-9B83-B0005208E18B}"/>
                  </a:ext>
                </a:extLst>
              </p:cNvPr>
              <p:cNvSpPr/>
              <p:nvPr/>
            </p:nvSpPr>
            <p:spPr>
              <a:xfrm>
                <a:off x="1805704" y="5493785"/>
                <a:ext cx="4741801" cy="4741801"/>
              </a:xfrm>
              <a:prstGeom prst="donut">
                <a:avLst>
                  <a:gd name="adj" fmla="val 8814"/>
                </a:avLst>
              </a:prstGeom>
              <a:solidFill>
                <a:schemeClr val="accent2"/>
              </a:solidFill>
              <a:ln w="114300" cap="flat" cmpd="sng" algn="ctr">
                <a:solidFill>
                  <a:schemeClr val="accent2"/>
                </a:solidFill>
                <a:prstDash val="solid"/>
              </a:ln>
              <a:effectLst/>
            </p:spPr>
            <p:txBody>
              <a:bodyPr rtlCol="0" anchor="ctr"/>
              <a:lstStyle/>
              <a:p>
                <a:pPr algn="ctr" defTabSz="914355">
                  <a:defRPr/>
                </a:pPr>
                <a:endParaRPr lang="en-US" sz="1600" kern="0" dirty="0">
                  <a:solidFill>
                    <a:srgbClr val="FFFFFF"/>
                  </a:solidFill>
                  <a:latin typeface="Helvetica" pitchFamily="2" charset="0"/>
                </a:endParaRPr>
              </a:p>
            </p:txBody>
          </p:sp>
          <p:cxnSp>
            <p:nvCxnSpPr>
              <p:cNvPr id="111" name="Straight Connector 110">
                <a:extLst>
                  <a:ext uri="{FF2B5EF4-FFF2-40B4-BE49-F238E27FC236}">
                    <a16:creationId xmlns:a16="http://schemas.microsoft.com/office/drawing/2014/main" id="{4241043C-BC9B-38AB-A330-684825FC77D4}"/>
                  </a:ext>
                </a:extLst>
              </p:cNvPr>
              <p:cNvCxnSpPr/>
              <p:nvPr/>
            </p:nvCxnSpPr>
            <p:spPr>
              <a:xfrm>
                <a:off x="4176604" y="5493785"/>
                <a:ext cx="0" cy="4741801"/>
              </a:xfrm>
              <a:prstGeom prst="line">
                <a:avLst/>
              </a:prstGeom>
              <a:noFill/>
              <a:ln w="19050" cap="flat" cmpd="sng" algn="ctr">
                <a:solidFill>
                  <a:srgbClr val="F9F9FA"/>
                </a:solidFill>
                <a:prstDash val="solid"/>
                <a:tailEnd type="none"/>
              </a:ln>
              <a:effectLst/>
            </p:spPr>
          </p:cxnSp>
          <p:cxnSp>
            <p:nvCxnSpPr>
              <p:cNvPr id="117" name="Straight Connector 116">
                <a:extLst>
                  <a:ext uri="{FF2B5EF4-FFF2-40B4-BE49-F238E27FC236}">
                    <a16:creationId xmlns:a16="http://schemas.microsoft.com/office/drawing/2014/main" id="{7E90A6F9-7032-7240-72E7-66D0B0F5EB0B}"/>
                  </a:ext>
                </a:extLst>
              </p:cNvPr>
              <p:cNvCxnSpPr/>
              <p:nvPr/>
            </p:nvCxnSpPr>
            <p:spPr>
              <a:xfrm flipH="1">
                <a:off x="1805703" y="7864685"/>
                <a:ext cx="4741802" cy="0"/>
              </a:xfrm>
              <a:prstGeom prst="line">
                <a:avLst/>
              </a:prstGeom>
              <a:noFill/>
              <a:ln w="19050" cap="flat" cmpd="sng" algn="ctr">
                <a:solidFill>
                  <a:srgbClr val="F9F9FA"/>
                </a:solidFill>
                <a:prstDash val="solid"/>
                <a:tailEnd type="none"/>
              </a:ln>
              <a:effectLst/>
            </p:spPr>
          </p:cxnSp>
          <p:sp>
            <p:nvSpPr>
              <p:cNvPr id="118" name="Rectangle 117">
                <a:extLst>
                  <a:ext uri="{FF2B5EF4-FFF2-40B4-BE49-F238E27FC236}">
                    <a16:creationId xmlns:a16="http://schemas.microsoft.com/office/drawing/2014/main" id="{65742BDB-A021-958E-63E4-FD8C1D6630EE}"/>
                  </a:ext>
                </a:extLst>
              </p:cNvPr>
              <p:cNvSpPr/>
              <p:nvPr/>
            </p:nvSpPr>
            <p:spPr>
              <a:xfrm rot="2765026">
                <a:off x="2058271" y="5749837"/>
                <a:ext cx="4232923" cy="4232923"/>
              </a:xfrm>
              <a:prstGeom prst="rect">
                <a:avLst/>
              </a:prstGeom>
              <a:noFill/>
              <a:effectLst/>
            </p:spPr>
            <p:txBody>
              <a:bodyPr spcFirstLastPara="1" wrap="none" lIns="91434" tIns="45717" rIns="91434" bIns="45717" numCol="1">
                <a:prstTxWarp prst="textArchUp">
                  <a:avLst/>
                </a:prstTxWarp>
                <a:spAutoFit/>
              </a:bodyPr>
              <a:lstStyle/>
              <a:p>
                <a:pPr algn="ctr" defTabSz="914355">
                  <a:defRPr/>
                </a:pPr>
                <a:r>
                  <a:rPr lang="en-US" sz="1400" kern="0" dirty="0">
                    <a:ln w="0"/>
                    <a:solidFill>
                      <a:srgbClr val="FFFFFF"/>
                    </a:solidFill>
                    <a:latin typeface="Helvetica" pitchFamily="2" charset="0"/>
                  </a:rPr>
                  <a:t>PEOPLE</a:t>
                </a:r>
              </a:p>
            </p:txBody>
          </p:sp>
          <p:sp>
            <p:nvSpPr>
              <p:cNvPr id="119" name="Rectangle 118">
                <a:extLst>
                  <a:ext uri="{FF2B5EF4-FFF2-40B4-BE49-F238E27FC236}">
                    <a16:creationId xmlns:a16="http://schemas.microsoft.com/office/drawing/2014/main" id="{486FAF66-8F98-30BF-2BB4-B92987B3EF46}"/>
                  </a:ext>
                </a:extLst>
              </p:cNvPr>
              <p:cNvSpPr/>
              <p:nvPr/>
            </p:nvSpPr>
            <p:spPr>
              <a:xfrm rot="18965026">
                <a:off x="1948328" y="5639891"/>
                <a:ext cx="4452813" cy="4452815"/>
              </a:xfrm>
              <a:prstGeom prst="rect">
                <a:avLst/>
              </a:prstGeom>
              <a:noFill/>
              <a:effectLst/>
            </p:spPr>
            <p:txBody>
              <a:bodyPr spcFirstLastPara="1" wrap="none" lIns="91434" tIns="45717" rIns="91434" bIns="45717" numCol="1">
                <a:prstTxWarp prst="textArchDown">
                  <a:avLst/>
                </a:prstTxWarp>
                <a:spAutoFit/>
              </a:bodyPr>
              <a:lstStyle/>
              <a:p>
                <a:pPr algn="ctr" defTabSz="914355">
                  <a:defRPr/>
                </a:pPr>
                <a:r>
                  <a:rPr lang="en-US" sz="1400" kern="0" dirty="0">
                    <a:ln w="0"/>
                    <a:solidFill>
                      <a:srgbClr val="FFFFFF"/>
                    </a:solidFill>
                    <a:latin typeface="Helvetica" pitchFamily="2" charset="0"/>
                  </a:rPr>
                  <a:t>TASKS</a:t>
                </a:r>
              </a:p>
            </p:txBody>
          </p:sp>
          <p:sp>
            <p:nvSpPr>
              <p:cNvPr id="120" name="Rectangle 119">
                <a:extLst>
                  <a:ext uri="{FF2B5EF4-FFF2-40B4-BE49-F238E27FC236}">
                    <a16:creationId xmlns:a16="http://schemas.microsoft.com/office/drawing/2014/main" id="{249FE47A-C875-A930-85D1-68D807F90942}"/>
                  </a:ext>
                </a:extLst>
              </p:cNvPr>
              <p:cNvSpPr/>
              <p:nvPr/>
            </p:nvSpPr>
            <p:spPr>
              <a:xfrm rot="2765026">
                <a:off x="1948326" y="5639893"/>
                <a:ext cx="4452815" cy="4452813"/>
              </a:xfrm>
              <a:prstGeom prst="rect">
                <a:avLst/>
              </a:prstGeom>
              <a:noFill/>
              <a:effectLst/>
            </p:spPr>
            <p:txBody>
              <a:bodyPr spcFirstLastPara="1" wrap="none" lIns="91434" tIns="45717" rIns="91434" bIns="45717" numCol="1">
                <a:prstTxWarp prst="textArchDown">
                  <a:avLst/>
                </a:prstTxWarp>
                <a:spAutoFit/>
              </a:bodyPr>
              <a:lstStyle/>
              <a:p>
                <a:pPr algn="ctr" defTabSz="914355">
                  <a:defRPr/>
                </a:pPr>
                <a:r>
                  <a:rPr lang="en-US" sz="1400" kern="0" dirty="0">
                    <a:ln w="0"/>
                    <a:solidFill>
                      <a:srgbClr val="FFFFFF"/>
                    </a:solidFill>
                    <a:latin typeface="Helvetica" pitchFamily="2" charset="0"/>
                  </a:rPr>
                  <a:t>CONTENT</a:t>
                </a:r>
              </a:p>
            </p:txBody>
          </p:sp>
          <p:sp>
            <p:nvSpPr>
              <p:cNvPr id="121" name="Rectangle 120">
                <a:extLst>
                  <a:ext uri="{FF2B5EF4-FFF2-40B4-BE49-F238E27FC236}">
                    <a16:creationId xmlns:a16="http://schemas.microsoft.com/office/drawing/2014/main" id="{3EBE2BDD-3B23-73DC-4E26-1304E915DC8B}"/>
                  </a:ext>
                </a:extLst>
              </p:cNvPr>
              <p:cNvSpPr/>
              <p:nvPr/>
            </p:nvSpPr>
            <p:spPr>
              <a:xfrm rot="18903954">
                <a:off x="2058271" y="5749837"/>
                <a:ext cx="4232923" cy="4232923"/>
              </a:xfrm>
              <a:prstGeom prst="rect">
                <a:avLst/>
              </a:prstGeom>
              <a:noFill/>
              <a:effectLst/>
            </p:spPr>
            <p:txBody>
              <a:bodyPr spcFirstLastPara="1" wrap="none" lIns="91434" tIns="45717" rIns="91434" bIns="45717" numCol="1">
                <a:prstTxWarp prst="textArchUp">
                  <a:avLst/>
                </a:prstTxWarp>
                <a:spAutoFit/>
              </a:bodyPr>
              <a:lstStyle/>
              <a:p>
                <a:pPr algn="ctr" defTabSz="914355">
                  <a:defRPr/>
                </a:pPr>
                <a:r>
                  <a:rPr lang="en-US" sz="1400" kern="0" dirty="0">
                    <a:ln w="0"/>
                    <a:solidFill>
                      <a:srgbClr val="FFFFFF"/>
                    </a:solidFill>
                    <a:latin typeface="Helvetica" pitchFamily="2" charset="0"/>
                  </a:rPr>
                  <a:t>DATA</a:t>
                </a:r>
              </a:p>
            </p:txBody>
          </p:sp>
          <p:sp>
            <p:nvSpPr>
              <p:cNvPr id="122" name="TextBox 121">
                <a:extLst>
                  <a:ext uri="{FF2B5EF4-FFF2-40B4-BE49-F238E27FC236}">
                    <a16:creationId xmlns:a16="http://schemas.microsoft.com/office/drawing/2014/main" id="{A0AC18EC-B830-2383-E8D1-928B2065BBBB}"/>
                  </a:ext>
                </a:extLst>
              </p:cNvPr>
              <p:cNvSpPr txBox="1"/>
              <p:nvPr/>
            </p:nvSpPr>
            <p:spPr>
              <a:xfrm>
                <a:off x="2488577" y="8062851"/>
                <a:ext cx="3429414" cy="1026312"/>
              </a:xfrm>
              <a:prstGeom prst="rect">
                <a:avLst/>
              </a:prstGeom>
              <a:noFill/>
            </p:spPr>
            <p:txBody>
              <a:bodyPr wrap="square" rtlCol="0">
                <a:spAutoFit/>
              </a:bodyPr>
              <a:lstStyle/>
              <a:p>
                <a:pPr algn="ctr" defTabSz="914355">
                  <a:lnSpc>
                    <a:spcPct val="90000"/>
                  </a:lnSpc>
                  <a:defRPr/>
                </a:pPr>
                <a:r>
                  <a:rPr lang="en-US" sz="1200" kern="0" dirty="0">
                    <a:solidFill>
                      <a:schemeClr val="accent2"/>
                    </a:solidFill>
                    <a:latin typeface="Helvetica" pitchFamily="2" charset="0"/>
                  </a:rPr>
                  <a:t>PROJECT</a:t>
                </a:r>
                <a:br>
                  <a:rPr lang="en-US" sz="1200" kern="0" dirty="0">
                    <a:solidFill>
                      <a:schemeClr val="accent2"/>
                    </a:solidFill>
                    <a:latin typeface="Helvetica" pitchFamily="2" charset="0"/>
                  </a:rPr>
                </a:br>
                <a:r>
                  <a:rPr lang="en-US" sz="1200" kern="0" dirty="0">
                    <a:solidFill>
                      <a:schemeClr val="accent2"/>
                    </a:solidFill>
                    <a:latin typeface="Helvetica" pitchFamily="2" charset="0"/>
                  </a:rPr>
                  <a:t>WORKSPACE</a:t>
                </a:r>
                <a:endParaRPr lang="en-US" sz="1200" b="1" kern="0" dirty="0">
                  <a:solidFill>
                    <a:schemeClr val="accent2"/>
                  </a:solidFill>
                  <a:latin typeface="Helvetica" pitchFamily="2" charset="0"/>
                </a:endParaRPr>
              </a:p>
            </p:txBody>
          </p:sp>
        </p:grpSp>
        <p:sp>
          <p:nvSpPr>
            <p:cNvPr id="123" name="Freeform 47">
              <a:extLst>
                <a:ext uri="{FF2B5EF4-FFF2-40B4-BE49-F238E27FC236}">
                  <a16:creationId xmlns:a16="http://schemas.microsoft.com/office/drawing/2014/main" id="{3C38A9B6-C235-1B38-7899-18A07B0C4654}"/>
                </a:ext>
              </a:extLst>
            </p:cNvPr>
            <p:cNvSpPr>
              <a:spLocks noChangeArrowheads="1"/>
            </p:cNvSpPr>
            <p:nvPr/>
          </p:nvSpPr>
          <p:spPr bwMode="auto">
            <a:xfrm>
              <a:off x="6952315" y="3698559"/>
              <a:ext cx="618906" cy="576165"/>
            </a:xfrm>
            <a:custGeom>
              <a:avLst/>
              <a:gdLst>
                <a:gd name="T0" fmla="*/ 679 w 810"/>
                <a:gd name="T1" fmla="*/ 448 h 713"/>
                <a:gd name="T2" fmla="*/ 679 w 810"/>
                <a:gd name="T3" fmla="*/ 345 h 713"/>
                <a:gd name="T4" fmla="*/ 456 w 810"/>
                <a:gd name="T5" fmla="*/ 343 h 713"/>
                <a:gd name="T6" fmla="*/ 427 w 810"/>
                <a:gd name="T7" fmla="*/ 317 h 713"/>
                <a:gd name="T8" fmla="*/ 427 w 810"/>
                <a:gd name="T9" fmla="*/ 263 h 713"/>
                <a:gd name="T10" fmla="*/ 529 w 810"/>
                <a:gd name="T11" fmla="*/ 263 h 713"/>
                <a:gd name="T12" fmla="*/ 557 w 810"/>
                <a:gd name="T13" fmla="*/ 236 h 713"/>
                <a:gd name="T14" fmla="*/ 558 w 810"/>
                <a:gd name="T15" fmla="*/ 30 h 713"/>
                <a:gd name="T16" fmla="*/ 530 w 810"/>
                <a:gd name="T17" fmla="*/ 2 h 713"/>
                <a:gd name="T18" fmla="*/ 283 w 810"/>
                <a:gd name="T19" fmla="*/ 0 h 713"/>
                <a:gd name="T20" fmla="*/ 255 w 810"/>
                <a:gd name="T21" fmla="*/ 28 h 713"/>
                <a:gd name="T22" fmla="*/ 254 w 810"/>
                <a:gd name="T23" fmla="*/ 234 h 713"/>
                <a:gd name="T24" fmla="*/ 281 w 810"/>
                <a:gd name="T25" fmla="*/ 262 h 713"/>
                <a:gd name="T26" fmla="*/ 383 w 810"/>
                <a:gd name="T27" fmla="*/ 262 h 713"/>
                <a:gd name="T28" fmla="*/ 383 w 810"/>
                <a:gd name="T29" fmla="*/ 316 h 713"/>
                <a:gd name="T30" fmla="*/ 354 w 810"/>
                <a:gd name="T31" fmla="*/ 342 h 713"/>
                <a:gd name="T32" fmla="*/ 131 w 810"/>
                <a:gd name="T33" fmla="*/ 341 h 713"/>
                <a:gd name="T34" fmla="*/ 131 w 810"/>
                <a:gd name="T35" fmla="*/ 444 h 713"/>
                <a:gd name="T36" fmla="*/ 29 w 810"/>
                <a:gd name="T37" fmla="*/ 444 h 713"/>
                <a:gd name="T38" fmla="*/ 1 w 810"/>
                <a:gd name="T39" fmla="*/ 472 h 713"/>
                <a:gd name="T40" fmla="*/ 0 w 810"/>
                <a:gd name="T41" fmla="*/ 679 h 713"/>
                <a:gd name="T42" fmla="*/ 28 w 810"/>
                <a:gd name="T43" fmla="*/ 706 h 713"/>
                <a:gd name="T44" fmla="*/ 277 w 810"/>
                <a:gd name="T45" fmla="*/ 708 h 713"/>
                <a:gd name="T46" fmla="*/ 305 w 810"/>
                <a:gd name="T47" fmla="*/ 680 h 713"/>
                <a:gd name="T48" fmla="*/ 306 w 810"/>
                <a:gd name="T49" fmla="*/ 473 h 713"/>
                <a:gd name="T50" fmla="*/ 278 w 810"/>
                <a:gd name="T51" fmla="*/ 445 h 713"/>
                <a:gd name="T52" fmla="*/ 176 w 810"/>
                <a:gd name="T53" fmla="*/ 445 h 713"/>
                <a:gd name="T54" fmla="*/ 176 w 810"/>
                <a:gd name="T55" fmla="*/ 387 h 713"/>
                <a:gd name="T56" fmla="*/ 348 w 810"/>
                <a:gd name="T57" fmla="*/ 389 h 713"/>
                <a:gd name="T58" fmla="*/ 405 w 810"/>
                <a:gd name="T59" fmla="*/ 431 h 713"/>
                <a:gd name="T60" fmla="*/ 462 w 810"/>
                <a:gd name="T61" fmla="*/ 389 h 713"/>
                <a:gd name="T62" fmla="*/ 634 w 810"/>
                <a:gd name="T63" fmla="*/ 390 h 713"/>
                <a:gd name="T64" fmla="*/ 634 w 810"/>
                <a:gd name="T65" fmla="*/ 448 h 713"/>
                <a:gd name="T66" fmla="*/ 530 w 810"/>
                <a:gd name="T67" fmla="*/ 448 h 713"/>
                <a:gd name="T68" fmla="*/ 503 w 810"/>
                <a:gd name="T69" fmla="*/ 476 h 713"/>
                <a:gd name="T70" fmla="*/ 501 w 810"/>
                <a:gd name="T71" fmla="*/ 683 h 713"/>
                <a:gd name="T72" fmla="*/ 529 w 810"/>
                <a:gd name="T73" fmla="*/ 711 h 713"/>
                <a:gd name="T74" fmla="*/ 778 w 810"/>
                <a:gd name="T75" fmla="*/ 712 h 713"/>
                <a:gd name="T76" fmla="*/ 806 w 810"/>
                <a:gd name="T77" fmla="*/ 684 h 713"/>
                <a:gd name="T78" fmla="*/ 807 w 810"/>
                <a:gd name="T79" fmla="*/ 478 h 713"/>
                <a:gd name="T80" fmla="*/ 781 w 810"/>
                <a:gd name="T81" fmla="*/ 448 h 713"/>
                <a:gd name="T82" fmla="*/ 679 w 810"/>
                <a:gd name="T83" fmla="*/ 448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0" h="713">
                  <a:moveTo>
                    <a:pt x="679" y="448"/>
                  </a:moveTo>
                  <a:lnTo>
                    <a:pt x="679" y="345"/>
                  </a:lnTo>
                  <a:lnTo>
                    <a:pt x="456" y="343"/>
                  </a:lnTo>
                  <a:cubicBezTo>
                    <a:pt x="450" y="332"/>
                    <a:pt x="440" y="323"/>
                    <a:pt x="427" y="317"/>
                  </a:cubicBezTo>
                  <a:lnTo>
                    <a:pt x="427" y="263"/>
                  </a:lnTo>
                  <a:lnTo>
                    <a:pt x="529" y="263"/>
                  </a:lnTo>
                  <a:cubicBezTo>
                    <a:pt x="545" y="263"/>
                    <a:pt x="557" y="252"/>
                    <a:pt x="557" y="236"/>
                  </a:cubicBezTo>
                  <a:lnTo>
                    <a:pt x="558" y="30"/>
                  </a:lnTo>
                  <a:cubicBezTo>
                    <a:pt x="558" y="14"/>
                    <a:pt x="547" y="2"/>
                    <a:pt x="530" y="2"/>
                  </a:cubicBezTo>
                  <a:lnTo>
                    <a:pt x="283" y="0"/>
                  </a:lnTo>
                  <a:cubicBezTo>
                    <a:pt x="267" y="0"/>
                    <a:pt x="255" y="12"/>
                    <a:pt x="255" y="28"/>
                  </a:cubicBezTo>
                  <a:lnTo>
                    <a:pt x="254" y="234"/>
                  </a:lnTo>
                  <a:cubicBezTo>
                    <a:pt x="254" y="250"/>
                    <a:pt x="265" y="262"/>
                    <a:pt x="281" y="262"/>
                  </a:cubicBezTo>
                  <a:lnTo>
                    <a:pt x="383" y="262"/>
                  </a:lnTo>
                  <a:lnTo>
                    <a:pt x="383" y="316"/>
                  </a:lnTo>
                  <a:cubicBezTo>
                    <a:pt x="372" y="320"/>
                    <a:pt x="361" y="330"/>
                    <a:pt x="354" y="342"/>
                  </a:cubicBezTo>
                  <a:lnTo>
                    <a:pt x="131" y="341"/>
                  </a:lnTo>
                  <a:lnTo>
                    <a:pt x="131" y="444"/>
                  </a:lnTo>
                  <a:lnTo>
                    <a:pt x="29" y="444"/>
                  </a:lnTo>
                  <a:cubicBezTo>
                    <a:pt x="13" y="444"/>
                    <a:pt x="1" y="456"/>
                    <a:pt x="1" y="472"/>
                  </a:cubicBezTo>
                  <a:lnTo>
                    <a:pt x="0" y="679"/>
                  </a:lnTo>
                  <a:cubicBezTo>
                    <a:pt x="0" y="695"/>
                    <a:pt x="12" y="706"/>
                    <a:pt x="28" y="706"/>
                  </a:cubicBezTo>
                  <a:lnTo>
                    <a:pt x="277" y="708"/>
                  </a:lnTo>
                  <a:cubicBezTo>
                    <a:pt x="293" y="708"/>
                    <a:pt x="305" y="696"/>
                    <a:pt x="305" y="680"/>
                  </a:cubicBezTo>
                  <a:lnTo>
                    <a:pt x="306" y="473"/>
                  </a:lnTo>
                  <a:cubicBezTo>
                    <a:pt x="306" y="457"/>
                    <a:pt x="294" y="445"/>
                    <a:pt x="278" y="445"/>
                  </a:cubicBezTo>
                  <a:lnTo>
                    <a:pt x="176" y="445"/>
                  </a:lnTo>
                  <a:lnTo>
                    <a:pt x="176" y="387"/>
                  </a:lnTo>
                  <a:lnTo>
                    <a:pt x="348" y="389"/>
                  </a:lnTo>
                  <a:cubicBezTo>
                    <a:pt x="356" y="413"/>
                    <a:pt x="377" y="431"/>
                    <a:pt x="405" y="431"/>
                  </a:cubicBezTo>
                  <a:cubicBezTo>
                    <a:pt x="431" y="431"/>
                    <a:pt x="455" y="413"/>
                    <a:pt x="462" y="389"/>
                  </a:cubicBezTo>
                  <a:lnTo>
                    <a:pt x="634" y="390"/>
                  </a:lnTo>
                  <a:lnTo>
                    <a:pt x="634" y="448"/>
                  </a:lnTo>
                  <a:lnTo>
                    <a:pt x="530" y="448"/>
                  </a:lnTo>
                  <a:cubicBezTo>
                    <a:pt x="514" y="448"/>
                    <a:pt x="503" y="460"/>
                    <a:pt x="503" y="476"/>
                  </a:cubicBezTo>
                  <a:lnTo>
                    <a:pt x="501" y="683"/>
                  </a:lnTo>
                  <a:cubicBezTo>
                    <a:pt x="501" y="699"/>
                    <a:pt x="513" y="711"/>
                    <a:pt x="529" y="711"/>
                  </a:cubicBezTo>
                  <a:lnTo>
                    <a:pt x="778" y="712"/>
                  </a:lnTo>
                  <a:cubicBezTo>
                    <a:pt x="794" y="712"/>
                    <a:pt x="806" y="699"/>
                    <a:pt x="806" y="684"/>
                  </a:cubicBezTo>
                  <a:lnTo>
                    <a:pt x="807" y="478"/>
                  </a:lnTo>
                  <a:cubicBezTo>
                    <a:pt x="809" y="460"/>
                    <a:pt x="797" y="448"/>
                    <a:pt x="781" y="448"/>
                  </a:cubicBezTo>
                  <a:lnTo>
                    <a:pt x="679" y="448"/>
                  </a:lnTo>
                </a:path>
              </a:pathLst>
            </a:custGeom>
            <a:solidFill>
              <a:schemeClr val="accent2"/>
            </a:solidFill>
            <a:ln>
              <a:noFill/>
            </a:ln>
            <a:effectLst/>
          </p:spPr>
          <p:txBody>
            <a:bodyPr wrap="none" anchor="ctr"/>
            <a:lstStyle/>
            <a:p>
              <a:pPr defTabSz="914355">
                <a:defRPr/>
              </a:pPr>
              <a:endParaRPr lang="en-US" sz="900" kern="0" dirty="0">
                <a:solidFill>
                  <a:prstClr val="black"/>
                </a:solidFill>
              </a:endParaRPr>
            </a:p>
          </p:txBody>
        </p:sp>
      </p:grpSp>
      <p:grpSp>
        <p:nvGrpSpPr>
          <p:cNvPr id="191" name="Group 190">
            <a:extLst>
              <a:ext uri="{FF2B5EF4-FFF2-40B4-BE49-F238E27FC236}">
                <a16:creationId xmlns:a16="http://schemas.microsoft.com/office/drawing/2014/main" id="{6DE385C8-9F31-E507-ACEA-6B30D63B52C7}"/>
              </a:ext>
            </a:extLst>
          </p:cNvPr>
          <p:cNvGrpSpPr/>
          <p:nvPr/>
        </p:nvGrpSpPr>
        <p:grpSpPr>
          <a:xfrm>
            <a:off x="9324746" y="4303195"/>
            <a:ext cx="1536341" cy="1536257"/>
            <a:chOff x="8484761" y="3944102"/>
            <a:chExt cx="1963136" cy="1963029"/>
          </a:xfrm>
        </p:grpSpPr>
        <p:grpSp>
          <p:nvGrpSpPr>
            <p:cNvPr id="124" name="Group 123">
              <a:extLst>
                <a:ext uri="{FF2B5EF4-FFF2-40B4-BE49-F238E27FC236}">
                  <a16:creationId xmlns:a16="http://schemas.microsoft.com/office/drawing/2014/main" id="{5E3F9F84-0D04-EB89-2FD4-E0BA32B2DB65}"/>
                </a:ext>
              </a:extLst>
            </p:cNvPr>
            <p:cNvGrpSpPr/>
            <p:nvPr/>
          </p:nvGrpSpPr>
          <p:grpSpPr>
            <a:xfrm>
              <a:off x="8484761" y="3944102"/>
              <a:ext cx="1963136" cy="1963029"/>
              <a:chOff x="1803832" y="5493785"/>
              <a:chExt cx="4743673" cy="4743415"/>
            </a:xfrm>
          </p:grpSpPr>
          <p:cxnSp>
            <p:nvCxnSpPr>
              <p:cNvPr id="125" name="Straight Connector 124">
                <a:extLst>
                  <a:ext uri="{FF2B5EF4-FFF2-40B4-BE49-F238E27FC236}">
                    <a16:creationId xmlns:a16="http://schemas.microsoft.com/office/drawing/2014/main" id="{7E15BA1A-B4E7-33C7-66B2-164E2AADBAF8}"/>
                  </a:ext>
                </a:extLst>
              </p:cNvPr>
              <p:cNvCxnSpPr/>
              <p:nvPr/>
            </p:nvCxnSpPr>
            <p:spPr>
              <a:xfrm flipH="1">
                <a:off x="1803832" y="7866300"/>
                <a:ext cx="4741802" cy="0"/>
              </a:xfrm>
              <a:prstGeom prst="line">
                <a:avLst/>
              </a:prstGeom>
              <a:noFill/>
              <a:ln w="19050" cap="flat" cmpd="sng" algn="ctr">
                <a:solidFill>
                  <a:srgbClr val="F6F8FC"/>
                </a:solidFill>
                <a:prstDash val="solid"/>
                <a:tailEnd type="none"/>
              </a:ln>
              <a:effectLst/>
            </p:spPr>
          </p:cxnSp>
          <p:cxnSp>
            <p:nvCxnSpPr>
              <p:cNvPr id="126" name="Straight Connector 125">
                <a:extLst>
                  <a:ext uri="{FF2B5EF4-FFF2-40B4-BE49-F238E27FC236}">
                    <a16:creationId xmlns:a16="http://schemas.microsoft.com/office/drawing/2014/main" id="{72BC3883-C3CC-CB7F-9366-C2C140178EBA}"/>
                  </a:ext>
                </a:extLst>
              </p:cNvPr>
              <p:cNvCxnSpPr/>
              <p:nvPr/>
            </p:nvCxnSpPr>
            <p:spPr>
              <a:xfrm>
                <a:off x="4174733" y="5495399"/>
                <a:ext cx="0" cy="4741801"/>
              </a:xfrm>
              <a:prstGeom prst="line">
                <a:avLst/>
              </a:prstGeom>
              <a:noFill/>
              <a:ln w="19050" cap="flat" cmpd="sng" algn="ctr">
                <a:solidFill>
                  <a:srgbClr val="E1E8F6">
                    <a:alpha val="29020"/>
                  </a:srgbClr>
                </a:solidFill>
                <a:prstDash val="solid"/>
                <a:tailEnd type="none"/>
              </a:ln>
              <a:effectLst/>
            </p:spPr>
          </p:cxnSp>
          <p:sp>
            <p:nvSpPr>
              <p:cNvPr id="127" name="Donut 159">
                <a:extLst>
                  <a:ext uri="{FF2B5EF4-FFF2-40B4-BE49-F238E27FC236}">
                    <a16:creationId xmlns:a16="http://schemas.microsoft.com/office/drawing/2014/main" id="{F4A8F615-EA51-EBAA-1964-E8F0A29D86AA}"/>
                  </a:ext>
                </a:extLst>
              </p:cNvPr>
              <p:cNvSpPr/>
              <p:nvPr/>
            </p:nvSpPr>
            <p:spPr>
              <a:xfrm>
                <a:off x="1805704" y="5493785"/>
                <a:ext cx="4741801" cy="4741801"/>
              </a:xfrm>
              <a:prstGeom prst="donut">
                <a:avLst>
                  <a:gd name="adj" fmla="val 8814"/>
                </a:avLst>
              </a:prstGeom>
              <a:solidFill>
                <a:schemeClr val="accent2"/>
              </a:solidFill>
              <a:ln w="114300" cap="flat" cmpd="sng" algn="ctr">
                <a:solidFill>
                  <a:schemeClr val="accent2"/>
                </a:solidFill>
                <a:prstDash val="solid"/>
              </a:ln>
              <a:effectLst/>
            </p:spPr>
            <p:txBody>
              <a:bodyPr rtlCol="0" anchor="ctr"/>
              <a:lstStyle/>
              <a:p>
                <a:pPr algn="ctr" defTabSz="914355">
                  <a:defRPr/>
                </a:pPr>
                <a:endParaRPr lang="en-US" sz="1200" kern="0" dirty="0">
                  <a:solidFill>
                    <a:srgbClr val="FFFFFF"/>
                  </a:solidFill>
                  <a:latin typeface="Helvetica" pitchFamily="2" charset="0"/>
                </a:endParaRPr>
              </a:p>
            </p:txBody>
          </p:sp>
          <p:cxnSp>
            <p:nvCxnSpPr>
              <p:cNvPr id="128" name="Straight Connector 127">
                <a:extLst>
                  <a:ext uri="{FF2B5EF4-FFF2-40B4-BE49-F238E27FC236}">
                    <a16:creationId xmlns:a16="http://schemas.microsoft.com/office/drawing/2014/main" id="{8F877D46-7831-081F-2A7E-E8BD521228A8}"/>
                  </a:ext>
                </a:extLst>
              </p:cNvPr>
              <p:cNvCxnSpPr/>
              <p:nvPr/>
            </p:nvCxnSpPr>
            <p:spPr>
              <a:xfrm>
                <a:off x="4176604" y="5493785"/>
                <a:ext cx="0" cy="4741801"/>
              </a:xfrm>
              <a:prstGeom prst="line">
                <a:avLst/>
              </a:prstGeom>
              <a:noFill/>
              <a:ln w="19050" cap="flat" cmpd="sng" algn="ctr">
                <a:solidFill>
                  <a:srgbClr val="F9F9FA"/>
                </a:solidFill>
                <a:prstDash val="solid"/>
                <a:tailEnd type="none"/>
              </a:ln>
              <a:effectLst/>
            </p:spPr>
          </p:cxnSp>
          <p:cxnSp>
            <p:nvCxnSpPr>
              <p:cNvPr id="129" name="Straight Connector 128">
                <a:extLst>
                  <a:ext uri="{FF2B5EF4-FFF2-40B4-BE49-F238E27FC236}">
                    <a16:creationId xmlns:a16="http://schemas.microsoft.com/office/drawing/2014/main" id="{F8A2F52A-1A73-02C6-D964-130D113D140A}"/>
                  </a:ext>
                </a:extLst>
              </p:cNvPr>
              <p:cNvCxnSpPr/>
              <p:nvPr/>
            </p:nvCxnSpPr>
            <p:spPr>
              <a:xfrm flipH="1">
                <a:off x="1805703" y="7864685"/>
                <a:ext cx="4741802" cy="0"/>
              </a:xfrm>
              <a:prstGeom prst="line">
                <a:avLst/>
              </a:prstGeom>
              <a:noFill/>
              <a:ln w="19050" cap="flat" cmpd="sng" algn="ctr">
                <a:solidFill>
                  <a:srgbClr val="F9F9FA"/>
                </a:solidFill>
                <a:prstDash val="solid"/>
                <a:tailEnd type="none"/>
              </a:ln>
              <a:effectLst/>
            </p:spPr>
          </p:cxnSp>
          <p:sp>
            <p:nvSpPr>
              <p:cNvPr id="130" name="Rectangle 129">
                <a:extLst>
                  <a:ext uri="{FF2B5EF4-FFF2-40B4-BE49-F238E27FC236}">
                    <a16:creationId xmlns:a16="http://schemas.microsoft.com/office/drawing/2014/main" id="{D03D7DC5-3F51-B94F-D39C-2979B51B884D}"/>
                  </a:ext>
                </a:extLst>
              </p:cNvPr>
              <p:cNvSpPr/>
              <p:nvPr/>
            </p:nvSpPr>
            <p:spPr>
              <a:xfrm rot="2765026">
                <a:off x="2058271" y="5749837"/>
                <a:ext cx="4232923" cy="4232923"/>
              </a:xfrm>
              <a:prstGeom prst="rect">
                <a:avLst/>
              </a:prstGeom>
              <a:noFill/>
              <a:effectLst/>
            </p:spPr>
            <p:txBody>
              <a:bodyPr spcFirstLastPara="1" wrap="none" lIns="91434" tIns="45717" rIns="91434" bIns="45717" numCol="1">
                <a:prstTxWarp prst="textArchUp">
                  <a:avLst/>
                </a:prstTxWarp>
                <a:spAutoFit/>
              </a:bodyPr>
              <a:lstStyle/>
              <a:p>
                <a:pPr algn="ctr" defTabSz="914355">
                  <a:defRPr/>
                </a:pPr>
                <a:r>
                  <a:rPr lang="en-US" sz="1100" kern="0" dirty="0">
                    <a:ln w="0"/>
                    <a:solidFill>
                      <a:srgbClr val="FFFFFF"/>
                    </a:solidFill>
                    <a:latin typeface="Helvetica" pitchFamily="2" charset="0"/>
                  </a:rPr>
                  <a:t>PEOPLE</a:t>
                </a:r>
              </a:p>
            </p:txBody>
          </p:sp>
          <p:sp>
            <p:nvSpPr>
              <p:cNvPr id="136" name="Rectangle 135">
                <a:extLst>
                  <a:ext uri="{FF2B5EF4-FFF2-40B4-BE49-F238E27FC236}">
                    <a16:creationId xmlns:a16="http://schemas.microsoft.com/office/drawing/2014/main" id="{4CC970F8-1598-C9BF-48A5-C5DE847FB2DB}"/>
                  </a:ext>
                </a:extLst>
              </p:cNvPr>
              <p:cNvSpPr/>
              <p:nvPr/>
            </p:nvSpPr>
            <p:spPr>
              <a:xfrm rot="18965026">
                <a:off x="1948328" y="5639891"/>
                <a:ext cx="4452813" cy="4452815"/>
              </a:xfrm>
              <a:prstGeom prst="rect">
                <a:avLst/>
              </a:prstGeom>
              <a:noFill/>
              <a:effectLst/>
            </p:spPr>
            <p:txBody>
              <a:bodyPr spcFirstLastPara="1" wrap="none" lIns="91434" tIns="45717" rIns="91434" bIns="45717" numCol="1">
                <a:prstTxWarp prst="textArchDown">
                  <a:avLst/>
                </a:prstTxWarp>
                <a:spAutoFit/>
              </a:bodyPr>
              <a:lstStyle/>
              <a:p>
                <a:pPr algn="ctr" defTabSz="914355">
                  <a:defRPr/>
                </a:pPr>
                <a:r>
                  <a:rPr lang="en-US" sz="1100" kern="0" dirty="0">
                    <a:ln w="0"/>
                    <a:solidFill>
                      <a:srgbClr val="FFFFFF"/>
                    </a:solidFill>
                    <a:latin typeface="Helvetica" pitchFamily="2" charset="0"/>
                  </a:rPr>
                  <a:t>TASKS</a:t>
                </a:r>
              </a:p>
            </p:txBody>
          </p:sp>
          <p:sp>
            <p:nvSpPr>
              <p:cNvPr id="138" name="Rectangle 137">
                <a:extLst>
                  <a:ext uri="{FF2B5EF4-FFF2-40B4-BE49-F238E27FC236}">
                    <a16:creationId xmlns:a16="http://schemas.microsoft.com/office/drawing/2014/main" id="{D0F419A5-B134-7E02-E814-50AA0A417B36}"/>
                  </a:ext>
                </a:extLst>
              </p:cNvPr>
              <p:cNvSpPr/>
              <p:nvPr/>
            </p:nvSpPr>
            <p:spPr>
              <a:xfrm rot="2765026">
                <a:off x="1948326" y="5639893"/>
                <a:ext cx="4452815" cy="4452813"/>
              </a:xfrm>
              <a:prstGeom prst="rect">
                <a:avLst/>
              </a:prstGeom>
              <a:noFill/>
              <a:effectLst/>
            </p:spPr>
            <p:txBody>
              <a:bodyPr spcFirstLastPara="1" wrap="none" lIns="91434" tIns="45717" rIns="91434" bIns="45717" numCol="1">
                <a:prstTxWarp prst="textArchDown">
                  <a:avLst/>
                </a:prstTxWarp>
                <a:spAutoFit/>
              </a:bodyPr>
              <a:lstStyle/>
              <a:p>
                <a:pPr algn="ctr" defTabSz="914355">
                  <a:defRPr/>
                </a:pPr>
                <a:r>
                  <a:rPr lang="en-US" sz="1100" kern="0" dirty="0">
                    <a:ln w="0"/>
                    <a:solidFill>
                      <a:srgbClr val="FFFFFF"/>
                    </a:solidFill>
                    <a:latin typeface="Helvetica" pitchFamily="2" charset="0"/>
                  </a:rPr>
                  <a:t>CONTENT</a:t>
                </a:r>
              </a:p>
            </p:txBody>
          </p:sp>
          <p:sp>
            <p:nvSpPr>
              <p:cNvPr id="140" name="Rectangle 139">
                <a:extLst>
                  <a:ext uri="{FF2B5EF4-FFF2-40B4-BE49-F238E27FC236}">
                    <a16:creationId xmlns:a16="http://schemas.microsoft.com/office/drawing/2014/main" id="{947F754C-9371-7C77-9231-23279BAF6A55}"/>
                  </a:ext>
                </a:extLst>
              </p:cNvPr>
              <p:cNvSpPr/>
              <p:nvPr/>
            </p:nvSpPr>
            <p:spPr>
              <a:xfrm rot="18903954">
                <a:off x="2058271" y="5749837"/>
                <a:ext cx="4232923" cy="4232923"/>
              </a:xfrm>
              <a:prstGeom prst="rect">
                <a:avLst/>
              </a:prstGeom>
              <a:noFill/>
              <a:effectLst/>
            </p:spPr>
            <p:txBody>
              <a:bodyPr spcFirstLastPara="1" wrap="none" lIns="91434" tIns="45717" rIns="91434" bIns="45717" numCol="1">
                <a:prstTxWarp prst="textArchUp">
                  <a:avLst/>
                </a:prstTxWarp>
                <a:spAutoFit/>
              </a:bodyPr>
              <a:lstStyle/>
              <a:p>
                <a:pPr algn="ctr" defTabSz="914355">
                  <a:defRPr/>
                </a:pPr>
                <a:r>
                  <a:rPr lang="en-US" sz="1100" kern="0" dirty="0">
                    <a:ln w="0"/>
                    <a:solidFill>
                      <a:srgbClr val="FFFFFF"/>
                    </a:solidFill>
                    <a:latin typeface="Helvetica" pitchFamily="2" charset="0"/>
                  </a:rPr>
                  <a:t>DATA</a:t>
                </a:r>
              </a:p>
            </p:txBody>
          </p:sp>
          <p:sp>
            <p:nvSpPr>
              <p:cNvPr id="152" name="TextBox 151">
                <a:extLst>
                  <a:ext uri="{FF2B5EF4-FFF2-40B4-BE49-F238E27FC236}">
                    <a16:creationId xmlns:a16="http://schemas.microsoft.com/office/drawing/2014/main" id="{BC9D53FF-0713-4E37-CA55-3C56A53D26DE}"/>
                  </a:ext>
                </a:extLst>
              </p:cNvPr>
              <p:cNvSpPr txBox="1"/>
              <p:nvPr/>
            </p:nvSpPr>
            <p:spPr>
              <a:xfrm>
                <a:off x="2488576" y="7864722"/>
                <a:ext cx="3429415" cy="1228268"/>
              </a:xfrm>
              <a:prstGeom prst="rect">
                <a:avLst/>
              </a:prstGeom>
              <a:noFill/>
            </p:spPr>
            <p:txBody>
              <a:bodyPr wrap="square" rtlCol="0">
                <a:spAutoFit/>
              </a:bodyPr>
              <a:lstStyle/>
              <a:p>
                <a:pPr algn="ctr" defTabSz="914355">
                  <a:lnSpc>
                    <a:spcPct val="90000"/>
                  </a:lnSpc>
                  <a:defRPr/>
                </a:pPr>
                <a:r>
                  <a:rPr lang="en-US" sz="1050" kern="0" dirty="0">
                    <a:solidFill>
                      <a:schemeClr val="accent2"/>
                    </a:solidFill>
                    <a:latin typeface="Helvetica" pitchFamily="2" charset="0"/>
                  </a:rPr>
                  <a:t>SUPPLIER WORKSPACE</a:t>
                </a:r>
              </a:p>
            </p:txBody>
          </p:sp>
        </p:grpSp>
        <p:sp>
          <p:nvSpPr>
            <p:cNvPr id="188" name="Freeform 54">
              <a:extLst>
                <a:ext uri="{FF2B5EF4-FFF2-40B4-BE49-F238E27FC236}">
                  <a16:creationId xmlns:a16="http://schemas.microsoft.com/office/drawing/2014/main" id="{7EAA00B5-6952-7AA2-2498-13BADC646D9F}"/>
                </a:ext>
              </a:extLst>
            </p:cNvPr>
            <p:cNvSpPr>
              <a:spLocks noChangeArrowheads="1"/>
            </p:cNvSpPr>
            <p:nvPr/>
          </p:nvSpPr>
          <p:spPr bwMode="auto">
            <a:xfrm>
              <a:off x="9330567" y="4636594"/>
              <a:ext cx="121302" cy="213874"/>
            </a:xfrm>
            <a:custGeom>
              <a:avLst/>
              <a:gdLst>
                <a:gd name="T0" fmla="*/ 0 w 169"/>
                <a:gd name="T1" fmla="*/ 0 h 294"/>
                <a:gd name="T2" fmla="*/ 0 w 169"/>
                <a:gd name="T3" fmla="*/ 187 h 294"/>
                <a:gd name="T4" fmla="*/ 168 w 169"/>
                <a:gd name="T5" fmla="*/ 293 h 294"/>
                <a:gd name="T6" fmla="*/ 168 w 169"/>
                <a:gd name="T7" fmla="*/ 107 h 294"/>
                <a:gd name="T8" fmla="*/ 0 w 169"/>
                <a:gd name="T9" fmla="*/ 0 h 294"/>
              </a:gdLst>
              <a:ahLst/>
              <a:cxnLst>
                <a:cxn ang="0">
                  <a:pos x="T0" y="T1"/>
                </a:cxn>
                <a:cxn ang="0">
                  <a:pos x="T2" y="T3"/>
                </a:cxn>
                <a:cxn ang="0">
                  <a:pos x="T4" y="T5"/>
                </a:cxn>
                <a:cxn ang="0">
                  <a:pos x="T6" y="T7"/>
                </a:cxn>
                <a:cxn ang="0">
                  <a:pos x="T8" y="T9"/>
                </a:cxn>
              </a:cxnLst>
              <a:rect l="0" t="0" r="r" b="b"/>
              <a:pathLst>
                <a:path w="169" h="294">
                  <a:moveTo>
                    <a:pt x="0" y="0"/>
                  </a:moveTo>
                  <a:lnTo>
                    <a:pt x="0" y="187"/>
                  </a:lnTo>
                  <a:lnTo>
                    <a:pt x="168" y="293"/>
                  </a:lnTo>
                  <a:lnTo>
                    <a:pt x="168" y="107"/>
                  </a:lnTo>
                  <a:lnTo>
                    <a:pt x="0" y="0"/>
                  </a:lnTo>
                </a:path>
              </a:pathLst>
            </a:custGeom>
            <a:solidFill>
              <a:schemeClr val="accent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00" dirty="0"/>
            </a:p>
          </p:txBody>
        </p:sp>
        <p:sp>
          <p:nvSpPr>
            <p:cNvPr id="189" name="Freeform 55">
              <a:extLst>
                <a:ext uri="{FF2B5EF4-FFF2-40B4-BE49-F238E27FC236}">
                  <a16:creationId xmlns:a16="http://schemas.microsoft.com/office/drawing/2014/main" id="{5F8731BB-0506-1219-C9EA-7830AB30EB24}"/>
                </a:ext>
              </a:extLst>
            </p:cNvPr>
            <p:cNvSpPr>
              <a:spLocks noChangeArrowheads="1"/>
            </p:cNvSpPr>
            <p:nvPr/>
          </p:nvSpPr>
          <p:spPr bwMode="auto">
            <a:xfrm>
              <a:off x="9343335" y="4547214"/>
              <a:ext cx="255373" cy="303254"/>
            </a:xfrm>
            <a:custGeom>
              <a:avLst/>
              <a:gdLst>
                <a:gd name="T0" fmla="*/ 0 w 353"/>
                <a:gd name="T1" fmla="*/ 100 h 420"/>
                <a:gd name="T2" fmla="*/ 165 w 353"/>
                <a:gd name="T3" fmla="*/ 204 h 420"/>
                <a:gd name="T4" fmla="*/ 334 w 353"/>
                <a:gd name="T5" fmla="*/ 100 h 420"/>
                <a:gd name="T6" fmla="*/ 165 w 353"/>
                <a:gd name="T7" fmla="*/ 0 h 420"/>
                <a:gd name="T8" fmla="*/ 0 w 353"/>
                <a:gd name="T9" fmla="*/ 100 h 420"/>
                <a:gd name="T10" fmla="*/ 352 w 353"/>
                <a:gd name="T11" fmla="*/ 125 h 420"/>
                <a:gd name="T12" fmla="*/ 352 w 353"/>
                <a:gd name="T13" fmla="*/ 312 h 420"/>
                <a:gd name="T14" fmla="*/ 182 w 353"/>
                <a:gd name="T15" fmla="*/ 419 h 420"/>
                <a:gd name="T16" fmla="*/ 182 w 353"/>
                <a:gd name="T17" fmla="*/ 233 h 420"/>
                <a:gd name="T18" fmla="*/ 352 w 353"/>
                <a:gd name="T19" fmla="*/ 125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3" h="420">
                  <a:moveTo>
                    <a:pt x="0" y="100"/>
                  </a:moveTo>
                  <a:lnTo>
                    <a:pt x="165" y="204"/>
                  </a:lnTo>
                  <a:lnTo>
                    <a:pt x="334" y="100"/>
                  </a:lnTo>
                  <a:lnTo>
                    <a:pt x="165" y="0"/>
                  </a:lnTo>
                  <a:lnTo>
                    <a:pt x="0" y="100"/>
                  </a:lnTo>
                  <a:close/>
                  <a:moveTo>
                    <a:pt x="352" y="125"/>
                  </a:moveTo>
                  <a:lnTo>
                    <a:pt x="352" y="312"/>
                  </a:lnTo>
                  <a:lnTo>
                    <a:pt x="182" y="419"/>
                  </a:lnTo>
                  <a:lnTo>
                    <a:pt x="182" y="233"/>
                  </a:lnTo>
                  <a:lnTo>
                    <a:pt x="352" y="125"/>
                  </a:lnTo>
                  <a:close/>
                </a:path>
              </a:pathLst>
            </a:custGeom>
            <a:solidFill>
              <a:schemeClr val="accent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00" dirty="0"/>
            </a:p>
          </p:txBody>
        </p:sp>
        <p:sp>
          <p:nvSpPr>
            <p:cNvPr id="190" name="Freeform 56">
              <a:extLst>
                <a:ext uri="{FF2B5EF4-FFF2-40B4-BE49-F238E27FC236}">
                  <a16:creationId xmlns:a16="http://schemas.microsoft.com/office/drawing/2014/main" id="{83883B99-73F3-0844-4CB8-A25052F37A13}"/>
                </a:ext>
              </a:extLst>
            </p:cNvPr>
            <p:cNvSpPr>
              <a:spLocks noChangeArrowheads="1"/>
            </p:cNvSpPr>
            <p:nvPr/>
          </p:nvSpPr>
          <p:spPr bwMode="auto">
            <a:xfrm>
              <a:off x="9183727" y="4435487"/>
              <a:ext cx="549053" cy="523514"/>
            </a:xfrm>
            <a:custGeom>
              <a:avLst/>
              <a:gdLst>
                <a:gd name="T0" fmla="*/ 3 w 760"/>
                <a:gd name="T1" fmla="*/ 351 h 724"/>
                <a:gd name="T2" fmla="*/ 171 w 760"/>
                <a:gd name="T3" fmla="*/ 52 h 724"/>
                <a:gd name="T4" fmla="*/ 390 w 760"/>
                <a:gd name="T5" fmla="*/ 11 h 724"/>
                <a:gd name="T6" fmla="*/ 391 w 760"/>
                <a:gd name="T7" fmla="*/ 17 h 724"/>
                <a:gd name="T8" fmla="*/ 223 w 760"/>
                <a:gd name="T9" fmla="*/ 58 h 724"/>
                <a:gd name="T10" fmla="*/ 77 w 760"/>
                <a:gd name="T11" fmla="*/ 386 h 724"/>
                <a:gd name="T12" fmla="*/ 3 w 760"/>
                <a:gd name="T13" fmla="*/ 351 h 724"/>
                <a:gd name="T14" fmla="*/ 654 w 760"/>
                <a:gd name="T15" fmla="*/ 462 h 724"/>
                <a:gd name="T16" fmla="*/ 508 w 760"/>
                <a:gd name="T17" fmla="*/ 633 h 724"/>
                <a:gd name="T18" fmla="*/ 77 w 760"/>
                <a:gd name="T19" fmla="*/ 551 h 724"/>
                <a:gd name="T20" fmla="*/ 29 w 760"/>
                <a:gd name="T21" fmla="*/ 579 h 724"/>
                <a:gd name="T22" fmla="*/ 26 w 760"/>
                <a:gd name="T23" fmla="*/ 388 h 724"/>
                <a:gd name="T24" fmla="*/ 191 w 760"/>
                <a:gd name="T25" fmla="*/ 487 h 724"/>
                <a:gd name="T26" fmla="*/ 144 w 760"/>
                <a:gd name="T27" fmla="*/ 515 h 724"/>
                <a:gd name="T28" fmla="*/ 531 w 760"/>
                <a:gd name="T29" fmla="*/ 585 h 724"/>
                <a:gd name="T30" fmla="*/ 651 w 760"/>
                <a:gd name="T31" fmla="*/ 458 h 724"/>
                <a:gd name="T32" fmla="*/ 654 w 760"/>
                <a:gd name="T33" fmla="*/ 462 h 724"/>
                <a:gd name="T34" fmla="*/ 756 w 760"/>
                <a:gd name="T35" fmla="*/ 369 h 724"/>
                <a:gd name="T36" fmla="*/ 680 w 760"/>
                <a:gd name="T37" fmla="*/ 335 h 724"/>
                <a:gd name="T38" fmla="*/ 534 w 760"/>
                <a:gd name="T39" fmla="*/ 665 h 724"/>
                <a:gd name="T40" fmla="*/ 365 w 760"/>
                <a:gd name="T41" fmla="*/ 706 h 724"/>
                <a:gd name="T42" fmla="*/ 366 w 760"/>
                <a:gd name="T43" fmla="*/ 711 h 724"/>
                <a:gd name="T44" fmla="*/ 587 w 760"/>
                <a:gd name="T45" fmla="*/ 671 h 724"/>
                <a:gd name="T46" fmla="*/ 756 w 760"/>
                <a:gd name="T47" fmla="*/ 369 h 724"/>
                <a:gd name="T48" fmla="*/ 105 w 760"/>
                <a:gd name="T49" fmla="*/ 258 h 724"/>
                <a:gd name="T50" fmla="*/ 109 w 760"/>
                <a:gd name="T51" fmla="*/ 262 h 724"/>
                <a:gd name="T52" fmla="*/ 229 w 760"/>
                <a:gd name="T53" fmla="*/ 136 h 724"/>
                <a:gd name="T54" fmla="*/ 616 w 760"/>
                <a:gd name="T55" fmla="*/ 206 h 724"/>
                <a:gd name="T56" fmla="*/ 569 w 760"/>
                <a:gd name="T57" fmla="*/ 233 h 724"/>
                <a:gd name="T58" fmla="*/ 734 w 760"/>
                <a:gd name="T59" fmla="*/ 332 h 724"/>
                <a:gd name="T60" fmla="*/ 731 w 760"/>
                <a:gd name="T61" fmla="*/ 141 h 724"/>
                <a:gd name="T62" fmla="*/ 683 w 760"/>
                <a:gd name="T63" fmla="*/ 169 h 724"/>
                <a:gd name="T64" fmla="*/ 252 w 760"/>
                <a:gd name="T65" fmla="*/ 89 h 724"/>
                <a:gd name="T66" fmla="*/ 105 w 760"/>
                <a:gd name="T67" fmla="*/ 258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0" h="724">
                  <a:moveTo>
                    <a:pt x="3" y="351"/>
                  </a:moveTo>
                  <a:cubicBezTo>
                    <a:pt x="0" y="232"/>
                    <a:pt x="61" y="115"/>
                    <a:pt x="171" y="52"/>
                  </a:cubicBezTo>
                  <a:cubicBezTo>
                    <a:pt x="241" y="11"/>
                    <a:pt x="318" y="0"/>
                    <a:pt x="390" y="11"/>
                  </a:cubicBezTo>
                  <a:cubicBezTo>
                    <a:pt x="390" y="13"/>
                    <a:pt x="391" y="16"/>
                    <a:pt x="391" y="17"/>
                  </a:cubicBezTo>
                  <a:cubicBezTo>
                    <a:pt x="334" y="14"/>
                    <a:pt x="276" y="27"/>
                    <a:pt x="223" y="58"/>
                  </a:cubicBezTo>
                  <a:cubicBezTo>
                    <a:pt x="105" y="125"/>
                    <a:pt x="50" y="260"/>
                    <a:pt x="77" y="386"/>
                  </a:cubicBezTo>
                  <a:lnTo>
                    <a:pt x="3" y="351"/>
                  </a:lnTo>
                  <a:close/>
                  <a:moveTo>
                    <a:pt x="654" y="462"/>
                  </a:moveTo>
                  <a:cubicBezTo>
                    <a:pt x="627" y="532"/>
                    <a:pt x="578" y="593"/>
                    <a:pt x="508" y="633"/>
                  </a:cubicBezTo>
                  <a:cubicBezTo>
                    <a:pt x="362" y="717"/>
                    <a:pt x="179" y="679"/>
                    <a:pt x="77" y="551"/>
                  </a:cubicBezTo>
                  <a:lnTo>
                    <a:pt x="29" y="579"/>
                  </a:lnTo>
                  <a:lnTo>
                    <a:pt x="26" y="388"/>
                  </a:lnTo>
                  <a:lnTo>
                    <a:pt x="191" y="487"/>
                  </a:lnTo>
                  <a:lnTo>
                    <a:pt x="144" y="515"/>
                  </a:lnTo>
                  <a:cubicBezTo>
                    <a:pt x="238" y="628"/>
                    <a:pt x="400" y="660"/>
                    <a:pt x="531" y="585"/>
                  </a:cubicBezTo>
                  <a:cubicBezTo>
                    <a:pt x="585" y="554"/>
                    <a:pt x="624" y="509"/>
                    <a:pt x="651" y="458"/>
                  </a:cubicBezTo>
                  <a:cubicBezTo>
                    <a:pt x="651" y="459"/>
                    <a:pt x="652" y="461"/>
                    <a:pt x="654" y="462"/>
                  </a:cubicBezTo>
                  <a:close/>
                  <a:moveTo>
                    <a:pt x="756" y="369"/>
                  </a:moveTo>
                  <a:lnTo>
                    <a:pt x="680" y="335"/>
                  </a:lnTo>
                  <a:cubicBezTo>
                    <a:pt x="708" y="462"/>
                    <a:pt x="652" y="596"/>
                    <a:pt x="534" y="665"/>
                  </a:cubicBezTo>
                  <a:cubicBezTo>
                    <a:pt x="480" y="695"/>
                    <a:pt x="422" y="708"/>
                    <a:pt x="365" y="706"/>
                  </a:cubicBezTo>
                  <a:cubicBezTo>
                    <a:pt x="365" y="707"/>
                    <a:pt x="366" y="710"/>
                    <a:pt x="366" y="711"/>
                  </a:cubicBezTo>
                  <a:cubicBezTo>
                    <a:pt x="439" y="723"/>
                    <a:pt x="518" y="710"/>
                    <a:pt x="587" y="671"/>
                  </a:cubicBezTo>
                  <a:cubicBezTo>
                    <a:pt x="697" y="606"/>
                    <a:pt x="759" y="488"/>
                    <a:pt x="756" y="369"/>
                  </a:cubicBezTo>
                  <a:close/>
                  <a:moveTo>
                    <a:pt x="105" y="258"/>
                  </a:moveTo>
                  <a:cubicBezTo>
                    <a:pt x="107" y="260"/>
                    <a:pt x="108" y="261"/>
                    <a:pt x="109" y="262"/>
                  </a:cubicBezTo>
                  <a:cubicBezTo>
                    <a:pt x="136" y="211"/>
                    <a:pt x="177" y="166"/>
                    <a:pt x="229" y="136"/>
                  </a:cubicBezTo>
                  <a:cubicBezTo>
                    <a:pt x="359" y="61"/>
                    <a:pt x="524" y="93"/>
                    <a:pt x="616" y="206"/>
                  </a:cubicBezTo>
                  <a:lnTo>
                    <a:pt x="569" y="233"/>
                  </a:lnTo>
                  <a:lnTo>
                    <a:pt x="734" y="332"/>
                  </a:lnTo>
                  <a:lnTo>
                    <a:pt x="731" y="141"/>
                  </a:lnTo>
                  <a:lnTo>
                    <a:pt x="683" y="169"/>
                  </a:lnTo>
                  <a:cubicBezTo>
                    <a:pt x="581" y="42"/>
                    <a:pt x="397" y="4"/>
                    <a:pt x="252" y="89"/>
                  </a:cubicBezTo>
                  <a:cubicBezTo>
                    <a:pt x="182" y="127"/>
                    <a:pt x="133" y="188"/>
                    <a:pt x="105" y="258"/>
                  </a:cubicBezTo>
                  <a:close/>
                </a:path>
              </a:pathLst>
            </a:custGeom>
            <a:solidFill>
              <a:schemeClr val="accent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00" dirty="0"/>
            </a:p>
          </p:txBody>
        </p:sp>
      </p:grpSp>
      <p:grpSp>
        <p:nvGrpSpPr>
          <p:cNvPr id="211" name="Group 210">
            <a:extLst>
              <a:ext uri="{FF2B5EF4-FFF2-40B4-BE49-F238E27FC236}">
                <a16:creationId xmlns:a16="http://schemas.microsoft.com/office/drawing/2014/main" id="{DF45B3EB-BF87-778D-1486-08F2EBECDA27}"/>
              </a:ext>
            </a:extLst>
          </p:cNvPr>
          <p:cNvGrpSpPr/>
          <p:nvPr/>
        </p:nvGrpSpPr>
        <p:grpSpPr>
          <a:xfrm>
            <a:off x="6824748" y="4309429"/>
            <a:ext cx="1536341" cy="1536257"/>
            <a:chOff x="1803832" y="5493785"/>
            <a:chExt cx="4743673" cy="4743415"/>
          </a:xfrm>
        </p:grpSpPr>
        <p:cxnSp>
          <p:nvCxnSpPr>
            <p:cNvPr id="215" name="Straight Connector 214">
              <a:extLst>
                <a:ext uri="{FF2B5EF4-FFF2-40B4-BE49-F238E27FC236}">
                  <a16:creationId xmlns:a16="http://schemas.microsoft.com/office/drawing/2014/main" id="{59393943-9C07-D054-BD58-A50D71D7AD8F}"/>
                </a:ext>
              </a:extLst>
            </p:cNvPr>
            <p:cNvCxnSpPr/>
            <p:nvPr/>
          </p:nvCxnSpPr>
          <p:spPr>
            <a:xfrm flipH="1">
              <a:off x="1803832" y="7866300"/>
              <a:ext cx="4741802" cy="0"/>
            </a:xfrm>
            <a:prstGeom prst="line">
              <a:avLst/>
            </a:prstGeom>
            <a:noFill/>
            <a:ln w="19050" cap="flat" cmpd="sng" algn="ctr">
              <a:solidFill>
                <a:srgbClr val="F6F8FC"/>
              </a:solidFill>
              <a:prstDash val="solid"/>
              <a:tailEnd type="none"/>
            </a:ln>
            <a:effectLst/>
          </p:spPr>
        </p:cxnSp>
        <p:cxnSp>
          <p:nvCxnSpPr>
            <p:cNvPr id="216" name="Straight Connector 215">
              <a:extLst>
                <a:ext uri="{FF2B5EF4-FFF2-40B4-BE49-F238E27FC236}">
                  <a16:creationId xmlns:a16="http://schemas.microsoft.com/office/drawing/2014/main" id="{999A7A24-1EAE-0EA3-72C6-1723551BD5A0}"/>
                </a:ext>
              </a:extLst>
            </p:cNvPr>
            <p:cNvCxnSpPr/>
            <p:nvPr/>
          </p:nvCxnSpPr>
          <p:spPr>
            <a:xfrm>
              <a:off x="4174733" y="5495399"/>
              <a:ext cx="0" cy="4741801"/>
            </a:xfrm>
            <a:prstGeom prst="line">
              <a:avLst/>
            </a:prstGeom>
            <a:noFill/>
            <a:ln w="19050" cap="flat" cmpd="sng" algn="ctr">
              <a:solidFill>
                <a:srgbClr val="E1E8F6">
                  <a:alpha val="29020"/>
                </a:srgbClr>
              </a:solidFill>
              <a:prstDash val="solid"/>
              <a:tailEnd type="none"/>
            </a:ln>
            <a:effectLst/>
          </p:spPr>
        </p:cxnSp>
        <p:sp>
          <p:nvSpPr>
            <p:cNvPr id="217" name="Donut 159">
              <a:extLst>
                <a:ext uri="{FF2B5EF4-FFF2-40B4-BE49-F238E27FC236}">
                  <a16:creationId xmlns:a16="http://schemas.microsoft.com/office/drawing/2014/main" id="{73E63833-AD8D-2FA1-09A1-CCCB9E17F419}"/>
                </a:ext>
              </a:extLst>
            </p:cNvPr>
            <p:cNvSpPr/>
            <p:nvPr/>
          </p:nvSpPr>
          <p:spPr>
            <a:xfrm>
              <a:off x="1805704" y="5493785"/>
              <a:ext cx="4741801" cy="4741801"/>
            </a:xfrm>
            <a:prstGeom prst="donut">
              <a:avLst>
                <a:gd name="adj" fmla="val 8814"/>
              </a:avLst>
            </a:prstGeom>
            <a:solidFill>
              <a:schemeClr val="accent2"/>
            </a:solidFill>
            <a:ln w="114300" cap="flat" cmpd="sng" algn="ctr">
              <a:solidFill>
                <a:schemeClr val="accent2"/>
              </a:solidFill>
              <a:prstDash val="solid"/>
            </a:ln>
            <a:effectLst/>
          </p:spPr>
          <p:txBody>
            <a:bodyPr rtlCol="0" anchor="ctr"/>
            <a:lstStyle/>
            <a:p>
              <a:pPr algn="ctr" defTabSz="914355">
                <a:defRPr/>
              </a:pPr>
              <a:endParaRPr lang="en-US" sz="1200" kern="0" dirty="0">
                <a:solidFill>
                  <a:srgbClr val="FFFFFF"/>
                </a:solidFill>
                <a:latin typeface="Helvetica" pitchFamily="2" charset="0"/>
              </a:endParaRPr>
            </a:p>
          </p:txBody>
        </p:sp>
        <p:cxnSp>
          <p:nvCxnSpPr>
            <p:cNvPr id="218" name="Straight Connector 217">
              <a:extLst>
                <a:ext uri="{FF2B5EF4-FFF2-40B4-BE49-F238E27FC236}">
                  <a16:creationId xmlns:a16="http://schemas.microsoft.com/office/drawing/2014/main" id="{00B4B4C7-B1B9-A3CD-C3C1-A5E9E728A89F}"/>
                </a:ext>
              </a:extLst>
            </p:cNvPr>
            <p:cNvCxnSpPr/>
            <p:nvPr/>
          </p:nvCxnSpPr>
          <p:spPr>
            <a:xfrm>
              <a:off x="4176604" y="5493785"/>
              <a:ext cx="0" cy="4741801"/>
            </a:xfrm>
            <a:prstGeom prst="line">
              <a:avLst/>
            </a:prstGeom>
            <a:noFill/>
            <a:ln w="19050" cap="flat" cmpd="sng" algn="ctr">
              <a:solidFill>
                <a:srgbClr val="F9F9FA"/>
              </a:solidFill>
              <a:prstDash val="solid"/>
              <a:tailEnd type="none"/>
            </a:ln>
            <a:effectLst/>
          </p:spPr>
        </p:cxnSp>
        <p:cxnSp>
          <p:nvCxnSpPr>
            <p:cNvPr id="219" name="Straight Connector 218">
              <a:extLst>
                <a:ext uri="{FF2B5EF4-FFF2-40B4-BE49-F238E27FC236}">
                  <a16:creationId xmlns:a16="http://schemas.microsoft.com/office/drawing/2014/main" id="{778B7C57-8A3E-5119-B698-C84E5F55BE35}"/>
                </a:ext>
              </a:extLst>
            </p:cNvPr>
            <p:cNvCxnSpPr/>
            <p:nvPr/>
          </p:nvCxnSpPr>
          <p:spPr>
            <a:xfrm flipH="1">
              <a:off x="1805703" y="7864685"/>
              <a:ext cx="4741802" cy="0"/>
            </a:xfrm>
            <a:prstGeom prst="line">
              <a:avLst/>
            </a:prstGeom>
            <a:noFill/>
            <a:ln w="19050" cap="flat" cmpd="sng" algn="ctr">
              <a:solidFill>
                <a:srgbClr val="F9F9FA"/>
              </a:solidFill>
              <a:prstDash val="solid"/>
              <a:tailEnd type="none"/>
            </a:ln>
            <a:effectLst/>
          </p:spPr>
        </p:cxnSp>
        <p:sp>
          <p:nvSpPr>
            <p:cNvPr id="220" name="Rectangle 219">
              <a:extLst>
                <a:ext uri="{FF2B5EF4-FFF2-40B4-BE49-F238E27FC236}">
                  <a16:creationId xmlns:a16="http://schemas.microsoft.com/office/drawing/2014/main" id="{E0B911AF-A0CE-A30F-F8FB-960FC8F60D9F}"/>
                </a:ext>
              </a:extLst>
            </p:cNvPr>
            <p:cNvSpPr/>
            <p:nvPr/>
          </p:nvSpPr>
          <p:spPr>
            <a:xfrm rot="2765026">
              <a:off x="2058271" y="5749837"/>
              <a:ext cx="4232923" cy="4232923"/>
            </a:xfrm>
            <a:prstGeom prst="rect">
              <a:avLst/>
            </a:prstGeom>
            <a:noFill/>
            <a:effectLst/>
          </p:spPr>
          <p:txBody>
            <a:bodyPr spcFirstLastPara="1" wrap="none" lIns="91434" tIns="45717" rIns="91434" bIns="45717" numCol="1">
              <a:prstTxWarp prst="textArchUp">
                <a:avLst/>
              </a:prstTxWarp>
              <a:spAutoFit/>
            </a:bodyPr>
            <a:lstStyle/>
            <a:p>
              <a:pPr algn="ctr" defTabSz="914355">
                <a:defRPr/>
              </a:pPr>
              <a:r>
                <a:rPr lang="en-US" sz="1100" kern="0" dirty="0">
                  <a:ln w="0"/>
                  <a:solidFill>
                    <a:srgbClr val="FFFFFF"/>
                  </a:solidFill>
                  <a:latin typeface="Helvetica" pitchFamily="2" charset="0"/>
                </a:rPr>
                <a:t>PEOPLE</a:t>
              </a:r>
            </a:p>
          </p:txBody>
        </p:sp>
        <p:sp>
          <p:nvSpPr>
            <p:cNvPr id="221" name="Rectangle 220">
              <a:extLst>
                <a:ext uri="{FF2B5EF4-FFF2-40B4-BE49-F238E27FC236}">
                  <a16:creationId xmlns:a16="http://schemas.microsoft.com/office/drawing/2014/main" id="{1029BE6E-AD47-112C-727C-5FEEDEB43D3F}"/>
                </a:ext>
              </a:extLst>
            </p:cNvPr>
            <p:cNvSpPr/>
            <p:nvPr/>
          </p:nvSpPr>
          <p:spPr>
            <a:xfrm rot="18965026">
              <a:off x="1948328" y="5639891"/>
              <a:ext cx="4452813" cy="4452815"/>
            </a:xfrm>
            <a:prstGeom prst="rect">
              <a:avLst/>
            </a:prstGeom>
            <a:noFill/>
            <a:effectLst/>
          </p:spPr>
          <p:txBody>
            <a:bodyPr spcFirstLastPara="1" wrap="none" lIns="91434" tIns="45717" rIns="91434" bIns="45717" numCol="1">
              <a:prstTxWarp prst="textArchDown">
                <a:avLst/>
              </a:prstTxWarp>
              <a:spAutoFit/>
            </a:bodyPr>
            <a:lstStyle/>
            <a:p>
              <a:pPr algn="ctr" defTabSz="914355">
                <a:defRPr/>
              </a:pPr>
              <a:r>
                <a:rPr lang="en-US" sz="1100" kern="0" dirty="0">
                  <a:ln w="0"/>
                  <a:solidFill>
                    <a:srgbClr val="FFFFFF"/>
                  </a:solidFill>
                  <a:latin typeface="Helvetica" pitchFamily="2" charset="0"/>
                </a:rPr>
                <a:t>TASKS</a:t>
              </a:r>
            </a:p>
          </p:txBody>
        </p:sp>
        <p:sp>
          <p:nvSpPr>
            <p:cNvPr id="222" name="Rectangle 221">
              <a:extLst>
                <a:ext uri="{FF2B5EF4-FFF2-40B4-BE49-F238E27FC236}">
                  <a16:creationId xmlns:a16="http://schemas.microsoft.com/office/drawing/2014/main" id="{654940F8-6E04-273E-1E16-D0852697B25E}"/>
                </a:ext>
              </a:extLst>
            </p:cNvPr>
            <p:cNvSpPr/>
            <p:nvPr/>
          </p:nvSpPr>
          <p:spPr>
            <a:xfrm rot="2765026">
              <a:off x="1948326" y="5639893"/>
              <a:ext cx="4452815" cy="4452813"/>
            </a:xfrm>
            <a:prstGeom prst="rect">
              <a:avLst/>
            </a:prstGeom>
            <a:noFill/>
            <a:effectLst/>
          </p:spPr>
          <p:txBody>
            <a:bodyPr spcFirstLastPara="1" wrap="none" lIns="91434" tIns="45717" rIns="91434" bIns="45717" numCol="1">
              <a:prstTxWarp prst="textArchDown">
                <a:avLst/>
              </a:prstTxWarp>
              <a:spAutoFit/>
            </a:bodyPr>
            <a:lstStyle/>
            <a:p>
              <a:pPr algn="ctr" defTabSz="914355">
                <a:defRPr/>
              </a:pPr>
              <a:r>
                <a:rPr lang="en-US" sz="1100" kern="0" dirty="0">
                  <a:ln w="0"/>
                  <a:solidFill>
                    <a:srgbClr val="FFFFFF"/>
                  </a:solidFill>
                  <a:latin typeface="Helvetica" pitchFamily="2" charset="0"/>
                </a:rPr>
                <a:t>CONTENT</a:t>
              </a:r>
            </a:p>
          </p:txBody>
        </p:sp>
        <p:sp>
          <p:nvSpPr>
            <p:cNvPr id="223" name="Rectangle 222">
              <a:extLst>
                <a:ext uri="{FF2B5EF4-FFF2-40B4-BE49-F238E27FC236}">
                  <a16:creationId xmlns:a16="http://schemas.microsoft.com/office/drawing/2014/main" id="{DC22AAB3-EFCE-FB47-5760-21EC4C7E6D71}"/>
                </a:ext>
              </a:extLst>
            </p:cNvPr>
            <p:cNvSpPr/>
            <p:nvPr/>
          </p:nvSpPr>
          <p:spPr>
            <a:xfrm rot="18903954">
              <a:off x="2058271" y="5749837"/>
              <a:ext cx="4232923" cy="4232923"/>
            </a:xfrm>
            <a:prstGeom prst="rect">
              <a:avLst/>
            </a:prstGeom>
            <a:noFill/>
            <a:effectLst/>
          </p:spPr>
          <p:txBody>
            <a:bodyPr spcFirstLastPara="1" wrap="none" lIns="91434" tIns="45717" rIns="91434" bIns="45717" numCol="1">
              <a:prstTxWarp prst="textArchUp">
                <a:avLst/>
              </a:prstTxWarp>
              <a:spAutoFit/>
            </a:bodyPr>
            <a:lstStyle/>
            <a:p>
              <a:pPr algn="ctr" defTabSz="914355">
                <a:defRPr/>
              </a:pPr>
              <a:r>
                <a:rPr lang="en-US" sz="1100" kern="0" dirty="0">
                  <a:ln w="0"/>
                  <a:solidFill>
                    <a:srgbClr val="FFFFFF"/>
                  </a:solidFill>
                  <a:latin typeface="Helvetica" pitchFamily="2" charset="0"/>
                </a:rPr>
                <a:t>DATA</a:t>
              </a:r>
            </a:p>
          </p:txBody>
        </p:sp>
        <p:sp>
          <p:nvSpPr>
            <p:cNvPr id="224" name="TextBox 223">
              <a:extLst>
                <a:ext uri="{FF2B5EF4-FFF2-40B4-BE49-F238E27FC236}">
                  <a16:creationId xmlns:a16="http://schemas.microsoft.com/office/drawing/2014/main" id="{959E737A-A4A1-777A-6FE7-294EE0D80672}"/>
                </a:ext>
              </a:extLst>
            </p:cNvPr>
            <p:cNvSpPr txBox="1"/>
            <p:nvPr/>
          </p:nvSpPr>
          <p:spPr>
            <a:xfrm>
              <a:off x="2504659" y="8372578"/>
              <a:ext cx="3429415" cy="736487"/>
            </a:xfrm>
            <a:prstGeom prst="rect">
              <a:avLst/>
            </a:prstGeom>
            <a:noFill/>
          </p:spPr>
          <p:txBody>
            <a:bodyPr wrap="square" rtlCol="0">
              <a:spAutoFit/>
            </a:bodyPr>
            <a:lstStyle/>
            <a:p>
              <a:pPr algn="ctr" defTabSz="914355">
                <a:lnSpc>
                  <a:spcPct val="90000"/>
                </a:lnSpc>
                <a:defRPr/>
              </a:pPr>
              <a:r>
                <a:rPr lang="en-US" sz="1050" kern="0" dirty="0">
                  <a:solidFill>
                    <a:schemeClr val="accent2"/>
                  </a:solidFill>
                  <a:latin typeface="Helvetica" pitchFamily="2" charset="0"/>
                </a:rPr>
                <a:t>MATERIAL</a:t>
              </a:r>
            </a:p>
          </p:txBody>
        </p:sp>
      </p:grpSp>
      <p:grpSp>
        <p:nvGrpSpPr>
          <p:cNvPr id="5" name="Group 4">
            <a:extLst>
              <a:ext uri="{FF2B5EF4-FFF2-40B4-BE49-F238E27FC236}">
                <a16:creationId xmlns:a16="http://schemas.microsoft.com/office/drawing/2014/main" id="{54C32499-10ED-B119-6C0A-F0D1BF2BA8BE}"/>
              </a:ext>
            </a:extLst>
          </p:cNvPr>
          <p:cNvGrpSpPr/>
          <p:nvPr/>
        </p:nvGrpSpPr>
        <p:grpSpPr>
          <a:xfrm>
            <a:off x="7401246" y="4764224"/>
            <a:ext cx="411650" cy="477041"/>
            <a:chOff x="7486671" y="4781422"/>
            <a:chExt cx="297015" cy="344196"/>
          </a:xfrm>
        </p:grpSpPr>
        <p:sp>
          <p:nvSpPr>
            <p:cNvPr id="212" name="Freeform 54">
              <a:extLst>
                <a:ext uri="{FF2B5EF4-FFF2-40B4-BE49-F238E27FC236}">
                  <a16:creationId xmlns:a16="http://schemas.microsoft.com/office/drawing/2014/main" id="{3D3ED852-AE94-390D-0880-DA2F826B3B30}"/>
                </a:ext>
              </a:extLst>
            </p:cNvPr>
            <p:cNvSpPr>
              <a:spLocks noChangeArrowheads="1"/>
            </p:cNvSpPr>
            <p:nvPr/>
          </p:nvSpPr>
          <p:spPr bwMode="auto">
            <a:xfrm>
              <a:off x="7486671" y="4885237"/>
              <a:ext cx="136335" cy="240381"/>
            </a:xfrm>
            <a:custGeom>
              <a:avLst/>
              <a:gdLst>
                <a:gd name="T0" fmla="*/ 0 w 169"/>
                <a:gd name="T1" fmla="*/ 0 h 294"/>
                <a:gd name="T2" fmla="*/ 0 w 169"/>
                <a:gd name="T3" fmla="*/ 187 h 294"/>
                <a:gd name="T4" fmla="*/ 168 w 169"/>
                <a:gd name="T5" fmla="*/ 293 h 294"/>
                <a:gd name="T6" fmla="*/ 168 w 169"/>
                <a:gd name="T7" fmla="*/ 107 h 294"/>
                <a:gd name="T8" fmla="*/ 0 w 169"/>
                <a:gd name="T9" fmla="*/ 0 h 294"/>
              </a:gdLst>
              <a:ahLst/>
              <a:cxnLst>
                <a:cxn ang="0">
                  <a:pos x="T0" y="T1"/>
                </a:cxn>
                <a:cxn ang="0">
                  <a:pos x="T2" y="T3"/>
                </a:cxn>
                <a:cxn ang="0">
                  <a:pos x="T4" y="T5"/>
                </a:cxn>
                <a:cxn ang="0">
                  <a:pos x="T6" y="T7"/>
                </a:cxn>
                <a:cxn ang="0">
                  <a:pos x="T8" y="T9"/>
                </a:cxn>
              </a:cxnLst>
              <a:rect l="0" t="0" r="r" b="b"/>
              <a:pathLst>
                <a:path w="169" h="294">
                  <a:moveTo>
                    <a:pt x="0" y="0"/>
                  </a:moveTo>
                  <a:lnTo>
                    <a:pt x="0" y="187"/>
                  </a:lnTo>
                  <a:lnTo>
                    <a:pt x="168" y="293"/>
                  </a:lnTo>
                  <a:lnTo>
                    <a:pt x="168" y="107"/>
                  </a:lnTo>
                  <a:lnTo>
                    <a:pt x="0" y="0"/>
                  </a:lnTo>
                </a:path>
              </a:pathLst>
            </a:custGeom>
            <a:solidFill>
              <a:schemeClr val="accent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00" dirty="0"/>
            </a:p>
          </p:txBody>
        </p:sp>
        <p:sp>
          <p:nvSpPr>
            <p:cNvPr id="213" name="Freeform 55">
              <a:extLst>
                <a:ext uri="{FF2B5EF4-FFF2-40B4-BE49-F238E27FC236}">
                  <a16:creationId xmlns:a16="http://schemas.microsoft.com/office/drawing/2014/main" id="{228BF46D-DB68-916B-4EBF-1DDBD202A1AC}"/>
                </a:ext>
              </a:extLst>
            </p:cNvPr>
            <p:cNvSpPr>
              <a:spLocks noChangeArrowheads="1"/>
            </p:cNvSpPr>
            <p:nvPr/>
          </p:nvSpPr>
          <p:spPr bwMode="auto">
            <a:xfrm>
              <a:off x="7496663" y="4781422"/>
              <a:ext cx="287023" cy="340837"/>
            </a:xfrm>
            <a:custGeom>
              <a:avLst/>
              <a:gdLst>
                <a:gd name="T0" fmla="*/ 0 w 353"/>
                <a:gd name="T1" fmla="*/ 100 h 420"/>
                <a:gd name="T2" fmla="*/ 165 w 353"/>
                <a:gd name="T3" fmla="*/ 204 h 420"/>
                <a:gd name="T4" fmla="*/ 334 w 353"/>
                <a:gd name="T5" fmla="*/ 100 h 420"/>
                <a:gd name="T6" fmla="*/ 165 w 353"/>
                <a:gd name="T7" fmla="*/ 0 h 420"/>
                <a:gd name="T8" fmla="*/ 0 w 353"/>
                <a:gd name="T9" fmla="*/ 100 h 420"/>
                <a:gd name="T10" fmla="*/ 352 w 353"/>
                <a:gd name="T11" fmla="*/ 125 h 420"/>
                <a:gd name="T12" fmla="*/ 352 w 353"/>
                <a:gd name="T13" fmla="*/ 312 h 420"/>
                <a:gd name="T14" fmla="*/ 182 w 353"/>
                <a:gd name="T15" fmla="*/ 419 h 420"/>
                <a:gd name="T16" fmla="*/ 182 w 353"/>
                <a:gd name="T17" fmla="*/ 233 h 420"/>
                <a:gd name="T18" fmla="*/ 352 w 353"/>
                <a:gd name="T19" fmla="*/ 125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3" h="420">
                  <a:moveTo>
                    <a:pt x="0" y="100"/>
                  </a:moveTo>
                  <a:lnTo>
                    <a:pt x="165" y="204"/>
                  </a:lnTo>
                  <a:lnTo>
                    <a:pt x="334" y="100"/>
                  </a:lnTo>
                  <a:lnTo>
                    <a:pt x="165" y="0"/>
                  </a:lnTo>
                  <a:lnTo>
                    <a:pt x="0" y="100"/>
                  </a:lnTo>
                  <a:close/>
                  <a:moveTo>
                    <a:pt x="352" y="125"/>
                  </a:moveTo>
                  <a:lnTo>
                    <a:pt x="352" y="312"/>
                  </a:lnTo>
                  <a:lnTo>
                    <a:pt x="182" y="419"/>
                  </a:lnTo>
                  <a:lnTo>
                    <a:pt x="182" y="233"/>
                  </a:lnTo>
                  <a:lnTo>
                    <a:pt x="352" y="125"/>
                  </a:lnTo>
                  <a:close/>
                </a:path>
              </a:pathLst>
            </a:custGeom>
            <a:solidFill>
              <a:schemeClr val="accent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00" dirty="0"/>
            </a:p>
          </p:txBody>
        </p:sp>
      </p:grpSp>
      <p:pic>
        <p:nvPicPr>
          <p:cNvPr id="228" name="Picture 227">
            <a:extLst>
              <a:ext uri="{FF2B5EF4-FFF2-40B4-BE49-F238E27FC236}">
                <a16:creationId xmlns:a16="http://schemas.microsoft.com/office/drawing/2014/main" id="{27E26245-80A5-D072-C792-2B4BE4E754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30235" y="6270997"/>
            <a:ext cx="1495231" cy="297509"/>
          </a:xfrm>
          <a:prstGeom prst="rect">
            <a:avLst/>
          </a:prstGeom>
        </p:spPr>
      </p:pic>
      <p:pic>
        <p:nvPicPr>
          <p:cNvPr id="229" name="Picture 228">
            <a:extLst>
              <a:ext uri="{FF2B5EF4-FFF2-40B4-BE49-F238E27FC236}">
                <a16:creationId xmlns:a16="http://schemas.microsoft.com/office/drawing/2014/main" id="{E08445C0-9CD1-0158-3F06-3F7FF3D334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0960" y="2199806"/>
            <a:ext cx="1357909" cy="948009"/>
          </a:xfrm>
          <a:prstGeom prst="rect">
            <a:avLst/>
          </a:prstGeom>
        </p:spPr>
      </p:pic>
      <p:pic>
        <p:nvPicPr>
          <p:cNvPr id="230" name="Picture 229">
            <a:extLst>
              <a:ext uri="{FF2B5EF4-FFF2-40B4-BE49-F238E27FC236}">
                <a16:creationId xmlns:a16="http://schemas.microsoft.com/office/drawing/2014/main" id="{EF520504-7A3F-6AC2-E0EA-9FACCA6E7D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4543767" y="2063643"/>
            <a:ext cx="1112209" cy="567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2" name="Picture 231">
            <a:extLst>
              <a:ext uri="{FF2B5EF4-FFF2-40B4-BE49-F238E27FC236}">
                <a16:creationId xmlns:a16="http://schemas.microsoft.com/office/drawing/2014/main" id="{ADBF58B5-67A7-7487-7E06-CC0B7471BAC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13033" y="2338794"/>
            <a:ext cx="1660890" cy="354599"/>
          </a:xfrm>
          <a:prstGeom prst="rect">
            <a:avLst/>
          </a:prstGeom>
        </p:spPr>
      </p:pic>
      <p:cxnSp>
        <p:nvCxnSpPr>
          <p:cNvPr id="234" name="Straight Arrow Connector 233">
            <a:extLst>
              <a:ext uri="{FF2B5EF4-FFF2-40B4-BE49-F238E27FC236}">
                <a16:creationId xmlns:a16="http://schemas.microsoft.com/office/drawing/2014/main" id="{AFA05B08-72DC-6702-E7CE-B05C2C4E196F}"/>
              </a:ext>
            </a:extLst>
          </p:cNvPr>
          <p:cNvCxnSpPr>
            <a:cxnSpLocks/>
          </p:cNvCxnSpPr>
          <p:nvPr/>
        </p:nvCxnSpPr>
        <p:spPr>
          <a:xfrm>
            <a:off x="1674776" y="3212763"/>
            <a:ext cx="0" cy="581891"/>
          </a:xfrm>
          <a:prstGeom prst="straightConnector1">
            <a:avLst/>
          </a:prstGeom>
          <a:ln w="57150">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5" name="Straight Arrow Connector 234">
            <a:extLst>
              <a:ext uri="{FF2B5EF4-FFF2-40B4-BE49-F238E27FC236}">
                <a16:creationId xmlns:a16="http://schemas.microsoft.com/office/drawing/2014/main" id="{BA0D91CE-C23A-53F3-0EA7-7484410F835F}"/>
              </a:ext>
            </a:extLst>
          </p:cNvPr>
          <p:cNvCxnSpPr>
            <a:cxnSpLocks/>
          </p:cNvCxnSpPr>
          <p:nvPr/>
        </p:nvCxnSpPr>
        <p:spPr>
          <a:xfrm>
            <a:off x="4949288" y="2655437"/>
            <a:ext cx="0" cy="557326"/>
          </a:xfrm>
          <a:prstGeom prst="straightConnector1">
            <a:avLst/>
          </a:prstGeom>
          <a:ln w="57150">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6" name="Straight Arrow Connector 235">
            <a:extLst>
              <a:ext uri="{FF2B5EF4-FFF2-40B4-BE49-F238E27FC236}">
                <a16:creationId xmlns:a16="http://schemas.microsoft.com/office/drawing/2014/main" id="{E1BBA4CD-9612-E08B-57D4-375A56EEF08B}"/>
              </a:ext>
            </a:extLst>
          </p:cNvPr>
          <p:cNvCxnSpPr>
            <a:cxnSpLocks/>
          </p:cNvCxnSpPr>
          <p:nvPr/>
        </p:nvCxnSpPr>
        <p:spPr>
          <a:xfrm>
            <a:off x="8473808" y="5097451"/>
            <a:ext cx="755279" cy="0"/>
          </a:xfrm>
          <a:prstGeom prst="straightConnector1">
            <a:avLst/>
          </a:prstGeom>
          <a:ln w="57150">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0" name="Elbow Connector 239">
            <a:extLst>
              <a:ext uri="{FF2B5EF4-FFF2-40B4-BE49-F238E27FC236}">
                <a16:creationId xmlns:a16="http://schemas.microsoft.com/office/drawing/2014/main" id="{127E63CA-7057-DACE-3EFE-44B2DD529978}"/>
              </a:ext>
            </a:extLst>
          </p:cNvPr>
          <p:cNvCxnSpPr>
            <a:cxnSpLocks/>
          </p:cNvCxnSpPr>
          <p:nvPr/>
        </p:nvCxnSpPr>
        <p:spPr>
          <a:xfrm>
            <a:off x="2404978" y="2655437"/>
            <a:ext cx="1434749" cy="1396583"/>
          </a:xfrm>
          <a:prstGeom prst="bentConnector3">
            <a:avLst/>
          </a:prstGeom>
          <a:ln w="57150">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3" name="Elbow Connector 242">
            <a:extLst>
              <a:ext uri="{FF2B5EF4-FFF2-40B4-BE49-F238E27FC236}">
                <a16:creationId xmlns:a16="http://schemas.microsoft.com/office/drawing/2014/main" id="{434CC48F-002D-4E8A-2F6E-D1E5E5827F62}"/>
              </a:ext>
            </a:extLst>
          </p:cNvPr>
          <p:cNvCxnSpPr>
            <a:cxnSpLocks/>
          </p:cNvCxnSpPr>
          <p:nvPr/>
        </p:nvCxnSpPr>
        <p:spPr>
          <a:xfrm flipV="1">
            <a:off x="2751186" y="4509407"/>
            <a:ext cx="1083745" cy="753585"/>
          </a:xfrm>
          <a:prstGeom prst="bentConnector3">
            <a:avLst>
              <a:gd name="adj1" fmla="val 32237"/>
            </a:avLst>
          </a:prstGeom>
          <a:ln w="57150">
            <a:solidFill>
              <a:srgbClr val="F0AB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6" name="Elbow Connector 245">
            <a:extLst>
              <a:ext uri="{FF2B5EF4-FFF2-40B4-BE49-F238E27FC236}">
                <a16:creationId xmlns:a16="http://schemas.microsoft.com/office/drawing/2014/main" id="{DCF01600-12F1-672F-71C0-CB76326CDEE7}"/>
              </a:ext>
            </a:extLst>
          </p:cNvPr>
          <p:cNvCxnSpPr>
            <a:cxnSpLocks/>
          </p:cNvCxnSpPr>
          <p:nvPr/>
        </p:nvCxnSpPr>
        <p:spPr>
          <a:xfrm flipV="1">
            <a:off x="6080581" y="2957309"/>
            <a:ext cx="1615937" cy="1288004"/>
          </a:xfrm>
          <a:prstGeom prst="bentConnector3">
            <a:avLst>
              <a:gd name="adj1" fmla="val 45036"/>
            </a:avLst>
          </a:prstGeom>
          <a:ln w="57150">
            <a:solidFill>
              <a:srgbClr val="F0AB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9" name="Elbow Connector 248">
            <a:extLst>
              <a:ext uri="{FF2B5EF4-FFF2-40B4-BE49-F238E27FC236}">
                <a16:creationId xmlns:a16="http://schemas.microsoft.com/office/drawing/2014/main" id="{C736E25D-93AF-C332-2183-3FEB987F6E4E}"/>
              </a:ext>
            </a:extLst>
          </p:cNvPr>
          <p:cNvCxnSpPr>
            <a:cxnSpLocks/>
          </p:cNvCxnSpPr>
          <p:nvPr/>
        </p:nvCxnSpPr>
        <p:spPr>
          <a:xfrm rot="10800000">
            <a:off x="7593222" y="5976322"/>
            <a:ext cx="517096" cy="443474"/>
          </a:xfrm>
          <a:prstGeom prst="bentConnector2">
            <a:avLst/>
          </a:prstGeom>
          <a:ln w="57150">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3" name="Elbow Connector 252">
            <a:extLst>
              <a:ext uri="{FF2B5EF4-FFF2-40B4-BE49-F238E27FC236}">
                <a16:creationId xmlns:a16="http://schemas.microsoft.com/office/drawing/2014/main" id="{8CCC80B8-0023-A221-273B-23DA97B27271}"/>
              </a:ext>
            </a:extLst>
          </p:cNvPr>
          <p:cNvCxnSpPr>
            <a:cxnSpLocks/>
            <a:stCxn id="228" idx="3"/>
          </p:cNvCxnSpPr>
          <p:nvPr/>
        </p:nvCxnSpPr>
        <p:spPr>
          <a:xfrm flipV="1">
            <a:off x="9625466" y="5970110"/>
            <a:ext cx="476394" cy="449642"/>
          </a:xfrm>
          <a:prstGeom prst="bentConnector3">
            <a:avLst>
              <a:gd name="adj1" fmla="val 99640"/>
            </a:avLst>
          </a:prstGeom>
          <a:ln w="57150">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9" name="Elbow Connector 258">
            <a:extLst>
              <a:ext uri="{FF2B5EF4-FFF2-40B4-BE49-F238E27FC236}">
                <a16:creationId xmlns:a16="http://schemas.microsoft.com/office/drawing/2014/main" id="{A38FF900-09D8-BF55-F7B1-9F20677C3F38}"/>
              </a:ext>
            </a:extLst>
          </p:cNvPr>
          <p:cNvCxnSpPr>
            <a:cxnSpLocks/>
          </p:cNvCxnSpPr>
          <p:nvPr/>
        </p:nvCxnSpPr>
        <p:spPr>
          <a:xfrm flipV="1">
            <a:off x="9937372" y="2751942"/>
            <a:ext cx="1191953" cy="278859"/>
          </a:xfrm>
          <a:prstGeom prst="bentConnector3">
            <a:avLst>
              <a:gd name="adj1" fmla="val 100362"/>
            </a:avLst>
          </a:prstGeom>
          <a:ln w="57150">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2" name="Elbow Connector 261">
            <a:extLst>
              <a:ext uri="{FF2B5EF4-FFF2-40B4-BE49-F238E27FC236}">
                <a16:creationId xmlns:a16="http://schemas.microsoft.com/office/drawing/2014/main" id="{9B065FD5-0B6B-90D5-365C-8B514EE3EBBA}"/>
              </a:ext>
            </a:extLst>
          </p:cNvPr>
          <p:cNvCxnSpPr>
            <a:cxnSpLocks/>
          </p:cNvCxnSpPr>
          <p:nvPr/>
        </p:nvCxnSpPr>
        <p:spPr>
          <a:xfrm rot="16200000" flipH="1">
            <a:off x="9657007" y="3550983"/>
            <a:ext cx="877135" cy="316407"/>
          </a:xfrm>
          <a:prstGeom prst="bentConnector3">
            <a:avLst>
              <a:gd name="adj1" fmla="val 182"/>
            </a:avLst>
          </a:prstGeom>
          <a:ln w="57150">
            <a:solidFill>
              <a:srgbClr val="F0AB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1282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idx="4294967295"/>
          </p:nvPr>
        </p:nvSpPr>
        <p:spPr>
          <a:xfrm>
            <a:off x="664270" y="598301"/>
            <a:ext cx="6082515" cy="790307"/>
          </a:xfrm>
        </p:spPr>
        <p:txBody>
          <a:bodyPr>
            <a:normAutofit fontScale="90000"/>
          </a:bodyPr>
          <a:lstStyle/>
          <a:p>
            <a:r>
              <a:rPr lang="en-US" sz="2667" dirty="0">
                <a:solidFill>
                  <a:schemeClr val="accent3"/>
                </a:solidFill>
              </a:rPr>
              <a:t>Extended ECM</a:t>
            </a:r>
            <a:br>
              <a:rPr lang="en-US" sz="2667" dirty="0">
                <a:solidFill>
                  <a:schemeClr val="accent3"/>
                </a:solidFill>
              </a:rPr>
            </a:br>
            <a:r>
              <a:rPr lang="en-US" sz="3600" dirty="0">
                <a:solidFill>
                  <a:schemeClr val="accent3"/>
                </a:solidFill>
              </a:rPr>
              <a:t>Anatomy of the Integration</a:t>
            </a:r>
            <a:endParaRPr lang="de-DE" sz="3600" dirty="0">
              <a:solidFill>
                <a:schemeClr val="accent3"/>
              </a:solidFill>
            </a:endParaRPr>
          </a:p>
        </p:txBody>
      </p:sp>
      <p:grpSp>
        <p:nvGrpSpPr>
          <p:cNvPr id="77" name="Group 2"/>
          <p:cNvGrpSpPr/>
          <p:nvPr/>
        </p:nvGrpSpPr>
        <p:grpSpPr>
          <a:xfrm>
            <a:off x="623492" y="1685582"/>
            <a:ext cx="10945019" cy="2096386"/>
            <a:chOff x="396876" y="1306769"/>
            <a:chExt cx="8340578" cy="1572392"/>
          </a:xfrm>
        </p:grpSpPr>
        <p:sp>
          <p:nvSpPr>
            <p:cNvPr id="78" name="Rounded Rectangle 22"/>
            <p:cNvSpPr>
              <a:spLocks noChangeAspect="1"/>
            </p:cNvSpPr>
            <p:nvPr/>
          </p:nvSpPr>
          <p:spPr>
            <a:xfrm>
              <a:off x="396876" y="1306769"/>
              <a:ext cx="8340578" cy="1572392"/>
            </a:xfrm>
            <a:prstGeom prst="roundRect">
              <a:avLst>
                <a:gd name="adj" fmla="val 0"/>
              </a:avLst>
            </a:prstGeom>
            <a:solidFill>
              <a:schemeClr val="accent3"/>
            </a:solidFill>
            <a:ln w="25400" cap="flat" cmpd="sng" algn="ctr">
              <a:noFill/>
              <a:prstDash val="solid"/>
            </a:ln>
            <a:effectLst/>
          </p:spPr>
          <p:txBody>
            <a:bodyPr lIns="289828" tIns="144914" rIns="289828" bIns="144914" rtlCol="0" anchor="ctr"/>
            <a:lst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a:lstStyle>
            <a:p>
              <a:pPr algn="ctr" defTabSz="914219">
                <a:defRPr/>
              </a:pPr>
              <a:endParaRPr lang="en-US" sz="1600" kern="0" dirty="0">
                <a:solidFill>
                  <a:sysClr val="window" lastClr="FFFFFF"/>
                </a:solidFill>
                <a:latin typeface="Helvetica" pitchFamily="2" charset="0"/>
              </a:endParaRPr>
            </a:p>
          </p:txBody>
        </p:sp>
        <p:sp>
          <p:nvSpPr>
            <p:cNvPr id="79" name="Rounded Rectangle 398"/>
            <p:cNvSpPr>
              <a:spLocks noChangeAspect="1"/>
            </p:cNvSpPr>
            <p:nvPr/>
          </p:nvSpPr>
          <p:spPr>
            <a:xfrm>
              <a:off x="857781" y="1411802"/>
              <a:ext cx="7603069" cy="1368627"/>
            </a:xfrm>
            <a:prstGeom prst="roundRect">
              <a:avLst>
                <a:gd name="adj" fmla="val 0"/>
              </a:avLst>
            </a:prstGeom>
            <a:solidFill>
              <a:sysClr val="window" lastClr="FFFFFF"/>
            </a:solidFill>
            <a:ln w="25400" cap="flat" cmpd="sng" algn="ctr">
              <a:noFill/>
              <a:prstDash val="solid"/>
            </a:ln>
            <a:effectLst/>
          </p:spPr>
          <p:txBody>
            <a:bodyPr lIns="289828" tIns="144914" rIns="289828" bIns="144914" rtlCol="0" anchor="ctr"/>
            <a:lst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a:lstStyle>
            <a:p>
              <a:pPr algn="ctr" defTabSz="914219">
                <a:defRPr/>
              </a:pPr>
              <a:endParaRPr lang="en-US" sz="1600" kern="0" dirty="0">
                <a:solidFill>
                  <a:sysClr val="window" lastClr="FFFFFF"/>
                </a:solidFill>
                <a:latin typeface="Helvetica" pitchFamily="2" charset="0"/>
              </a:endParaRPr>
            </a:p>
          </p:txBody>
        </p:sp>
        <p:sp>
          <p:nvSpPr>
            <p:cNvPr id="80" name="TextBox 18"/>
            <p:cNvSpPr txBox="1"/>
            <p:nvPr/>
          </p:nvSpPr>
          <p:spPr>
            <a:xfrm>
              <a:off x="1505415" y="1458914"/>
              <a:ext cx="2163290" cy="243959"/>
            </a:xfrm>
            <a:prstGeom prst="rect">
              <a:avLst/>
            </a:prstGeom>
            <a:noFill/>
          </p:spPr>
          <p:txBody>
            <a:bodyPr wrap="square" lIns="108750" tIns="54376" rIns="108750" bIns="54376" rtlCol="0">
              <a:spAutoFit/>
            </a:bodyPr>
            <a:lst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a:lstStyle>
            <a:p>
              <a:pPr algn="ctr" defTabSz="914219">
                <a:defRPr/>
              </a:pPr>
              <a:r>
                <a:rPr lang="en-US" sz="1400" b="1" dirty="0">
                  <a:solidFill>
                    <a:schemeClr val="accent3"/>
                  </a:solidFill>
                  <a:latin typeface="Helvetica" pitchFamily="2" charset="0"/>
                </a:rPr>
                <a:t>Business Object</a:t>
              </a:r>
            </a:p>
          </p:txBody>
        </p:sp>
      </p:grpSp>
      <p:sp>
        <p:nvSpPr>
          <p:cNvPr id="82" name="Rounded Rectangle 49"/>
          <p:cNvSpPr>
            <a:spLocks noChangeAspect="1"/>
          </p:cNvSpPr>
          <p:nvPr/>
        </p:nvSpPr>
        <p:spPr>
          <a:xfrm>
            <a:off x="623492" y="3863252"/>
            <a:ext cx="10945018" cy="2512744"/>
          </a:xfrm>
          <a:prstGeom prst="roundRect">
            <a:avLst>
              <a:gd name="adj" fmla="val 0"/>
            </a:avLst>
          </a:prstGeom>
          <a:solidFill>
            <a:schemeClr val="accent3"/>
          </a:solidFill>
          <a:ln w="25400" cap="flat" cmpd="sng" algn="ctr">
            <a:noFill/>
            <a:prstDash val="solid"/>
          </a:ln>
          <a:effectLst/>
        </p:spPr>
        <p:txBody>
          <a:bodyPr lIns="289828" tIns="144914" rIns="289828" bIns="144914" rtlCol="0" anchor="ctr"/>
          <a:lst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a:lstStyle>
          <a:p>
            <a:pPr algn="ctr" defTabSz="914219">
              <a:defRPr/>
            </a:pPr>
            <a:endParaRPr lang="en-US" sz="1600" kern="0" dirty="0">
              <a:solidFill>
                <a:sysClr val="window" lastClr="FFFFFF"/>
              </a:solidFill>
              <a:latin typeface="Helvetica" pitchFamily="2" charset="0"/>
            </a:endParaRPr>
          </a:p>
        </p:txBody>
      </p:sp>
      <p:sp>
        <p:nvSpPr>
          <p:cNvPr id="83" name="TextBox 207"/>
          <p:cNvSpPr txBox="1"/>
          <p:nvPr/>
        </p:nvSpPr>
        <p:spPr>
          <a:xfrm rot="16200000">
            <a:off x="-58550" y="2502700"/>
            <a:ext cx="1864818" cy="356035"/>
          </a:xfrm>
          <a:prstGeom prst="rect">
            <a:avLst/>
          </a:prstGeom>
          <a:noFill/>
        </p:spPr>
        <p:txBody>
          <a:bodyPr wrap="none" lIns="108750" tIns="54376" rIns="108750" bIns="54376" rtlCol="0">
            <a:spAutoFit/>
          </a:bodyPr>
          <a:lst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a:lstStyle>
          <a:p>
            <a:pPr algn="ctr"/>
            <a:r>
              <a:rPr lang="en-US" sz="1600" b="1" dirty="0">
                <a:solidFill>
                  <a:schemeClr val="accent6"/>
                </a:solidFill>
                <a:latin typeface="Helvetica" pitchFamily="2" charset="0"/>
                <a:ea typeface="Avenir Book" charset="0"/>
                <a:cs typeface="Avenir Book" charset="0"/>
              </a:rPr>
              <a:t>Lead Application</a:t>
            </a:r>
          </a:p>
        </p:txBody>
      </p:sp>
      <p:sp>
        <p:nvSpPr>
          <p:cNvPr id="85" name="TextBox 257"/>
          <p:cNvSpPr txBox="1"/>
          <p:nvPr/>
        </p:nvSpPr>
        <p:spPr>
          <a:xfrm>
            <a:off x="4113622" y="3909652"/>
            <a:ext cx="1199156" cy="1033192"/>
          </a:xfrm>
          <a:prstGeom prst="rect">
            <a:avLst/>
          </a:prstGeom>
          <a:noFill/>
        </p:spPr>
        <p:txBody>
          <a:bodyPr wrap="none" lIns="108798" tIns="54400" rIns="108798" bIns="54400" rtlCol="0">
            <a:spAutoFit/>
          </a:bodyPr>
          <a:lst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a:lstStyle>
          <a:p>
            <a:pPr algn="r" defTabSz="914219">
              <a:defRPr/>
            </a:pPr>
            <a:r>
              <a:rPr lang="en-US" sz="1200" dirty="0">
                <a:solidFill>
                  <a:sysClr val="window" lastClr="FFFFFF"/>
                </a:solidFill>
                <a:latin typeface="Helvetica" pitchFamily="2" charset="0"/>
                <a:ea typeface="Avenir Book" charset="0"/>
                <a:cs typeface="Avenir Book" charset="0"/>
              </a:rPr>
              <a:t>Data,</a:t>
            </a:r>
          </a:p>
          <a:p>
            <a:pPr algn="r" defTabSz="914219">
              <a:defRPr/>
            </a:pPr>
            <a:r>
              <a:rPr lang="en-US" sz="1200" dirty="0">
                <a:solidFill>
                  <a:sysClr val="window" lastClr="FFFFFF"/>
                </a:solidFill>
                <a:latin typeface="Helvetica" pitchFamily="2" charset="0"/>
                <a:ea typeface="Avenir Book" charset="0"/>
                <a:cs typeface="Avenir Book" charset="0"/>
              </a:rPr>
              <a:t>Roles,</a:t>
            </a:r>
          </a:p>
          <a:p>
            <a:pPr algn="r" defTabSz="914219">
              <a:defRPr/>
            </a:pPr>
            <a:r>
              <a:rPr lang="en-US" sz="1200" dirty="0">
                <a:solidFill>
                  <a:sysClr val="window" lastClr="FFFFFF"/>
                </a:solidFill>
                <a:latin typeface="Helvetica" pitchFamily="2" charset="0"/>
                <a:ea typeface="Avenir Book" charset="0"/>
                <a:cs typeface="Avenir Book" charset="0"/>
              </a:rPr>
              <a:t>Structure,</a:t>
            </a:r>
          </a:p>
          <a:p>
            <a:pPr algn="r" defTabSz="914219">
              <a:defRPr/>
            </a:pPr>
            <a:r>
              <a:rPr lang="en-US" sz="1200" dirty="0">
                <a:solidFill>
                  <a:sysClr val="window" lastClr="FFFFFF"/>
                </a:solidFill>
                <a:latin typeface="Helvetica" pitchFamily="2" charset="0"/>
                <a:ea typeface="Avenir Book" charset="0"/>
                <a:cs typeface="Avenir Book" charset="0"/>
              </a:rPr>
              <a:t>Relations,</a:t>
            </a:r>
          </a:p>
          <a:p>
            <a:pPr algn="r" defTabSz="914219">
              <a:defRPr/>
            </a:pPr>
            <a:r>
              <a:rPr lang="en-US" sz="1200" dirty="0">
                <a:solidFill>
                  <a:sysClr val="window" lastClr="FFFFFF"/>
                </a:solidFill>
                <a:latin typeface="Helvetica" pitchFamily="2" charset="0"/>
                <a:ea typeface="Avenir Book" charset="0"/>
                <a:cs typeface="Avenir Book" charset="0"/>
              </a:rPr>
              <a:t>Classifications</a:t>
            </a:r>
          </a:p>
        </p:txBody>
      </p:sp>
      <p:sp>
        <p:nvSpPr>
          <p:cNvPr id="101" name="TextBox 50"/>
          <p:cNvSpPr txBox="1"/>
          <p:nvPr/>
        </p:nvSpPr>
        <p:spPr>
          <a:xfrm>
            <a:off x="8936019" y="5956826"/>
            <a:ext cx="2545581" cy="356035"/>
          </a:xfrm>
          <a:prstGeom prst="rect">
            <a:avLst/>
          </a:prstGeom>
          <a:noFill/>
        </p:spPr>
        <p:txBody>
          <a:bodyPr wrap="none" lIns="108750" tIns="54376" rIns="108750" bIns="54376" rtlCol="0">
            <a:spAutoFit/>
          </a:bodyPr>
          <a:lst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a:lstStyle>
          <a:p>
            <a:pPr algn="ctr"/>
            <a:r>
              <a:rPr lang="en-US" sz="1600" b="1" dirty="0">
                <a:solidFill>
                  <a:schemeClr val="accent6"/>
                </a:solidFill>
                <a:latin typeface="Helvetica" pitchFamily="2" charset="0"/>
                <a:ea typeface="Avenir Book" charset="0"/>
                <a:cs typeface="Avenir Book" charset="0"/>
              </a:rPr>
              <a:t>Extended ECM Platform</a:t>
            </a:r>
          </a:p>
        </p:txBody>
      </p:sp>
      <p:grpSp>
        <p:nvGrpSpPr>
          <p:cNvPr id="14" name="Group 13"/>
          <p:cNvGrpSpPr/>
          <p:nvPr/>
        </p:nvGrpSpPr>
        <p:grpSpPr>
          <a:xfrm>
            <a:off x="3572410" y="4103729"/>
            <a:ext cx="4877211" cy="2130021"/>
            <a:chOff x="7144025" y="8074107"/>
            <a:chExt cx="9754422" cy="4260041"/>
          </a:xfrm>
        </p:grpSpPr>
        <p:grpSp>
          <p:nvGrpSpPr>
            <p:cNvPr id="9" name="Group 8"/>
            <p:cNvGrpSpPr/>
            <p:nvPr/>
          </p:nvGrpSpPr>
          <p:grpSpPr>
            <a:xfrm>
              <a:off x="7144025" y="8074107"/>
              <a:ext cx="9754422" cy="4260041"/>
              <a:chOff x="7144025" y="8074107"/>
              <a:chExt cx="9754422" cy="4260041"/>
            </a:xfrm>
          </p:grpSpPr>
          <p:sp>
            <p:nvSpPr>
              <p:cNvPr id="98" name="TextBox 75"/>
              <p:cNvSpPr txBox="1"/>
              <p:nvPr/>
            </p:nvSpPr>
            <p:spPr>
              <a:xfrm>
                <a:off x="7144025" y="10674424"/>
                <a:ext cx="3848580" cy="589056"/>
              </a:xfrm>
              <a:prstGeom prst="rect">
                <a:avLst/>
              </a:prstGeom>
              <a:noFill/>
            </p:spPr>
            <p:txBody>
              <a:bodyPr wrap="none" lIns="108798" tIns="54400" rIns="108798" bIns="54400" rtlCol="0">
                <a:spAutoFit/>
              </a:bodyPr>
              <a:lst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a:lstStyle>
              <a:p>
                <a:pPr algn="ctr" defTabSz="914219">
                  <a:defRPr/>
                </a:pPr>
                <a:r>
                  <a:rPr lang="en-US" sz="1200" dirty="0">
                    <a:solidFill>
                      <a:sysClr val="window" lastClr="FFFFFF"/>
                    </a:solidFill>
                    <a:latin typeface="Helvetica" pitchFamily="2" charset="0"/>
                    <a:ea typeface="Avenir Book" charset="0"/>
                    <a:cs typeface="Avenir Book" charset="0"/>
                  </a:rPr>
                  <a:t>Template based Creation</a:t>
                </a:r>
              </a:p>
            </p:txBody>
          </p:sp>
          <p:grpSp>
            <p:nvGrpSpPr>
              <p:cNvPr id="116" name="Group 115"/>
              <p:cNvGrpSpPr/>
              <p:nvPr/>
            </p:nvGrpSpPr>
            <p:grpSpPr>
              <a:xfrm>
                <a:off x="12638404" y="8074107"/>
                <a:ext cx="4260043" cy="4260041"/>
                <a:chOff x="744969" y="225268"/>
                <a:chExt cx="1523148" cy="1523147"/>
              </a:xfrm>
            </p:grpSpPr>
            <p:sp>
              <p:nvSpPr>
                <p:cNvPr id="118" name="Donut 117"/>
                <p:cNvSpPr/>
                <p:nvPr/>
              </p:nvSpPr>
              <p:spPr>
                <a:xfrm>
                  <a:off x="744969" y="225268"/>
                  <a:ext cx="1523148" cy="1523147"/>
                </a:xfrm>
                <a:prstGeom prst="donut">
                  <a:avLst>
                    <a:gd name="adj" fmla="val 145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2DA3E0"/>
                    </a:solidFill>
                    <a:latin typeface="Helvetica" pitchFamily="2" charset="0"/>
                  </a:endParaRPr>
                </a:p>
              </p:txBody>
            </p:sp>
            <p:cxnSp>
              <p:nvCxnSpPr>
                <p:cNvPr id="119" name="Straight Connector 118"/>
                <p:cNvCxnSpPr>
                  <a:stCxn id="118" idx="0"/>
                </p:cNvCxnSpPr>
                <p:nvPr/>
              </p:nvCxnSpPr>
              <p:spPr>
                <a:xfrm flipH="1">
                  <a:off x="1504605" y="225268"/>
                  <a:ext cx="1938" cy="221496"/>
                </a:xfrm>
                <a:prstGeom prst="line">
                  <a:avLst/>
                </a:prstGeom>
                <a:ln w="19050">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a:endCxn id="118" idx="2"/>
                </p:cNvCxnSpPr>
                <p:nvPr/>
              </p:nvCxnSpPr>
              <p:spPr>
                <a:xfrm flipH="1" flipV="1">
                  <a:off x="744969" y="986842"/>
                  <a:ext cx="219491" cy="67"/>
                </a:xfrm>
                <a:prstGeom prst="line">
                  <a:avLst/>
                </a:prstGeom>
                <a:ln w="19050">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121" name="TextBox 120"/>
                <p:cNvSpPr txBox="1"/>
                <p:nvPr/>
              </p:nvSpPr>
              <p:spPr>
                <a:xfrm>
                  <a:off x="950900" y="992420"/>
                  <a:ext cx="1101586" cy="175519"/>
                </a:xfrm>
                <a:prstGeom prst="rect">
                  <a:avLst/>
                </a:prstGeom>
                <a:noFill/>
              </p:spPr>
              <p:txBody>
                <a:bodyPr wrap="square" rtlCol="0">
                  <a:spAutoFit/>
                </a:bodyPr>
                <a:lstStyle/>
                <a:p>
                  <a:pPr algn="ctr">
                    <a:lnSpc>
                      <a:spcPct val="90000"/>
                    </a:lnSpc>
                  </a:pPr>
                  <a:r>
                    <a:rPr lang="en-US" sz="1100" dirty="0">
                      <a:solidFill>
                        <a:schemeClr val="bg1"/>
                      </a:solidFill>
                      <a:latin typeface="Helvetica" pitchFamily="2" charset="0"/>
                    </a:rPr>
                    <a:t>Business Workspace</a:t>
                  </a:r>
                  <a:endParaRPr lang="en-US" sz="1100" b="1" dirty="0">
                    <a:solidFill>
                      <a:schemeClr val="bg1"/>
                    </a:solidFill>
                    <a:latin typeface="Helvetica" pitchFamily="2" charset="0"/>
                  </a:endParaRPr>
                </a:p>
              </p:txBody>
            </p:sp>
            <p:sp>
              <p:nvSpPr>
                <p:cNvPr id="122" name="Rectangle 121"/>
                <p:cNvSpPr/>
                <p:nvPr/>
              </p:nvSpPr>
              <p:spPr>
                <a:xfrm rot="2765026">
                  <a:off x="795247" y="353797"/>
                  <a:ext cx="1368000" cy="1368000"/>
                </a:xfrm>
                <a:prstGeom prst="rect">
                  <a:avLst/>
                </a:prstGeom>
                <a:noFill/>
                <a:effectLst/>
              </p:spPr>
              <p:txBody>
                <a:bodyPr spcFirstLastPara="1" wrap="none" lIns="91434" tIns="45717" rIns="91434" bIns="45717" numCol="1">
                  <a:prstTxWarp prst="textArchUp">
                    <a:avLst/>
                  </a:prstTxWarp>
                  <a:spAutoFit/>
                </a:bodyPr>
                <a:lstStyle/>
                <a:p>
                  <a:pPr algn="ctr"/>
                  <a:r>
                    <a:rPr lang="en-US" sz="1100" dirty="0">
                      <a:ln w="0"/>
                      <a:solidFill>
                        <a:schemeClr val="accent6">
                          <a:lumMod val="50000"/>
                        </a:schemeClr>
                      </a:solidFill>
                      <a:latin typeface="Helvetica" pitchFamily="2" charset="0"/>
                    </a:rPr>
                    <a:t>PEOPLE</a:t>
                  </a:r>
                </a:p>
              </p:txBody>
            </p:sp>
            <p:sp>
              <p:nvSpPr>
                <p:cNvPr id="123" name="Rectangle 122"/>
                <p:cNvSpPr/>
                <p:nvPr/>
              </p:nvSpPr>
              <p:spPr>
                <a:xfrm rot="18965026">
                  <a:off x="822543" y="302841"/>
                  <a:ext cx="1368000" cy="1368000"/>
                </a:xfrm>
                <a:prstGeom prst="rect">
                  <a:avLst/>
                </a:prstGeom>
                <a:noFill/>
                <a:effectLst/>
              </p:spPr>
              <p:txBody>
                <a:bodyPr spcFirstLastPara="1" wrap="none" lIns="91434" tIns="45717" rIns="91434" bIns="45717" numCol="1">
                  <a:prstTxWarp prst="textArchDown">
                    <a:avLst/>
                  </a:prstTxWarp>
                  <a:spAutoFit/>
                </a:bodyPr>
                <a:lstStyle/>
                <a:p>
                  <a:pPr algn="ctr"/>
                  <a:r>
                    <a:rPr lang="en-US" sz="1100" dirty="0">
                      <a:ln w="0"/>
                      <a:solidFill>
                        <a:schemeClr val="accent6">
                          <a:lumMod val="50000"/>
                        </a:schemeClr>
                      </a:solidFill>
                      <a:latin typeface="Helvetica" pitchFamily="2" charset="0"/>
                    </a:rPr>
                    <a:t>TASKS</a:t>
                  </a:r>
                </a:p>
              </p:txBody>
            </p:sp>
            <p:sp>
              <p:nvSpPr>
                <p:cNvPr id="124" name="Rectangle 123"/>
                <p:cNvSpPr/>
                <p:nvPr/>
              </p:nvSpPr>
              <p:spPr>
                <a:xfrm rot="2765026">
                  <a:off x="822543" y="302841"/>
                  <a:ext cx="1368000" cy="1368000"/>
                </a:xfrm>
                <a:prstGeom prst="rect">
                  <a:avLst/>
                </a:prstGeom>
                <a:noFill/>
                <a:effectLst/>
              </p:spPr>
              <p:txBody>
                <a:bodyPr spcFirstLastPara="1" wrap="none" lIns="91434" tIns="45717" rIns="91434" bIns="45717" numCol="1">
                  <a:prstTxWarp prst="textArchDown">
                    <a:avLst/>
                  </a:prstTxWarp>
                  <a:spAutoFit/>
                </a:bodyPr>
                <a:lstStyle/>
                <a:p>
                  <a:pPr algn="ctr"/>
                  <a:r>
                    <a:rPr lang="en-US" sz="1100" dirty="0">
                      <a:ln w="0"/>
                      <a:solidFill>
                        <a:schemeClr val="accent6">
                          <a:lumMod val="50000"/>
                        </a:schemeClr>
                      </a:solidFill>
                      <a:latin typeface="Helvetica" pitchFamily="2" charset="0"/>
                    </a:rPr>
                    <a:t>CONTENT</a:t>
                  </a:r>
                </a:p>
              </p:txBody>
            </p:sp>
            <p:sp>
              <p:nvSpPr>
                <p:cNvPr id="125" name="Rectangle 124"/>
                <p:cNvSpPr/>
                <p:nvPr/>
              </p:nvSpPr>
              <p:spPr>
                <a:xfrm rot="18903954">
                  <a:off x="858755" y="358392"/>
                  <a:ext cx="1368000" cy="1368000"/>
                </a:xfrm>
                <a:prstGeom prst="rect">
                  <a:avLst/>
                </a:prstGeom>
                <a:noFill/>
                <a:effectLst/>
              </p:spPr>
              <p:txBody>
                <a:bodyPr spcFirstLastPara="1" wrap="none" lIns="91434" tIns="45717" rIns="91434" bIns="45717" numCol="1">
                  <a:prstTxWarp prst="textArchUp">
                    <a:avLst/>
                  </a:prstTxWarp>
                  <a:spAutoFit/>
                </a:bodyPr>
                <a:lstStyle/>
                <a:p>
                  <a:pPr algn="ctr"/>
                  <a:r>
                    <a:rPr lang="en-US" sz="1100" dirty="0">
                      <a:ln w="0"/>
                      <a:solidFill>
                        <a:schemeClr val="accent6">
                          <a:lumMod val="50000"/>
                        </a:schemeClr>
                      </a:solidFill>
                      <a:latin typeface="Helvetica" pitchFamily="2" charset="0"/>
                    </a:rPr>
                    <a:t>DATA</a:t>
                  </a:r>
                </a:p>
              </p:txBody>
            </p:sp>
            <p:cxnSp>
              <p:nvCxnSpPr>
                <p:cNvPr id="126" name="Straight Connector 125"/>
                <p:cNvCxnSpPr>
                  <a:stCxn id="118" idx="6"/>
                </p:cNvCxnSpPr>
                <p:nvPr/>
              </p:nvCxnSpPr>
              <p:spPr>
                <a:xfrm flipH="1">
                  <a:off x="2047461" y="986842"/>
                  <a:ext cx="220656" cy="67"/>
                </a:xfrm>
                <a:prstGeom prst="line">
                  <a:avLst/>
                </a:prstGeom>
                <a:ln w="19050">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118" idx="4"/>
                </p:cNvCxnSpPr>
                <p:nvPr/>
              </p:nvCxnSpPr>
              <p:spPr>
                <a:xfrm flipH="1" flipV="1">
                  <a:off x="1504605" y="1529766"/>
                  <a:ext cx="1938" cy="218649"/>
                </a:xfrm>
                <a:prstGeom prst="line">
                  <a:avLst/>
                </a:prstGeom>
                <a:ln w="19050">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grpSp>
        </p:grpSp>
        <p:sp>
          <p:nvSpPr>
            <p:cNvPr id="55" name="Freeform 52"/>
            <p:cNvSpPr>
              <a:spLocks noChangeArrowheads="1"/>
            </p:cNvSpPr>
            <p:nvPr/>
          </p:nvSpPr>
          <p:spPr bwMode="auto">
            <a:xfrm>
              <a:off x="13900888" y="9033151"/>
              <a:ext cx="1845320" cy="1004415"/>
            </a:xfrm>
            <a:custGeom>
              <a:avLst/>
              <a:gdLst>
                <a:gd name="T0" fmla="*/ 128 w 1046"/>
                <a:gd name="T1" fmla="*/ 135 h 567"/>
                <a:gd name="T2" fmla="*/ 182 w 1046"/>
                <a:gd name="T3" fmla="*/ 191 h 567"/>
                <a:gd name="T4" fmla="*/ 0 w 1046"/>
                <a:gd name="T5" fmla="*/ 409 h 567"/>
                <a:gd name="T6" fmla="*/ 76 w 1046"/>
                <a:gd name="T7" fmla="*/ 279 h 567"/>
                <a:gd name="T8" fmla="*/ 125 w 1046"/>
                <a:gd name="T9" fmla="*/ 321 h 567"/>
                <a:gd name="T10" fmla="*/ 179 w 1046"/>
                <a:gd name="T11" fmla="*/ 279 h 567"/>
                <a:gd name="T12" fmla="*/ 198 w 1046"/>
                <a:gd name="T13" fmla="*/ 355 h 567"/>
                <a:gd name="T14" fmla="*/ 437 w 1046"/>
                <a:gd name="T15" fmla="*/ 133 h 567"/>
                <a:gd name="T16" fmla="*/ 300 w 1046"/>
                <a:gd name="T17" fmla="*/ 132 h 567"/>
                <a:gd name="T18" fmla="*/ 214 w 1046"/>
                <a:gd name="T19" fmla="*/ 349 h 567"/>
                <a:gd name="T20" fmla="*/ 306 w 1046"/>
                <a:gd name="T21" fmla="*/ 241 h 567"/>
                <a:gd name="T22" fmla="*/ 372 w 1046"/>
                <a:gd name="T23" fmla="*/ 280 h 567"/>
                <a:gd name="T24" fmla="*/ 433 w 1046"/>
                <a:gd name="T25" fmla="*/ 241 h 567"/>
                <a:gd name="T26" fmla="*/ 469 w 1046"/>
                <a:gd name="T27" fmla="*/ 261 h 567"/>
                <a:gd name="T28" fmla="*/ 446 w 1046"/>
                <a:gd name="T29" fmla="*/ 432 h 567"/>
                <a:gd name="T30" fmla="*/ 340 w 1046"/>
                <a:gd name="T31" fmla="*/ 341 h 567"/>
                <a:gd name="T32" fmla="*/ 214 w 1046"/>
                <a:gd name="T33" fmla="*/ 349 h 567"/>
                <a:gd name="T34" fmla="*/ 647 w 1046"/>
                <a:gd name="T35" fmla="*/ 0 h 567"/>
                <a:gd name="T36" fmla="*/ 727 w 1046"/>
                <a:gd name="T37" fmla="*/ 82 h 567"/>
                <a:gd name="T38" fmla="*/ 723 w 1046"/>
                <a:gd name="T39" fmla="*/ 207 h 567"/>
                <a:gd name="T40" fmla="*/ 819 w 1046"/>
                <a:gd name="T41" fmla="*/ 290 h 567"/>
                <a:gd name="T42" fmla="*/ 463 w 1046"/>
                <a:gd name="T43" fmla="*/ 395 h 567"/>
                <a:gd name="T44" fmla="*/ 571 w 1046"/>
                <a:gd name="T45" fmla="*/ 207 h 567"/>
                <a:gd name="T46" fmla="*/ 625 w 1046"/>
                <a:gd name="T47" fmla="*/ 302 h 567"/>
                <a:gd name="T48" fmla="*/ 644 w 1046"/>
                <a:gd name="T49" fmla="*/ 231 h 567"/>
                <a:gd name="T50" fmla="*/ 663 w 1046"/>
                <a:gd name="T51" fmla="*/ 302 h 567"/>
                <a:gd name="T52" fmla="*/ 821 w 1046"/>
                <a:gd name="T53" fmla="*/ 228 h 567"/>
                <a:gd name="T54" fmla="*/ 439 w 1046"/>
                <a:gd name="T55" fmla="*/ 461 h 567"/>
                <a:gd name="T56" fmla="*/ 303 w 1046"/>
                <a:gd name="T57" fmla="*/ 346 h 567"/>
                <a:gd name="T58" fmla="*/ 4 w 1046"/>
                <a:gd name="T59" fmla="*/ 445 h 567"/>
                <a:gd name="T60" fmla="*/ 284 w 1046"/>
                <a:gd name="T61" fmla="*/ 448 h 567"/>
                <a:gd name="T62" fmla="*/ 423 w 1046"/>
                <a:gd name="T63" fmla="*/ 566 h 567"/>
                <a:gd name="T64" fmla="*/ 883 w 1046"/>
                <a:gd name="T65" fmla="*/ 390 h 567"/>
                <a:gd name="T66" fmla="*/ 1045 w 1046"/>
                <a:gd name="T67" fmla="*/ 271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6" h="567">
                  <a:moveTo>
                    <a:pt x="182" y="191"/>
                  </a:moveTo>
                  <a:cubicBezTo>
                    <a:pt x="181" y="161"/>
                    <a:pt x="162" y="135"/>
                    <a:pt x="128" y="135"/>
                  </a:cubicBezTo>
                  <a:cubicBezTo>
                    <a:pt x="92" y="135"/>
                    <a:pt x="74" y="159"/>
                    <a:pt x="74" y="190"/>
                  </a:cubicBezTo>
                  <a:cubicBezTo>
                    <a:pt x="73" y="309"/>
                    <a:pt x="182" y="308"/>
                    <a:pt x="182" y="191"/>
                  </a:cubicBezTo>
                  <a:close/>
                  <a:moveTo>
                    <a:pt x="0" y="420"/>
                  </a:moveTo>
                  <a:lnTo>
                    <a:pt x="0" y="409"/>
                  </a:lnTo>
                  <a:cubicBezTo>
                    <a:pt x="0" y="379"/>
                    <a:pt x="1" y="346"/>
                    <a:pt x="15" y="321"/>
                  </a:cubicBezTo>
                  <a:cubicBezTo>
                    <a:pt x="26" y="299"/>
                    <a:pt x="50" y="279"/>
                    <a:pt x="76" y="279"/>
                  </a:cubicBezTo>
                  <a:lnTo>
                    <a:pt x="86" y="279"/>
                  </a:lnTo>
                  <a:cubicBezTo>
                    <a:pt x="98" y="290"/>
                    <a:pt x="119" y="315"/>
                    <a:pt x="125" y="321"/>
                  </a:cubicBezTo>
                  <a:cubicBezTo>
                    <a:pt x="125" y="321"/>
                    <a:pt x="157" y="289"/>
                    <a:pt x="169" y="279"/>
                  </a:cubicBezTo>
                  <a:lnTo>
                    <a:pt x="179" y="279"/>
                  </a:lnTo>
                  <a:cubicBezTo>
                    <a:pt x="192" y="279"/>
                    <a:pt x="204" y="283"/>
                    <a:pt x="214" y="292"/>
                  </a:cubicBezTo>
                  <a:cubicBezTo>
                    <a:pt x="205" y="311"/>
                    <a:pt x="201" y="333"/>
                    <a:pt x="198" y="355"/>
                  </a:cubicBezTo>
                  <a:lnTo>
                    <a:pt x="0" y="420"/>
                  </a:lnTo>
                  <a:close/>
                  <a:moveTo>
                    <a:pt x="437" y="133"/>
                  </a:moveTo>
                  <a:cubicBezTo>
                    <a:pt x="436" y="95"/>
                    <a:pt x="411" y="63"/>
                    <a:pt x="369" y="63"/>
                  </a:cubicBezTo>
                  <a:cubicBezTo>
                    <a:pt x="325" y="63"/>
                    <a:pt x="302" y="95"/>
                    <a:pt x="300" y="132"/>
                  </a:cubicBezTo>
                  <a:cubicBezTo>
                    <a:pt x="300" y="279"/>
                    <a:pt x="437" y="277"/>
                    <a:pt x="437" y="133"/>
                  </a:cubicBezTo>
                  <a:close/>
                  <a:moveTo>
                    <a:pt x="214" y="349"/>
                  </a:moveTo>
                  <a:cubicBezTo>
                    <a:pt x="217" y="328"/>
                    <a:pt x="222" y="309"/>
                    <a:pt x="230" y="293"/>
                  </a:cubicBezTo>
                  <a:cubicBezTo>
                    <a:pt x="245" y="266"/>
                    <a:pt x="273" y="241"/>
                    <a:pt x="306" y="241"/>
                  </a:cubicBezTo>
                  <a:lnTo>
                    <a:pt x="318" y="241"/>
                  </a:lnTo>
                  <a:cubicBezTo>
                    <a:pt x="341" y="260"/>
                    <a:pt x="361" y="276"/>
                    <a:pt x="372" y="280"/>
                  </a:cubicBezTo>
                  <a:cubicBezTo>
                    <a:pt x="373" y="282"/>
                    <a:pt x="405" y="254"/>
                    <a:pt x="421" y="241"/>
                  </a:cubicBezTo>
                  <a:lnTo>
                    <a:pt x="433" y="241"/>
                  </a:lnTo>
                  <a:cubicBezTo>
                    <a:pt x="447" y="241"/>
                    <a:pt x="461" y="247"/>
                    <a:pt x="474" y="254"/>
                  </a:cubicBezTo>
                  <a:cubicBezTo>
                    <a:pt x="472" y="257"/>
                    <a:pt x="471" y="258"/>
                    <a:pt x="469" y="261"/>
                  </a:cubicBezTo>
                  <a:cubicBezTo>
                    <a:pt x="449" y="301"/>
                    <a:pt x="446" y="352"/>
                    <a:pt x="446" y="395"/>
                  </a:cubicBezTo>
                  <a:lnTo>
                    <a:pt x="446" y="432"/>
                  </a:lnTo>
                  <a:lnTo>
                    <a:pt x="445" y="432"/>
                  </a:lnTo>
                  <a:lnTo>
                    <a:pt x="340" y="341"/>
                  </a:lnTo>
                  <a:lnTo>
                    <a:pt x="310" y="317"/>
                  </a:lnTo>
                  <a:lnTo>
                    <a:pt x="214" y="349"/>
                  </a:lnTo>
                  <a:close/>
                  <a:moveTo>
                    <a:pt x="727" y="82"/>
                  </a:moveTo>
                  <a:cubicBezTo>
                    <a:pt x="726" y="38"/>
                    <a:pt x="697" y="0"/>
                    <a:pt x="647" y="0"/>
                  </a:cubicBezTo>
                  <a:cubicBezTo>
                    <a:pt x="596" y="0"/>
                    <a:pt x="568" y="37"/>
                    <a:pt x="567" y="82"/>
                  </a:cubicBezTo>
                  <a:cubicBezTo>
                    <a:pt x="567" y="253"/>
                    <a:pt x="729" y="250"/>
                    <a:pt x="727" y="82"/>
                  </a:cubicBezTo>
                  <a:close/>
                  <a:moveTo>
                    <a:pt x="708" y="207"/>
                  </a:moveTo>
                  <a:lnTo>
                    <a:pt x="723" y="207"/>
                  </a:lnTo>
                  <a:cubicBezTo>
                    <a:pt x="761" y="207"/>
                    <a:pt x="794" y="237"/>
                    <a:pt x="810" y="270"/>
                  </a:cubicBezTo>
                  <a:cubicBezTo>
                    <a:pt x="813" y="277"/>
                    <a:pt x="816" y="283"/>
                    <a:pt x="819" y="290"/>
                  </a:cubicBezTo>
                  <a:lnTo>
                    <a:pt x="463" y="426"/>
                  </a:lnTo>
                  <a:lnTo>
                    <a:pt x="463" y="395"/>
                  </a:lnTo>
                  <a:cubicBezTo>
                    <a:pt x="463" y="353"/>
                    <a:pt x="466" y="305"/>
                    <a:pt x="484" y="270"/>
                  </a:cubicBezTo>
                  <a:cubicBezTo>
                    <a:pt x="501" y="238"/>
                    <a:pt x="533" y="207"/>
                    <a:pt x="571" y="207"/>
                  </a:cubicBezTo>
                  <a:lnTo>
                    <a:pt x="586" y="207"/>
                  </a:lnTo>
                  <a:lnTo>
                    <a:pt x="625" y="302"/>
                  </a:lnTo>
                  <a:lnTo>
                    <a:pt x="634" y="239"/>
                  </a:lnTo>
                  <a:lnTo>
                    <a:pt x="644" y="231"/>
                  </a:lnTo>
                  <a:lnTo>
                    <a:pt x="654" y="239"/>
                  </a:lnTo>
                  <a:lnTo>
                    <a:pt x="663" y="302"/>
                  </a:lnTo>
                  <a:lnTo>
                    <a:pt x="708" y="207"/>
                  </a:lnTo>
                  <a:close/>
                  <a:moveTo>
                    <a:pt x="821" y="228"/>
                  </a:moveTo>
                  <a:lnTo>
                    <a:pt x="850" y="305"/>
                  </a:lnTo>
                  <a:lnTo>
                    <a:pt x="439" y="461"/>
                  </a:lnTo>
                  <a:lnTo>
                    <a:pt x="322" y="362"/>
                  </a:lnTo>
                  <a:lnTo>
                    <a:pt x="303" y="346"/>
                  </a:lnTo>
                  <a:lnTo>
                    <a:pt x="280" y="353"/>
                  </a:lnTo>
                  <a:lnTo>
                    <a:pt x="4" y="445"/>
                  </a:lnTo>
                  <a:lnTo>
                    <a:pt x="32" y="531"/>
                  </a:lnTo>
                  <a:lnTo>
                    <a:pt x="284" y="448"/>
                  </a:lnTo>
                  <a:lnTo>
                    <a:pt x="402" y="548"/>
                  </a:lnTo>
                  <a:lnTo>
                    <a:pt x="423" y="566"/>
                  </a:lnTo>
                  <a:lnTo>
                    <a:pt x="447" y="556"/>
                  </a:lnTo>
                  <a:lnTo>
                    <a:pt x="883" y="390"/>
                  </a:lnTo>
                  <a:lnTo>
                    <a:pt x="911" y="462"/>
                  </a:lnTo>
                  <a:lnTo>
                    <a:pt x="1045" y="271"/>
                  </a:lnTo>
                  <a:lnTo>
                    <a:pt x="821" y="228"/>
                  </a:lnTo>
                  <a:close/>
                </a:path>
              </a:pathLst>
            </a:custGeom>
            <a:solidFill>
              <a:schemeClr val="bg1"/>
            </a:solidFill>
            <a:ln>
              <a:noFill/>
            </a:ln>
            <a:effectLst/>
          </p:spPr>
          <p:txBody>
            <a:bodyPr wrap="none" anchor="ctr"/>
            <a:lstStyle/>
            <a:p>
              <a:endParaRPr lang="en-US" sz="700" dirty="0">
                <a:latin typeface="Helvetica" pitchFamily="2" charset="0"/>
              </a:endParaRPr>
            </a:p>
          </p:txBody>
        </p:sp>
      </p:grpSp>
      <p:sp>
        <p:nvSpPr>
          <p:cNvPr id="94" name="TextBox 74"/>
          <p:cNvSpPr txBox="1"/>
          <p:nvPr/>
        </p:nvSpPr>
        <p:spPr>
          <a:xfrm>
            <a:off x="661420" y="3902002"/>
            <a:ext cx="1297745" cy="294528"/>
          </a:xfrm>
          <a:prstGeom prst="rect">
            <a:avLst/>
          </a:prstGeom>
          <a:noFill/>
          <a:ln>
            <a:noFill/>
          </a:ln>
        </p:spPr>
        <p:txBody>
          <a:bodyPr wrap="square" lIns="108798" tIns="54400" rIns="108798" bIns="54400" rtlCol="0">
            <a:spAutoFit/>
          </a:bodyPr>
          <a:lst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a:lstStyle>
          <a:p>
            <a:pPr defTabSz="914219">
              <a:defRPr/>
            </a:pPr>
            <a:r>
              <a:rPr lang="en-US" sz="1200" dirty="0">
                <a:solidFill>
                  <a:sysClr val="window" lastClr="FFFFFF"/>
                </a:solidFill>
                <a:latin typeface="Helvetica" pitchFamily="2" charset="0"/>
                <a:ea typeface="Avenir Book" charset="0"/>
                <a:cs typeface="Avenir Book" charset="0"/>
              </a:rPr>
              <a:t>Trigger Event</a:t>
            </a:r>
          </a:p>
        </p:txBody>
      </p:sp>
      <p:grpSp>
        <p:nvGrpSpPr>
          <p:cNvPr id="103" name="Group 102"/>
          <p:cNvGrpSpPr/>
          <p:nvPr/>
        </p:nvGrpSpPr>
        <p:grpSpPr>
          <a:xfrm>
            <a:off x="957456" y="4279014"/>
            <a:ext cx="2003418" cy="2003417"/>
            <a:chOff x="744969" y="225268"/>
            <a:chExt cx="1523148" cy="1523147"/>
          </a:xfrm>
        </p:grpSpPr>
        <p:sp>
          <p:nvSpPr>
            <p:cNvPr id="105" name="Donut 104"/>
            <p:cNvSpPr/>
            <p:nvPr/>
          </p:nvSpPr>
          <p:spPr>
            <a:xfrm>
              <a:off x="744969" y="225268"/>
              <a:ext cx="1523148" cy="1523147"/>
            </a:xfrm>
            <a:prstGeom prst="donut">
              <a:avLst>
                <a:gd name="adj" fmla="val 145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2DA3E0"/>
                </a:solidFill>
                <a:latin typeface="Helvetica" pitchFamily="2" charset="0"/>
              </a:endParaRPr>
            </a:p>
          </p:txBody>
        </p:sp>
        <p:cxnSp>
          <p:nvCxnSpPr>
            <p:cNvPr id="106" name="Straight Connector 105"/>
            <p:cNvCxnSpPr>
              <a:stCxn id="105" idx="0"/>
            </p:cNvCxnSpPr>
            <p:nvPr/>
          </p:nvCxnSpPr>
          <p:spPr>
            <a:xfrm flipH="1">
              <a:off x="1504605" y="225268"/>
              <a:ext cx="1938" cy="221496"/>
            </a:xfrm>
            <a:prstGeom prst="line">
              <a:avLst/>
            </a:prstGeom>
            <a:ln w="19050">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a:endCxn id="105" idx="2"/>
            </p:cNvCxnSpPr>
            <p:nvPr/>
          </p:nvCxnSpPr>
          <p:spPr>
            <a:xfrm flipH="1" flipV="1">
              <a:off x="744969" y="986842"/>
              <a:ext cx="219491" cy="67"/>
            </a:xfrm>
            <a:prstGeom prst="line">
              <a:avLst/>
            </a:prstGeom>
            <a:ln w="19050">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108" name="TextBox 107"/>
            <p:cNvSpPr txBox="1"/>
            <p:nvPr/>
          </p:nvSpPr>
          <p:spPr>
            <a:xfrm>
              <a:off x="950900" y="992420"/>
              <a:ext cx="1101586" cy="365031"/>
            </a:xfrm>
            <a:prstGeom prst="rect">
              <a:avLst/>
            </a:prstGeom>
            <a:noFill/>
          </p:spPr>
          <p:txBody>
            <a:bodyPr wrap="square" rtlCol="0">
              <a:spAutoFit/>
            </a:bodyPr>
            <a:lstStyle/>
            <a:p>
              <a:pPr algn="ctr">
                <a:lnSpc>
                  <a:spcPct val="90000"/>
                </a:lnSpc>
              </a:pPr>
              <a:r>
                <a:rPr lang="en-US" sz="1400" dirty="0">
                  <a:solidFill>
                    <a:schemeClr val="bg1"/>
                  </a:solidFill>
                  <a:latin typeface="Helvetica" pitchFamily="2" charset="0"/>
                </a:rPr>
                <a:t>WORKSPACE</a:t>
              </a:r>
              <a:br>
                <a:rPr lang="en-US" sz="1400" dirty="0">
                  <a:solidFill>
                    <a:schemeClr val="bg1"/>
                  </a:solidFill>
                  <a:latin typeface="Helvetica" pitchFamily="2" charset="0"/>
                </a:rPr>
              </a:br>
              <a:r>
                <a:rPr lang="en-US" sz="1400" b="1" dirty="0">
                  <a:solidFill>
                    <a:schemeClr val="bg1"/>
                  </a:solidFill>
                  <a:latin typeface="Helvetica" pitchFamily="2" charset="0"/>
                </a:rPr>
                <a:t>TEMPLATE</a:t>
              </a:r>
            </a:p>
          </p:txBody>
        </p:sp>
        <p:sp>
          <p:nvSpPr>
            <p:cNvPr id="109" name="Rectangle 108"/>
            <p:cNvSpPr/>
            <p:nvPr/>
          </p:nvSpPr>
          <p:spPr>
            <a:xfrm rot="2765026">
              <a:off x="795247" y="353797"/>
              <a:ext cx="1368000" cy="1368000"/>
            </a:xfrm>
            <a:prstGeom prst="rect">
              <a:avLst/>
            </a:prstGeom>
            <a:noFill/>
            <a:effectLst/>
          </p:spPr>
          <p:txBody>
            <a:bodyPr spcFirstLastPara="1" wrap="none" lIns="91434" tIns="45717" rIns="91434" bIns="45717" numCol="1">
              <a:prstTxWarp prst="textArchUp">
                <a:avLst/>
              </a:prstTxWarp>
              <a:spAutoFit/>
            </a:bodyPr>
            <a:lstStyle/>
            <a:p>
              <a:pPr algn="ctr"/>
              <a:r>
                <a:rPr lang="en-US" sz="1400" dirty="0">
                  <a:ln w="0"/>
                  <a:solidFill>
                    <a:schemeClr val="accent6">
                      <a:lumMod val="50000"/>
                    </a:schemeClr>
                  </a:solidFill>
                  <a:latin typeface="Helvetica" pitchFamily="2" charset="0"/>
                </a:rPr>
                <a:t>PEOPLE</a:t>
              </a:r>
            </a:p>
          </p:txBody>
        </p:sp>
        <p:sp>
          <p:nvSpPr>
            <p:cNvPr id="110" name="Rectangle 109"/>
            <p:cNvSpPr/>
            <p:nvPr/>
          </p:nvSpPr>
          <p:spPr>
            <a:xfrm rot="18965026">
              <a:off x="822543" y="302841"/>
              <a:ext cx="1368000" cy="1368000"/>
            </a:xfrm>
            <a:prstGeom prst="rect">
              <a:avLst/>
            </a:prstGeom>
            <a:noFill/>
            <a:effectLst/>
          </p:spPr>
          <p:txBody>
            <a:bodyPr spcFirstLastPara="1" wrap="none" lIns="91434" tIns="45717" rIns="91434" bIns="45717" numCol="1">
              <a:prstTxWarp prst="textArchDown">
                <a:avLst/>
              </a:prstTxWarp>
              <a:spAutoFit/>
            </a:bodyPr>
            <a:lstStyle/>
            <a:p>
              <a:pPr algn="ctr"/>
              <a:r>
                <a:rPr lang="en-US" sz="1400" dirty="0">
                  <a:ln w="0"/>
                  <a:solidFill>
                    <a:schemeClr val="accent6">
                      <a:lumMod val="50000"/>
                    </a:schemeClr>
                  </a:solidFill>
                  <a:latin typeface="Helvetica" pitchFamily="2" charset="0"/>
                </a:rPr>
                <a:t>TASKS</a:t>
              </a:r>
            </a:p>
          </p:txBody>
        </p:sp>
        <p:sp>
          <p:nvSpPr>
            <p:cNvPr id="111" name="Rectangle 110"/>
            <p:cNvSpPr/>
            <p:nvPr/>
          </p:nvSpPr>
          <p:spPr>
            <a:xfrm rot="2765026">
              <a:off x="822543" y="302841"/>
              <a:ext cx="1368000" cy="1368000"/>
            </a:xfrm>
            <a:prstGeom prst="rect">
              <a:avLst/>
            </a:prstGeom>
            <a:noFill/>
            <a:effectLst/>
          </p:spPr>
          <p:txBody>
            <a:bodyPr spcFirstLastPara="1" wrap="none" lIns="91434" tIns="45717" rIns="91434" bIns="45717" numCol="1">
              <a:prstTxWarp prst="textArchDown">
                <a:avLst/>
              </a:prstTxWarp>
              <a:spAutoFit/>
            </a:bodyPr>
            <a:lstStyle/>
            <a:p>
              <a:pPr algn="ctr"/>
              <a:r>
                <a:rPr lang="en-US" sz="1400" dirty="0">
                  <a:ln w="0"/>
                  <a:solidFill>
                    <a:schemeClr val="accent6">
                      <a:lumMod val="50000"/>
                    </a:schemeClr>
                  </a:solidFill>
                  <a:latin typeface="Helvetica" pitchFamily="2" charset="0"/>
                </a:rPr>
                <a:t>CONTENT</a:t>
              </a:r>
            </a:p>
          </p:txBody>
        </p:sp>
        <p:sp>
          <p:nvSpPr>
            <p:cNvPr id="112" name="Rectangle 111"/>
            <p:cNvSpPr/>
            <p:nvPr/>
          </p:nvSpPr>
          <p:spPr>
            <a:xfrm rot="18903954">
              <a:off x="858755" y="358392"/>
              <a:ext cx="1368000" cy="1368000"/>
            </a:xfrm>
            <a:prstGeom prst="rect">
              <a:avLst/>
            </a:prstGeom>
            <a:noFill/>
            <a:effectLst/>
          </p:spPr>
          <p:txBody>
            <a:bodyPr spcFirstLastPara="1" wrap="none" lIns="91434" tIns="45717" rIns="91434" bIns="45717" numCol="1">
              <a:prstTxWarp prst="textArchUp">
                <a:avLst/>
              </a:prstTxWarp>
              <a:spAutoFit/>
            </a:bodyPr>
            <a:lstStyle/>
            <a:p>
              <a:pPr algn="ctr"/>
              <a:r>
                <a:rPr lang="en-US" sz="1400" dirty="0">
                  <a:ln w="0"/>
                  <a:solidFill>
                    <a:schemeClr val="accent6">
                      <a:lumMod val="50000"/>
                    </a:schemeClr>
                  </a:solidFill>
                  <a:latin typeface="Helvetica" pitchFamily="2" charset="0"/>
                </a:rPr>
                <a:t>DATA</a:t>
              </a:r>
            </a:p>
          </p:txBody>
        </p:sp>
        <p:cxnSp>
          <p:nvCxnSpPr>
            <p:cNvPr id="113" name="Straight Connector 112"/>
            <p:cNvCxnSpPr>
              <a:stCxn id="105" idx="6"/>
            </p:cNvCxnSpPr>
            <p:nvPr/>
          </p:nvCxnSpPr>
          <p:spPr>
            <a:xfrm flipH="1">
              <a:off x="2047461" y="986842"/>
              <a:ext cx="220656" cy="67"/>
            </a:xfrm>
            <a:prstGeom prst="line">
              <a:avLst/>
            </a:prstGeom>
            <a:ln w="19050">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a:stCxn id="105" idx="4"/>
            </p:cNvCxnSpPr>
            <p:nvPr/>
          </p:nvCxnSpPr>
          <p:spPr>
            <a:xfrm flipH="1" flipV="1">
              <a:off x="1504605" y="1529766"/>
              <a:ext cx="1938" cy="218649"/>
            </a:xfrm>
            <a:prstGeom prst="line">
              <a:avLst/>
            </a:prstGeom>
            <a:ln w="19050">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56" name="Freeform 52"/>
          <p:cNvSpPr>
            <a:spLocks noChangeArrowheads="1"/>
          </p:cNvSpPr>
          <p:nvPr/>
        </p:nvSpPr>
        <p:spPr bwMode="auto">
          <a:xfrm>
            <a:off x="1609342" y="4739153"/>
            <a:ext cx="816206" cy="444264"/>
          </a:xfrm>
          <a:custGeom>
            <a:avLst/>
            <a:gdLst>
              <a:gd name="T0" fmla="*/ 128 w 1046"/>
              <a:gd name="T1" fmla="*/ 135 h 567"/>
              <a:gd name="T2" fmla="*/ 182 w 1046"/>
              <a:gd name="T3" fmla="*/ 191 h 567"/>
              <a:gd name="T4" fmla="*/ 0 w 1046"/>
              <a:gd name="T5" fmla="*/ 409 h 567"/>
              <a:gd name="T6" fmla="*/ 76 w 1046"/>
              <a:gd name="T7" fmla="*/ 279 h 567"/>
              <a:gd name="T8" fmla="*/ 125 w 1046"/>
              <a:gd name="T9" fmla="*/ 321 h 567"/>
              <a:gd name="T10" fmla="*/ 179 w 1046"/>
              <a:gd name="T11" fmla="*/ 279 h 567"/>
              <a:gd name="T12" fmla="*/ 198 w 1046"/>
              <a:gd name="T13" fmla="*/ 355 h 567"/>
              <a:gd name="T14" fmla="*/ 437 w 1046"/>
              <a:gd name="T15" fmla="*/ 133 h 567"/>
              <a:gd name="T16" fmla="*/ 300 w 1046"/>
              <a:gd name="T17" fmla="*/ 132 h 567"/>
              <a:gd name="T18" fmla="*/ 214 w 1046"/>
              <a:gd name="T19" fmla="*/ 349 h 567"/>
              <a:gd name="T20" fmla="*/ 306 w 1046"/>
              <a:gd name="T21" fmla="*/ 241 h 567"/>
              <a:gd name="T22" fmla="*/ 372 w 1046"/>
              <a:gd name="T23" fmla="*/ 280 h 567"/>
              <a:gd name="T24" fmla="*/ 433 w 1046"/>
              <a:gd name="T25" fmla="*/ 241 h 567"/>
              <a:gd name="T26" fmla="*/ 469 w 1046"/>
              <a:gd name="T27" fmla="*/ 261 h 567"/>
              <a:gd name="T28" fmla="*/ 446 w 1046"/>
              <a:gd name="T29" fmla="*/ 432 h 567"/>
              <a:gd name="T30" fmla="*/ 340 w 1046"/>
              <a:gd name="T31" fmla="*/ 341 h 567"/>
              <a:gd name="T32" fmla="*/ 214 w 1046"/>
              <a:gd name="T33" fmla="*/ 349 h 567"/>
              <a:gd name="T34" fmla="*/ 647 w 1046"/>
              <a:gd name="T35" fmla="*/ 0 h 567"/>
              <a:gd name="T36" fmla="*/ 727 w 1046"/>
              <a:gd name="T37" fmla="*/ 82 h 567"/>
              <a:gd name="T38" fmla="*/ 723 w 1046"/>
              <a:gd name="T39" fmla="*/ 207 h 567"/>
              <a:gd name="T40" fmla="*/ 819 w 1046"/>
              <a:gd name="T41" fmla="*/ 290 h 567"/>
              <a:gd name="T42" fmla="*/ 463 w 1046"/>
              <a:gd name="T43" fmla="*/ 395 h 567"/>
              <a:gd name="T44" fmla="*/ 571 w 1046"/>
              <a:gd name="T45" fmla="*/ 207 h 567"/>
              <a:gd name="T46" fmla="*/ 625 w 1046"/>
              <a:gd name="T47" fmla="*/ 302 h 567"/>
              <a:gd name="T48" fmla="*/ 644 w 1046"/>
              <a:gd name="T49" fmla="*/ 231 h 567"/>
              <a:gd name="T50" fmla="*/ 663 w 1046"/>
              <a:gd name="T51" fmla="*/ 302 h 567"/>
              <a:gd name="T52" fmla="*/ 821 w 1046"/>
              <a:gd name="T53" fmla="*/ 228 h 567"/>
              <a:gd name="T54" fmla="*/ 439 w 1046"/>
              <a:gd name="T55" fmla="*/ 461 h 567"/>
              <a:gd name="T56" fmla="*/ 303 w 1046"/>
              <a:gd name="T57" fmla="*/ 346 h 567"/>
              <a:gd name="T58" fmla="*/ 4 w 1046"/>
              <a:gd name="T59" fmla="*/ 445 h 567"/>
              <a:gd name="T60" fmla="*/ 284 w 1046"/>
              <a:gd name="T61" fmla="*/ 448 h 567"/>
              <a:gd name="T62" fmla="*/ 423 w 1046"/>
              <a:gd name="T63" fmla="*/ 566 h 567"/>
              <a:gd name="T64" fmla="*/ 883 w 1046"/>
              <a:gd name="T65" fmla="*/ 390 h 567"/>
              <a:gd name="T66" fmla="*/ 1045 w 1046"/>
              <a:gd name="T67" fmla="*/ 271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6" h="567">
                <a:moveTo>
                  <a:pt x="182" y="191"/>
                </a:moveTo>
                <a:cubicBezTo>
                  <a:pt x="181" y="161"/>
                  <a:pt x="162" y="135"/>
                  <a:pt x="128" y="135"/>
                </a:cubicBezTo>
                <a:cubicBezTo>
                  <a:pt x="92" y="135"/>
                  <a:pt x="74" y="159"/>
                  <a:pt x="74" y="190"/>
                </a:cubicBezTo>
                <a:cubicBezTo>
                  <a:pt x="73" y="309"/>
                  <a:pt x="182" y="308"/>
                  <a:pt x="182" y="191"/>
                </a:cubicBezTo>
                <a:close/>
                <a:moveTo>
                  <a:pt x="0" y="420"/>
                </a:moveTo>
                <a:lnTo>
                  <a:pt x="0" y="409"/>
                </a:lnTo>
                <a:cubicBezTo>
                  <a:pt x="0" y="379"/>
                  <a:pt x="1" y="346"/>
                  <a:pt x="15" y="321"/>
                </a:cubicBezTo>
                <a:cubicBezTo>
                  <a:pt x="26" y="299"/>
                  <a:pt x="50" y="279"/>
                  <a:pt x="76" y="279"/>
                </a:cubicBezTo>
                <a:lnTo>
                  <a:pt x="86" y="279"/>
                </a:lnTo>
                <a:cubicBezTo>
                  <a:pt x="98" y="290"/>
                  <a:pt x="119" y="315"/>
                  <a:pt x="125" y="321"/>
                </a:cubicBezTo>
                <a:cubicBezTo>
                  <a:pt x="125" y="321"/>
                  <a:pt x="157" y="289"/>
                  <a:pt x="169" y="279"/>
                </a:cubicBezTo>
                <a:lnTo>
                  <a:pt x="179" y="279"/>
                </a:lnTo>
                <a:cubicBezTo>
                  <a:pt x="192" y="279"/>
                  <a:pt x="204" y="283"/>
                  <a:pt x="214" y="292"/>
                </a:cubicBezTo>
                <a:cubicBezTo>
                  <a:pt x="205" y="311"/>
                  <a:pt x="201" y="333"/>
                  <a:pt x="198" y="355"/>
                </a:cubicBezTo>
                <a:lnTo>
                  <a:pt x="0" y="420"/>
                </a:lnTo>
                <a:close/>
                <a:moveTo>
                  <a:pt x="437" y="133"/>
                </a:moveTo>
                <a:cubicBezTo>
                  <a:pt x="436" y="95"/>
                  <a:pt x="411" y="63"/>
                  <a:pt x="369" y="63"/>
                </a:cubicBezTo>
                <a:cubicBezTo>
                  <a:pt x="325" y="63"/>
                  <a:pt x="302" y="95"/>
                  <a:pt x="300" y="132"/>
                </a:cubicBezTo>
                <a:cubicBezTo>
                  <a:pt x="300" y="279"/>
                  <a:pt x="437" y="277"/>
                  <a:pt x="437" y="133"/>
                </a:cubicBezTo>
                <a:close/>
                <a:moveTo>
                  <a:pt x="214" y="349"/>
                </a:moveTo>
                <a:cubicBezTo>
                  <a:pt x="217" y="328"/>
                  <a:pt x="222" y="309"/>
                  <a:pt x="230" y="293"/>
                </a:cubicBezTo>
                <a:cubicBezTo>
                  <a:pt x="245" y="266"/>
                  <a:pt x="273" y="241"/>
                  <a:pt x="306" y="241"/>
                </a:cubicBezTo>
                <a:lnTo>
                  <a:pt x="318" y="241"/>
                </a:lnTo>
                <a:cubicBezTo>
                  <a:pt x="341" y="260"/>
                  <a:pt x="361" y="276"/>
                  <a:pt x="372" y="280"/>
                </a:cubicBezTo>
                <a:cubicBezTo>
                  <a:pt x="373" y="282"/>
                  <a:pt x="405" y="254"/>
                  <a:pt x="421" y="241"/>
                </a:cubicBezTo>
                <a:lnTo>
                  <a:pt x="433" y="241"/>
                </a:lnTo>
                <a:cubicBezTo>
                  <a:pt x="447" y="241"/>
                  <a:pt x="461" y="247"/>
                  <a:pt x="474" y="254"/>
                </a:cubicBezTo>
                <a:cubicBezTo>
                  <a:pt x="472" y="257"/>
                  <a:pt x="471" y="258"/>
                  <a:pt x="469" y="261"/>
                </a:cubicBezTo>
                <a:cubicBezTo>
                  <a:pt x="449" y="301"/>
                  <a:pt x="446" y="352"/>
                  <a:pt x="446" y="395"/>
                </a:cubicBezTo>
                <a:lnTo>
                  <a:pt x="446" y="432"/>
                </a:lnTo>
                <a:lnTo>
                  <a:pt x="445" y="432"/>
                </a:lnTo>
                <a:lnTo>
                  <a:pt x="340" y="341"/>
                </a:lnTo>
                <a:lnTo>
                  <a:pt x="310" y="317"/>
                </a:lnTo>
                <a:lnTo>
                  <a:pt x="214" y="349"/>
                </a:lnTo>
                <a:close/>
                <a:moveTo>
                  <a:pt x="727" y="82"/>
                </a:moveTo>
                <a:cubicBezTo>
                  <a:pt x="726" y="38"/>
                  <a:pt x="697" y="0"/>
                  <a:pt x="647" y="0"/>
                </a:cubicBezTo>
                <a:cubicBezTo>
                  <a:pt x="596" y="0"/>
                  <a:pt x="568" y="37"/>
                  <a:pt x="567" y="82"/>
                </a:cubicBezTo>
                <a:cubicBezTo>
                  <a:pt x="567" y="253"/>
                  <a:pt x="729" y="250"/>
                  <a:pt x="727" y="82"/>
                </a:cubicBezTo>
                <a:close/>
                <a:moveTo>
                  <a:pt x="708" y="207"/>
                </a:moveTo>
                <a:lnTo>
                  <a:pt x="723" y="207"/>
                </a:lnTo>
                <a:cubicBezTo>
                  <a:pt x="761" y="207"/>
                  <a:pt x="794" y="237"/>
                  <a:pt x="810" y="270"/>
                </a:cubicBezTo>
                <a:cubicBezTo>
                  <a:pt x="813" y="277"/>
                  <a:pt x="816" y="283"/>
                  <a:pt x="819" y="290"/>
                </a:cubicBezTo>
                <a:lnTo>
                  <a:pt x="463" y="426"/>
                </a:lnTo>
                <a:lnTo>
                  <a:pt x="463" y="395"/>
                </a:lnTo>
                <a:cubicBezTo>
                  <a:pt x="463" y="353"/>
                  <a:pt x="466" y="305"/>
                  <a:pt x="484" y="270"/>
                </a:cubicBezTo>
                <a:cubicBezTo>
                  <a:pt x="501" y="238"/>
                  <a:pt x="533" y="207"/>
                  <a:pt x="571" y="207"/>
                </a:cubicBezTo>
                <a:lnTo>
                  <a:pt x="586" y="207"/>
                </a:lnTo>
                <a:lnTo>
                  <a:pt x="625" y="302"/>
                </a:lnTo>
                <a:lnTo>
                  <a:pt x="634" y="239"/>
                </a:lnTo>
                <a:lnTo>
                  <a:pt x="644" y="231"/>
                </a:lnTo>
                <a:lnTo>
                  <a:pt x="654" y="239"/>
                </a:lnTo>
                <a:lnTo>
                  <a:pt x="663" y="302"/>
                </a:lnTo>
                <a:lnTo>
                  <a:pt x="708" y="207"/>
                </a:lnTo>
                <a:close/>
                <a:moveTo>
                  <a:pt x="821" y="228"/>
                </a:moveTo>
                <a:lnTo>
                  <a:pt x="850" y="305"/>
                </a:lnTo>
                <a:lnTo>
                  <a:pt x="439" y="461"/>
                </a:lnTo>
                <a:lnTo>
                  <a:pt x="322" y="362"/>
                </a:lnTo>
                <a:lnTo>
                  <a:pt x="303" y="346"/>
                </a:lnTo>
                <a:lnTo>
                  <a:pt x="280" y="353"/>
                </a:lnTo>
                <a:lnTo>
                  <a:pt x="4" y="445"/>
                </a:lnTo>
                <a:lnTo>
                  <a:pt x="32" y="531"/>
                </a:lnTo>
                <a:lnTo>
                  <a:pt x="284" y="448"/>
                </a:lnTo>
                <a:lnTo>
                  <a:pt x="402" y="548"/>
                </a:lnTo>
                <a:lnTo>
                  <a:pt x="423" y="566"/>
                </a:lnTo>
                <a:lnTo>
                  <a:pt x="447" y="556"/>
                </a:lnTo>
                <a:lnTo>
                  <a:pt x="883" y="390"/>
                </a:lnTo>
                <a:lnTo>
                  <a:pt x="911" y="462"/>
                </a:lnTo>
                <a:lnTo>
                  <a:pt x="1045" y="271"/>
                </a:lnTo>
                <a:lnTo>
                  <a:pt x="821" y="228"/>
                </a:lnTo>
                <a:close/>
              </a:path>
            </a:pathLst>
          </a:custGeom>
          <a:solidFill>
            <a:schemeClr val="bg1"/>
          </a:solidFill>
          <a:ln>
            <a:noFill/>
          </a:ln>
          <a:effectLst/>
        </p:spPr>
        <p:txBody>
          <a:bodyPr wrap="none" anchor="ctr"/>
          <a:lstStyle/>
          <a:p>
            <a:endParaRPr lang="en-US" sz="900" dirty="0">
              <a:latin typeface="Helvetica" pitchFamily="2" charset="0"/>
            </a:endParaRPr>
          </a:p>
        </p:txBody>
      </p:sp>
      <p:sp>
        <p:nvSpPr>
          <p:cNvPr id="88" name="TextBox 256"/>
          <p:cNvSpPr txBox="1"/>
          <p:nvPr/>
        </p:nvSpPr>
        <p:spPr>
          <a:xfrm>
            <a:off x="9490743" y="4018602"/>
            <a:ext cx="910616" cy="479194"/>
          </a:xfrm>
          <a:prstGeom prst="rect">
            <a:avLst/>
          </a:prstGeom>
          <a:noFill/>
        </p:spPr>
        <p:txBody>
          <a:bodyPr wrap="none" lIns="108798" tIns="54400" rIns="108798" bIns="54400" rtlCol="0">
            <a:spAutoFit/>
          </a:bodyPr>
          <a:lst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a:lstStyle>
          <a:p>
            <a:pPr defTabSz="914219">
              <a:defRPr/>
            </a:pPr>
            <a:r>
              <a:rPr lang="en-US" sz="1200" dirty="0">
                <a:solidFill>
                  <a:sysClr val="window" lastClr="FFFFFF"/>
                </a:solidFill>
                <a:latin typeface="Helvetica" pitchFamily="2" charset="0"/>
                <a:ea typeface="Avenir Book" charset="0"/>
                <a:cs typeface="Avenir Book" charset="0"/>
              </a:rPr>
              <a:t>Content</a:t>
            </a:r>
            <a:br>
              <a:rPr lang="en-US" sz="1200" dirty="0">
                <a:solidFill>
                  <a:sysClr val="window" lastClr="FFFFFF"/>
                </a:solidFill>
                <a:latin typeface="Helvetica" pitchFamily="2" charset="0"/>
                <a:ea typeface="Avenir Book" charset="0"/>
                <a:cs typeface="Avenir Book" charset="0"/>
              </a:rPr>
            </a:br>
            <a:r>
              <a:rPr lang="en-US" sz="1200" dirty="0">
                <a:solidFill>
                  <a:sysClr val="window" lastClr="FFFFFF"/>
                </a:solidFill>
                <a:latin typeface="Helvetica" pitchFamily="2" charset="0"/>
                <a:ea typeface="Avenir Book" charset="0"/>
                <a:cs typeface="Avenir Book" charset="0"/>
              </a:rPr>
              <a:t>in Context</a:t>
            </a:r>
          </a:p>
        </p:txBody>
      </p:sp>
      <p:sp>
        <p:nvSpPr>
          <p:cNvPr id="90" name="TextBox 1"/>
          <p:cNvSpPr txBox="1"/>
          <p:nvPr/>
        </p:nvSpPr>
        <p:spPr>
          <a:xfrm>
            <a:off x="6954991" y="1891698"/>
            <a:ext cx="3380811" cy="325258"/>
          </a:xfrm>
          <a:prstGeom prst="rect">
            <a:avLst/>
          </a:prstGeom>
          <a:noFill/>
        </p:spPr>
        <p:txBody>
          <a:bodyPr wrap="none" lIns="108750" tIns="54376" rIns="108750" bIns="54376" rtlCol="0">
            <a:spAutoFit/>
          </a:bodyPr>
          <a:lst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a:lstStyle>
          <a:p>
            <a:pPr algn="ctr" defTabSz="914219">
              <a:defRPr/>
            </a:pPr>
            <a:r>
              <a:rPr lang="en-US" sz="1400" b="1" dirty="0">
                <a:solidFill>
                  <a:schemeClr val="accent3"/>
                </a:solidFill>
                <a:latin typeface="Helvetica" pitchFamily="2" charset="0"/>
                <a:ea typeface="Avenir Book" charset="0"/>
                <a:cs typeface="Avenir Book" charset="0"/>
              </a:rPr>
              <a:t>Embedded Workspace User Interface</a:t>
            </a:r>
          </a:p>
        </p:txBody>
      </p:sp>
      <p:pic>
        <p:nvPicPr>
          <p:cNvPr id="50" name="Picture 4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2042" y="2181325"/>
            <a:ext cx="4306711" cy="1418422"/>
          </a:xfrm>
          <a:prstGeom prst="rect">
            <a:avLst/>
          </a:prstGeom>
          <a:ln>
            <a:noFill/>
          </a:ln>
          <a:effectLst/>
        </p:spPr>
      </p:pic>
      <p:pic>
        <p:nvPicPr>
          <p:cNvPr id="51" name="Picture 5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16139" y="2189173"/>
            <a:ext cx="4283819" cy="1400998"/>
          </a:xfrm>
          <a:prstGeom prst="rect">
            <a:avLst/>
          </a:prstGeom>
          <a:ln>
            <a:noFill/>
          </a:ln>
          <a:effectLst/>
        </p:spPr>
      </p:pic>
      <p:cxnSp>
        <p:nvCxnSpPr>
          <p:cNvPr id="5" name="Straight Arrow Connector 4">
            <a:extLst>
              <a:ext uri="{FF2B5EF4-FFF2-40B4-BE49-F238E27FC236}">
                <a16:creationId xmlns:a16="http://schemas.microsoft.com/office/drawing/2014/main" id="{2B493C9F-2C3A-1888-86BA-6F7AD53DE359}"/>
              </a:ext>
            </a:extLst>
          </p:cNvPr>
          <p:cNvCxnSpPr/>
          <p:nvPr/>
        </p:nvCxnSpPr>
        <p:spPr>
          <a:xfrm>
            <a:off x="1956844" y="3593925"/>
            <a:ext cx="0" cy="58148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1E56D2EF-E9D6-83AF-96F8-00E4534C8D61}"/>
              </a:ext>
            </a:extLst>
          </p:cNvPr>
          <p:cNvCxnSpPr>
            <a:cxnSpLocks/>
          </p:cNvCxnSpPr>
          <p:nvPr/>
        </p:nvCxnSpPr>
        <p:spPr>
          <a:xfrm>
            <a:off x="2960874" y="5747857"/>
            <a:ext cx="3358726"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a:extLst>
              <a:ext uri="{FF2B5EF4-FFF2-40B4-BE49-F238E27FC236}">
                <a16:creationId xmlns:a16="http://schemas.microsoft.com/office/drawing/2014/main" id="{102324DA-79A6-1161-AE1B-DBFBAEFB51CC}"/>
              </a:ext>
            </a:extLst>
          </p:cNvPr>
          <p:cNvCxnSpPr/>
          <p:nvPr/>
        </p:nvCxnSpPr>
        <p:spPr>
          <a:xfrm rot="16200000" flipH="1">
            <a:off x="5039484" y="3970180"/>
            <a:ext cx="1529453" cy="769434"/>
          </a:xfrm>
          <a:prstGeom prst="bentConnector3">
            <a:avLst>
              <a:gd name="adj1" fmla="val 100308"/>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Elbow Connector 12">
            <a:extLst>
              <a:ext uri="{FF2B5EF4-FFF2-40B4-BE49-F238E27FC236}">
                <a16:creationId xmlns:a16="http://schemas.microsoft.com/office/drawing/2014/main" id="{E5AC956E-583C-F338-8621-3A1B1F29958E}"/>
              </a:ext>
            </a:extLst>
          </p:cNvPr>
          <p:cNvCxnSpPr>
            <a:cxnSpLocks/>
          </p:cNvCxnSpPr>
          <p:nvPr/>
        </p:nvCxnSpPr>
        <p:spPr>
          <a:xfrm rot="5400000" flipH="1" flipV="1">
            <a:off x="8294843" y="4003717"/>
            <a:ext cx="1421649" cy="846255"/>
          </a:xfrm>
          <a:prstGeom prst="bentConnector3">
            <a:avLst>
              <a:gd name="adj1" fmla="val 584"/>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578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8" descr="A group of people sitting at a table&#10;&#10;AI-generated content may be incorrect.">
            <a:extLst>
              <a:ext uri="{FF2B5EF4-FFF2-40B4-BE49-F238E27FC236}">
                <a16:creationId xmlns:a16="http://schemas.microsoft.com/office/drawing/2014/main" id="{40F8D28C-4808-5EAE-AD15-50872141661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gray">
          <a:xfrm>
            <a:off x="20" y="3643086"/>
            <a:ext cx="12191980" cy="3214914"/>
          </a:xfrm>
          <a:prstGeom prst="rect">
            <a:avLst/>
          </a:prstGeom>
          <a:noFill/>
        </p:spPr>
      </p:pic>
      <p:sp>
        <p:nvSpPr>
          <p:cNvPr id="3" name="Text Placeholder 2">
            <a:extLst>
              <a:ext uri="{FF2B5EF4-FFF2-40B4-BE49-F238E27FC236}">
                <a16:creationId xmlns:a16="http://schemas.microsoft.com/office/drawing/2014/main" id="{5F92A2A2-88EA-C864-3D6A-3C6FC0D3D5CA}"/>
              </a:ext>
            </a:extLst>
          </p:cNvPr>
          <p:cNvSpPr>
            <a:spLocks noGrp="1"/>
          </p:cNvSpPr>
          <p:nvPr>
            <p:ph type="body" sz="quarter" idx="12"/>
          </p:nvPr>
        </p:nvSpPr>
        <p:spPr>
          <a:xfrm>
            <a:off x="1794241" y="1609560"/>
            <a:ext cx="8965588" cy="670188"/>
          </a:xfrm>
        </p:spPr>
        <p:txBody>
          <a:bodyPr>
            <a:normAutofit/>
          </a:bodyPr>
          <a:lstStyle/>
          <a:p>
            <a:r>
              <a:rPr lang="en-US" dirty="0"/>
              <a:t>HR Business Challenges &amp; Need</a:t>
            </a:r>
          </a:p>
        </p:txBody>
      </p:sp>
    </p:spTree>
    <p:extLst>
      <p:ext uri="{BB962C8B-B14F-4D97-AF65-F5344CB8AC3E}">
        <p14:creationId xmlns:p14="http://schemas.microsoft.com/office/powerpoint/2010/main" val="33293126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4.5|47.8|23.6|35.7"/>
</p:tagLst>
</file>

<file path=ppt/theme/theme1.xml><?xml version="1.0" encoding="utf-8"?>
<a:theme xmlns:a="http://schemas.openxmlformats.org/drawingml/2006/main" name="1_Office Theme">
  <a:themeElements>
    <a:clrScheme name="2478FF 1">
      <a:dk1>
        <a:srgbClr val="000000"/>
      </a:dk1>
      <a:lt1>
        <a:srgbClr val="FFFFFF"/>
      </a:lt1>
      <a:dk2>
        <a:srgbClr val="323232"/>
      </a:dk2>
      <a:lt2>
        <a:srgbClr val="FFFFFF"/>
      </a:lt2>
      <a:accent1>
        <a:srgbClr val="D30B0B"/>
      </a:accent1>
      <a:accent2>
        <a:srgbClr val="2478FF"/>
      </a:accent2>
      <a:accent3>
        <a:srgbClr val="1C1D3B"/>
      </a:accent3>
      <a:accent4>
        <a:srgbClr val="FFC000"/>
      </a:accent4>
      <a:accent5>
        <a:srgbClr val="000000"/>
      </a:accent5>
      <a:accent6>
        <a:srgbClr val="FFFFFF"/>
      </a:accent6>
      <a:hlink>
        <a:srgbClr val="2478FF"/>
      </a:hlink>
      <a:folHlink>
        <a:srgbClr val="6D1E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2025" id="{0D64E6C5-0ED3-9F40-8BAA-99B115482B6D}" vid="{7A782CD4-C585-C547-A38D-83776DC143F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e2b107d-4663-4092-8c4b-a903872f3367">
      <Terms xmlns="http://schemas.microsoft.com/office/infopath/2007/PartnerControls"/>
    </lcf76f155ced4ddcb4097134ff3c332f>
    <TaxCatchAll xmlns="bfee7331-4438-4be7-adff-9c56a95784c7" xsi:nil="true"/>
  </documentManagement>
</p:properties>
</file>

<file path=customXml/item2.xml><?xml version="1.0" encoding="utf-8"?>
<TemplafySlideFormConfiguration><![CDATA[{"formFields":[],"formDataEntries":[]}]]></TemplafySlideFormConfiguration>
</file>

<file path=customXml/item3.xml><?xml version="1.0" encoding="utf-8"?>
<TemplafySlideTemplateConfiguration><![CDATA[{"slideVersion":1,"isValidatorEnabled":false,"isLocked":false,"elementsMetadata":[],"slideId":"638061059778669279","enableDocumentContentUpdater":false,"version":"2.0"}]]></TemplafySlideTemplateConfiguration>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ct:contentTypeSchema xmlns:ct="http://schemas.microsoft.com/office/2006/metadata/contentType" xmlns:ma="http://schemas.microsoft.com/office/2006/metadata/properties/metaAttributes" ct:_="" ma:_="" ma:contentTypeName="Document" ma:contentTypeID="0x01010066202CF24D878540B67162F0A9899BF8" ma:contentTypeVersion="18" ma:contentTypeDescription="Create a new document." ma:contentTypeScope="" ma:versionID="20c767da5aa3318d69369c50629d4adc">
  <xsd:schema xmlns:xsd="http://www.w3.org/2001/XMLSchema" xmlns:xs="http://www.w3.org/2001/XMLSchema" xmlns:p="http://schemas.microsoft.com/office/2006/metadata/properties" xmlns:ns2="3e2b107d-4663-4092-8c4b-a903872f3367" xmlns:ns3="bfee7331-4438-4be7-adff-9c56a95784c7" targetNamespace="http://schemas.microsoft.com/office/2006/metadata/properties" ma:root="true" ma:fieldsID="167f832a1ee4ea73e247ae5588413be6" ns2:_="" ns3:_="">
    <xsd:import namespace="3e2b107d-4663-4092-8c4b-a903872f3367"/>
    <xsd:import namespace="bfee7331-4438-4be7-adff-9c56a95784c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2b107d-4663-4092-8c4b-a903872f33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895ba9d-5846-42da-98e4-e22e845eb19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ee7331-4438-4be7-adff-9c56a95784c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b448dd1-bc4a-4e97-8375-8dcc336b145e}" ma:internalName="TaxCatchAll" ma:showField="CatchAllData" ma:web="bfee7331-4438-4be7-adff-9c56a95784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TemplafySlideTemplateConfiguration><![CDATA[{"slideVersion":1,"isValidatorEnabled":false,"isLocked":false,"elementsMetadata":[],"slideId":"637546847219977191","enableDocumentContentUpdater":true,"version":"2.0"}]]></TemplafySlideTemplateConfiguration>
</file>

<file path=customXml/item7.xml><?xml version="1.0" encoding="utf-8"?>
<TemplafySlideFormConfiguration><![CDATA[{"formFields":[],"formDataEntries":[]}]]></TemplafySlideFormConfiguration>
</file>

<file path=customXml/itemProps1.xml><?xml version="1.0" encoding="utf-8"?>
<ds:datastoreItem xmlns:ds="http://schemas.openxmlformats.org/officeDocument/2006/customXml" ds:itemID="{7082E9FC-7F96-47D9-BFD9-A09EAB959E5B}">
  <ds:schemaRefs>
    <ds:schemaRef ds:uri="http://purl.org/dc/dcmitype/"/>
    <ds:schemaRef ds:uri="http://schemas.openxmlformats.org/package/2006/metadata/core-properties"/>
    <ds:schemaRef ds:uri="http://schemas.microsoft.com/office/2006/documentManagement/types"/>
    <ds:schemaRef ds:uri="http://www.w3.org/XML/1998/namespace"/>
    <ds:schemaRef ds:uri="3e2b107d-4663-4092-8c4b-a903872f3367"/>
    <ds:schemaRef ds:uri="http://purl.org/dc/elements/1.1/"/>
    <ds:schemaRef ds:uri="bfee7331-4438-4be7-adff-9c56a95784c7"/>
    <ds:schemaRef ds:uri="http://schemas.microsoft.com/office/2006/metadata/properties"/>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F5B81075-B28E-144F-81DA-735072C5E123}">
  <ds:schemaRefs/>
</ds:datastoreItem>
</file>

<file path=customXml/itemProps3.xml><?xml version="1.0" encoding="utf-8"?>
<ds:datastoreItem xmlns:ds="http://schemas.openxmlformats.org/officeDocument/2006/customXml" ds:itemID="{8D541C0D-DA96-0040-864C-C3BACF9CBC41}">
  <ds:schemaRefs/>
</ds:datastoreItem>
</file>

<file path=customXml/itemProps4.xml><?xml version="1.0" encoding="utf-8"?>
<ds:datastoreItem xmlns:ds="http://schemas.openxmlformats.org/officeDocument/2006/customXml" ds:itemID="{7E8C694B-E7DC-4F0A-AF7D-654AA3372C46}">
  <ds:schemaRefs>
    <ds:schemaRef ds:uri="http://schemas.microsoft.com/sharepoint/v3/contenttype/forms"/>
  </ds:schemaRefs>
</ds:datastoreItem>
</file>

<file path=customXml/itemProps5.xml><?xml version="1.0" encoding="utf-8"?>
<ds:datastoreItem xmlns:ds="http://schemas.openxmlformats.org/officeDocument/2006/customXml" ds:itemID="{CA2198B5-0300-449B-9073-B29E5C3EAD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2b107d-4663-4092-8c4b-a903872f3367"/>
    <ds:schemaRef ds:uri="bfee7331-4438-4be7-adff-9c56a95784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6.xml><?xml version="1.0" encoding="utf-8"?>
<ds:datastoreItem xmlns:ds="http://schemas.openxmlformats.org/officeDocument/2006/customXml" ds:itemID="{D12204C8-65DE-D340-A13B-651B419F7B69}">
  <ds:schemaRefs/>
</ds:datastoreItem>
</file>

<file path=customXml/itemProps7.xml><?xml version="1.0" encoding="utf-8"?>
<ds:datastoreItem xmlns:ds="http://schemas.openxmlformats.org/officeDocument/2006/customXml" ds:itemID="{D221BF23-4A50-6C41-89A5-2C811E873AC8}">
  <ds:schemaRefs/>
</ds:datastoreItem>
</file>

<file path=docProps/app.xml><?xml version="1.0" encoding="utf-8"?>
<Properties xmlns="http://schemas.openxmlformats.org/officeDocument/2006/extended-properties" xmlns:vt="http://schemas.openxmlformats.org/officeDocument/2006/docPropsVTypes">
  <Template>1_Office Theme</Template>
  <TotalTime>4318</TotalTime>
  <Words>6619</Words>
  <Application>Microsoft Macintosh PowerPoint</Application>
  <PresentationFormat>Widescreen</PresentationFormat>
  <Paragraphs>649</Paragraphs>
  <Slides>33</Slides>
  <Notes>24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33</vt:i4>
      </vt:variant>
    </vt:vector>
  </HeadingPairs>
  <TitlesOfParts>
    <vt:vector size="46" baseType="lpstr">
      <vt:lpstr>72</vt:lpstr>
      <vt:lpstr>72 Brand</vt:lpstr>
      <vt:lpstr>72 Brand Medium</vt:lpstr>
      <vt:lpstr>Aptos</vt:lpstr>
      <vt:lpstr>Arial</vt:lpstr>
      <vt:lpstr>Arial,Sans-Serif</vt:lpstr>
      <vt:lpstr>Avenir Black</vt:lpstr>
      <vt:lpstr>Avenir Light</vt:lpstr>
      <vt:lpstr>Calibri</vt:lpstr>
      <vt:lpstr>Graphik Web</vt:lpstr>
      <vt:lpstr>Helvetica</vt:lpstr>
      <vt:lpstr>Wingdings</vt:lpstr>
      <vt:lpstr>1_Office Theme</vt:lpstr>
      <vt:lpstr>PowerPoint Presentation</vt:lpstr>
      <vt:lpstr>PowerPoint Presentation</vt:lpstr>
      <vt:lpstr>PowerPoint Presentation</vt:lpstr>
      <vt:lpstr>Information Flows Content Services for the Digital Enterprise</vt:lpstr>
      <vt:lpstr>PowerPoint Presentation</vt:lpstr>
      <vt:lpstr>Extended ECM Platform  Open, Versatile Content Management Platform</vt:lpstr>
      <vt:lpstr>Extended ECM Platform  Network of Business Workspaces</vt:lpstr>
      <vt:lpstr>Extended ECM Anatomy of the Integration</vt:lpstr>
      <vt:lpstr>PowerPoint Presentation</vt:lpstr>
      <vt:lpstr>PowerPoint Presentation</vt:lpstr>
      <vt:lpstr>HR document management challenges don’t stay in HR—they impact stakeholders across the organization</vt:lpstr>
      <vt:lpstr>PowerPoint Presentation</vt:lpstr>
      <vt:lpstr>PowerPoint Presentation</vt:lpstr>
      <vt:lpstr>How we deliver HR document management From creation to disposition, a comprehensive enterprise solution</vt:lpstr>
      <vt:lpstr>PowerPoint Presentation</vt:lpstr>
      <vt:lpstr>PowerPoint Presentation</vt:lpstr>
      <vt:lpstr>PowerPoint Presentation</vt:lpstr>
      <vt:lpstr>PowerPoint Presentation</vt:lpstr>
      <vt:lpstr>PowerPoint Presentation</vt:lpstr>
      <vt:lpstr>PowerPoint Presentation</vt:lpstr>
      <vt:lpstr>Enhanced document management capabilities of  Document Management Solutions for SAP SuccessFactors (by OpenText)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Mani Ramaswamy</dc:creator>
  <cp:keywords/>
  <dc:description/>
  <cp:lastModifiedBy>Julia Amorim</cp:lastModifiedBy>
  <cp:revision>7</cp:revision>
  <dcterms:created xsi:type="dcterms:W3CDTF">2025-10-02T22:45:57Z</dcterms:created>
  <dcterms:modified xsi:type="dcterms:W3CDTF">2026-03-23T16:44:24Z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0x01010066202CF24D878540B67162F0A9899BF8</vt:lpwstr>
  </property>
  <property fmtid="{D5CDD505-2E9C-101B-9397-08002B2CF9AE}" pid="3" name="MediaServiceImageTags">
    <vt:lpwstr/>
  </property>
</Properties>
</file>