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Lst>
  <p:notesMasterIdLst>
    <p:notesMasterId r:id="rId25"/>
  </p:notesMasterIdLst>
  <p:handoutMasterIdLst>
    <p:handoutMasterId r:id="rId26"/>
  </p:handoutMasterIdLst>
  <p:sldIdLst>
    <p:sldId id="2147479306" r:id="rId5"/>
    <p:sldId id="2147479304" r:id="rId6"/>
    <p:sldId id="256" r:id="rId7"/>
    <p:sldId id="2147479308" r:id="rId8"/>
    <p:sldId id="2147483638" r:id="rId9"/>
    <p:sldId id="2147483639" r:id="rId10"/>
    <p:sldId id="260" r:id="rId11"/>
    <p:sldId id="2147479305" r:id="rId12"/>
    <p:sldId id="2147483640" r:id="rId13"/>
    <p:sldId id="2147483295" r:id="rId14"/>
    <p:sldId id="262" r:id="rId15"/>
    <p:sldId id="2147479309" r:id="rId16"/>
    <p:sldId id="2147479310" r:id="rId17"/>
    <p:sldId id="266" r:id="rId18"/>
    <p:sldId id="2147479295" r:id="rId19"/>
    <p:sldId id="2147483635" r:id="rId20"/>
    <p:sldId id="2147483571" r:id="rId21"/>
    <p:sldId id="2147483550" r:id="rId22"/>
    <p:sldId id="2147483551" r:id="rId23"/>
    <p:sldId id="214748363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 userDrawn="1">
          <p15:clr>
            <a:srgbClr val="A4A3A4"/>
          </p15:clr>
        </p15:guide>
        <p15:guide id="2" pos="336" userDrawn="1">
          <p15:clr>
            <a:srgbClr val="A4A3A4"/>
          </p15:clr>
        </p15:guide>
        <p15:guide id="3" orient="horz" pos="3984" userDrawn="1">
          <p15:clr>
            <a:srgbClr val="A4A3A4"/>
          </p15:clr>
        </p15:guide>
        <p15:guide id="4" pos="74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nerous Art" initials="GA" lastIdx="1" clrIdx="0">
    <p:extLst>
      <p:ext uri="{19B8F6BF-5375-455C-9EA6-DF929625EA0E}">
        <p15:presenceInfo xmlns:p15="http://schemas.microsoft.com/office/powerpoint/2012/main" userId="74acd13c187467f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1D3D"/>
    <a:srgbClr val="F9F9FA"/>
    <a:srgbClr val="1C1D3B"/>
    <a:srgbClr val="D40606"/>
    <a:srgbClr val="0D4BD4"/>
    <a:srgbClr val="FCFEFE"/>
    <a:srgbClr val="000FFC"/>
    <a:srgbClr val="FFC000"/>
    <a:srgbClr val="F0AB00"/>
    <a:srgbClr val="E400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9" autoAdjust="0"/>
    <p:restoredTop sz="86527" autoAdjust="0"/>
  </p:normalViewPr>
  <p:slideViewPr>
    <p:cSldViewPr snapToGrid="0">
      <p:cViewPr>
        <p:scale>
          <a:sx n="91" d="100"/>
          <a:sy n="91" d="100"/>
        </p:scale>
        <p:origin x="1626" y="186"/>
      </p:cViewPr>
      <p:guideLst>
        <p:guide orient="horz" pos="336"/>
        <p:guide pos="336"/>
        <p:guide orient="horz" pos="3984"/>
        <p:guide pos="748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4968" y="130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996EEF-566E-7A88-F308-3D4015628DB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Helvetica" pitchFamily="2" charset="0"/>
            </a:endParaRPr>
          </a:p>
        </p:txBody>
      </p:sp>
      <p:sp>
        <p:nvSpPr>
          <p:cNvPr id="3" name="Date Placeholder 2">
            <a:extLst>
              <a:ext uri="{FF2B5EF4-FFF2-40B4-BE49-F238E27FC236}">
                <a16:creationId xmlns:a16="http://schemas.microsoft.com/office/drawing/2014/main" id="{C67DBD38-A3EA-998C-B5B7-F0D7645121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73912D-7C6A-43A1-BD4F-844544856533}" type="datetimeFigureOut">
              <a:rPr lang="en-US" smtClean="0">
                <a:latin typeface="Helvetica" pitchFamily="2" charset="0"/>
              </a:rPr>
              <a:t>10/2/2026</a:t>
            </a:fld>
            <a:endParaRPr lang="en-US">
              <a:latin typeface="Helvetica" pitchFamily="2" charset="0"/>
            </a:endParaRPr>
          </a:p>
        </p:txBody>
      </p:sp>
      <p:sp>
        <p:nvSpPr>
          <p:cNvPr id="4" name="Footer Placeholder 3">
            <a:extLst>
              <a:ext uri="{FF2B5EF4-FFF2-40B4-BE49-F238E27FC236}">
                <a16:creationId xmlns:a16="http://schemas.microsoft.com/office/drawing/2014/main" id="{6E8E6501-4663-6A70-ADCD-586B90C8C4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Helvetica" pitchFamily="2" charset="0"/>
            </a:endParaRPr>
          </a:p>
        </p:txBody>
      </p:sp>
      <p:sp>
        <p:nvSpPr>
          <p:cNvPr id="5" name="Slide Number Placeholder 4">
            <a:extLst>
              <a:ext uri="{FF2B5EF4-FFF2-40B4-BE49-F238E27FC236}">
                <a16:creationId xmlns:a16="http://schemas.microsoft.com/office/drawing/2014/main" id="{2BB7DFDC-48CD-9984-5DE0-373B2C55F4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0673D9B-926C-4BC4-9140-1F67C9ADB123}" type="slidenum">
              <a:rPr lang="en-US" smtClean="0">
                <a:latin typeface="Helvetica" pitchFamily="2" charset="0"/>
              </a:rPr>
              <a:t>‹#›</a:t>
            </a:fld>
            <a:endParaRPr lang="en-US">
              <a:latin typeface="Helvetica" pitchFamily="2" charset="0"/>
            </a:endParaRPr>
          </a:p>
        </p:txBody>
      </p:sp>
    </p:spTree>
    <p:extLst>
      <p:ext uri="{BB962C8B-B14F-4D97-AF65-F5344CB8AC3E}">
        <p14:creationId xmlns:p14="http://schemas.microsoft.com/office/powerpoint/2010/main" val="362462269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Helvetica"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Helvetica" pitchFamily="2" charset="0"/>
              </a:defRPr>
            </a:lvl1pPr>
          </a:lstStyle>
          <a:p>
            <a:fld id="{E219295E-01D2-8A42-BCF5-8A36CE324D4F}" type="datetimeFigureOut">
              <a:rPr lang="en-US" smtClean="0"/>
              <a:pPr/>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Helvetica"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Helvetica" pitchFamily="2" charset="0"/>
              </a:defRPr>
            </a:lvl1pPr>
          </a:lstStyle>
          <a:p>
            <a:fld id="{0BC411F4-90E6-5244-AF3B-45150A40F001}" type="slidenum">
              <a:rPr lang="en-US" smtClean="0"/>
              <a:pPr/>
              <a:t>‹#›</a:t>
            </a:fld>
            <a:endParaRPr lang="en-US"/>
          </a:p>
        </p:txBody>
      </p:sp>
    </p:spTree>
    <p:extLst>
      <p:ext uri="{BB962C8B-B14F-4D97-AF65-F5344CB8AC3E}">
        <p14:creationId xmlns:p14="http://schemas.microsoft.com/office/powerpoint/2010/main" val="1391130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Helvetica" pitchFamily="2" charset="0"/>
        <a:ea typeface="+mn-ea"/>
        <a:cs typeface="+mn-cs"/>
      </a:defRPr>
    </a:lvl1pPr>
    <a:lvl2pPr marL="457200" algn="l" defTabSz="914400" rtl="0" eaLnBrk="1" latinLnBrk="0" hangingPunct="1">
      <a:defRPr sz="1200" b="0" i="0" kern="1200">
        <a:solidFill>
          <a:schemeClr val="tx1"/>
        </a:solidFill>
        <a:latin typeface="Helvetica" pitchFamily="2" charset="0"/>
        <a:ea typeface="+mn-ea"/>
        <a:cs typeface="+mn-cs"/>
      </a:defRPr>
    </a:lvl2pPr>
    <a:lvl3pPr marL="914400" algn="l" defTabSz="914400" rtl="0" eaLnBrk="1" latinLnBrk="0" hangingPunct="1">
      <a:defRPr sz="1200" b="0" i="0" kern="1200">
        <a:solidFill>
          <a:schemeClr val="tx1"/>
        </a:solidFill>
        <a:latin typeface="Helvetica" pitchFamily="2" charset="0"/>
        <a:ea typeface="+mn-ea"/>
        <a:cs typeface="+mn-cs"/>
      </a:defRPr>
    </a:lvl3pPr>
    <a:lvl4pPr marL="1371600" algn="l" defTabSz="914400" rtl="0" eaLnBrk="1" latinLnBrk="0" hangingPunct="1">
      <a:defRPr sz="1200" b="0" i="0" kern="1200">
        <a:solidFill>
          <a:schemeClr val="tx1"/>
        </a:solidFill>
        <a:latin typeface="Helvetica" pitchFamily="2" charset="0"/>
        <a:ea typeface="+mn-ea"/>
        <a:cs typeface="+mn-cs"/>
      </a:defRPr>
    </a:lvl4pPr>
    <a:lvl5pPr marL="1828800" algn="l" defTabSz="914400" rtl="0" eaLnBrk="1" latinLnBrk="0" hangingPunct="1">
      <a:defRPr sz="1200" b="0" i="0" kern="1200">
        <a:solidFill>
          <a:schemeClr val="tx1"/>
        </a:solidFill>
        <a:latin typeface="Helvetica"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811878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542CE-6622-E7B4-F344-F3EEA8D75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51671F-88C4-F09D-7F4D-4AFFD17C333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B928AE-8EC7-9630-202B-D317A1C9BA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9742EA-40E7-5079-4144-9AA33E885A18}"/>
              </a:ext>
            </a:extLst>
          </p:cNvPr>
          <p:cNvSpPr>
            <a:spLocks noGrp="1"/>
          </p:cNvSpPr>
          <p:nvPr>
            <p:ph type="sldNum" sz="quarter" idx="5"/>
          </p:nvPr>
        </p:nvSpPr>
        <p:spPr/>
        <p:txBody>
          <a:bodyPr/>
          <a:lstStyle/>
          <a:p>
            <a:fld id="{0BC411F4-90E6-5244-AF3B-45150A40F001}" type="slidenum">
              <a:rPr lang="en-US" smtClean="0"/>
              <a:pPr/>
              <a:t>2</a:t>
            </a:fld>
            <a:endParaRPr lang="en-US"/>
          </a:p>
        </p:txBody>
      </p:sp>
    </p:spTree>
    <p:extLst>
      <p:ext uri="{BB962C8B-B14F-4D97-AF65-F5344CB8AC3E}">
        <p14:creationId xmlns:p14="http://schemas.microsoft.com/office/powerpoint/2010/main" val="3693098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Helvetica"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2468533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744379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812142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689790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806311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0508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613122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7A515-3D43-AE71-AF02-6761522BE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68CF37-2B5D-920D-5B8C-CD0268C63C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6D3870-E2AA-5B7E-722D-61F7BCE986FD}"/>
              </a:ext>
            </a:extLst>
          </p:cNvPr>
          <p:cNvSpPr>
            <a:spLocks noGrp="1"/>
          </p:cNvSpPr>
          <p:nvPr>
            <p:ph type="body" idx="1"/>
          </p:nvPr>
        </p:nvSpPr>
        <p:spPr/>
        <p:txBody>
          <a:bodyPr/>
          <a:lstStyle/>
          <a:p>
            <a:pPr marL="285750" indent="-285750">
              <a:buFont typeface="Arial" panose="020B0604020202020204" pitchFamily="34" charset="0"/>
              <a:buChar char="•"/>
            </a:pPr>
            <a:r>
              <a:rPr lang="en-US" sz="1400" kern="1200" dirty="0">
                <a:solidFill>
                  <a:srgbClr val="3C3C3C"/>
                </a:solidFill>
                <a:effectLst/>
                <a:ea typeface="+mn-ea"/>
                <a:cs typeface="+mn-cs"/>
              </a:rPr>
              <a:t>Provide user-friendly procurement catalog content to help employees buy from the right suppliers at the right prices</a:t>
            </a:r>
            <a:endParaRPr lang="en-US" sz="1400" kern="1200" dirty="0">
              <a:solidFill>
                <a:schemeClr val="tx1"/>
              </a:solidFill>
              <a:effectLst/>
              <a:ea typeface="+mn-ea"/>
              <a:cs typeface="+mn-cs"/>
            </a:endParaRPr>
          </a:p>
          <a:p>
            <a:pPr marL="285750" indent="-285750">
              <a:buFont typeface="Arial" panose="020B0604020202020204" pitchFamily="34" charset="0"/>
              <a:buChar char="•"/>
            </a:pPr>
            <a:r>
              <a:rPr lang="en-US" sz="1400" kern="1200" dirty="0">
                <a:solidFill>
                  <a:schemeClr val="tx1"/>
                </a:solidFill>
                <a:effectLst/>
                <a:ea typeface="+mn-ea"/>
                <a:cs typeface="+mn-cs"/>
              </a:rPr>
              <a:t>Multiple approaches to managing and accessing catalog content: internal, supplier managed, and punch-out</a:t>
            </a:r>
          </a:p>
          <a:p>
            <a:pPr marL="285750" indent="-285750">
              <a:buFont typeface="Arial" panose="020B0604020202020204" pitchFamily="34" charset="0"/>
              <a:buChar char="•"/>
            </a:pPr>
            <a:r>
              <a:rPr lang="en-US" sz="1400" kern="1200" dirty="0">
                <a:solidFill>
                  <a:schemeClr val="tx1"/>
                </a:solidFill>
                <a:effectLst/>
                <a:ea typeface="+mn-ea"/>
                <a:cs typeface="+mn-cs"/>
              </a:rPr>
              <a:t>Intuitive tools that enable supply catalogs to be updated in minutes</a:t>
            </a:r>
          </a:p>
          <a:p>
            <a:pPr marL="285750" indent="-285750">
              <a:buFont typeface="Arial" panose="020B0604020202020204" pitchFamily="34" charset="0"/>
              <a:buChar char="•"/>
            </a:pPr>
            <a:r>
              <a:rPr lang="en-US" sz="1400" kern="1200" dirty="0">
                <a:solidFill>
                  <a:schemeClr val="tx1"/>
                </a:solidFill>
                <a:effectLst/>
                <a:ea typeface="+mn-ea"/>
                <a:cs typeface="+mn-cs"/>
              </a:rPr>
              <a:t>Automated catalog verification capability that helps speed updates, reduce workload, and improve accuracy</a:t>
            </a:r>
            <a:endParaRPr lang="en-GB" sz="1400" kern="1200" dirty="0">
              <a:solidFill>
                <a:schemeClr val="tx1"/>
              </a:solidFill>
              <a:ea typeface="+mn-ea"/>
              <a:cs typeface="+mn-cs"/>
            </a:endParaRPr>
          </a:p>
          <a:p>
            <a:endParaRPr lang="en-US" sz="1400" kern="1200" dirty="0">
              <a:solidFill>
                <a:schemeClr val="tx1"/>
              </a:solidFill>
              <a:ea typeface="+mn-ea"/>
              <a:cs typeface="+mn-cs"/>
            </a:endParaRPr>
          </a:p>
          <a:p>
            <a:endParaRPr lang="en-AE"/>
          </a:p>
        </p:txBody>
      </p:sp>
      <p:sp>
        <p:nvSpPr>
          <p:cNvPr id="4" name="Slide Number Placeholder 3">
            <a:extLst>
              <a:ext uri="{FF2B5EF4-FFF2-40B4-BE49-F238E27FC236}">
                <a16:creationId xmlns:a16="http://schemas.microsoft.com/office/drawing/2014/main" id="{2F7A82C7-B0AF-3CD1-6BFC-9D5CEE36366C}"/>
              </a:ext>
            </a:extLst>
          </p:cNvPr>
          <p:cNvSpPr>
            <a:spLocks noGrp="1"/>
          </p:cNvSpPr>
          <p:nvPr>
            <p:ph type="sldNum" sz="quarter" idx="5"/>
          </p:nvPr>
        </p:nvSpPr>
        <p:spPr/>
        <p:txBody>
          <a:bodyPr/>
          <a:lstStyle/>
          <a:p>
            <a:fld id="{7D8C2C35-2B8A-446E-BEC0-FD36716C29AC}" type="slidenum">
              <a:rPr lang="en-DE" smtClean="0"/>
              <a:pPr/>
              <a:t>17</a:t>
            </a:fld>
            <a:endParaRPr lang="en-DE"/>
          </a:p>
        </p:txBody>
      </p:sp>
    </p:spTree>
    <p:extLst>
      <p:ext uri="{BB962C8B-B14F-4D97-AF65-F5344CB8AC3E}">
        <p14:creationId xmlns:p14="http://schemas.microsoft.com/office/powerpoint/2010/main" val="949312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88776"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a typeface="+mn-ea"/>
                <a:cs typeface="+mn-cs"/>
              </a:rPr>
              <a:t>Equip users to follow procurement guidelines – without having to read them first – so they can quickly and easily buy non-sourced goods from preferred suppliers and marketplaces with minimal support from your procurement teams.</a:t>
            </a:r>
            <a:endParaRPr lang="en-US" sz="2000" kern="0" dirty="0">
              <a:solidFill>
                <a:schemeClr val="tx1"/>
              </a:solidFill>
              <a:ea typeface="Arial Unicode MS" pitchFamily="34" charset="-128"/>
              <a:cs typeface="Arial Unicode MS" pitchFamily="34" charset="-128"/>
            </a:endParaRPr>
          </a:p>
          <a:p>
            <a:endParaRPr lang="en-GB" sz="1400" kern="1200" dirty="0">
              <a:solidFill>
                <a:schemeClr val="tx1"/>
              </a:solidFill>
              <a:ea typeface="+mn-ea"/>
              <a:cs typeface="+mn-cs"/>
            </a:endParaRPr>
          </a:p>
          <a:p>
            <a:r>
              <a:rPr lang="en-US" sz="1400" kern="1200" dirty="0">
                <a:solidFill>
                  <a:schemeClr val="tx1"/>
                </a:solidFill>
                <a:effectLst/>
                <a:ea typeface="+mn-ea"/>
                <a:cs typeface="+mn-cs"/>
              </a:rPr>
              <a:t>Drive compliance with purchasing policies through the guided buying capability. It provides a smart and intuitive shopping experience and guides employees to preferred buying channels, processes, and policies. As a result, employees have one place to search for goods and services, collaborate with suppliers, and quickly make compliant purchases with little to no involvement from procurement departments. Use existing catalogs and approval flows to direct your employees to the right items, the right policies, and preferred suppliers within your supply chain and Ariba Network.</a:t>
            </a:r>
            <a:endParaRPr lang="en-GB" sz="1400" kern="1200" dirty="0">
              <a:solidFill>
                <a:schemeClr val="tx1"/>
              </a:solidFill>
              <a:ea typeface="+mn-ea"/>
              <a:cs typeface="+mn-cs"/>
            </a:endParaRPr>
          </a:p>
          <a:p>
            <a:endParaRPr lang="en-US" sz="1400" kern="1200" dirty="0">
              <a:solidFill>
                <a:schemeClr val="tx1"/>
              </a:solidFill>
              <a:ea typeface="+mn-ea"/>
              <a:cs typeface="+mn-cs"/>
            </a:endParaRPr>
          </a:p>
          <a:p>
            <a:endParaRPr lang="en-US" sz="1400" kern="1200" dirty="0">
              <a:solidFill>
                <a:schemeClr val="tx1"/>
              </a:solidFill>
              <a:ea typeface="+mn-ea"/>
              <a:cs typeface="+mn-cs"/>
            </a:endParaRPr>
          </a:p>
          <a:p>
            <a:endParaRPr lang="en-AE"/>
          </a:p>
        </p:txBody>
      </p:sp>
      <p:sp>
        <p:nvSpPr>
          <p:cNvPr id="4" name="Slide Number Placeholder 3"/>
          <p:cNvSpPr>
            <a:spLocks noGrp="1"/>
          </p:cNvSpPr>
          <p:nvPr>
            <p:ph type="sldNum" sz="quarter" idx="5"/>
          </p:nvPr>
        </p:nvSpPr>
        <p:spPr/>
        <p:txBody>
          <a:bodyPr/>
          <a:lstStyle/>
          <a:p>
            <a:fld id="{7D8C2C35-2B8A-446E-BEC0-FD36716C29AC}" type="slidenum">
              <a:rPr lang="en-DE" smtClean="0"/>
              <a:pPr/>
              <a:t>18</a:t>
            </a:fld>
            <a:endParaRPr lang="en-DE"/>
          </a:p>
        </p:txBody>
      </p:sp>
    </p:spTree>
    <p:extLst>
      <p:ext uri="{BB962C8B-B14F-4D97-AF65-F5344CB8AC3E}">
        <p14:creationId xmlns:p14="http://schemas.microsoft.com/office/powerpoint/2010/main" val="4169817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kern="1200" dirty="0">
                <a:solidFill>
                  <a:schemeClr val="tx1"/>
                </a:solidFill>
                <a:effectLst/>
                <a:ea typeface="+mn-ea"/>
                <a:cs typeface="+mn-cs"/>
              </a:rPr>
              <a:t>Regardless of how comprehensive your catalogs are, there will come a time when an employee can’t find exactly what your organization needs when it needs it. In most companies, this means employees will buy from one-off suppliers. While this may meet the need in the moment, these purchases very often pose a managerial challenge because they’re outside of the normal procurement checks, balances, and paper trails. The Spot Buy capability addresses this need by providing:</a:t>
            </a:r>
          </a:p>
          <a:p>
            <a:pPr marL="285750" indent="-285750">
              <a:buFont typeface="Arial" panose="020B0604020202020204" pitchFamily="34" charset="0"/>
              <a:buChar char="•"/>
            </a:pPr>
            <a:r>
              <a:rPr lang="en-US" sz="1400" kern="1200" dirty="0">
                <a:solidFill>
                  <a:schemeClr val="tx1"/>
                </a:solidFill>
                <a:effectLst/>
                <a:ea typeface="+mn-ea"/>
                <a:cs typeface="+mn-cs"/>
              </a:rPr>
              <a:t>An easier way to connect to content providers available from the capability’s ecosystem of suppliers, including marketplaces and qualified Ariba Network suppliers, enabling users to quickly find and buy what they need from among more than 100 million items.</a:t>
            </a:r>
          </a:p>
          <a:p>
            <a:pPr marL="285750" indent="-285750">
              <a:buFont typeface="Arial" panose="020B0604020202020204" pitchFamily="34" charset="0"/>
              <a:buChar char="•"/>
            </a:pPr>
            <a:r>
              <a:rPr lang="en-US" sz="1400" kern="1200" dirty="0">
                <a:solidFill>
                  <a:schemeClr val="tx1"/>
                </a:solidFill>
                <a:effectLst/>
                <a:ea typeface="+mn-ea"/>
                <a:cs typeface="+mn-cs"/>
              </a:rPr>
              <a:t>A trusted source of supply from hundreds of </a:t>
            </a:r>
            <a:r>
              <a:rPr lang="en-US" sz="1400" kern="1200" dirty="0" err="1">
                <a:solidFill>
                  <a:schemeClr val="tx1"/>
                </a:solidFill>
                <a:effectLst/>
                <a:ea typeface="+mn-ea"/>
                <a:cs typeface="+mn-cs"/>
              </a:rPr>
              <a:t>preenabled</a:t>
            </a:r>
            <a:r>
              <a:rPr lang="en-US" sz="1400" kern="1200" dirty="0">
                <a:solidFill>
                  <a:schemeClr val="tx1"/>
                </a:solidFill>
                <a:effectLst/>
                <a:ea typeface="+mn-ea"/>
                <a:cs typeface="+mn-cs"/>
              </a:rPr>
              <a:t> marketplaces such as Amazon Business in the United States and Canada, and Unite in Europe, the Middle East, and Asia.</a:t>
            </a:r>
          </a:p>
          <a:p>
            <a:pPr marL="285750" indent="-285750">
              <a:buFont typeface="Arial" panose="020B0604020202020204" pitchFamily="34" charset="0"/>
              <a:buChar char="•"/>
            </a:pPr>
            <a:r>
              <a:rPr lang="en-US" sz="1400" kern="1200" dirty="0">
                <a:solidFill>
                  <a:schemeClr val="tx1"/>
                </a:solidFill>
                <a:effectLst/>
                <a:ea typeface="+mn-ea"/>
                <a:cs typeface="+mn-cs"/>
              </a:rPr>
              <a:t>Control, because you customize it according to your policies and procedures, search criteria, and administrative contacts to manage spot buy requisitions</a:t>
            </a:r>
          </a:p>
          <a:p>
            <a:pPr marL="285750" indent="-285750">
              <a:buFont typeface="Arial" panose="020B0604020202020204" pitchFamily="34" charset="0"/>
              <a:buChar char="•"/>
            </a:pPr>
            <a:r>
              <a:rPr lang="en-US" sz="1400" kern="1200" dirty="0">
                <a:solidFill>
                  <a:schemeClr val="tx1"/>
                </a:solidFill>
                <a:effectLst/>
                <a:ea typeface="+mn-ea"/>
                <a:cs typeface="+mn-cs"/>
              </a:rPr>
              <a:t>Detailed data for monitoring and reconciling transactions</a:t>
            </a:r>
            <a:endParaRPr lang="en-GB" sz="1400" kern="1200" dirty="0">
              <a:solidFill>
                <a:schemeClr val="tx1"/>
              </a:solidFill>
              <a:ea typeface="+mn-ea"/>
              <a:cs typeface="+mn-cs"/>
            </a:endParaRPr>
          </a:p>
          <a:p>
            <a:endParaRPr lang="en-US" sz="1400" kern="1200" dirty="0">
              <a:solidFill>
                <a:schemeClr val="tx1"/>
              </a:solidFill>
              <a:ea typeface="+mn-ea"/>
              <a:cs typeface="+mn-cs"/>
            </a:endParaRPr>
          </a:p>
          <a:p>
            <a:endParaRPr lang="en-US" sz="1400" kern="1200" dirty="0">
              <a:solidFill>
                <a:schemeClr val="tx1"/>
              </a:solidFill>
              <a:ea typeface="+mn-ea"/>
              <a:cs typeface="+mn-cs"/>
            </a:endParaRPr>
          </a:p>
          <a:p>
            <a:endParaRPr lang="en-AE"/>
          </a:p>
        </p:txBody>
      </p:sp>
      <p:sp>
        <p:nvSpPr>
          <p:cNvPr id="4" name="Slide Number Placeholder 3"/>
          <p:cNvSpPr>
            <a:spLocks noGrp="1"/>
          </p:cNvSpPr>
          <p:nvPr>
            <p:ph type="sldNum" sz="quarter" idx="5"/>
          </p:nvPr>
        </p:nvSpPr>
        <p:spPr/>
        <p:txBody>
          <a:bodyPr/>
          <a:lstStyle/>
          <a:p>
            <a:fld id="{7D8C2C35-2B8A-446E-BEC0-FD36716C29AC}" type="slidenum">
              <a:rPr lang="en-DE" smtClean="0"/>
              <a:pPr/>
              <a:t>19</a:t>
            </a:fld>
            <a:endParaRPr lang="en-DE"/>
          </a:p>
        </p:txBody>
      </p:sp>
    </p:spTree>
    <p:extLst>
      <p:ext uri="{BB962C8B-B14F-4D97-AF65-F5344CB8AC3E}">
        <p14:creationId xmlns:p14="http://schemas.microsoft.com/office/powerpoint/2010/main" val="1735150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4B508-8A54-6CED-37EB-1D67958A8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A075A4-0DFB-7ED6-CB50-42D35F03D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01369-9427-7DC0-D8BD-2D2BD4437C66}"/>
              </a:ext>
            </a:extLst>
          </p:cNvPr>
          <p:cNvSpPr>
            <a:spLocks noGrp="1"/>
          </p:cNvSpPr>
          <p:nvPr>
            <p:ph type="body" idx="1"/>
          </p:nvPr>
        </p:nvSpPr>
        <p:spPr/>
        <p:txBody>
          <a:bodyPr/>
          <a:lstStyle/>
          <a:p>
            <a:r>
              <a:rPr lang="en-US" sz="1400" kern="1200" dirty="0">
                <a:solidFill>
                  <a:schemeClr val="tx1"/>
                </a:solidFill>
                <a:effectLst/>
                <a:ea typeface="+mn-ea"/>
                <a:cs typeface="+mn-cs"/>
              </a:rPr>
              <a:t>Regardless of how comprehensive your catalogs are, there will come a time when an employee can’t find exactly what your organization needs when it needs it. In most companies, this means employees will buy from one-off suppliers. While this may meet the need in the moment, these purchases very often pose a managerial challenge because they’re outside of the normal procurement checks, balances, and paper trails. The Spot Buy capability addresses this need by providing:</a:t>
            </a:r>
          </a:p>
          <a:p>
            <a:pPr marL="285750" indent="-285750">
              <a:buFont typeface="Arial" panose="020B0604020202020204" pitchFamily="34" charset="0"/>
              <a:buChar char="•"/>
            </a:pPr>
            <a:r>
              <a:rPr lang="en-US" sz="1400" kern="1200" dirty="0">
                <a:solidFill>
                  <a:schemeClr val="tx1"/>
                </a:solidFill>
                <a:effectLst/>
                <a:ea typeface="+mn-ea"/>
                <a:cs typeface="+mn-cs"/>
              </a:rPr>
              <a:t>An easier way to connect to content providers available from the capability’s ecosystem of suppliers, including marketplaces and qualified Ariba Network suppliers, enabling users to quickly find and buy what they need from among more than 100 million items.</a:t>
            </a:r>
          </a:p>
          <a:p>
            <a:pPr marL="285750" indent="-285750">
              <a:buFont typeface="Arial" panose="020B0604020202020204" pitchFamily="34" charset="0"/>
              <a:buChar char="•"/>
            </a:pPr>
            <a:r>
              <a:rPr lang="en-US" sz="1400" kern="1200" dirty="0">
                <a:solidFill>
                  <a:schemeClr val="tx1"/>
                </a:solidFill>
                <a:effectLst/>
                <a:ea typeface="+mn-ea"/>
                <a:cs typeface="+mn-cs"/>
              </a:rPr>
              <a:t>A trusted source of supply from hundreds of </a:t>
            </a:r>
            <a:r>
              <a:rPr lang="en-US" sz="1400" kern="1200" dirty="0" err="1">
                <a:solidFill>
                  <a:schemeClr val="tx1"/>
                </a:solidFill>
                <a:effectLst/>
                <a:ea typeface="+mn-ea"/>
                <a:cs typeface="+mn-cs"/>
              </a:rPr>
              <a:t>preenabled</a:t>
            </a:r>
            <a:r>
              <a:rPr lang="en-US" sz="1400" kern="1200" dirty="0">
                <a:solidFill>
                  <a:schemeClr val="tx1"/>
                </a:solidFill>
                <a:effectLst/>
                <a:ea typeface="+mn-ea"/>
                <a:cs typeface="+mn-cs"/>
              </a:rPr>
              <a:t> marketplaces such as Amazon Business in the United States and Canada, and Unite in Europe, the Middle East, and Asia.</a:t>
            </a:r>
          </a:p>
          <a:p>
            <a:pPr marL="285750" indent="-285750">
              <a:buFont typeface="Arial" panose="020B0604020202020204" pitchFamily="34" charset="0"/>
              <a:buChar char="•"/>
            </a:pPr>
            <a:r>
              <a:rPr lang="en-US" sz="1400" kern="1200" dirty="0">
                <a:solidFill>
                  <a:schemeClr val="tx1"/>
                </a:solidFill>
                <a:effectLst/>
                <a:ea typeface="+mn-ea"/>
                <a:cs typeface="+mn-cs"/>
              </a:rPr>
              <a:t>Control, because you customize it according to your policies and procedures, search criteria, and administrative contacts to manage spot buy requisitions</a:t>
            </a:r>
          </a:p>
          <a:p>
            <a:pPr marL="285750" indent="-285750">
              <a:buFont typeface="Arial" panose="020B0604020202020204" pitchFamily="34" charset="0"/>
              <a:buChar char="•"/>
            </a:pPr>
            <a:r>
              <a:rPr lang="en-US" sz="1400" kern="1200" dirty="0">
                <a:solidFill>
                  <a:schemeClr val="tx1"/>
                </a:solidFill>
                <a:effectLst/>
                <a:ea typeface="+mn-ea"/>
                <a:cs typeface="+mn-cs"/>
              </a:rPr>
              <a:t>Detailed data for monitoring and reconciling transactions</a:t>
            </a:r>
            <a:endParaRPr lang="en-GB" sz="1400" kern="1200" dirty="0">
              <a:solidFill>
                <a:schemeClr val="tx1"/>
              </a:solidFill>
              <a:ea typeface="+mn-ea"/>
              <a:cs typeface="+mn-cs"/>
            </a:endParaRPr>
          </a:p>
          <a:p>
            <a:endParaRPr lang="en-US" sz="1400" kern="1200" dirty="0">
              <a:solidFill>
                <a:schemeClr val="tx1"/>
              </a:solidFill>
              <a:ea typeface="+mn-ea"/>
              <a:cs typeface="+mn-cs"/>
            </a:endParaRPr>
          </a:p>
          <a:p>
            <a:endParaRPr lang="en-US" sz="1400" kern="1200" dirty="0">
              <a:solidFill>
                <a:schemeClr val="tx1"/>
              </a:solidFill>
              <a:ea typeface="+mn-ea"/>
              <a:cs typeface="+mn-cs"/>
            </a:endParaRPr>
          </a:p>
          <a:p>
            <a:endParaRPr lang="en-AE"/>
          </a:p>
        </p:txBody>
      </p:sp>
      <p:sp>
        <p:nvSpPr>
          <p:cNvPr id="4" name="Slide Number Placeholder 3">
            <a:extLst>
              <a:ext uri="{FF2B5EF4-FFF2-40B4-BE49-F238E27FC236}">
                <a16:creationId xmlns:a16="http://schemas.microsoft.com/office/drawing/2014/main" id="{042F35FE-DB75-E603-CD81-031C2CA3D683}"/>
              </a:ext>
            </a:extLst>
          </p:cNvPr>
          <p:cNvSpPr>
            <a:spLocks noGrp="1"/>
          </p:cNvSpPr>
          <p:nvPr>
            <p:ph type="sldNum" sz="quarter" idx="5"/>
          </p:nvPr>
        </p:nvSpPr>
        <p:spPr/>
        <p:txBody>
          <a:bodyPr/>
          <a:lstStyle/>
          <a:p>
            <a:fld id="{7D8C2C35-2B8A-446E-BEC0-FD36716C29AC}" type="slidenum">
              <a:rPr lang="en-DE" smtClean="0"/>
              <a:pPr/>
              <a:t>20</a:t>
            </a:fld>
            <a:endParaRPr lang="en-DE"/>
          </a:p>
        </p:txBody>
      </p:sp>
    </p:spTree>
    <p:extLst>
      <p:ext uri="{BB962C8B-B14F-4D97-AF65-F5344CB8AC3E}">
        <p14:creationId xmlns:p14="http://schemas.microsoft.com/office/powerpoint/2010/main" val="21585910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61" name="Text Placeholder 60">
            <a:extLst>
              <a:ext uri="{FF2B5EF4-FFF2-40B4-BE49-F238E27FC236}">
                <a16:creationId xmlns:a16="http://schemas.microsoft.com/office/drawing/2014/main" id="{B9188BAB-85D5-DD13-C67E-E27202EAE70B}"/>
              </a:ext>
            </a:extLst>
          </p:cNvPr>
          <p:cNvSpPr>
            <a:spLocks noGrp="1"/>
          </p:cNvSpPr>
          <p:nvPr>
            <p:ph type="body" sz="quarter" idx="12" hasCustomPrompt="1"/>
          </p:nvPr>
        </p:nvSpPr>
        <p:spPr>
          <a:xfrm>
            <a:off x="4760181" y="2824427"/>
            <a:ext cx="6802279" cy="2516199"/>
          </a:xfrm>
          <a:prstGeom prst="rect">
            <a:avLst/>
          </a:prstGeom>
        </p:spPr>
        <p:txBody>
          <a:bodyPr/>
          <a:lstStyle>
            <a:lvl1pPr marL="0" indent="0">
              <a:lnSpc>
                <a:spcPct val="100000"/>
              </a:lnSpc>
              <a:buClr>
                <a:schemeClr val="accent2"/>
              </a:buClr>
              <a:buFont typeface="Arial" panose="020B0604020202020204" pitchFamily="34" charset="0"/>
              <a:buNone/>
              <a:defRPr sz="48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r>
              <a:rPr lang="en-US" sz="4400" b="1" dirty="0">
                <a:solidFill>
                  <a:srgbClr val="1C1D3B"/>
                </a:solidFill>
                <a:latin typeface="Helvetica" pitchFamily="2" charset="0"/>
                <a:cs typeface="Sora" pitchFamily="2" charset="0"/>
              </a:rPr>
              <a:t>The presentation title will come here</a:t>
            </a:r>
          </a:p>
          <a:p>
            <a:r>
              <a:rPr lang="en-US" sz="4400" b="1" dirty="0">
                <a:solidFill>
                  <a:srgbClr val="1C1D3B"/>
                </a:solidFill>
                <a:latin typeface="Helvetica" pitchFamily="2" charset="0"/>
                <a:cs typeface="Sora" pitchFamily="2" charset="0"/>
              </a:rPr>
              <a:t>(up to three lines)</a:t>
            </a:r>
          </a:p>
        </p:txBody>
      </p:sp>
      <p:grpSp>
        <p:nvGrpSpPr>
          <p:cNvPr id="5" name="Group 4">
            <a:extLst>
              <a:ext uri="{FF2B5EF4-FFF2-40B4-BE49-F238E27FC236}">
                <a16:creationId xmlns:a16="http://schemas.microsoft.com/office/drawing/2014/main" id="{869EF4BB-C667-DD16-7B1E-C4A8E3017170}"/>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01E5F9BA-617A-B0BA-907C-867F56DA41B5}"/>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56809C12-3214-8461-E791-55EA82D68A54}"/>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17E92F0E-DA18-3D69-61EA-598E22779C89}"/>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D766CD77-DF13-BB39-6A84-C32C4D303EB6}"/>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E04714BE-61FF-118A-9FA5-83B7E097E2A9}"/>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0CE47359-5BBA-6469-155D-330B00ED6237}"/>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3463834F-BB22-7C42-588D-998182DA2107}"/>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12AC4676-3F9B-B363-1811-BBA9954A4ECE}"/>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9CA89CBD-CB7E-9616-683E-7FDB69F24D8B}"/>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CD1ED26E-4806-5A4A-B2B2-C7214A5035EA}"/>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2A14418-6267-4B50-2234-A3B2B1ED178A}"/>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78B61E1D-448E-1940-DD01-F5178758E149}"/>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997A3EB2-A3DD-1D0E-A47E-CF05C9AFCDEF}"/>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6AF7B9CF-CE5C-9D30-7050-DCB5F684EC1A}"/>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B98C4E48-54D1-56DC-2F01-308F6360FEB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E500999A-671B-73C1-72D0-8ECF91D8AD06}"/>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41B09303-8FC7-0CB4-CD04-95929ED7084E}"/>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54CE1726-7AC5-F56E-6FEC-9B26B8EB3E26}"/>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E0132A18-5DE3-F130-839C-8E32858653F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7BB454A-78E9-3207-CD58-5F7A2B7E4727}"/>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F901E444-9043-E751-905D-E0061F122B9F}"/>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5C700834-6448-9A0D-1702-D49490B871E1}"/>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1AAAE891-D9BC-2DF2-E9F9-B31DA0D492F8}"/>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449D16E0-51B4-0212-F85C-51C63C0704CF}"/>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F9EEBA6C-84F7-190F-3326-63C259C3E74B}"/>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24ED561A-A36F-C179-94F1-9EC4360B37BD}"/>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3A8C8B0D-6F42-6135-261A-D86CE87D99CC}"/>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3D8C87F3-5DAA-2B75-AA87-04F7B36C9D41}"/>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653A4F01-CCD9-8595-4901-98D4AE37C1F3}"/>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657520B6-4BF5-C2BE-FB74-E808748F6E55}"/>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5EDECA02-690E-A029-14F6-68FC169AC8FA}"/>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F64906F2-5FB3-EF20-83E3-4F1DFD8CA2CD}"/>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A7E92967-4817-239D-CB39-92A052CB2FA6}"/>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DEF7D5EE-A7EA-533C-7E9B-E34F6C40F4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2EA523F2-B53B-ECA6-3FBB-ED15AA72C4F1}"/>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12930BEE-2FEB-5673-0BCE-8B662FF553D4}"/>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341CA6F-3015-2658-B6AD-41EE97EA345A}"/>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BDD782AA-F4C9-1445-2021-922DCC9FB9F9}"/>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F7176604-F11B-902B-2A4F-E24912C950F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D9ABF3C-2F70-371A-7695-69FA0BCB7326}"/>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F6513386-5B25-B370-75B9-CBF971663457}"/>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EF152BDE-9E15-6F22-9BD9-5862C13E4E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08BE346A-2409-86D8-09A8-EB5E1E1EEFAC}"/>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A071D0B8-7BD1-1130-D1AC-C17B71739967}"/>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437AEEDE-A472-FF54-B708-38B1927C341B}"/>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28F75F4D-BE14-74A1-74CB-A3BF9EB12A9B}"/>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22748C43-E929-A605-2D04-251F20436A41}"/>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A78085A7-6077-CFE4-5AF7-67B201F9CB17}"/>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55" name="Picture 54" descr="A logo with white text&#10;&#10;Description automatically generated">
            <a:extLst>
              <a:ext uri="{FF2B5EF4-FFF2-40B4-BE49-F238E27FC236}">
                <a16:creationId xmlns:a16="http://schemas.microsoft.com/office/drawing/2014/main" id="{00956D7E-CCF5-1A23-EE32-9B2E170015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63377" y="390859"/>
            <a:ext cx="648629" cy="374868"/>
          </a:xfrm>
          <a:prstGeom prst="rect">
            <a:avLst/>
          </a:prstGeom>
        </p:spPr>
      </p:pic>
      <p:cxnSp>
        <p:nvCxnSpPr>
          <p:cNvPr id="56" name="Straight Connector 55">
            <a:extLst>
              <a:ext uri="{FF2B5EF4-FFF2-40B4-BE49-F238E27FC236}">
                <a16:creationId xmlns:a16="http://schemas.microsoft.com/office/drawing/2014/main" id="{ED556286-F534-4342-4B2F-E1B058C13DA4}"/>
              </a:ext>
            </a:extLst>
          </p:cNvPr>
          <p:cNvCxnSpPr>
            <a:cxnSpLocks/>
          </p:cNvCxnSpPr>
          <p:nvPr userDrawn="1"/>
        </p:nvCxnSpPr>
        <p:spPr>
          <a:xfrm>
            <a:off x="11094126" y="338326"/>
            <a:ext cx="0" cy="493456"/>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pic>
        <p:nvPicPr>
          <p:cNvPr id="57" name="Picture Placeholder 16">
            <a:extLst>
              <a:ext uri="{FF2B5EF4-FFF2-40B4-BE49-F238E27FC236}">
                <a16:creationId xmlns:a16="http://schemas.microsoft.com/office/drawing/2014/main" id="{1B469D76-27A7-1B27-84FD-D9628A660C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3809997" cy="6858000"/>
          </a:xfrm>
          <a:custGeom>
            <a:avLst/>
            <a:gdLst>
              <a:gd name="connsiteX0" fmla="*/ 0 w 3259899"/>
              <a:gd name="connsiteY0" fmla="*/ 0 h 4149052"/>
              <a:gd name="connsiteX1" fmla="*/ 3259899 w 3259899"/>
              <a:gd name="connsiteY1" fmla="*/ 0 h 4149052"/>
              <a:gd name="connsiteX2" fmla="*/ 3259899 w 3259899"/>
              <a:gd name="connsiteY2" fmla="*/ 4149052 h 4149052"/>
              <a:gd name="connsiteX3" fmla="*/ 0 w 3259899"/>
              <a:gd name="connsiteY3" fmla="*/ 4149052 h 4149052"/>
            </a:gdLst>
            <a:ahLst/>
            <a:cxnLst>
              <a:cxn ang="0">
                <a:pos x="connsiteX0" y="connsiteY0"/>
              </a:cxn>
              <a:cxn ang="0">
                <a:pos x="connsiteX1" y="connsiteY1"/>
              </a:cxn>
              <a:cxn ang="0">
                <a:pos x="connsiteX2" y="connsiteY2"/>
              </a:cxn>
              <a:cxn ang="0">
                <a:pos x="connsiteX3" y="connsiteY3"/>
              </a:cxn>
            </a:cxnLst>
            <a:rect l="l" t="t" r="r" b="b"/>
            <a:pathLst>
              <a:path w="3259899" h="4149052">
                <a:moveTo>
                  <a:pt x="0" y="0"/>
                </a:moveTo>
                <a:lnTo>
                  <a:pt x="3259899" y="0"/>
                </a:lnTo>
                <a:lnTo>
                  <a:pt x="3259899" y="4149052"/>
                </a:lnTo>
                <a:lnTo>
                  <a:pt x="0" y="4149052"/>
                </a:lnTo>
                <a:close/>
              </a:path>
            </a:pathLst>
          </a:custGeom>
          <a:noFill/>
        </p:spPr>
      </p:pic>
      <p:sp>
        <p:nvSpPr>
          <p:cNvPr id="59" name="Rectangle 58">
            <a:extLst>
              <a:ext uri="{FF2B5EF4-FFF2-40B4-BE49-F238E27FC236}">
                <a16:creationId xmlns:a16="http://schemas.microsoft.com/office/drawing/2014/main" id="{7B482298-B4F7-18EF-5BF8-1EBD8DD9F9A3}"/>
              </a:ext>
            </a:extLst>
          </p:cNvPr>
          <p:cNvSpPr/>
          <p:nvPr userDrawn="1"/>
        </p:nvSpPr>
        <p:spPr>
          <a:xfrm>
            <a:off x="3809996" y="-1"/>
            <a:ext cx="134624" cy="6857999"/>
          </a:xfrm>
          <a:prstGeom prst="rect">
            <a:avLst/>
          </a:prstGeom>
          <a:solidFill>
            <a:srgbClr val="D4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0" name="TextBox 59">
            <a:extLst>
              <a:ext uri="{FF2B5EF4-FFF2-40B4-BE49-F238E27FC236}">
                <a16:creationId xmlns:a16="http://schemas.microsoft.com/office/drawing/2014/main" id="{DDB2AB9A-54EC-3569-E48D-6F355A3EBFBE}"/>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dirty="0">
                <a:solidFill>
                  <a:srgbClr val="7F7F7F"/>
                </a:solidFill>
                <a:latin typeface="Helvetica" pitchFamily="2" charset="0"/>
                <a:cs typeface="Segoe UI" panose="020B0502040204020203" pitchFamily="34" charset="0"/>
              </a:rPr>
              <a:t>© </a:t>
            </a:r>
            <a:fld id="{2ECE5DFA-5582-DB45-9FA5-CDB2666A2322}" type="datetimeyyyy">
              <a:rPr lang="en-US" sz="600" b="0" smtClean="0">
                <a:solidFill>
                  <a:srgbClr val="7F7F7F"/>
                </a:solidFill>
                <a:latin typeface="Helvetica" pitchFamily="2" charset="0"/>
                <a:cs typeface="Segoe UI" panose="020B0502040204020203" pitchFamily="34" charset="0"/>
              </a:rPr>
              <a:t>2026</a:t>
            </a:fld>
            <a:r>
              <a:rPr lang="en-US" sz="600" b="0" dirty="0">
                <a:solidFill>
                  <a:srgbClr val="7F7F7F"/>
                </a:solidFill>
                <a:latin typeface="Helvetica" pitchFamily="2" charset="0"/>
                <a:cs typeface="Segoe UI" panose="020B0502040204020203" pitchFamily="34" charset="0"/>
              </a:rPr>
              <a:t> Auritas LLC.  All rights reserved.</a:t>
            </a:r>
          </a:p>
        </p:txBody>
      </p:sp>
      <p:sp>
        <p:nvSpPr>
          <p:cNvPr id="63" name="Text Placeholder 60">
            <a:extLst>
              <a:ext uri="{FF2B5EF4-FFF2-40B4-BE49-F238E27FC236}">
                <a16:creationId xmlns:a16="http://schemas.microsoft.com/office/drawing/2014/main" id="{DD4DCDF3-5D25-3421-FF6E-A32E3383D718}"/>
              </a:ext>
            </a:extLst>
          </p:cNvPr>
          <p:cNvSpPr>
            <a:spLocks noGrp="1"/>
          </p:cNvSpPr>
          <p:nvPr>
            <p:ph type="body" sz="quarter" idx="11" hasCustomPrompt="1"/>
          </p:nvPr>
        </p:nvSpPr>
        <p:spPr>
          <a:xfrm>
            <a:off x="4760181" y="2251715"/>
            <a:ext cx="6802279" cy="468297"/>
          </a:xfrm>
          <a:prstGeom prst="rect">
            <a:avLst/>
          </a:prstGeom>
        </p:spPr>
        <p:txBody>
          <a:bodyPr anchor="ctr"/>
          <a:lstStyle>
            <a:lvl1pPr marL="0" indent="0">
              <a:lnSpc>
                <a:spcPct val="150000"/>
              </a:lnSpc>
              <a:buClr>
                <a:schemeClr val="accent2"/>
              </a:buClr>
              <a:buFont typeface="Arial" panose="020B0604020202020204" pitchFamily="34" charset="0"/>
              <a:buNone/>
              <a:defRPr sz="1600" b="1">
                <a:solidFill>
                  <a:schemeClr val="accent1"/>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Subheading will come here</a:t>
            </a:r>
          </a:p>
        </p:txBody>
      </p:sp>
      <p:pic>
        <p:nvPicPr>
          <p:cNvPr id="2" name="Graphic 1">
            <a:extLst>
              <a:ext uri="{FF2B5EF4-FFF2-40B4-BE49-F238E27FC236}">
                <a16:creationId xmlns:a16="http://schemas.microsoft.com/office/drawing/2014/main" id="{A681EDFF-98C6-E313-D740-2952DDF5986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159491" y="408273"/>
            <a:ext cx="1660538" cy="357454"/>
          </a:xfrm>
          <a:prstGeom prst="rect">
            <a:avLst/>
          </a:prstGeom>
        </p:spPr>
      </p:pic>
    </p:spTree>
    <p:extLst>
      <p:ext uri="{BB962C8B-B14F-4D97-AF65-F5344CB8AC3E}">
        <p14:creationId xmlns:p14="http://schemas.microsoft.com/office/powerpoint/2010/main" val="42419915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82FCDD-1B0D-B8F4-C148-009B89EF524D}"/>
              </a:ext>
            </a:extLst>
          </p:cNvPr>
          <p:cNvSpPr/>
          <p:nvPr userDrawn="1"/>
        </p:nvSpPr>
        <p:spPr>
          <a:xfrm>
            <a:off x="6561666" y="0"/>
            <a:ext cx="5630333"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 name="TextBox 2">
            <a:extLst>
              <a:ext uri="{FF2B5EF4-FFF2-40B4-BE49-F238E27FC236}">
                <a16:creationId xmlns:a16="http://schemas.microsoft.com/office/drawing/2014/main" id="{2C06FF1E-3398-5B30-8C22-7AD6BFF8E245}"/>
              </a:ext>
            </a:extLst>
          </p:cNvPr>
          <p:cNvSpPr txBox="1"/>
          <p:nvPr userDrawn="1"/>
        </p:nvSpPr>
        <p:spPr>
          <a:xfrm>
            <a:off x="930041" y="694590"/>
            <a:ext cx="2254143" cy="769441"/>
          </a:xfrm>
          <a:prstGeom prst="rect">
            <a:avLst/>
          </a:prstGeom>
          <a:noFill/>
        </p:spPr>
        <p:txBody>
          <a:bodyPr wrap="none" rtlCol="0">
            <a:spAutoFit/>
          </a:bodyPr>
          <a:lstStyle/>
          <a:p>
            <a:r>
              <a:rPr lang="en-US" sz="4400" b="1">
                <a:latin typeface="Helvetica" pitchFamily="2" charset="0"/>
                <a:cs typeface="Sora" pitchFamily="2" charset="0"/>
              </a:rPr>
              <a:t>Agenda</a:t>
            </a:r>
          </a:p>
        </p:txBody>
      </p:sp>
      <p:sp>
        <p:nvSpPr>
          <p:cNvPr id="6" name="Rectangle 5">
            <a:extLst>
              <a:ext uri="{FF2B5EF4-FFF2-40B4-BE49-F238E27FC236}">
                <a16:creationId xmlns:a16="http://schemas.microsoft.com/office/drawing/2014/main" id="{B73EA784-004F-3055-4320-BFEDCF18B956}"/>
              </a:ext>
            </a:extLst>
          </p:cNvPr>
          <p:cNvSpPr/>
          <p:nvPr userDrawn="1"/>
        </p:nvSpPr>
        <p:spPr>
          <a:xfrm>
            <a:off x="8675980" y="1879562"/>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Picture Placeholder 11">
            <a:extLst>
              <a:ext uri="{FF2B5EF4-FFF2-40B4-BE49-F238E27FC236}">
                <a16:creationId xmlns:a16="http://schemas.microsoft.com/office/drawing/2014/main" id="{ABEA7740-9D11-0810-9EC3-D2819BB84F60}"/>
              </a:ext>
            </a:extLst>
          </p:cNvPr>
          <p:cNvSpPr>
            <a:spLocks noGrp="1"/>
          </p:cNvSpPr>
          <p:nvPr>
            <p:ph type="pic" sz="quarter" idx="10"/>
          </p:nvPr>
        </p:nvSpPr>
        <p:spPr>
          <a:xfrm>
            <a:off x="6562899" y="2065292"/>
            <a:ext cx="3674534" cy="4795837"/>
          </a:xfrm>
          <a:prstGeom prst="rect">
            <a:avLst/>
          </a:prstGeom>
          <a:blipFill dpi="0" rotWithShape="1">
            <a:blip r:embed="rId2" cstate="screen">
              <a:extLst>
                <a:ext uri="{28A0092B-C50C-407E-A947-70E740481C1C}">
                  <a14:useLocalDpi xmlns:a14="http://schemas.microsoft.com/office/drawing/2010/main"/>
                </a:ext>
              </a:extLst>
            </a:blip>
            <a:srcRect/>
            <a:stretch>
              <a:fillRect b="65"/>
            </a:stretch>
          </a:blipFill>
        </p:spPr>
        <p:txBody>
          <a:bodyPr/>
          <a:lstStyle/>
          <a:p>
            <a:r>
              <a:rPr lang="en-US"/>
              <a:t>Click icon to add picture</a:t>
            </a:r>
            <a:endParaRPr lang="en-US" dirty="0"/>
          </a:p>
        </p:txBody>
      </p:sp>
      <p:sp>
        <p:nvSpPr>
          <p:cNvPr id="13" name="Text Placeholder 60">
            <a:extLst>
              <a:ext uri="{FF2B5EF4-FFF2-40B4-BE49-F238E27FC236}">
                <a16:creationId xmlns:a16="http://schemas.microsoft.com/office/drawing/2014/main" id="{2DE85165-8D42-272D-C2BA-45611E5692F0}"/>
              </a:ext>
            </a:extLst>
          </p:cNvPr>
          <p:cNvSpPr>
            <a:spLocks noGrp="1"/>
          </p:cNvSpPr>
          <p:nvPr>
            <p:ph type="body" sz="quarter" idx="11" hasCustomPrompt="1"/>
          </p:nvPr>
        </p:nvSpPr>
        <p:spPr>
          <a:xfrm>
            <a:off x="916637" y="1879563"/>
            <a:ext cx="4713698" cy="4414912"/>
          </a:xfrm>
          <a:prstGeom prst="rect">
            <a:avLst/>
          </a:prstGeom>
        </p:spPr>
        <p:txBody>
          <a:bodyPr/>
          <a:lstStyle>
            <a:lvl1pPr marL="285750" marR="0" indent="-285750" algn="l" defTabSz="914400" rtl="0" eaLnBrk="1" fontAlgn="auto" latinLnBrk="0" hangingPunct="1">
              <a:lnSpc>
                <a:spcPct val="150000"/>
              </a:lnSpc>
              <a:spcBef>
                <a:spcPts val="0"/>
              </a:spcBef>
              <a:spcAft>
                <a:spcPts val="1000"/>
              </a:spcAft>
              <a:buClr>
                <a:schemeClr val="accent1"/>
              </a:buClr>
              <a:buSzTx/>
              <a:buFont typeface="Arial" panose="020B0604020202020204" pitchFamily="34" charset="0"/>
              <a:buChar char="•"/>
              <a:tabLst/>
              <a:defRPr sz="18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1"/>
              </a:buClr>
              <a:buSzTx/>
              <a:buFont typeface="Arial" panose="020B0604020202020204" pitchFamily="34" charset="0"/>
              <a:buChar char="•"/>
              <a:tabLst/>
              <a:defRPr sz="16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dirty="0"/>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dirty="0"/>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dirty="0"/>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dirty="0"/>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dirty="0"/>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dirty="0"/>
              <a:t>Topics for agenda come </a:t>
            </a:r>
          </a:p>
          <a:p>
            <a:pPr marL="685800" marR="0" lvl="1"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r>
              <a:rPr lang="en-US" dirty="0"/>
              <a:t>Topics for agenda come </a:t>
            </a:r>
          </a:p>
          <a:p>
            <a:pPr marL="285750" marR="0" lvl="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a:pPr>
            <a:endParaRPr lang="en-US" dirty="0"/>
          </a:p>
          <a:p>
            <a:pPr lvl="0"/>
            <a:endParaRPr lang="en-US" dirty="0"/>
          </a:p>
        </p:txBody>
      </p:sp>
      <p:pic>
        <p:nvPicPr>
          <p:cNvPr id="7" name="Picture 6" descr="A black background with white text&#10;&#10;AI-generated content may be incorrect.">
            <a:extLst>
              <a:ext uri="{FF2B5EF4-FFF2-40B4-BE49-F238E27FC236}">
                <a16:creationId xmlns:a16="http://schemas.microsoft.com/office/drawing/2014/main" id="{A33B93AE-F507-80D8-99F5-0FDE8D1D632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669736" y="70639"/>
            <a:ext cx="1349268" cy="433186"/>
          </a:xfrm>
          <a:prstGeom prst="rect">
            <a:avLst/>
          </a:prstGeom>
        </p:spPr>
      </p:pic>
      <p:sp>
        <p:nvSpPr>
          <p:cNvPr id="4" name="Rectangle 3">
            <a:extLst>
              <a:ext uri="{FF2B5EF4-FFF2-40B4-BE49-F238E27FC236}">
                <a16:creationId xmlns:a16="http://schemas.microsoft.com/office/drawing/2014/main" id="{2E8124B7-D756-E860-AC88-7672F14BD8E4}"/>
              </a:ext>
            </a:extLst>
          </p:cNvPr>
          <p:cNvSpPr/>
          <p:nvPr userDrawn="1"/>
        </p:nvSpPr>
        <p:spPr>
          <a:xfrm>
            <a:off x="0" y="460925"/>
            <a:ext cx="174171" cy="1054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407073424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Title &amp; Text Slide">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2" name="Text Placeholder 60">
            <a:extLst>
              <a:ext uri="{FF2B5EF4-FFF2-40B4-BE49-F238E27FC236}">
                <a16:creationId xmlns:a16="http://schemas.microsoft.com/office/drawing/2014/main" id="{45881418-0AC1-4279-9862-C10F94572912}"/>
              </a:ext>
            </a:extLst>
          </p:cNvPr>
          <p:cNvSpPr>
            <a:spLocks noGrp="1"/>
          </p:cNvSpPr>
          <p:nvPr>
            <p:ph type="body" sz="quarter" idx="11" hasCustomPrompt="1"/>
          </p:nvPr>
        </p:nvSpPr>
        <p:spPr>
          <a:xfrm>
            <a:off x="916636" y="2217469"/>
            <a:ext cx="10543181" cy="4077005"/>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p:txBody>
      </p:sp>
      <p:sp>
        <p:nvSpPr>
          <p:cNvPr id="5" name="Text Placeholder 60">
            <a:extLst>
              <a:ext uri="{FF2B5EF4-FFF2-40B4-BE49-F238E27FC236}">
                <a16:creationId xmlns:a16="http://schemas.microsoft.com/office/drawing/2014/main" id="{583C564F-5156-9C5C-6204-6474F2EE67DA}"/>
              </a:ext>
            </a:extLst>
          </p:cNvPr>
          <p:cNvSpPr>
            <a:spLocks noGrp="1"/>
          </p:cNvSpPr>
          <p:nvPr>
            <p:ph type="body" sz="quarter" idx="12" hasCustomPrompt="1"/>
          </p:nvPr>
        </p:nvSpPr>
        <p:spPr>
          <a:xfrm>
            <a:off x="889612" y="642938"/>
            <a:ext cx="8965588" cy="87261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4" name="Rectangle 3">
            <a:extLst>
              <a:ext uri="{FF2B5EF4-FFF2-40B4-BE49-F238E27FC236}">
                <a16:creationId xmlns:a16="http://schemas.microsoft.com/office/drawing/2014/main" id="{64840A89-C44C-0050-E518-495671850711}"/>
              </a:ext>
            </a:extLst>
          </p:cNvPr>
          <p:cNvSpPr/>
          <p:nvPr userDrawn="1"/>
        </p:nvSpPr>
        <p:spPr>
          <a:xfrm>
            <a:off x="0" y="460925"/>
            <a:ext cx="174171" cy="1054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105214290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ust Title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642938"/>
            <a:ext cx="8965588" cy="87261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DC5F3193-B37F-9AB6-1009-CE3170B8C931}"/>
              </a:ext>
            </a:extLst>
          </p:cNvPr>
          <p:cNvSpPr/>
          <p:nvPr userDrawn="1"/>
        </p:nvSpPr>
        <p:spPr>
          <a:xfrm>
            <a:off x="0" y="460925"/>
            <a:ext cx="174171" cy="1054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Picture 4">
            <a:extLst>
              <a:ext uri="{FF2B5EF4-FFF2-40B4-BE49-F238E27FC236}">
                <a16:creationId xmlns:a16="http://schemas.microsoft.com/office/drawing/2014/main" id="{4790CC93-49A1-4D61-3216-668E1B17A38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78626130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amp; Text Slide (More Spac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916636" y="271354"/>
            <a:ext cx="8965588" cy="673709"/>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Title Comes Here</a:t>
            </a: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2" name="Text Placeholder 60">
            <a:extLst>
              <a:ext uri="{FF2B5EF4-FFF2-40B4-BE49-F238E27FC236}">
                <a16:creationId xmlns:a16="http://schemas.microsoft.com/office/drawing/2014/main" id="{45881418-0AC1-4279-9862-C10F94572912}"/>
              </a:ext>
            </a:extLst>
          </p:cNvPr>
          <p:cNvSpPr>
            <a:spLocks noGrp="1"/>
          </p:cNvSpPr>
          <p:nvPr>
            <p:ph type="body" sz="quarter" idx="11" hasCustomPrompt="1"/>
          </p:nvPr>
        </p:nvSpPr>
        <p:spPr>
          <a:xfrm>
            <a:off x="916636" y="2029523"/>
            <a:ext cx="10502213" cy="4264952"/>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p:txBody>
      </p:sp>
      <p:sp>
        <p:nvSpPr>
          <p:cNvPr id="5" name="Text Placeholder 60">
            <a:extLst>
              <a:ext uri="{FF2B5EF4-FFF2-40B4-BE49-F238E27FC236}">
                <a16:creationId xmlns:a16="http://schemas.microsoft.com/office/drawing/2014/main" id="{6995144D-2924-CFE4-C004-21E1C876A0EF}"/>
              </a:ext>
            </a:extLst>
          </p:cNvPr>
          <p:cNvSpPr>
            <a:spLocks noGrp="1"/>
          </p:cNvSpPr>
          <p:nvPr>
            <p:ph type="body" sz="quarter" idx="13" hasCustomPrompt="1"/>
          </p:nvPr>
        </p:nvSpPr>
        <p:spPr>
          <a:xfrm>
            <a:off x="916636" y="945064"/>
            <a:ext cx="8965588" cy="310164"/>
          </a:xfrm>
          <a:prstGeom prst="rect">
            <a:avLst/>
          </a:prstGeom>
        </p:spPr>
        <p:txBody>
          <a:bodyPr>
            <a:noAutofit/>
          </a:bodyPr>
          <a:lstStyle>
            <a:lvl1pPr marL="0" indent="0">
              <a:lnSpc>
                <a:spcPct val="100000"/>
              </a:lnSpc>
              <a:buClr>
                <a:schemeClr val="accent2"/>
              </a:buClr>
              <a:buFont typeface="Arial" panose="020B0604020202020204" pitchFamily="34" charset="0"/>
              <a:buNone/>
              <a:defRPr sz="14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Subtitle Comes Here</a:t>
            </a:r>
          </a:p>
        </p:txBody>
      </p:sp>
      <p:sp>
        <p:nvSpPr>
          <p:cNvPr id="6" name="Rectangle 5">
            <a:extLst>
              <a:ext uri="{FF2B5EF4-FFF2-40B4-BE49-F238E27FC236}">
                <a16:creationId xmlns:a16="http://schemas.microsoft.com/office/drawing/2014/main" id="{2A0F8311-5ED6-04DA-7AF4-06B627E60843}"/>
              </a:ext>
            </a:extLst>
          </p:cNvPr>
          <p:cNvSpPr/>
          <p:nvPr userDrawn="1"/>
        </p:nvSpPr>
        <p:spPr>
          <a:xfrm>
            <a:off x="0" y="200604"/>
            <a:ext cx="174171" cy="1054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304932927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Title Slide (More Spac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916636" y="428518"/>
            <a:ext cx="8965588" cy="673709"/>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Title Comes Here (More Space)</a:t>
            </a: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2" name="Rectangle 1">
            <a:extLst>
              <a:ext uri="{FF2B5EF4-FFF2-40B4-BE49-F238E27FC236}">
                <a16:creationId xmlns:a16="http://schemas.microsoft.com/office/drawing/2014/main" id="{80A529C1-E8CF-59ED-5392-935496EE82C2}"/>
              </a:ext>
            </a:extLst>
          </p:cNvPr>
          <p:cNvSpPr/>
          <p:nvPr userDrawn="1"/>
        </p:nvSpPr>
        <p:spPr>
          <a:xfrm>
            <a:off x="0" y="200604"/>
            <a:ext cx="174171" cy="1054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98570741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ew Sec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339273-83A9-BCC6-AB5E-3FDD0E633CAB}"/>
              </a:ext>
            </a:extLst>
          </p:cNvPr>
          <p:cNvSpPr/>
          <p:nvPr userDrawn="1"/>
        </p:nvSpPr>
        <p:spPr>
          <a:xfrm>
            <a:off x="1031132" y="1417342"/>
            <a:ext cx="166297"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Picture Placeholder 11">
            <a:extLst>
              <a:ext uri="{FF2B5EF4-FFF2-40B4-BE49-F238E27FC236}">
                <a16:creationId xmlns:a16="http://schemas.microsoft.com/office/drawing/2014/main" id="{E6FF7232-FE38-2566-3C86-5B6F71184712}"/>
              </a:ext>
            </a:extLst>
          </p:cNvPr>
          <p:cNvSpPr>
            <a:spLocks noGrp="1"/>
          </p:cNvSpPr>
          <p:nvPr>
            <p:ph type="pic" sz="quarter" idx="10"/>
          </p:nvPr>
        </p:nvSpPr>
        <p:spPr>
          <a:xfrm>
            <a:off x="0" y="3643086"/>
            <a:ext cx="12192000" cy="3214914"/>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p:spPr>
        <p:txBody>
          <a:bodyPr/>
          <a:lstStyle>
            <a:lvl1pPr>
              <a:buNone/>
              <a:defRPr/>
            </a:lvl1pPr>
          </a:lstStyle>
          <a:p>
            <a:r>
              <a:rPr lang="en-US"/>
              <a:t>Click icon to add picture</a:t>
            </a:r>
            <a:endParaRPr lang="en-US" dirty="0"/>
          </a:p>
        </p:txBody>
      </p:sp>
      <p:sp>
        <p:nvSpPr>
          <p:cNvPr id="7" name="Text Placeholder 60">
            <a:extLst>
              <a:ext uri="{FF2B5EF4-FFF2-40B4-BE49-F238E27FC236}">
                <a16:creationId xmlns:a16="http://schemas.microsoft.com/office/drawing/2014/main" id="{59F923A2-ADBB-5715-9951-21709BA8CB6F}"/>
              </a:ext>
            </a:extLst>
          </p:cNvPr>
          <p:cNvSpPr>
            <a:spLocks noGrp="1"/>
          </p:cNvSpPr>
          <p:nvPr>
            <p:ph type="body" sz="quarter" idx="12" hasCustomPrompt="1"/>
          </p:nvPr>
        </p:nvSpPr>
        <p:spPr>
          <a:xfrm>
            <a:off x="1794241" y="1609560"/>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New Section Title Comes Here</a:t>
            </a:r>
          </a:p>
        </p:txBody>
      </p:sp>
      <p:pic>
        <p:nvPicPr>
          <p:cNvPr id="4" name="Picture 4">
            <a:extLst>
              <a:ext uri="{FF2B5EF4-FFF2-40B4-BE49-F238E27FC236}">
                <a16:creationId xmlns:a16="http://schemas.microsoft.com/office/drawing/2014/main" id="{D68075DA-77D7-74C6-27F9-877002742F5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79828987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Box Gray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pic>
        <p:nvPicPr>
          <p:cNvPr id="4" name="Picture 4">
            <a:extLst>
              <a:ext uri="{FF2B5EF4-FFF2-40B4-BE49-F238E27FC236}">
                <a16:creationId xmlns:a16="http://schemas.microsoft.com/office/drawing/2014/main" id="{72BDFDDF-289D-0F1F-3F3B-BE422057B24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3" name="Text Placeholder 60">
            <a:extLst>
              <a:ext uri="{FF2B5EF4-FFF2-40B4-BE49-F238E27FC236}">
                <a16:creationId xmlns:a16="http://schemas.microsoft.com/office/drawing/2014/main" id="{A1D3E3C8-39A8-4A04-C523-18A900D076DC}"/>
              </a:ext>
            </a:extLst>
          </p:cNvPr>
          <p:cNvSpPr>
            <a:spLocks noGrp="1"/>
          </p:cNvSpPr>
          <p:nvPr>
            <p:ph type="body" sz="quarter" idx="11" hasCustomPrompt="1"/>
          </p:nvPr>
        </p:nvSpPr>
        <p:spPr>
          <a:xfrm>
            <a:off x="916636" y="2032001"/>
            <a:ext cx="5361501" cy="38608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p:txBody>
      </p:sp>
      <p:sp>
        <p:nvSpPr>
          <p:cNvPr id="6" name="Text Placeholder 60">
            <a:extLst>
              <a:ext uri="{FF2B5EF4-FFF2-40B4-BE49-F238E27FC236}">
                <a16:creationId xmlns:a16="http://schemas.microsoft.com/office/drawing/2014/main" id="{58AADDED-32F3-7BAC-904C-3A81B63112AB}"/>
              </a:ext>
            </a:extLst>
          </p:cNvPr>
          <p:cNvSpPr>
            <a:spLocks noGrp="1"/>
          </p:cNvSpPr>
          <p:nvPr>
            <p:ph type="body" sz="quarter" idx="13" hasCustomPrompt="1"/>
          </p:nvPr>
        </p:nvSpPr>
        <p:spPr>
          <a:xfrm>
            <a:off x="7174449" y="2007361"/>
            <a:ext cx="4100915" cy="38608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p:txBody>
      </p:sp>
      <p:sp>
        <p:nvSpPr>
          <p:cNvPr id="2" name="Rectangle 1">
            <a:extLst>
              <a:ext uri="{FF2B5EF4-FFF2-40B4-BE49-F238E27FC236}">
                <a16:creationId xmlns:a16="http://schemas.microsoft.com/office/drawing/2014/main" id="{C6702951-17F7-7B2F-4683-788A1B9B72C5}"/>
              </a:ext>
            </a:extLst>
          </p:cNvPr>
          <p:cNvSpPr/>
          <p:nvPr userDrawn="1"/>
        </p:nvSpPr>
        <p:spPr>
          <a:xfrm>
            <a:off x="0" y="460925"/>
            <a:ext cx="174171" cy="1054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77680564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Box Dark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pic>
        <p:nvPicPr>
          <p:cNvPr id="4" name="Picture 4">
            <a:extLst>
              <a:ext uri="{FF2B5EF4-FFF2-40B4-BE49-F238E27FC236}">
                <a16:creationId xmlns:a16="http://schemas.microsoft.com/office/drawing/2014/main" id="{3331D0DF-496A-8F3F-49EF-F9E4029E226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3" name="Text Placeholder 60">
            <a:extLst>
              <a:ext uri="{FF2B5EF4-FFF2-40B4-BE49-F238E27FC236}">
                <a16:creationId xmlns:a16="http://schemas.microsoft.com/office/drawing/2014/main" id="{EE190DA1-8ECB-FD80-E4A6-A576F0C903CF}"/>
              </a:ext>
            </a:extLst>
          </p:cNvPr>
          <p:cNvSpPr>
            <a:spLocks noGrp="1"/>
          </p:cNvSpPr>
          <p:nvPr>
            <p:ph type="body" sz="quarter" idx="11" hasCustomPrompt="1"/>
          </p:nvPr>
        </p:nvSpPr>
        <p:spPr>
          <a:xfrm>
            <a:off x="916636" y="2032001"/>
            <a:ext cx="5361501" cy="38608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p:txBody>
      </p:sp>
      <p:sp>
        <p:nvSpPr>
          <p:cNvPr id="6" name="Text Placeholder 60">
            <a:extLst>
              <a:ext uri="{FF2B5EF4-FFF2-40B4-BE49-F238E27FC236}">
                <a16:creationId xmlns:a16="http://schemas.microsoft.com/office/drawing/2014/main" id="{7C130D7C-2525-208A-A599-0B60F9930EE8}"/>
              </a:ext>
            </a:extLst>
          </p:cNvPr>
          <p:cNvSpPr>
            <a:spLocks noGrp="1"/>
          </p:cNvSpPr>
          <p:nvPr>
            <p:ph type="body" sz="quarter" idx="13" hasCustomPrompt="1"/>
          </p:nvPr>
        </p:nvSpPr>
        <p:spPr>
          <a:xfrm>
            <a:off x="7174449" y="2007361"/>
            <a:ext cx="4100915" cy="38608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chemeClr val="accent6"/>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p:txBody>
      </p:sp>
      <p:sp>
        <p:nvSpPr>
          <p:cNvPr id="2" name="Rectangle 1">
            <a:extLst>
              <a:ext uri="{FF2B5EF4-FFF2-40B4-BE49-F238E27FC236}">
                <a16:creationId xmlns:a16="http://schemas.microsoft.com/office/drawing/2014/main" id="{627B6242-F7C3-F6FA-6471-363EF5F0A43F}"/>
              </a:ext>
            </a:extLst>
          </p:cNvPr>
          <p:cNvSpPr/>
          <p:nvPr userDrawn="1"/>
        </p:nvSpPr>
        <p:spPr>
          <a:xfrm>
            <a:off x="0" y="460925"/>
            <a:ext cx="174171" cy="1054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357827380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6396522" y="798094"/>
            <a:ext cx="5356077"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7F99B59A-2A58-7BA0-09EC-91DA88BDD7CB}"/>
              </a:ext>
            </a:extLst>
          </p:cNvPr>
          <p:cNvSpPr/>
          <p:nvPr userDrawn="1"/>
        </p:nvSpPr>
        <p:spPr>
          <a:xfrm>
            <a:off x="0"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Helvetica" pitchFamily="2" charset="0"/>
            </a:endParaRPr>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04639" y="609601"/>
            <a:ext cx="4618524" cy="5763489"/>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p:spPr>
        <p:txBody>
          <a:bodyPr/>
          <a:lstStyle/>
          <a:p>
            <a:r>
              <a:rPr lang="en-US"/>
              <a:t>Click icon to add picture</a:t>
            </a:r>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5583381" y="58189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F17EF76B-AE5C-40E9-AF64-DCFD884422F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
        <p:nvSpPr>
          <p:cNvPr id="4" name="Text Placeholder 60">
            <a:extLst>
              <a:ext uri="{FF2B5EF4-FFF2-40B4-BE49-F238E27FC236}">
                <a16:creationId xmlns:a16="http://schemas.microsoft.com/office/drawing/2014/main" id="{5EE4CD9C-A594-3E99-98F4-61B1463B9849}"/>
              </a:ext>
            </a:extLst>
          </p:cNvPr>
          <p:cNvSpPr>
            <a:spLocks noGrp="1"/>
          </p:cNvSpPr>
          <p:nvPr>
            <p:ph type="body" sz="quarter" idx="11" hasCustomPrompt="1"/>
          </p:nvPr>
        </p:nvSpPr>
        <p:spPr>
          <a:xfrm>
            <a:off x="6396522" y="1920489"/>
            <a:ext cx="5361501" cy="44526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p:txBody>
      </p:sp>
    </p:spTree>
    <p:extLst>
      <p:ext uri="{BB962C8B-B14F-4D97-AF65-F5344CB8AC3E}">
        <p14:creationId xmlns:p14="http://schemas.microsoft.com/office/powerpoint/2010/main" val="51924063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gh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514184" y="588432"/>
            <a:ext cx="5245544" cy="670188"/>
          </a:xfrm>
          <a:prstGeom prst="rect">
            <a:avLst/>
          </a:prstGeom>
        </p:spPr>
        <p:txBody>
          <a:bodyPr/>
          <a:lstStyle>
            <a:lvl1pPr marL="0" indent="0" algn="l">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7F99B59A-2A58-7BA0-09EC-91DA88BDD7CB}"/>
              </a:ext>
            </a:extLst>
          </p:cNvPr>
          <p:cNvSpPr/>
          <p:nvPr userDrawn="1"/>
        </p:nvSpPr>
        <p:spPr>
          <a:xfrm>
            <a:off x="6373091"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Helvetica" pitchFamily="2" charset="0"/>
            </a:endParaRPr>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973283" y="588432"/>
            <a:ext cx="4618524" cy="5763489"/>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p:spPr>
        <p:txBody>
          <a:bodyPr/>
          <a:lstStyle/>
          <a:p>
            <a:r>
              <a:rPr lang="en-US"/>
              <a:t>Click icon to add picture</a:t>
            </a:r>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6134598" y="51550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A33F5B86-ED3B-631F-0145-E63479EB486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37410" y="6474933"/>
            <a:ext cx="1149441" cy="247433"/>
          </a:xfrm>
          <a:prstGeom prst="rect">
            <a:avLst/>
          </a:prstGeom>
        </p:spPr>
      </p:pic>
      <p:sp>
        <p:nvSpPr>
          <p:cNvPr id="4" name="Text Placeholder 60">
            <a:extLst>
              <a:ext uri="{FF2B5EF4-FFF2-40B4-BE49-F238E27FC236}">
                <a16:creationId xmlns:a16="http://schemas.microsoft.com/office/drawing/2014/main" id="{2C044D3F-916D-8965-42C2-66A286861142}"/>
              </a:ext>
            </a:extLst>
          </p:cNvPr>
          <p:cNvSpPr>
            <a:spLocks noGrp="1"/>
          </p:cNvSpPr>
          <p:nvPr>
            <p:ph type="body" sz="quarter" idx="11" hasCustomPrompt="1"/>
          </p:nvPr>
        </p:nvSpPr>
        <p:spPr>
          <a:xfrm>
            <a:off x="514185" y="1796229"/>
            <a:ext cx="5245544" cy="445260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p:txBody>
      </p:sp>
    </p:spTree>
    <p:extLst>
      <p:ext uri="{BB962C8B-B14F-4D97-AF65-F5344CB8AC3E}">
        <p14:creationId xmlns:p14="http://schemas.microsoft.com/office/powerpoint/2010/main" val="337988265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ighlight/Summary Text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1" y="642938"/>
            <a:ext cx="10283909" cy="87261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pic>
        <p:nvPicPr>
          <p:cNvPr id="3" name="Picture 4">
            <a:extLst>
              <a:ext uri="{FF2B5EF4-FFF2-40B4-BE49-F238E27FC236}">
                <a16:creationId xmlns:a16="http://schemas.microsoft.com/office/drawing/2014/main" id="{4790CC93-49A1-4D61-3216-668E1B17A38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2" name="Round Single Corner Rectangle 1">
            <a:extLst>
              <a:ext uri="{FF2B5EF4-FFF2-40B4-BE49-F238E27FC236}">
                <a16:creationId xmlns:a16="http://schemas.microsoft.com/office/drawing/2014/main" id="{A7FA2185-D902-6D98-95BF-3F01E157E0E5}"/>
              </a:ext>
            </a:extLst>
          </p:cNvPr>
          <p:cNvSpPr/>
          <p:nvPr userDrawn="1"/>
        </p:nvSpPr>
        <p:spPr>
          <a:xfrm>
            <a:off x="889612" y="1936476"/>
            <a:ext cx="10283910" cy="1386588"/>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Text Placeholder 60">
            <a:extLst>
              <a:ext uri="{FF2B5EF4-FFF2-40B4-BE49-F238E27FC236}">
                <a16:creationId xmlns:a16="http://schemas.microsoft.com/office/drawing/2014/main" id="{92758E2E-0AB8-95A3-6B80-CB555CB1D26A}"/>
              </a:ext>
            </a:extLst>
          </p:cNvPr>
          <p:cNvSpPr>
            <a:spLocks noGrp="1"/>
          </p:cNvSpPr>
          <p:nvPr>
            <p:ph type="body" sz="quarter" idx="11" hasCustomPrompt="1"/>
          </p:nvPr>
        </p:nvSpPr>
        <p:spPr>
          <a:xfrm>
            <a:off x="916636" y="3743991"/>
            <a:ext cx="10502213" cy="2550484"/>
          </a:xfrm>
          <a:prstGeom prst="rect">
            <a:avLst/>
          </a:prstGeom>
        </p:spPr>
        <p:txBody>
          <a:bodyPr>
            <a:normAutofit/>
          </a:bodyPr>
          <a:lstStyle>
            <a:lvl1pPr marL="285750" indent="-285750">
              <a:lnSpc>
                <a:spcPct val="150000"/>
              </a:lnSpc>
              <a:spcBef>
                <a:spcPts val="0"/>
              </a:spcBef>
              <a:spcAft>
                <a:spcPts val="1000"/>
              </a:spcAft>
              <a:buClr>
                <a:schemeClr val="accent2"/>
              </a:buClr>
              <a:buFont typeface="Arial" panose="020B0604020202020204" pitchFamily="34" charset="0"/>
              <a:buNone/>
              <a:defRPr sz="12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p:txBody>
      </p:sp>
      <p:sp>
        <p:nvSpPr>
          <p:cNvPr id="7" name="Text Placeholder 60">
            <a:extLst>
              <a:ext uri="{FF2B5EF4-FFF2-40B4-BE49-F238E27FC236}">
                <a16:creationId xmlns:a16="http://schemas.microsoft.com/office/drawing/2014/main" id="{9A6689C7-A2B7-7050-F43E-5BA23764E877}"/>
              </a:ext>
            </a:extLst>
          </p:cNvPr>
          <p:cNvSpPr>
            <a:spLocks noGrp="1"/>
          </p:cNvSpPr>
          <p:nvPr>
            <p:ph type="body" sz="quarter" idx="13" hasCustomPrompt="1"/>
          </p:nvPr>
        </p:nvSpPr>
        <p:spPr>
          <a:xfrm>
            <a:off x="1236306" y="2153758"/>
            <a:ext cx="9636134" cy="968583"/>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Content Highlight Comes Here</a:t>
            </a:r>
          </a:p>
        </p:txBody>
      </p:sp>
      <p:sp>
        <p:nvSpPr>
          <p:cNvPr id="8" name="Rectangle 7">
            <a:extLst>
              <a:ext uri="{FF2B5EF4-FFF2-40B4-BE49-F238E27FC236}">
                <a16:creationId xmlns:a16="http://schemas.microsoft.com/office/drawing/2014/main" id="{CDE72D82-C4E5-7B67-375D-1A5225810B47}"/>
              </a:ext>
            </a:extLst>
          </p:cNvPr>
          <p:cNvSpPr/>
          <p:nvPr userDrawn="1"/>
        </p:nvSpPr>
        <p:spPr>
          <a:xfrm>
            <a:off x="0" y="460925"/>
            <a:ext cx="174171" cy="1054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4614795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Boxes Slid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D232D6F8-7D69-0622-4124-A078F23EEEBC}"/>
              </a:ext>
            </a:extLst>
          </p:cNvPr>
          <p:cNvSpPr/>
          <p:nvPr userDrawn="1"/>
        </p:nvSpPr>
        <p:spPr>
          <a:xfrm>
            <a:off x="595769" y="2035533"/>
            <a:ext cx="3437008"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Round Single Corner Rectangle 6">
            <a:extLst>
              <a:ext uri="{FF2B5EF4-FFF2-40B4-BE49-F238E27FC236}">
                <a16:creationId xmlns:a16="http://schemas.microsoft.com/office/drawing/2014/main" id="{A9D9E4DB-1988-55D6-38BF-4C6AEA299505}"/>
              </a:ext>
            </a:extLst>
          </p:cNvPr>
          <p:cNvSpPr/>
          <p:nvPr userDrawn="1"/>
        </p:nvSpPr>
        <p:spPr>
          <a:xfrm>
            <a:off x="4381729" y="2035533"/>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8194300" y="2040891"/>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6" name="Text Placeholder 60">
            <a:extLst>
              <a:ext uri="{FF2B5EF4-FFF2-40B4-BE49-F238E27FC236}">
                <a16:creationId xmlns:a16="http://schemas.microsoft.com/office/drawing/2014/main" id="{FE9DED47-EA35-840D-83F0-63FDC63FC6CF}"/>
              </a:ext>
            </a:extLst>
          </p:cNvPr>
          <p:cNvSpPr>
            <a:spLocks noGrp="1"/>
          </p:cNvSpPr>
          <p:nvPr>
            <p:ph type="body" sz="quarter" idx="11" hasCustomPrompt="1"/>
          </p:nvPr>
        </p:nvSpPr>
        <p:spPr>
          <a:xfrm>
            <a:off x="918640" y="3175540"/>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1400">
                <a:latin typeface="Helvetica" pitchFamily="2" charset="0"/>
              </a:defRPr>
            </a:lvl2pPr>
            <a:lvl3pPr>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List Layer 1</a:t>
            </a:r>
          </a:p>
          <a:p>
            <a:pPr lvl="1"/>
            <a:r>
              <a:rPr lang="en-US" dirty="0"/>
              <a:t>Text List Layer 2</a:t>
            </a:r>
          </a:p>
          <a:p>
            <a:pPr lvl="2"/>
            <a:r>
              <a:rPr lang="en-US" dirty="0"/>
              <a:t>Text List Layer 3</a:t>
            </a:r>
          </a:p>
        </p:txBody>
      </p:sp>
      <p:sp>
        <p:nvSpPr>
          <p:cNvPr id="28" name="Text Placeholder 60">
            <a:extLst>
              <a:ext uri="{FF2B5EF4-FFF2-40B4-BE49-F238E27FC236}">
                <a16:creationId xmlns:a16="http://schemas.microsoft.com/office/drawing/2014/main" id="{A2F11879-9669-5EED-DDB3-F6CD5F76B074}"/>
              </a:ext>
            </a:extLst>
          </p:cNvPr>
          <p:cNvSpPr>
            <a:spLocks noGrp="1"/>
          </p:cNvSpPr>
          <p:nvPr>
            <p:ph type="body" sz="quarter" idx="13" hasCustomPrompt="1"/>
          </p:nvPr>
        </p:nvSpPr>
        <p:spPr>
          <a:xfrm>
            <a:off x="4720187" y="3194223"/>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lang="en-US" sz="1400" kern="1200" dirty="0" smtClean="0">
                <a:solidFill>
                  <a:schemeClr val="tx1"/>
                </a:solidFill>
                <a:latin typeface="Helvetica" pitchFamily="2" charset="0"/>
                <a:ea typeface="+mn-ea"/>
                <a:cs typeface="+mn-cs"/>
              </a:defRPr>
            </a:lvl1pPr>
            <a:lvl2pPr>
              <a:buClr>
                <a:schemeClr val="accent2"/>
              </a:buClr>
              <a:defRPr lang="en-US" sz="1400" kern="1200" dirty="0" smtClean="0">
                <a:solidFill>
                  <a:schemeClr val="tx1"/>
                </a:solidFill>
                <a:latin typeface="Helvetica" pitchFamily="2" charset="0"/>
                <a:ea typeface="+mn-ea"/>
                <a:cs typeface="+mn-cs"/>
              </a:defRPr>
            </a:lvl2pPr>
            <a:lvl3pPr>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List Layer 1</a:t>
            </a:r>
          </a:p>
          <a:p>
            <a:pPr marL="685800" lvl="1"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pPr>
            <a:r>
              <a:rPr lang="en-US" dirty="0"/>
              <a:t>Text List Layer 2</a:t>
            </a:r>
          </a:p>
          <a:p>
            <a:pPr marL="1143000" lvl="2"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pPr>
            <a:r>
              <a:rPr lang="en-US" dirty="0"/>
              <a:t>Text List Layer 3</a:t>
            </a:r>
          </a:p>
        </p:txBody>
      </p:sp>
      <p:sp>
        <p:nvSpPr>
          <p:cNvPr id="30" name="Text Placeholder 60">
            <a:extLst>
              <a:ext uri="{FF2B5EF4-FFF2-40B4-BE49-F238E27FC236}">
                <a16:creationId xmlns:a16="http://schemas.microsoft.com/office/drawing/2014/main" id="{37FF097C-E1EC-19A5-650D-AF6C3384D56E}"/>
              </a:ext>
            </a:extLst>
          </p:cNvPr>
          <p:cNvSpPr>
            <a:spLocks noGrp="1"/>
          </p:cNvSpPr>
          <p:nvPr>
            <p:ph type="body" sz="quarter" idx="15" hasCustomPrompt="1"/>
          </p:nvPr>
        </p:nvSpPr>
        <p:spPr>
          <a:xfrm>
            <a:off x="889612" y="2236573"/>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1" name="Text Placeholder 60">
            <a:extLst>
              <a:ext uri="{FF2B5EF4-FFF2-40B4-BE49-F238E27FC236}">
                <a16:creationId xmlns:a16="http://schemas.microsoft.com/office/drawing/2014/main" id="{02128630-FE4F-6247-B631-1389D52F54D1}"/>
              </a:ext>
            </a:extLst>
          </p:cNvPr>
          <p:cNvSpPr>
            <a:spLocks noGrp="1"/>
          </p:cNvSpPr>
          <p:nvPr>
            <p:ph type="body" sz="quarter" idx="16" hasCustomPrompt="1"/>
          </p:nvPr>
        </p:nvSpPr>
        <p:spPr>
          <a:xfrm>
            <a:off x="4720187" y="2225179"/>
            <a:ext cx="2751625"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2" name="Text Placeholder 60">
            <a:extLst>
              <a:ext uri="{FF2B5EF4-FFF2-40B4-BE49-F238E27FC236}">
                <a16:creationId xmlns:a16="http://schemas.microsoft.com/office/drawing/2014/main" id="{73BEDCE2-7DF8-00BA-C355-91AC759829D7}"/>
              </a:ext>
            </a:extLst>
          </p:cNvPr>
          <p:cNvSpPr>
            <a:spLocks noGrp="1"/>
          </p:cNvSpPr>
          <p:nvPr>
            <p:ph type="body" sz="quarter" idx="17" hasCustomPrompt="1"/>
          </p:nvPr>
        </p:nvSpPr>
        <p:spPr>
          <a:xfrm>
            <a:off x="8514996" y="2225179"/>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pic>
        <p:nvPicPr>
          <p:cNvPr id="2" name="Picture 4">
            <a:extLst>
              <a:ext uri="{FF2B5EF4-FFF2-40B4-BE49-F238E27FC236}">
                <a16:creationId xmlns:a16="http://schemas.microsoft.com/office/drawing/2014/main" id="{B7C18632-2D38-AC81-D676-61F10913C50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4" name="Text Placeholder 60">
            <a:extLst>
              <a:ext uri="{FF2B5EF4-FFF2-40B4-BE49-F238E27FC236}">
                <a16:creationId xmlns:a16="http://schemas.microsoft.com/office/drawing/2014/main" id="{822A2803-184E-B600-68A4-EFE3C81B7198}"/>
              </a:ext>
            </a:extLst>
          </p:cNvPr>
          <p:cNvSpPr>
            <a:spLocks noGrp="1"/>
          </p:cNvSpPr>
          <p:nvPr>
            <p:ph type="body" sz="quarter" idx="18" hasCustomPrompt="1"/>
          </p:nvPr>
        </p:nvSpPr>
        <p:spPr>
          <a:xfrm>
            <a:off x="8541500" y="3237226"/>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lang="en-US" sz="1400" kern="1200" dirty="0" smtClean="0">
                <a:solidFill>
                  <a:schemeClr val="tx1"/>
                </a:solidFill>
                <a:latin typeface="Helvetica" pitchFamily="2" charset="0"/>
                <a:ea typeface="+mn-ea"/>
                <a:cs typeface="+mn-cs"/>
              </a:defRPr>
            </a:lvl1pPr>
            <a:lvl2pPr>
              <a:buClr>
                <a:schemeClr val="accent2"/>
              </a:buClr>
              <a:defRPr lang="en-US" sz="1400" kern="1200" dirty="0" smtClean="0">
                <a:solidFill>
                  <a:schemeClr val="tx1"/>
                </a:solidFill>
                <a:latin typeface="Helvetica" pitchFamily="2" charset="0"/>
                <a:ea typeface="+mn-ea"/>
                <a:cs typeface="+mn-cs"/>
              </a:defRPr>
            </a:lvl2pPr>
            <a:lvl3pPr>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List Layer 1</a:t>
            </a:r>
          </a:p>
          <a:p>
            <a:pPr marL="685800" lvl="1"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pPr>
            <a:r>
              <a:rPr lang="en-US" dirty="0"/>
              <a:t>Text List Layer 2</a:t>
            </a:r>
          </a:p>
          <a:p>
            <a:pPr marL="1143000" lvl="2"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pPr>
            <a:r>
              <a:rPr lang="en-US" dirty="0"/>
              <a:t>Text List Layer 3</a:t>
            </a:r>
          </a:p>
        </p:txBody>
      </p:sp>
      <p:sp>
        <p:nvSpPr>
          <p:cNvPr id="3" name="Rectangle 2">
            <a:extLst>
              <a:ext uri="{FF2B5EF4-FFF2-40B4-BE49-F238E27FC236}">
                <a16:creationId xmlns:a16="http://schemas.microsoft.com/office/drawing/2014/main" id="{903ACAAD-DF2F-491E-27F1-2C5CDD14E904}"/>
              </a:ext>
            </a:extLst>
          </p:cNvPr>
          <p:cNvSpPr/>
          <p:nvPr userDrawn="1"/>
        </p:nvSpPr>
        <p:spPr>
          <a:xfrm>
            <a:off x="0" y="460925"/>
            <a:ext cx="174171" cy="1054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3927869226"/>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Boxes Slid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D232D6F8-7D69-0622-4124-A078F23EEEBC}"/>
              </a:ext>
            </a:extLst>
          </p:cNvPr>
          <p:cNvSpPr/>
          <p:nvPr userDrawn="1"/>
        </p:nvSpPr>
        <p:spPr>
          <a:xfrm>
            <a:off x="595768" y="1951463"/>
            <a:ext cx="5325529" cy="427858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pic>
        <p:nvPicPr>
          <p:cNvPr id="2" name="Picture 4">
            <a:extLst>
              <a:ext uri="{FF2B5EF4-FFF2-40B4-BE49-F238E27FC236}">
                <a16:creationId xmlns:a16="http://schemas.microsoft.com/office/drawing/2014/main" id="{B7C18632-2D38-AC81-D676-61F10913C50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
        <p:nvSpPr>
          <p:cNvPr id="3" name="Round Single Corner Rectangle 2">
            <a:extLst>
              <a:ext uri="{FF2B5EF4-FFF2-40B4-BE49-F238E27FC236}">
                <a16:creationId xmlns:a16="http://schemas.microsoft.com/office/drawing/2014/main" id="{149F0AB2-A760-D623-5A12-161D40056A94}"/>
              </a:ext>
            </a:extLst>
          </p:cNvPr>
          <p:cNvSpPr/>
          <p:nvPr userDrawn="1"/>
        </p:nvSpPr>
        <p:spPr>
          <a:xfrm>
            <a:off x="6244169" y="1951463"/>
            <a:ext cx="5325529" cy="427858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Text Placeholder 60">
            <a:extLst>
              <a:ext uri="{FF2B5EF4-FFF2-40B4-BE49-F238E27FC236}">
                <a16:creationId xmlns:a16="http://schemas.microsoft.com/office/drawing/2014/main" id="{D40BE05B-4A56-BF2C-B540-D646313CCB92}"/>
              </a:ext>
            </a:extLst>
          </p:cNvPr>
          <p:cNvSpPr>
            <a:spLocks noGrp="1"/>
          </p:cNvSpPr>
          <p:nvPr>
            <p:ph type="body" sz="quarter" idx="11" hasCustomPrompt="1"/>
          </p:nvPr>
        </p:nvSpPr>
        <p:spPr>
          <a:xfrm>
            <a:off x="889612" y="2297151"/>
            <a:ext cx="4708300" cy="366875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p:txBody>
      </p:sp>
      <p:sp>
        <p:nvSpPr>
          <p:cNvPr id="10" name="Text Placeholder 60">
            <a:extLst>
              <a:ext uri="{FF2B5EF4-FFF2-40B4-BE49-F238E27FC236}">
                <a16:creationId xmlns:a16="http://schemas.microsoft.com/office/drawing/2014/main" id="{EB1ABAF2-182F-09C8-DC76-6000ED7890FE}"/>
              </a:ext>
            </a:extLst>
          </p:cNvPr>
          <p:cNvSpPr>
            <a:spLocks noGrp="1"/>
          </p:cNvSpPr>
          <p:nvPr>
            <p:ph type="body" sz="quarter" idx="13" hasCustomPrompt="1"/>
          </p:nvPr>
        </p:nvSpPr>
        <p:spPr>
          <a:xfrm>
            <a:off x="6601522" y="2297151"/>
            <a:ext cx="4668352" cy="3668751"/>
          </a:xfrm>
          <a:prstGeom prst="rect">
            <a:avLst/>
          </a:prstGeom>
        </p:spPr>
        <p:txBody>
          <a:bodyPr/>
          <a:lstStyle>
            <a:lvl1pPr marL="285750" indent="-285750">
              <a:lnSpc>
                <a:spcPct val="150000"/>
              </a:lnSpc>
              <a:spcBef>
                <a:spcPts val="0"/>
              </a:spcBef>
              <a:spcAft>
                <a:spcPts val="1000"/>
              </a:spcAft>
              <a:buClr>
                <a:schemeClr val="accent2"/>
              </a:buClr>
              <a:buFont typeface="Arial" panose="020B0604020202020204" pitchFamily="34" charset="0"/>
              <a:buNone/>
              <a:defRPr sz="1600" b="0">
                <a:solidFill>
                  <a:srgbClr val="1C1D3B"/>
                </a:solidFill>
                <a:latin typeface="Helvetica" pitchFamily="2" charset="0"/>
              </a:defRPr>
            </a:lvl1pPr>
            <a:lvl2pPr marL="685800" marR="0" indent="-285750" algn="l" defTabSz="914400" rtl="0" eaLnBrk="1" fontAlgn="auto" latinLnBrk="0" hangingPunct="1">
              <a:lnSpc>
                <a:spcPct val="150000"/>
              </a:lnSpc>
              <a:spcBef>
                <a:spcPts val="0"/>
              </a:spcBef>
              <a:spcAft>
                <a:spcPts val="1000"/>
              </a:spcAft>
              <a:buClr>
                <a:schemeClr val="accent2"/>
              </a:buClr>
              <a:buSzTx/>
              <a:buFont typeface="Arial" panose="020B0604020202020204" pitchFamily="34" charset="0"/>
              <a:buChar char="•"/>
              <a:tabLst/>
              <a:defRPr sz="1400">
                <a:latin typeface="Helvetica" pitchFamily="2" charset="0"/>
              </a:defRPr>
            </a:lvl2pPr>
            <a:lvl3pPr>
              <a:spcBef>
                <a:spcPts val="0"/>
              </a:spcBef>
              <a:spcAft>
                <a:spcPts val="1000"/>
              </a:spcAft>
              <a:buClr>
                <a:schemeClr val="accent2"/>
              </a:buClr>
              <a:defRPr sz="14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p:txBody>
      </p:sp>
      <p:sp>
        <p:nvSpPr>
          <p:cNvPr id="4" name="Rectangle 3">
            <a:extLst>
              <a:ext uri="{FF2B5EF4-FFF2-40B4-BE49-F238E27FC236}">
                <a16:creationId xmlns:a16="http://schemas.microsoft.com/office/drawing/2014/main" id="{957DC58A-F68F-EC0C-9DEB-2D446A1FF789}"/>
              </a:ext>
            </a:extLst>
          </p:cNvPr>
          <p:cNvSpPr/>
          <p:nvPr userDrawn="1"/>
        </p:nvSpPr>
        <p:spPr>
          <a:xfrm>
            <a:off x="0" y="460925"/>
            <a:ext cx="174171" cy="1054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98105322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E966E8CA-202D-0A7D-EAD0-759D3A2C898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94504" y="6411096"/>
            <a:ext cx="1289218" cy="277522"/>
          </a:xfrm>
          <a:prstGeom prst="rect">
            <a:avLst/>
          </a:prstGeom>
        </p:spPr>
      </p:pic>
    </p:spTree>
    <p:extLst>
      <p:ext uri="{BB962C8B-B14F-4D97-AF65-F5344CB8AC3E}">
        <p14:creationId xmlns:p14="http://schemas.microsoft.com/office/powerpoint/2010/main" val="73667564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4" name="Graphic 3">
            <a:extLst>
              <a:ext uri="{FF2B5EF4-FFF2-40B4-BE49-F238E27FC236}">
                <a16:creationId xmlns:a16="http://schemas.microsoft.com/office/drawing/2014/main" id="{B05BE5FC-4608-7DB1-FE9F-9301948F935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729719" y="274562"/>
            <a:ext cx="2031415" cy="437290"/>
          </a:xfrm>
          <a:prstGeom prst="rect">
            <a:avLst/>
          </a:prstGeom>
        </p:spPr>
      </p:pic>
      <p:grpSp>
        <p:nvGrpSpPr>
          <p:cNvPr id="54" name="Group 53">
            <a:extLst>
              <a:ext uri="{FF2B5EF4-FFF2-40B4-BE49-F238E27FC236}">
                <a16:creationId xmlns:a16="http://schemas.microsoft.com/office/drawing/2014/main" id="{C281870D-B354-CF68-2DED-700776BE6DCA}"/>
              </a:ext>
            </a:extLst>
          </p:cNvPr>
          <p:cNvGrpSpPr/>
          <p:nvPr userDrawn="1"/>
        </p:nvGrpSpPr>
        <p:grpSpPr>
          <a:xfrm>
            <a:off x="958311" y="3100278"/>
            <a:ext cx="5085694" cy="902939"/>
            <a:chOff x="702617" y="4639518"/>
            <a:chExt cx="5085694" cy="902939"/>
          </a:xfrm>
        </p:grpSpPr>
        <p:pic>
          <p:nvPicPr>
            <p:cNvPr id="55" name="Graphic 54">
              <a:extLst>
                <a:ext uri="{FF2B5EF4-FFF2-40B4-BE49-F238E27FC236}">
                  <a16:creationId xmlns:a16="http://schemas.microsoft.com/office/drawing/2014/main" id="{2DEEEE8D-CDC4-CA82-0D98-E03DABD7D40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23362" y="5072610"/>
              <a:ext cx="164949" cy="235256"/>
            </a:xfrm>
            <a:prstGeom prst="rect">
              <a:avLst/>
            </a:prstGeom>
          </p:spPr>
        </p:pic>
        <p:sp>
          <p:nvSpPr>
            <p:cNvPr id="56" name="TextBox 55">
              <a:extLst>
                <a:ext uri="{FF2B5EF4-FFF2-40B4-BE49-F238E27FC236}">
                  <a16:creationId xmlns:a16="http://schemas.microsoft.com/office/drawing/2014/main" id="{8E340286-746C-5363-CF7D-E4F6CA4419AD}"/>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a:solidFill>
                    <a:srgbClr val="1B1B37"/>
                  </a:solidFill>
                  <a:latin typeface="Helvetica" pitchFamily="2" charset="0"/>
                  <a:cs typeface="Sora" pitchFamily="2" charset="0"/>
                </a:rPr>
                <a:t>Thank you</a:t>
              </a:r>
            </a:p>
          </p:txBody>
        </p:sp>
      </p:grpSp>
    </p:spTree>
    <p:extLst>
      <p:ext uri="{BB962C8B-B14F-4D97-AF65-F5344CB8AC3E}">
        <p14:creationId xmlns:p14="http://schemas.microsoft.com/office/powerpoint/2010/main" val="78154434"/>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Slide with Car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F78C8FAD-0AE5-F807-D38A-CD5F0622FD59}"/>
              </a:ext>
            </a:extLst>
          </p:cNvPr>
          <p:cNvSpPr/>
          <p:nvPr userDrawn="1"/>
        </p:nvSpPr>
        <p:spPr>
          <a:xfrm>
            <a:off x="2030921" y="3464549"/>
            <a:ext cx="5202078" cy="2600793"/>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1" name="Picture Placeholder 11">
            <a:extLst>
              <a:ext uri="{FF2B5EF4-FFF2-40B4-BE49-F238E27FC236}">
                <a16:creationId xmlns:a16="http://schemas.microsoft.com/office/drawing/2014/main" id="{651CE1AF-5F24-4FBC-CF28-5B321BB11F34}"/>
              </a:ext>
            </a:extLst>
          </p:cNvPr>
          <p:cNvSpPr>
            <a:spLocks noGrp="1"/>
          </p:cNvSpPr>
          <p:nvPr>
            <p:ph type="pic" sz="quarter" idx="10"/>
          </p:nvPr>
        </p:nvSpPr>
        <p:spPr>
          <a:xfrm>
            <a:off x="1173307" y="3772298"/>
            <a:ext cx="1985826" cy="1985826"/>
          </a:xfrm>
          <a:prstGeom prst="rect">
            <a:avLst/>
          </a:prstGeom>
          <a:solidFill>
            <a:srgbClr val="1C1D3B"/>
          </a:solidFill>
        </p:spPr>
        <p:txBody>
          <a:bodyPr/>
          <a:lstStyle/>
          <a:p>
            <a:r>
              <a:rPr lang="en-US"/>
              <a:t>Click icon to add picture</a:t>
            </a:r>
          </a:p>
        </p:txBody>
      </p:sp>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sp>
        <p:nvSpPr>
          <p:cNvPr id="59" name="Text Placeholder 60">
            <a:extLst>
              <a:ext uri="{FF2B5EF4-FFF2-40B4-BE49-F238E27FC236}">
                <a16:creationId xmlns:a16="http://schemas.microsoft.com/office/drawing/2014/main" id="{A12F0801-B6B2-47A7-21D4-BBECF44855CF}"/>
              </a:ext>
            </a:extLst>
          </p:cNvPr>
          <p:cNvSpPr>
            <a:spLocks noGrp="1"/>
          </p:cNvSpPr>
          <p:nvPr>
            <p:ph type="body" sz="quarter" idx="11" hasCustomPrompt="1"/>
          </p:nvPr>
        </p:nvSpPr>
        <p:spPr>
          <a:xfrm>
            <a:off x="3607740" y="4124261"/>
            <a:ext cx="3228489" cy="1365274"/>
          </a:xfrm>
          <a:prstGeom prst="rect">
            <a:avLst/>
          </a:prstGeom>
        </p:spPr>
        <p:txBody>
          <a:bodyPr/>
          <a:lstStyle>
            <a:lvl1pPr marL="0" indent="0">
              <a:lnSpc>
                <a:spcPct val="100000"/>
              </a:lnSpc>
              <a:spcBef>
                <a:spcPts val="400"/>
              </a:spcBef>
              <a:buClr>
                <a:schemeClr val="accent2"/>
              </a:buClr>
              <a:buFont typeface="Arial" panose="020B0604020202020204" pitchFamily="34" charset="0"/>
              <a:buNone/>
              <a:defRPr sz="16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First &amp; Last Name</a:t>
            </a:r>
          </a:p>
          <a:p>
            <a:pPr lvl="0"/>
            <a:r>
              <a:rPr lang="en-US" dirty="0"/>
              <a:t>Title</a:t>
            </a:r>
          </a:p>
          <a:p>
            <a:pPr lvl="0"/>
            <a:r>
              <a:rPr lang="en-US" dirty="0"/>
              <a:t>P xxx-xxx-xxx</a:t>
            </a:r>
          </a:p>
          <a:p>
            <a:pPr lvl="0"/>
            <a:r>
              <a:rPr lang="en-US" dirty="0"/>
              <a:t>E </a:t>
            </a:r>
            <a:r>
              <a:rPr lang="en-US" dirty="0" err="1"/>
              <a:t>xxx@auritas.com</a:t>
            </a:r>
            <a:endParaRPr lang="en-US" dirty="0"/>
          </a:p>
          <a:p>
            <a:pPr lvl="0"/>
            <a:endParaRPr lang="en-US" dirty="0"/>
          </a:p>
        </p:txBody>
      </p:sp>
      <p:grpSp>
        <p:nvGrpSpPr>
          <p:cNvPr id="56" name="Group 55">
            <a:extLst>
              <a:ext uri="{FF2B5EF4-FFF2-40B4-BE49-F238E27FC236}">
                <a16:creationId xmlns:a16="http://schemas.microsoft.com/office/drawing/2014/main" id="{18F893CA-3DD1-7C30-9EEC-B8E02114C2BA}"/>
              </a:ext>
            </a:extLst>
          </p:cNvPr>
          <p:cNvGrpSpPr/>
          <p:nvPr userDrawn="1"/>
        </p:nvGrpSpPr>
        <p:grpSpPr>
          <a:xfrm>
            <a:off x="1173307" y="1555684"/>
            <a:ext cx="5085694" cy="902939"/>
            <a:chOff x="702617" y="4639518"/>
            <a:chExt cx="5085694" cy="902939"/>
          </a:xfrm>
        </p:grpSpPr>
        <p:pic>
          <p:nvPicPr>
            <p:cNvPr id="57" name="Graphic 56">
              <a:extLst>
                <a:ext uri="{FF2B5EF4-FFF2-40B4-BE49-F238E27FC236}">
                  <a16:creationId xmlns:a16="http://schemas.microsoft.com/office/drawing/2014/main" id="{9A4C15E0-6782-8362-5565-7BFCBE13BDF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623362" y="5072610"/>
              <a:ext cx="164949" cy="235256"/>
            </a:xfrm>
            <a:prstGeom prst="rect">
              <a:avLst/>
            </a:prstGeom>
          </p:spPr>
        </p:pic>
        <p:sp>
          <p:nvSpPr>
            <p:cNvPr id="58" name="TextBox 57">
              <a:extLst>
                <a:ext uri="{FF2B5EF4-FFF2-40B4-BE49-F238E27FC236}">
                  <a16:creationId xmlns:a16="http://schemas.microsoft.com/office/drawing/2014/main" id="{ABD96FC3-2A4E-2510-CEC2-CB2DA8BCFDCE}"/>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dirty="0">
                  <a:solidFill>
                    <a:srgbClr val="1B1B37"/>
                  </a:solidFill>
                  <a:latin typeface="Helvetica" pitchFamily="2" charset="0"/>
                  <a:cs typeface="Sora" pitchFamily="2" charset="0"/>
                </a:rPr>
                <a:t>Thank you</a:t>
              </a:r>
            </a:p>
          </p:txBody>
        </p:sp>
      </p:grpSp>
      <p:pic>
        <p:nvPicPr>
          <p:cNvPr id="60" name="Graphic 59">
            <a:extLst>
              <a:ext uri="{FF2B5EF4-FFF2-40B4-BE49-F238E27FC236}">
                <a16:creationId xmlns:a16="http://schemas.microsoft.com/office/drawing/2014/main" id="{FE8CAF5D-979E-7939-D8B1-ACB715864F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729719" y="274562"/>
            <a:ext cx="2031415" cy="437290"/>
          </a:xfrm>
          <a:prstGeom prst="rect">
            <a:avLst/>
          </a:prstGeom>
        </p:spPr>
      </p:pic>
    </p:spTree>
    <p:extLst>
      <p:ext uri="{BB962C8B-B14F-4D97-AF65-F5344CB8AC3E}">
        <p14:creationId xmlns:p14="http://schemas.microsoft.com/office/powerpoint/2010/main" val="187537888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master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DDDDE3"/>
          </a:solidFill>
          <a:ln/>
        </p:spPr>
        <p:txBody>
          <a:bodyPr/>
          <a:lstStyle/>
          <a:p>
            <a:endParaRPr lang="en-US"/>
          </a:p>
        </p:txBody>
      </p:sp>
      <p:sp>
        <p:nvSpPr>
          <p:cNvPr id="3" name="Shape 1"/>
          <p:cNvSpPr/>
          <p:nvPr/>
        </p:nvSpPr>
        <p:spPr>
          <a:xfrm>
            <a:off x="0" y="0"/>
            <a:ext cx="12192000" cy="6858000"/>
          </a:xfrm>
          <a:prstGeom prst="rect">
            <a:avLst/>
          </a:prstGeom>
          <a:solidFill>
            <a:srgbClr val="F9F9FA"/>
          </a:solidFill>
          <a:ln/>
        </p:spPr>
        <p:txBody>
          <a:bodyPr/>
          <a:lstStyle/>
          <a:p>
            <a:endParaRPr lang="en-US"/>
          </a:p>
        </p:txBody>
      </p:sp>
    </p:spTree>
    <p:extLst>
      <p:ext uri="{BB962C8B-B14F-4D97-AF65-F5344CB8AC3E}">
        <p14:creationId xmlns:p14="http://schemas.microsoft.com/office/powerpoint/2010/main" val="1096169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74349-5971-14CC-B491-5EA13FDA5787}"/>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dirty="0">
                <a:solidFill>
                  <a:srgbClr val="7F7F7F"/>
                </a:solidFill>
                <a:latin typeface="Helvetica" pitchFamily="2" charset="0"/>
                <a:cs typeface="Segoe UI" panose="020B0502040204020203" pitchFamily="34" charset="0"/>
              </a:rPr>
              <a:t>© </a:t>
            </a:r>
            <a:fld id="{AF2E7C00-FEC2-A149-939B-C3C6587DEFA6}" type="datetimeyyyy">
              <a:rPr lang="en-US" sz="600" b="0" smtClean="0">
                <a:solidFill>
                  <a:srgbClr val="7F7F7F"/>
                </a:solidFill>
                <a:latin typeface="Helvetica" pitchFamily="2" charset="0"/>
                <a:cs typeface="Segoe UI" panose="020B0502040204020203" pitchFamily="34" charset="0"/>
              </a:rPr>
              <a:t>2026</a:t>
            </a:fld>
            <a:r>
              <a:rPr lang="en-US" sz="600" b="0">
                <a:solidFill>
                  <a:srgbClr val="7F7F7F"/>
                </a:solidFill>
                <a:latin typeface="Helvetica" pitchFamily="2" charset="0"/>
                <a:cs typeface="Segoe UI" panose="020B0502040204020203" pitchFamily="34" charset="0"/>
              </a:rPr>
              <a:t> </a:t>
            </a:r>
            <a:r>
              <a:rPr lang="en-US" sz="600" b="0" dirty="0">
                <a:solidFill>
                  <a:srgbClr val="7F7F7F"/>
                </a:solidFill>
                <a:latin typeface="Helvetica" pitchFamily="2" charset="0"/>
                <a:cs typeface="Segoe UI" panose="020B0502040204020203" pitchFamily="34" charset="0"/>
              </a:rPr>
              <a:t>Auritas LLC.  All rights reserved.</a:t>
            </a:r>
          </a:p>
        </p:txBody>
      </p:sp>
      <p:sp>
        <p:nvSpPr>
          <p:cNvPr id="4" name="Title Placeholder 3">
            <a:extLst>
              <a:ext uri="{FF2B5EF4-FFF2-40B4-BE49-F238E27FC236}">
                <a16:creationId xmlns:a16="http://schemas.microsoft.com/office/drawing/2014/main" id="{77D7AF59-9BCA-B93D-EB39-6F6D3B1BE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8A3F2D51-0203-3B60-1AEC-46B21B0EB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04121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82" r:id="rId3"/>
    <p:sldLayoutId id="2147483771" r:id="rId4"/>
    <p:sldLayoutId id="2147483784" r:id="rId5"/>
    <p:sldLayoutId id="2147483785" r:id="rId6"/>
    <p:sldLayoutId id="2147483772" r:id="rId7"/>
    <p:sldLayoutId id="2147483773" r:id="rId8"/>
    <p:sldLayoutId id="2147483774" r:id="rId9"/>
    <p:sldLayoutId id="2147483775" r:id="rId10"/>
    <p:sldLayoutId id="2147483776" r:id="rId11"/>
    <p:sldLayoutId id="2147483786" r:id="rId12"/>
    <p:sldLayoutId id="2147483777" r:id="rId13"/>
    <p:sldLayoutId id="2147483783" r:id="rId14"/>
    <p:sldLayoutId id="2147483778" r:id="rId15"/>
    <p:sldLayoutId id="2147483779" r:id="rId16"/>
    <p:sldLayoutId id="2147483780" r:id="rId17"/>
    <p:sldLayoutId id="2147483787" r:id="rId18"/>
  </p:sldLayoutIdLst>
  <p:txStyles>
    <p:titleStyle>
      <a:lvl1pPr algn="l" defTabSz="914400" rtl="0" eaLnBrk="1" latinLnBrk="0" hangingPunct="1">
        <a:lnSpc>
          <a:spcPct val="100000"/>
        </a:lnSpc>
        <a:spcBef>
          <a:spcPct val="0"/>
        </a:spcBef>
        <a:buNone/>
        <a:defRPr sz="4400" b="1" kern="1200">
          <a:solidFill>
            <a:schemeClr val="accent3"/>
          </a:solidFill>
          <a:latin typeface="Helvetica" pitchFamily="2"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1"/>
        </a:buClr>
        <a:buFont typeface="Arial" panose="020B0604020202020204" pitchFamily="34" charset="0"/>
        <a:buChar char="•"/>
        <a:defRPr sz="1800" kern="1200">
          <a:solidFill>
            <a:schemeClr val="accent3"/>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1"/>
        </a:buClr>
        <a:buFont typeface="Arial" panose="020B0604020202020204" pitchFamily="34" charset="0"/>
        <a:buChar char="•"/>
        <a:defRPr sz="1800" kern="1200">
          <a:solidFill>
            <a:schemeClr val="accent3"/>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1"/>
        </a:buClr>
        <a:buFont typeface="Arial" panose="020B0604020202020204" pitchFamily="34" charset="0"/>
        <a:buChar char="•"/>
        <a:defRPr sz="1600" kern="1200">
          <a:solidFill>
            <a:schemeClr val="accent3"/>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1"/>
        </a:buClr>
        <a:buFont typeface="Arial" panose="020B0604020202020204" pitchFamily="34" charset="0"/>
        <a:buChar char="•"/>
        <a:defRPr sz="1400" kern="1200">
          <a:solidFill>
            <a:schemeClr val="accent3"/>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1"/>
        </a:buClr>
        <a:buFont typeface="Arial" panose="020B0604020202020204" pitchFamily="34" charset="0"/>
        <a:buChar char="•"/>
        <a:defRPr sz="1400" kern="1200">
          <a:solidFill>
            <a:schemeClr val="accent3"/>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10.png"/><Relationship Id="rId7" Type="http://schemas.microsoft.com/office/2007/relationships/hdphoto" Target="../media/hdphoto1.wdp"/><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3.png"/><Relationship Id="rId11" Type="http://schemas.openxmlformats.org/officeDocument/2006/relationships/image" Target="../media/image17.pn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svg"/><Relationship Id="rId18" Type="http://schemas.openxmlformats.org/officeDocument/2006/relationships/image" Target="../media/image36.png"/><Relationship Id="rId26" Type="http://schemas.openxmlformats.org/officeDocument/2006/relationships/image" Target="../media/image44.png"/><Relationship Id="rId3" Type="http://schemas.openxmlformats.org/officeDocument/2006/relationships/image" Target="../media/image21.svg"/><Relationship Id="rId21" Type="http://schemas.openxmlformats.org/officeDocument/2006/relationships/image" Target="../media/image39.png"/><Relationship Id="rId7" Type="http://schemas.openxmlformats.org/officeDocument/2006/relationships/image" Target="../media/image25.svg"/><Relationship Id="rId12" Type="http://schemas.openxmlformats.org/officeDocument/2006/relationships/image" Target="../media/image30.svg"/><Relationship Id="rId17" Type="http://schemas.openxmlformats.org/officeDocument/2006/relationships/image" Target="../media/image35.png"/><Relationship Id="rId25" Type="http://schemas.openxmlformats.org/officeDocument/2006/relationships/image" Target="../media/image43.png"/><Relationship Id="rId2" Type="http://schemas.openxmlformats.org/officeDocument/2006/relationships/image" Target="../media/image20.svg"/><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4.xml"/><Relationship Id="rId6" Type="http://schemas.openxmlformats.org/officeDocument/2006/relationships/image" Target="../media/image24.svg"/><Relationship Id="rId11" Type="http://schemas.openxmlformats.org/officeDocument/2006/relationships/image" Target="../media/image29.svg"/><Relationship Id="rId24" Type="http://schemas.openxmlformats.org/officeDocument/2006/relationships/image" Target="../media/image42.png"/><Relationship Id="rId5" Type="http://schemas.openxmlformats.org/officeDocument/2006/relationships/image" Target="../media/image23.svg"/><Relationship Id="rId15" Type="http://schemas.openxmlformats.org/officeDocument/2006/relationships/image" Target="../media/image33.png"/><Relationship Id="rId23" Type="http://schemas.openxmlformats.org/officeDocument/2006/relationships/image" Target="../media/image41.png"/><Relationship Id="rId28" Type="http://schemas.openxmlformats.org/officeDocument/2006/relationships/image" Target="../media/image46.png"/><Relationship Id="rId10" Type="http://schemas.openxmlformats.org/officeDocument/2006/relationships/image" Target="../media/image28.svg"/><Relationship Id="rId19" Type="http://schemas.openxmlformats.org/officeDocument/2006/relationships/image" Target="../media/image37.png"/><Relationship Id="rId4" Type="http://schemas.openxmlformats.org/officeDocument/2006/relationships/image" Target="../media/image22.svg"/><Relationship Id="rId9" Type="http://schemas.openxmlformats.org/officeDocument/2006/relationships/image" Target="../media/image27.svg"/><Relationship Id="rId14" Type="http://schemas.openxmlformats.org/officeDocument/2006/relationships/image" Target="../media/image32.png"/><Relationship Id="rId22" Type="http://schemas.openxmlformats.org/officeDocument/2006/relationships/image" Target="../media/image40.png"/><Relationship Id="rId27" Type="http://schemas.openxmlformats.org/officeDocument/2006/relationships/image" Target="../media/image4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slideLayout" Target="../slideLayouts/slideLayout4.xml"/><Relationship Id="rId5" Type="http://schemas.openxmlformats.org/officeDocument/2006/relationships/image" Target="../media/image50.svg"/><Relationship Id="rId4" Type="http://schemas.openxmlformats.org/officeDocument/2006/relationships/image" Target="../media/image49.svg"/></Relationships>
</file>

<file path=ppt/slides/_rels/slide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5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61.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7B3991B-B27B-A303-DA35-91CA2C3FB6D5}"/>
              </a:ext>
            </a:extLst>
          </p:cNvPr>
          <p:cNvSpPr>
            <a:spLocks noGrp="1"/>
          </p:cNvSpPr>
          <p:nvPr>
            <p:ph type="body" sz="quarter" idx="12"/>
          </p:nvPr>
        </p:nvSpPr>
        <p:spPr>
          <a:xfrm>
            <a:off x="4760181" y="2824427"/>
            <a:ext cx="5734317" cy="2516199"/>
          </a:xfrm>
        </p:spPr>
        <p:txBody>
          <a:bodyPr/>
          <a:lstStyle/>
          <a:p>
            <a:r>
              <a:rPr lang="en-US" sz="4800" b="1" dirty="0">
                <a:solidFill>
                  <a:srgbClr val="000000"/>
                </a:solidFill>
                <a:latin typeface="Helvetica" panose="020B0604020202020204" pitchFamily="34" charset="0"/>
                <a:ea typeface="Inter Bold" pitchFamily="34" charset="-122"/>
                <a:cs typeface="Helvetica" panose="020B0604020202020204" pitchFamily="34" charset="0"/>
              </a:rPr>
              <a:t>SAP Ariba Buying: </a:t>
            </a:r>
          </a:p>
          <a:p>
            <a:r>
              <a:rPr lang="en-US" sz="3200" dirty="0">
                <a:solidFill>
                  <a:srgbClr val="000000"/>
                </a:solidFill>
                <a:latin typeface="Helvetica" panose="020B0604020202020204" pitchFamily="34" charset="0"/>
                <a:ea typeface="Inter Bold" pitchFamily="34" charset="-122"/>
                <a:cs typeface="Helvetica" panose="020B0604020202020204" pitchFamily="34" charset="0"/>
              </a:rPr>
              <a:t>Simplify Procurement,</a:t>
            </a:r>
          </a:p>
          <a:p>
            <a:r>
              <a:rPr lang="en-US" sz="3200" dirty="0">
                <a:solidFill>
                  <a:srgbClr val="000000"/>
                </a:solidFill>
                <a:latin typeface="Helvetica" panose="020B0604020202020204" pitchFamily="34" charset="0"/>
                <a:ea typeface="Inter Bold" pitchFamily="34" charset="-122"/>
                <a:cs typeface="Helvetica" panose="020B0604020202020204" pitchFamily="34" charset="0"/>
              </a:rPr>
              <a:t>Maximize Compliance</a:t>
            </a:r>
            <a:endParaRPr lang="en-US" sz="6000" dirty="0">
              <a:latin typeface="Helvetica" panose="020B0604020202020204" pitchFamily="34" charset="0"/>
              <a:cs typeface="Helvetica" panose="020B0604020202020204" pitchFamily="34" charset="0"/>
            </a:endParaRPr>
          </a:p>
          <a:p>
            <a:endParaRPr lang="en-US" dirty="0"/>
          </a:p>
        </p:txBody>
      </p:sp>
      <p:sp>
        <p:nvSpPr>
          <p:cNvPr id="8" name="Text Placeholder 7">
            <a:extLst>
              <a:ext uri="{FF2B5EF4-FFF2-40B4-BE49-F238E27FC236}">
                <a16:creationId xmlns:a16="http://schemas.microsoft.com/office/drawing/2014/main" id="{726CDEDA-D80B-2794-6D69-EBF9DC4BB95A}"/>
              </a:ext>
            </a:extLst>
          </p:cNvPr>
          <p:cNvSpPr>
            <a:spLocks noGrp="1"/>
          </p:cNvSpPr>
          <p:nvPr>
            <p:ph type="body" sz="quarter" idx="11"/>
          </p:nvPr>
        </p:nvSpPr>
        <p:spPr/>
        <p:txBody>
          <a:bodyPr/>
          <a:lstStyle/>
          <a:p>
            <a:r>
              <a:rPr lang="sv-SE" dirty="0"/>
              <a:t>Procurement Transformation</a:t>
            </a:r>
            <a:endParaRPr lang="en-US" dirty="0"/>
          </a:p>
        </p:txBody>
      </p:sp>
    </p:spTree>
    <p:extLst>
      <p:ext uri="{BB962C8B-B14F-4D97-AF65-F5344CB8AC3E}">
        <p14:creationId xmlns:p14="http://schemas.microsoft.com/office/powerpoint/2010/main" val="3907511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A59BD-F5FD-98CA-BF82-67002E60FCEB}"/>
            </a:ext>
          </a:extLst>
        </p:cNvPr>
        <p:cNvGrpSpPr/>
        <p:nvPr/>
      </p:nvGrpSpPr>
      <p:grpSpPr>
        <a:xfrm>
          <a:off x="0" y="0"/>
          <a:ext cx="0" cy="0"/>
          <a:chOff x="0" y="0"/>
          <a:chExt cx="0" cy="0"/>
        </a:xfrm>
      </p:grpSpPr>
      <p:sp>
        <p:nvSpPr>
          <p:cNvPr id="1057" name="Rectangle 1056">
            <a:extLst>
              <a:ext uri="{FF2B5EF4-FFF2-40B4-BE49-F238E27FC236}">
                <a16:creationId xmlns:a16="http://schemas.microsoft.com/office/drawing/2014/main" id="{23521B40-B670-6490-05CC-763C6B600846}"/>
              </a:ext>
            </a:extLst>
          </p:cNvPr>
          <p:cNvSpPr/>
          <p:nvPr/>
        </p:nvSpPr>
        <p:spPr>
          <a:xfrm>
            <a:off x="0" y="6193226"/>
            <a:ext cx="12192001" cy="679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Helvetica" pitchFamily="2" charset="0"/>
            </a:endParaRPr>
          </a:p>
        </p:txBody>
      </p:sp>
      <p:grpSp>
        <p:nvGrpSpPr>
          <p:cNvPr id="9" name="Group 8">
            <a:extLst>
              <a:ext uri="{FF2B5EF4-FFF2-40B4-BE49-F238E27FC236}">
                <a16:creationId xmlns:a16="http://schemas.microsoft.com/office/drawing/2014/main" id="{EC31D012-46F4-2EA8-6500-D9E545C60682}"/>
              </a:ext>
            </a:extLst>
          </p:cNvPr>
          <p:cNvGrpSpPr/>
          <p:nvPr/>
        </p:nvGrpSpPr>
        <p:grpSpPr>
          <a:xfrm>
            <a:off x="-1013" y="-13276"/>
            <a:ext cx="12202988" cy="1890595"/>
            <a:chOff x="-10988" y="-29259"/>
            <a:chExt cx="12202988" cy="1890595"/>
          </a:xfrm>
        </p:grpSpPr>
        <p:grpSp>
          <p:nvGrpSpPr>
            <p:cNvPr id="4" name="Group 3">
              <a:extLst>
                <a:ext uri="{FF2B5EF4-FFF2-40B4-BE49-F238E27FC236}">
                  <a16:creationId xmlns:a16="http://schemas.microsoft.com/office/drawing/2014/main" id="{3403BDE8-02D3-001E-8720-42C7FBD59EC5}"/>
                </a:ext>
              </a:extLst>
            </p:cNvPr>
            <p:cNvGrpSpPr/>
            <p:nvPr/>
          </p:nvGrpSpPr>
          <p:grpSpPr>
            <a:xfrm>
              <a:off x="-10988" y="-29259"/>
              <a:ext cx="12202988" cy="1890595"/>
              <a:chOff x="4196" y="-1528005"/>
              <a:chExt cx="12202988" cy="1890595"/>
            </a:xfrm>
          </p:grpSpPr>
          <p:grpSp>
            <p:nvGrpSpPr>
              <p:cNvPr id="14" name="Group 13">
                <a:extLst>
                  <a:ext uri="{FF2B5EF4-FFF2-40B4-BE49-F238E27FC236}">
                    <a16:creationId xmlns:a16="http://schemas.microsoft.com/office/drawing/2014/main" id="{8BB857CA-668E-BF05-9332-3AEDDBCDEDD4}"/>
                  </a:ext>
                </a:extLst>
              </p:cNvPr>
              <p:cNvGrpSpPr/>
              <p:nvPr/>
            </p:nvGrpSpPr>
            <p:grpSpPr>
              <a:xfrm>
                <a:off x="4196" y="-1528005"/>
                <a:ext cx="12202988" cy="1890595"/>
                <a:chOff x="4196" y="-1393095"/>
                <a:chExt cx="12202988" cy="1890595"/>
              </a:xfrm>
            </p:grpSpPr>
            <p:sp>
              <p:nvSpPr>
                <p:cNvPr id="8" name="Rectangle 7">
                  <a:extLst>
                    <a:ext uri="{FF2B5EF4-FFF2-40B4-BE49-F238E27FC236}">
                      <a16:creationId xmlns:a16="http://schemas.microsoft.com/office/drawing/2014/main" id="{F0D74AB7-9B56-37D8-EF57-1ACB02FE387E}"/>
                    </a:ext>
                  </a:extLst>
                </p:cNvPr>
                <p:cNvSpPr/>
                <p:nvPr/>
              </p:nvSpPr>
              <p:spPr>
                <a:xfrm flipV="1">
                  <a:off x="5209" y="-11346"/>
                  <a:ext cx="12201037" cy="508846"/>
                </a:xfrm>
                <a:prstGeom prst="rect">
                  <a:avLst/>
                </a:prstGeom>
                <a:solidFill>
                  <a:srgbClr val="D406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1" name="Rectangle 10">
                  <a:extLst>
                    <a:ext uri="{FF2B5EF4-FFF2-40B4-BE49-F238E27FC236}">
                      <a16:creationId xmlns:a16="http://schemas.microsoft.com/office/drawing/2014/main" id="{6BDDF832-7277-500D-AF0A-F96832F9D200}"/>
                    </a:ext>
                  </a:extLst>
                </p:cNvPr>
                <p:cNvSpPr/>
                <p:nvPr/>
              </p:nvSpPr>
              <p:spPr>
                <a:xfrm rot="21540000">
                  <a:off x="4196" y="187624"/>
                  <a:ext cx="12202988" cy="128691"/>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3" name="Rectangle 12">
                  <a:extLst>
                    <a:ext uri="{FF2B5EF4-FFF2-40B4-BE49-F238E27FC236}">
                      <a16:creationId xmlns:a16="http://schemas.microsoft.com/office/drawing/2014/main" id="{5D7E661D-5B14-DE18-140C-9653226F0F8C}"/>
                    </a:ext>
                  </a:extLst>
                </p:cNvPr>
                <p:cNvSpPr/>
                <p:nvPr/>
              </p:nvSpPr>
              <p:spPr>
                <a:xfrm>
                  <a:off x="5208" y="-1393095"/>
                  <a:ext cx="12201975" cy="151985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grpSp>
          <p:sp>
            <p:nvSpPr>
              <p:cNvPr id="34" name="Rectangle 33">
                <a:extLst>
                  <a:ext uri="{FF2B5EF4-FFF2-40B4-BE49-F238E27FC236}">
                    <a16:creationId xmlns:a16="http://schemas.microsoft.com/office/drawing/2014/main" id="{F8A12E91-C5D9-8A71-CD6E-27FFE78AEBA6}"/>
                  </a:ext>
                </a:extLst>
              </p:cNvPr>
              <p:cNvSpPr/>
              <p:nvPr/>
            </p:nvSpPr>
            <p:spPr>
              <a:xfrm>
                <a:off x="5209" y="-60369"/>
                <a:ext cx="9842132" cy="120054"/>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grpSp>
        <p:sp>
          <p:nvSpPr>
            <p:cNvPr id="7" name="Rectangle 6">
              <a:extLst>
                <a:ext uri="{FF2B5EF4-FFF2-40B4-BE49-F238E27FC236}">
                  <a16:creationId xmlns:a16="http://schemas.microsoft.com/office/drawing/2014/main" id="{FB4D893D-3EC4-CD48-05E6-391292BFD106}"/>
                </a:ext>
              </a:extLst>
            </p:cNvPr>
            <p:cNvSpPr/>
            <p:nvPr/>
          </p:nvSpPr>
          <p:spPr>
            <a:xfrm>
              <a:off x="-9975" y="1522899"/>
              <a:ext cx="5824386" cy="137796"/>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grpSp>
      <p:cxnSp>
        <p:nvCxnSpPr>
          <p:cNvPr id="49" name="Straight Connector 48">
            <a:extLst>
              <a:ext uri="{FF2B5EF4-FFF2-40B4-BE49-F238E27FC236}">
                <a16:creationId xmlns:a16="http://schemas.microsoft.com/office/drawing/2014/main" id="{7FA60752-9E92-9FD3-EAD1-57C556F471FF}"/>
              </a:ext>
            </a:extLst>
          </p:cNvPr>
          <p:cNvCxnSpPr>
            <a:cxnSpLocks/>
          </p:cNvCxnSpPr>
          <p:nvPr/>
        </p:nvCxnSpPr>
        <p:spPr>
          <a:xfrm>
            <a:off x="4200437" y="407634"/>
            <a:ext cx="0" cy="952949"/>
          </a:xfrm>
          <a:prstGeom prst="line">
            <a:avLst/>
          </a:prstGeom>
          <a:ln w="9525">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50" name="TextBox 28">
            <a:extLst>
              <a:ext uri="{FF2B5EF4-FFF2-40B4-BE49-F238E27FC236}">
                <a16:creationId xmlns:a16="http://schemas.microsoft.com/office/drawing/2014/main" id="{D99A6338-66B6-6A29-28CF-82792D3CC367}"/>
              </a:ext>
            </a:extLst>
          </p:cNvPr>
          <p:cNvSpPr txBox="1"/>
          <p:nvPr/>
        </p:nvSpPr>
        <p:spPr>
          <a:xfrm>
            <a:off x="4695777"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1,500</a:t>
            </a:r>
          </a:p>
        </p:txBody>
      </p:sp>
      <p:sp>
        <p:nvSpPr>
          <p:cNvPr id="51" name="TextBox 28">
            <a:extLst>
              <a:ext uri="{FF2B5EF4-FFF2-40B4-BE49-F238E27FC236}">
                <a16:creationId xmlns:a16="http://schemas.microsoft.com/office/drawing/2014/main" id="{EE63B13E-3EFF-238C-985B-296E6D10B502}"/>
              </a:ext>
            </a:extLst>
          </p:cNvPr>
          <p:cNvSpPr txBox="1"/>
          <p:nvPr/>
        </p:nvSpPr>
        <p:spPr>
          <a:xfrm>
            <a:off x="4725421"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Successful Projects</a:t>
            </a:r>
          </a:p>
        </p:txBody>
      </p:sp>
      <p:sp>
        <p:nvSpPr>
          <p:cNvPr id="52" name="TextBox 28">
            <a:extLst>
              <a:ext uri="{FF2B5EF4-FFF2-40B4-BE49-F238E27FC236}">
                <a16:creationId xmlns:a16="http://schemas.microsoft.com/office/drawing/2014/main" id="{15BC9A12-2039-D2B6-9041-E9315C469B17}"/>
              </a:ext>
            </a:extLst>
          </p:cNvPr>
          <p:cNvSpPr txBox="1"/>
          <p:nvPr/>
        </p:nvSpPr>
        <p:spPr>
          <a:xfrm>
            <a:off x="6527826" y="584135"/>
            <a:ext cx="1326950"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10,500+</a:t>
            </a:r>
          </a:p>
        </p:txBody>
      </p:sp>
      <p:sp>
        <p:nvSpPr>
          <p:cNvPr id="53" name="TextBox 28">
            <a:extLst>
              <a:ext uri="{FF2B5EF4-FFF2-40B4-BE49-F238E27FC236}">
                <a16:creationId xmlns:a16="http://schemas.microsoft.com/office/drawing/2014/main" id="{3AA54842-A804-1C3B-A581-66EA01FED63C}"/>
              </a:ext>
            </a:extLst>
          </p:cNvPr>
          <p:cNvSpPr txBox="1"/>
          <p:nvPr/>
        </p:nvSpPr>
        <p:spPr>
          <a:xfrm>
            <a:off x="6658794"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TB of Data</a:t>
            </a:r>
          </a:p>
          <a:p>
            <a:pPr algn="ctr"/>
            <a:r>
              <a:rPr lang="en-US" sz="1200">
                <a:solidFill>
                  <a:schemeClr val="bg1"/>
                </a:solidFill>
                <a:latin typeface="Helvetica" pitchFamily="2" charset="0"/>
                <a:ea typeface="Verdana" panose="020B0604030504040204" pitchFamily="34" charset="0"/>
              </a:rPr>
              <a:t>Managed</a:t>
            </a:r>
          </a:p>
        </p:txBody>
      </p:sp>
      <p:sp>
        <p:nvSpPr>
          <p:cNvPr id="54" name="TextBox 28">
            <a:extLst>
              <a:ext uri="{FF2B5EF4-FFF2-40B4-BE49-F238E27FC236}">
                <a16:creationId xmlns:a16="http://schemas.microsoft.com/office/drawing/2014/main" id="{25D2552F-70BE-21AB-E815-0AF2C6227E75}"/>
              </a:ext>
            </a:extLst>
          </p:cNvPr>
          <p:cNvSpPr txBox="1"/>
          <p:nvPr/>
        </p:nvSpPr>
        <p:spPr>
          <a:xfrm>
            <a:off x="8491432"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25 Yrs</a:t>
            </a:r>
          </a:p>
        </p:txBody>
      </p:sp>
      <p:sp>
        <p:nvSpPr>
          <p:cNvPr id="55" name="TextBox 28">
            <a:extLst>
              <a:ext uri="{FF2B5EF4-FFF2-40B4-BE49-F238E27FC236}">
                <a16:creationId xmlns:a16="http://schemas.microsoft.com/office/drawing/2014/main" id="{DE63D6D5-8663-DB7F-6E26-AC5DB232FB30}"/>
              </a:ext>
            </a:extLst>
          </p:cNvPr>
          <p:cNvSpPr txBox="1"/>
          <p:nvPr/>
        </p:nvSpPr>
        <p:spPr>
          <a:xfrm>
            <a:off x="8428989" y="898227"/>
            <a:ext cx="1249189"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Transforming Companies</a:t>
            </a:r>
          </a:p>
        </p:txBody>
      </p:sp>
      <p:sp>
        <p:nvSpPr>
          <p:cNvPr id="56" name="TextBox 28">
            <a:extLst>
              <a:ext uri="{FF2B5EF4-FFF2-40B4-BE49-F238E27FC236}">
                <a16:creationId xmlns:a16="http://schemas.microsoft.com/office/drawing/2014/main" id="{28B08E78-6717-392E-FCB6-A0B4C92600C3}"/>
              </a:ext>
            </a:extLst>
          </p:cNvPr>
          <p:cNvSpPr txBox="1"/>
          <p:nvPr/>
        </p:nvSpPr>
        <p:spPr>
          <a:xfrm>
            <a:off x="10317984"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$1.5B</a:t>
            </a:r>
          </a:p>
        </p:txBody>
      </p:sp>
      <p:sp>
        <p:nvSpPr>
          <p:cNvPr id="57" name="TextBox 28">
            <a:extLst>
              <a:ext uri="{FF2B5EF4-FFF2-40B4-BE49-F238E27FC236}">
                <a16:creationId xmlns:a16="http://schemas.microsoft.com/office/drawing/2014/main" id="{94C7CDAC-0B2C-D12A-EF6D-1467DB6504BB}"/>
              </a:ext>
            </a:extLst>
          </p:cNvPr>
          <p:cNvSpPr txBox="1"/>
          <p:nvPr/>
        </p:nvSpPr>
        <p:spPr>
          <a:xfrm>
            <a:off x="10237232" y="898227"/>
            <a:ext cx="1285804"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Total Customer Savings</a:t>
            </a:r>
          </a:p>
        </p:txBody>
      </p:sp>
      <p:sp>
        <p:nvSpPr>
          <p:cNvPr id="63" name="TextBox 62">
            <a:extLst>
              <a:ext uri="{FF2B5EF4-FFF2-40B4-BE49-F238E27FC236}">
                <a16:creationId xmlns:a16="http://schemas.microsoft.com/office/drawing/2014/main" id="{9998C373-A378-532E-889A-EA98F3793F09}"/>
              </a:ext>
            </a:extLst>
          </p:cNvPr>
          <p:cNvSpPr txBox="1"/>
          <p:nvPr/>
        </p:nvSpPr>
        <p:spPr>
          <a:xfrm>
            <a:off x="308386" y="1237687"/>
            <a:ext cx="3501614" cy="253916"/>
          </a:xfrm>
          <a:prstGeom prst="rect">
            <a:avLst/>
          </a:prstGeom>
          <a:noFill/>
        </p:spPr>
        <p:txBody>
          <a:bodyPr wrap="square">
            <a:spAutoFit/>
          </a:bodyPr>
          <a:lstStyle/>
          <a:p>
            <a:pPr algn="ctr"/>
            <a:r>
              <a:rPr lang="en-US" sz="1050" b="1">
                <a:solidFill>
                  <a:schemeClr val="bg1"/>
                </a:solidFill>
                <a:latin typeface="Helvetica" pitchFamily="2" charset="0"/>
              </a:rPr>
              <a:t>Driving Innovation, Empowering Transformations.</a:t>
            </a:r>
          </a:p>
        </p:txBody>
      </p:sp>
      <p:pic>
        <p:nvPicPr>
          <p:cNvPr id="17" name="Picture 16" descr="A black background with white text&#10;&#10;AI-generated content may be incorrect.">
            <a:extLst>
              <a:ext uri="{FF2B5EF4-FFF2-40B4-BE49-F238E27FC236}">
                <a16:creationId xmlns:a16="http://schemas.microsoft.com/office/drawing/2014/main" id="{87BD5983-78E6-E064-1CF0-AA56C33BF6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4503" y="193514"/>
            <a:ext cx="3609393" cy="1158805"/>
          </a:xfrm>
          <a:prstGeom prst="rect">
            <a:avLst/>
          </a:prstGeom>
        </p:spPr>
      </p:pic>
      <p:sp>
        <p:nvSpPr>
          <p:cNvPr id="6" name="TextBox 10">
            <a:extLst>
              <a:ext uri="{FF2B5EF4-FFF2-40B4-BE49-F238E27FC236}">
                <a16:creationId xmlns:a16="http://schemas.microsoft.com/office/drawing/2014/main" id="{786C69D8-C549-EC0D-AD3B-701AA11AFF8E}"/>
              </a:ext>
            </a:extLst>
          </p:cNvPr>
          <p:cNvSpPr txBox="1"/>
          <p:nvPr/>
        </p:nvSpPr>
        <p:spPr>
          <a:xfrm>
            <a:off x="522114" y="3884821"/>
            <a:ext cx="2572431" cy="1244956"/>
          </a:xfrm>
          <a:prstGeom prst="rect">
            <a:avLst/>
          </a:prstGeom>
        </p:spPr>
        <p:txBody>
          <a:bodyPr wrap="square"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Rightsizing/Archiving </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Data ASSIST by Auritas</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ILM</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Decommissioning</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Data GUARD by Auritas </a:t>
            </a:r>
          </a:p>
        </p:txBody>
      </p:sp>
      <p:sp>
        <p:nvSpPr>
          <p:cNvPr id="15" name="TextBox 11">
            <a:extLst>
              <a:ext uri="{FF2B5EF4-FFF2-40B4-BE49-F238E27FC236}">
                <a16:creationId xmlns:a16="http://schemas.microsoft.com/office/drawing/2014/main" id="{4A94BA18-BD44-C739-4BDD-4F4D2705263C}"/>
              </a:ext>
            </a:extLst>
          </p:cNvPr>
          <p:cNvSpPr txBox="1"/>
          <p:nvPr/>
        </p:nvSpPr>
        <p:spPr>
          <a:xfrm>
            <a:off x="9271427" y="3889183"/>
            <a:ext cx="2602045" cy="1498872"/>
          </a:xfrm>
          <a:prstGeom prst="rect">
            <a:avLst/>
          </a:prstGeom>
        </p:spPr>
        <p:txBody>
          <a:bodyPr wrap="square" lIns="0" tIns="0" rIns="0" bIns="0" rtlCol="0" anchor="t">
            <a:spAutoFit/>
          </a:bodyPr>
          <a:lstStyle/>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Invoice Management</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Ariba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Auritas Intelligent Accrual</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ESG reporting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Vertex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Vistex</a:t>
            </a:r>
          </a:p>
        </p:txBody>
      </p:sp>
      <p:sp>
        <p:nvSpPr>
          <p:cNvPr id="16" name="TextBox 12">
            <a:extLst>
              <a:ext uri="{FF2B5EF4-FFF2-40B4-BE49-F238E27FC236}">
                <a16:creationId xmlns:a16="http://schemas.microsoft.com/office/drawing/2014/main" id="{43460F66-4EC3-E9DD-992B-537D746A2EDF}"/>
              </a:ext>
            </a:extLst>
          </p:cNvPr>
          <p:cNvSpPr txBox="1"/>
          <p:nvPr/>
        </p:nvSpPr>
        <p:spPr>
          <a:xfrm>
            <a:off x="6301460" y="3884565"/>
            <a:ext cx="2513293" cy="1244956"/>
          </a:xfrm>
          <a:prstGeom prst="rect">
            <a:avLst/>
          </a:prstGeom>
        </p:spPr>
        <p:txBody>
          <a:bodyPr wrap="square"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OpenText for SAP Solutions</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Extended ECM</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Document Presentment</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DMS+ by Auritas</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Auritas Storage Manager</a:t>
            </a:r>
          </a:p>
        </p:txBody>
      </p:sp>
      <p:sp>
        <p:nvSpPr>
          <p:cNvPr id="28" name="TextBox 17">
            <a:extLst>
              <a:ext uri="{FF2B5EF4-FFF2-40B4-BE49-F238E27FC236}">
                <a16:creationId xmlns:a16="http://schemas.microsoft.com/office/drawing/2014/main" id="{C403D5D5-2DA5-70E3-A58D-94E7590FB5BD}"/>
              </a:ext>
            </a:extLst>
          </p:cNvPr>
          <p:cNvSpPr txBox="1"/>
          <p:nvPr/>
        </p:nvSpPr>
        <p:spPr>
          <a:xfrm>
            <a:off x="518984" y="2661756"/>
            <a:ext cx="1901411" cy="467692"/>
          </a:xfrm>
          <a:prstGeom prst="rect">
            <a:avLst/>
          </a:prstGeom>
        </p:spPr>
        <p:txBody>
          <a:bodyPr lIns="0" tIns="0" rIns="0" bIns="0" rtlCol="0" anchor="t">
            <a:spAutoFit/>
          </a:bodyPr>
          <a:lstStyle/>
          <a:p>
            <a:pPr>
              <a:lnSpc>
                <a:spcPts val="1767"/>
              </a:lnSpc>
            </a:pPr>
            <a:r>
              <a:rPr lang="en-US" b="1">
                <a:solidFill>
                  <a:srgbClr val="1C1D3B"/>
                </a:solidFill>
                <a:latin typeface="Helvetica" pitchFamily="2" charset="0"/>
                <a:ea typeface="Helvetica Bold"/>
                <a:cs typeface="Helvetica Bold"/>
                <a:sym typeface="Helvetica Bold"/>
              </a:rPr>
              <a:t>Data Volume Management </a:t>
            </a:r>
          </a:p>
        </p:txBody>
      </p:sp>
      <p:sp>
        <p:nvSpPr>
          <p:cNvPr id="29" name="TextBox 18">
            <a:extLst>
              <a:ext uri="{FF2B5EF4-FFF2-40B4-BE49-F238E27FC236}">
                <a16:creationId xmlns:a16="http://schemas.microsoft.com/office/drawing/2014/main" id="{AB28CC17-D4BD-8BA2-445F-2CA883CCA769}"/>
              </a:ext>
            </a:extLst>
          </p:cNvPr>
          <p:cNvSpPr txBox="1"/>
          <p:nvPr/>
        </p:nvSpPr>
        <p:spPr>
          <a:xfrm>
            <a:off x="518984" y="3181045"/>
            <a:ext cx="2575560"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Reduce size and complexity and control data growth across transactional and legacy SAP environments.</a:t>
            </a:r>
          </a:p>
        </p:txBody>
      </p:sp>
      <p:sp>
        <p:nvSpPr>
          <p:cNvPr id="33" name="TextBox 19">
            <a:extLst>
              <a:ext uri="{FF2B5EF4-FFF2-40B4-BE49-F238E27FC236}">
                <a16:creationId xmlns:a16="http://schemas.microsoft.com/office/drawing/2014/main" id="{4BAB08A8-0289-EC47-43D0-4FC0AAF4D298}"/>
              </a:ext>
            </a:extLst>
          </p:cNvPr>
          <p:cNvSpPr txBox="1"/>
          <p:nvPr/>
        </p:nvSpPr>
        <p:spPr>
          <a:xfrm>
            <a:off x="3397346" y="2661500"/>
            <a:ext cx="1795021" cy="467629"/>
          </a:xfrm>
          <a:prstGeom prst="rect">
            <a:avLst/>
          </a:prstGeom>
        </p:spPr>
        <p:txBody>
          <a:bodyPr wrap="square" lIns="0" tIns="0" rIns="0" bIns="0" rtlCol="0" anchor="t">
            <a:spAutoFit/>
          </a:bodyPr>
          <a:lstStyle/>
          <a:p>
            <a:pPr>
              <a:lnSpc>
                <a:spcPts val="1783"/>
              </a:lnSpc>
            </a:pPr>
            <a:r>
              <a:rPr lang="en-US" b="1">
                <a:solidFill>
                  <a:srgbClr val="1C1D3B"/>
                </a:solidFill>
                <a:latin typeface="Helvetica" pitchFamily="2" charset="0"/>
                <a:ea typeface="Helvetica Bold"/>
                <a:cs typeface="Helvetica Bold"/>
                <a:sym typeface="Helvetica Bold"/>
              </a:rPr>
              <a:t>Data Quality Enablement</a:t>
            </a:r>
          </a:p>
        </p:txBody>
      </p:sp>
      <p:sp>
        <p:nvSpPr>
          <p:cNvPr id="48" name="TextBox 20">
            <a:extLst>
              <a:ext uri="{FF2B5EF4-FFF2-40B4-BE49-F238E27FC236}">
                <a16:creationId xmlns:a16="http://schemas.microsoft.com/office/drawing/2014/main" id="{A26901B8-FBAF-ABFA-C16A-80384CF3C6E4}"/>
              </a:ext>
            </a:extLst>
          </p:cNvPr>
          <p:cNvSpPr txBox="1"/>
          <p:nvPr/>
        </p:nvSpPr>
        <p:spPr>
          <a:xfrm>
            <a:off x="3397348" y="3884565"/>
            <a:ext cx="2194320" cy="1498872"/>
          </a:xfrm>
          <a:prstGeom prst="rect">
            <a:avLst/>
          </a:prstGeom>
        </p:spPr>
        <p:txBody>
          <a:bodyPr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Governance</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MDG </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SimpleMDG </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AI-Ready Enterprise Data</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Reltio</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Collibra</a:t>
            </a:r>
          </a:p>
        </p:txBody>
      </p:sp>
      <p:sp>
        <p:nvSpPr>
          <p:cNvPr id="58" name="TextBox 21">
            <a:extLst>
              <a:ext uri="{FF2B5EF4-FFF2-40B4-BE49-F238E27FC236}">
                <a16:creationId xmlns:a16="http://schemas.microsoft.com/office/drawing/2014/main" id="{A159EDE1-0EA4-1699-F69A-3ADB23A0FA33}"/>
              </a:ext>
            </a:extLst>
          </p:cNvPr>
          <p:cNvSpPr txBox="1"/>
          <p:nvPr/>
        </p:nvSpPr>
        <p:spPr>
          <a:xfrm>
            <a:off x="3397347" y="3180789"/>
            <a:ext cx="2490451"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Cleanse, govern, and unify enterprise data to support trusted transactions, analytics, and AI-driven decision-making.</a:t>
            </a:r>
          </a:p>
        </p:txBody>
      </p:sp>
      <p:sp>
        <p:nvSpPr>
          <p:cNvPr id="59" name="TextBox 22">
            <a:extLst>
              <a:ext uri="{FF2B5EF4-FFF2-40B4-BE49-F238E27FC236}">
                <a16:creationId xmlns:a16="http://schemas.microsoft.com/office/drawing/2014/main" id="{CD650036-04AB-9FE1-425B-A17C655BE609}"/>
              </a:ext>
            </a:extLst>
          </p:cNvPr>
          <p:cNvSpPr txBox="1"/>
          <p:nvPr/>
        </p:nvSpPr>
        <p:spPr>
          <a:xfrm>
            <a:off x="9266642" y="2661500"/>
            <a:ext cx="1465394" cy="467692"/>
          </a:xfrm>
          <a:prstGeom prst="rect">
            <a:avLst/>
          </a:prstGeom>
        </p:spPr>
        <p:txBody>
          <a:bodyPr lIns="0" tIns="0" rIns="0" bIns="0" rtlCol="0" anchor="t">
            <a:spAutoFit/>
          </a:bodyPr>
          <a:lstStyle/>
          <a:p>
            <a:pPr algn="just">
              <a:lnSpc>
                <a:spcPts val="1767"/>
              </a:lnSpc>
            </a:pPr>
            <a:r>
              <a:rPr lang="en-US" b="1">
                <a:solidFill>
                  <a:srgbClr val="1C1D3B"/>
                </a:solidFill>
                <a:latin typeface="Helvetica" pitchFamily="2" charset="0"/>
                <a:ea typeface="Helvetica Bold"/>
                <a:cs typeface="Helvetica Bold"/>
                <a:sym typeface="Helvetica Bold"/>
              </a:rPr>
              <a:t>Finance Optimization </a:t>
            </a:r>
          </a:p>
        </p:txBody>
      </p:sp>
      <p:sp>
        <p:nvSpPr>
          <p:cNvPr id="60" name="TextBox 23">
            <a:extLst>
              <a:ext uri="{FF2B5EF4-FFF2-40B4-BE49-F238E27FC236}">
                <a16:creationId xmlns:a16="http://schemas.microsoft.com/office/drawing/2014/main" id="{BC1F76E1-C4B3-1DD4-BCB6-FFA374033AF4}"/>
              </a:ext>
            </a:extLst>
          </p:cNvPr>
          <p:cNvSpPr txBox="1"/>
          <p:nvPr/>
        </p:nvSpPr>
        <p:spPr>
          <a:xfrm>
            <a:off x="9266952" y="3180789"/>
            <a:ext cx="2428029"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Automate and optimize AP/AR, invoicing, environmental reporting, tax, and royalty processes and functions.</a:t>
            </a:r>
          </a:p>
        </p:txBody>
      </p:sp>
      <p:sp>
        <p:nvSpPr>
          <p:cNvPr id="61" name="TextBox 24">
            <a:extLst>
              <a:ext uri="{FF2B5EF4-FFF2-40B4-BE49-F238E27FC236}">
                <a16:creationId xmlns:a16="http://schemas.microsoft.com/office/drawing/2014/main" id="{3393FA27-0255-7EE6-2D8C-A986F5A91623}"/>
              </a:ext>
            </a:extLst>
          </p:cNvPr>
          <p:cNvSpPr txBox="1"/>
          <p:nvPr/>
        </p:nvSpPr>
        <p:spPr>
          <a:xfrm>
            <a:off x="6301643" y="2661500"/>
            <a:ext cx="1465394" cy="467692"/>
          </a:xfrm>
          <a:prstGeom prst="rect">
            <a:avLst/>
          </a:prstGeom>
        </p:spPr>
        <p:txBody>
          <a:bodyPr lIns="0" tIns="0" rIns="0" bIns="0" rtlCol="0" anchor="t">
            <a:spAutoFit/>
          </a:bodyPr>
          <a:lstStyle/>
          <a:p>
            <a:pPr algn="just">
              <a:lnSpc>
                <a:spcPts val="1767"/>
              </a:lnSpc>
            </a:pPr>
            <a:r>
              <a:rPr lang="en-US" b="1">
                <a:solidFill>
                  <a:srgbClr val="1C1D3B"/>
                </a:solidFill>
                <a:latin typeface="Helvetica" pitchFamily="2" charset="0"/>
                <a:ea typeface="Helvetica Bold"/>
                <a:cs typeface="Helvetica Bold"/>
                <a:sym typeface="Helvetica Bold"/>
              </a:rPr>
              <a:t>Document Management </a:t>
            </a:r>
          </a:p>
        </p:txBody>
      </p:sp>
      <p:sp>
        <p:nvSpPr>
          <p:cNvPr id="62" name="TextBox 25">
            <a:extLst>
              <a:ext uri="{FF2B5EF4-FFF2-40B4-BE49-F238E27FC236}">
                <a16:creationId xmlns:a16="http://schemas.microsoft.com/office/drawing/2014/main" id="{5CDDAF42-5683-5203-D72F-D9D32FC7F2D9}"/>
              </a:ext>
            </a:extLst>
          </p:cNvPr>
          <p:cNvSpPr txBox="1"/>
          <p:nvPr/>
        </p:nvSpPr>
        <p:spPr>
          <a:xfrm>
            <a:off x="6301459" y="3180789"/>
            <a:ext cx="2569522"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Centralize, govern and optimize enterprise content for operational efficiency, compliance, and AI readiness.</a:t>
            </a:r>
          </a:p>
        </p:txBody>
      </p:sp>
      <p:cxnSp>
        <p:nvCxnSpPr>
          <p:cNvPr id="1027" name="Straight Connector 1026">
            <a:extLst>
              <a:ext uri="{FF2B5EF4-FFF2-40B4-BE49-F238E27FC236}">
                <a16:creationId xmlns:a16="http://schemas.microsoft.com/office/drawing/2014/main" id="{06713AF8-0501-D6B5-DA2E-DF68C9D2316B}"/>
              </a:ext>
            </a:extLst>
          </p:cNvPr>
          <p:cNvCxnSpPr>
            <a:cxnSpLocks/>
          </p:cNvCxnSpPr>
          <p:nvPr/>
        </p:nvCxnSpPr>
        <p:spPr>
          <a:xfrm>
            <a:off x="310070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030" name="Straight Connector 1029">
            <a:extLst>
              <a:ext uri="{FF2B5EF4-FFF2-40B4-BE49-F238E27FC236}">
                <a16:creationId xmlns:a16="http://schemas.microsoft.com/office/drawing/2014/main" id="{65042679-0921-485E-2136-31BA33C846BB}"/>
              </a:ext>
            </a:extLst>
          </p:cNvPr>
          <p:cNvCxnSpPr>
            <a:cxnSpLocks/>
          </p:cNvCxnSpPr>
          <p:nvPr/>
        </p:nvCxnSpPr>
        <p:spPr>
          <a:xfrm>
            <a:off x="605796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031" name="Straight Connector 1030">
            <a:extLst>
              <a:ext uri="{FF2B5EF4-FFF2-40B4-BE49-F238E27FC236}">
                <a16:creationId xmlns:a16="http://schemas.microsoft.com/office/drawing/2014/main" id="{83F16B5A-66F2-4E65-7359-2DF495385BF2}"/>
              </a:ext>
            </a:extLst>
          </p:cNvPr>
          <p:cNvCxnSpPr>
            <a:cxnSpLocks/>
          </p:cNvCxnSpPr>
          <p:nvPr/>
        </p:nvCxnSpPr>
        <p:spPr>
          <a:xfrm>
            <a:off x="901522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1036" name="Picture 1035">
            <a:extLst>
              <a:ext uri="{FF2B5EF4-FFF2-40B4-BE49-F238E27FC236}">
                <a16:creationId xmlns:a16="http://schemas.microsoft.com/office/drawing/2014/main" id="{241D5B30-7315-90B1-87E7-AB6F339F52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0966" y="4721709"/>
            <a:ext cx="149035" cy="149035"/>
          </a:xfrm>
          <a:prstGeom prst="rect">
            <a:avLst/>
          </a:prstGeom>
        </p:spPr>
      </p:pic>
      <p:pic>
        <p:nvPicPr>
          <p:cNvPr id="1037" name="Picture 1036" descr="Microsoft Azure Logo et symbole, sens, histoire, PNG, marque">
            <a:extLst>
              <a:ext uri="{FF2B5EF4-FFF2-40B4-BE49-F238E27FC236}">
                <a16:creationId xmlns:a16="http://schemas.microsoft.com/office/drawing/2014/main" id="{F168D6E2-2F18-AE1D-6FF0-18F9BD2E65B8}"/>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587113" y="6403210"/>
            <a:ext cx="871255" cy="25960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6" descr="Accusoft | Home">
            <a:extLst>
              <a:ext uri="{FF2B5EF4-FFF2-40B4-BE49-F238E27FC236}">
                <a16:creationId xmlns:a16="http://schemas.microsoft.com/office/drawing/2014/main" id="{178BD0FA-37A7-0E1E-9771-D45653F77171}"/>
              </a:ext>
            </a:extLst>
          </p:cNvPr>
          <p:cNvPicPr>
            <a:picLocks noChangeAspect="1" noChangeArrowheads="1"/>
          </p:cNvPicPr>
          <p:nvPr/>
        </p:nvPicPr>
        <p:blipFill>
          <a:blip r:embed="rId6" cstate="email">
            <a:biLevel thresh="75000"/>
            <a:extLst>
              <a:ext uri="{BEBA8EAE-BF5A-486C-A8C5-ECC9F3942E4B}">
                <a14:imgProps xmlns:a14="http://schemas.microsoft.com/office/drawing/2010/main">
                  <a14:imgLayer r:embed="rId7">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4159194" y="6416446"/>
            <a:ext cx="971400" cy="233137"/>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2" descr="Homepage - Schoolupdate">
            <a:extLst>
              <a:ext uri="{FF2B5EF4-FFF2-40B4-BE49-F238E27FC236}">
                <a16:creationId xmlns:a16="http://schemas.microsoft.com/office/drawing/2014/main" id="{C6483D88-20BA-F9D9-9592-94F4679D0F21}"/>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011209" y="6414362"/>
            <a:ext cx="915662" cy="237305"/>
          </a:xfrm>
          <a:prstGeom prst="rect">
            <a:avLst/>
          </a:prstGeom>
          <a:noFill/>
          <a:extLst>
            <a:ext uri="{909E8E84-426E-40DD-AFC4-6F175D3DCCD1}">
              <a14:hiddenFill xmlns:a14="http://schemas.microsoft.com/office/drawing/2010/main">
                <a:solidFill>
                  <a:srgbClr val="FFFFFF"/>
                </a:solidFill>
              </a14:hiddenFill>
            </a:ext>
          </a:extLst>
        </p:spPr>
      </p:pic>
      <p:grpSp>
        <p:nvGrpSpPr>
          <p:cNvPr id="1040" name="Group 12">
            <a:extLst>
              <a:ext uri="{FF2B5EF4-FFF2-40B4-BE49-F238E27FC236}">
                <a16:creationId xmlns:a16="http://schemas.microsoft.com/office/drawing/2014/main" id="{3A451DA6-0B0C-6894-0511-252D63DBA669}"/>
              </a:ext>
            </a:extLst>
          </p:cNvPr>
          <p:cNvGrpSpPr/>
          <p:nvPr/>
        </p:nvGrpSpPr>
        <p:grpSpPr>
          <a:xfrm>
            <a:off x="616789" y="6340624"/>
            <a:ext cx="668083" cy="384782"/>
            <a:chOff x="0" y="0"/>
            <a:chExt cx="1515902" cy="873083"/>
          </a:xfrm>
        </p:grpSpPr>
        <p:grpSp>
          <p:nvGrpSpPr>
            <p:cNvPr id="1041" name="Group 13">
              <a:extLst>
                <a:ext uri="{FF2B5EF4-FFF2-40B4-BE49-F238E27FC236}">
                  <a16:creationId xmlns:a16="http://schemas.microsoft.com/office/drawing/2014/main" id="{5EDD060D-1152-571A-45AD-A5AE09E7A624}"/>
                </a:ext>
              </a:extLst>
            </p:cNvPr>
            <p:cNvGrpSpPr/>
            <p:nvPr/>
          </p:nvGrpSpPr>
          <p:grpSpPr>
            <a:xfrm>
              <a:off x="11897" y="28282"/>
              <a:ext cx="812816" cy="435871"/>
              <a:chOff x="0" y="0"/>
              <a:chExt cx="514173" cy="275724"/>
            </a:xfrm>
          </p:grpSpPr>
          <p:sp>
            <p:nvSpPr>
              <p:cNvPr id="1046" name="Freeform 14">
                <a:extLst>
                  <a:ext uri="{FF2B5EF4-FFF2-40B4-BE49-F238E27FC236}">
                    <a16:creationId xmlns:a16="http://schemas.microsoft.com/office/drawing/2014/main" id="{49074AF1-F9CD-5B88-7FD5-23E370D23DF7}"/>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1047" name="TextBox 15">
                <a:extLst>
                  <a:ext uri="{FF2B5EF4-FFF2-40B4-BE49-F238E27FC236}">
                    <a16:creationId xmlns:a16="http://schemas.microsoft.com/office/drawing/2014/main" id="{9B502BBA-CA7E-5F0F-E224-FB88A50DC5B8}"/>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grpSp>
          <p:nvGrpSpPr>
            <p:cNvPr id="1042" name="Group 16">
              <a:extLst>
                <a:ext uri="{FF2B5EF4-FFF2-40B4-BE49-F238E27FC236}">
                  <a16:creationId xmlns:a16="http://schemas.microsoft.com/office/drawing/2014/main" id="{AD2B56CD-4F3E-B06E-F231-B098CD15C996}"/>
                </a:ext>
              </a:extLst>
            </p:cNvPr>
            <p:cNvGrpSpPr/>
            <p:nvPr/>
          </p:nvGrpSpPr>
          <p:grpSpPr>
            <a:xfrm>
              <a:off x="670767" y="404144"/>
              <a:ext cx="812816" cy="435871"/>
              <a:chOff x="0" y="0"/>
              <a:chExt cx="514173" cy="275724"/>
            </a:xfrm>
          </p:grpSpPr>
          <p:sp>
            <p:nvSpPr>
              <p:cNvPr id="1044" name="Freeform 17">
                <a:extLst>
                  <a:ext uri="{FF2B5EF4-FFF2-40B4-BE49-F238E27FC236}">
                    <a16:creationId xmlns:a16="http://schemas.microsoft.com/office/drawing/2014/main" id="{F3C4DAD7-DCF4-25C0-0172-7C757148D0E2}"/>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1045" name="TextBox 18">
                <a:extLst>
                  <a:ext uri="{FF2B5EF4-FFF2-40B4-BE49-F238E27FC236}">
                    <a16:creationId xmlns:a16="http://schemas.microsoft.com/office/drawing/2014/main" id="{D8AB9F1C-AEC4-F70A-BE86-D4BA23279117}"/>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sp>
          <p:nvSpPr>
            <p:cNvPr id="1043" name="Freeform 19">
              <a:extLst>
                <a:ext uri="{FF2B5EF4-FFF2-40B4-BE49-F238E27FC236}">
                  <a16:creationId xmlns:a16="http://schemas.microsoft.com/office/drawing/2014/main" id="{632A8D47-D3BA-500B-AB6B-6335BAE84779}"/>
                </a:ext>
              </a:extLst>
            </p:cNvPr>
            <p:cNvSpPr/>
            <p:nvPr/>
          </p:nvSpPr>
          <p:spPr>
            <a:xfrm>
              <a:off x="0" y="0"/>
              <a:ext cx="1515902" cy="873083"/>
            </a:xfrm>
            <a:custGeom>
              <a:avLst/>
              <a:gdLst/>
              <a:ahLst/>
              <a:cxnLst/>
              <a:rect l="l" t="t" r="r" b="b"/>
              <a:pathLst>
                <a:path w="1515902" h="873083">
                  <a:moveTo>
                    <a:pt x="0" y="0"/>
                  </a:moveTo>
                  <a:lnTo>
                    <a:pt x="1515902" y="0"/>
                  </a:lnTo>
                  <a:lnTo>
                    <a:pt x="1515902" y="873083"/>
                  </a:lnTo>
                  <a:lnTo>
                    <a:pt x="0" y="873083"/>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sz="1200">
                <a:latin typeface="Helvetica" pitchFamily="2" charset="0"/>
              </a:endParaRPr>
            </a:p>
          </p:txBody>
        </p:sp>
      </p:grpSp>
      <p:pic>
        <p:nvPicPr>
          <p:cNvPr id="1048" name="Picture 2">
            <a:extLst>
              <a:ext uri="{FF2B5EF4-FFF2-40B4-BE49-F238E27FC236}">
                <a16:creationId xmlns:a16="http://schemas.microsoft.com/office/drawing/2014/main" id="{B68B4701-3FDA-F897-5463-C5C154FD68F2}"/>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003197" y="6394150"/>
            <a:ext cx="463183" cy="277729"/>
          </a:xfrm>
          <a:prstGeom prst="rect">
            <a:avLst/>
          </a:prstGeom>
          <a:noFill/>
          <a:extLst>
            <a:ext uri="{909E8E84-426E-40DD-AFC4-6F175D3DCCD1}">
              <a14:hiddenFill xmlns:a14="http://schemas.microsoft.com/office/drawing/2010/main">
                <a:solidFill>
                  <a:srgbClr val="FFFFFF"/>
                </a:solidFill>
              </a14:hiddenFill>
            </a:ext>
          </a:extLst>
        </p:spPr>
      </p:pic>
      <p:grpSp>
        <p:nvGrpSpPr>
          <p:cNvPr id="1049" name="Group 1048">
            <a:extLst>
              <a:ext uri="{FF2B5EF4-FFF2-40B4-BE49-F238E27FC236}">
                <a16:creationId xmlns:a16="http://schemas.microsoft.com/office/drawing/2014/main" id="{21F6AD25-3AE3-C4B3-FE70-06C41041071A}"/>
              </a:ext>
            </a:extLst>
          </p:cNvPr>
          <p:cNvGrpSpPr/>
          <p:nvPr/>
        </p:nvGrpSpPr>
        <p:grpSpPr>
          <a:xfrm>
            <a:off x="3144388" y="6315537"/>
            <a:ext cx="513219" cy="434975"/>
            <a:chOff x="14275283" y="8309471"/>
            <a:chExt cx="769828" cy="652462"/>
          </a:xfrm>
        </p:grpSpPr>
        <p:pic>
          <p:nvPicPr>
            <p:cNvPr id="1050" name="Picture 4">
              <a:extLst>
                <a:ext uri="{FF2B5EF4-FFF2-40B4-BE49-F238E27FC236}">
                  <a16:creationId xmlns:a16="http://schemas.microsoft.com/office/drawing/2014/main" id="{A756DB67-9251-1B8A-C3E8-B314E5954A69}"/>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4275283" y="8309471"/>
              <a:ext cx="733164" cy="362955"/>
            </a:xfrm>
            <a:prstGeom prst="rect">
              <a:avLst/>
            </a:prstGeom>
            <a:noFill/>
            <a:extLst>
              <a:ext uri="{909E8E84-426E-40DD-AFC4-6F175D3DCCD1}">
                <a14:hiddenFill xmlns:a14="http://schemas.microsoft.com/office/drawing/2010/main">
                  <a:solidFill>
                    <a:srgbClr val="FFFFFF"/>
                  </a:solidFill>
                </a14:hiddenFill>
              </a:ext>
            </a:extLst>
          </p:spPr>
        </p:pic>
        <p:sp>
          <p:nvSpPr>
            <p:cNvPr id="1051" name="TextBox 34">
              <a:extLst>
                <a:ext uri="{FF2B5EF4-FFF2-40B4-BE49-F238E27FC236}">
                  <a16:creationId xmlns:a16="http://schemas.microsoft.com/office/drawing/2014/main" id="{CF2B08EE-C6FB-91B4-138E-4DA0759F18FB}"/>
                </a:ext>
              </a:extLst>
            </p:cNvPr>
            <p:cNvSpPr txBox="1"/>
            <p:nvPr/>
          </p:nvSpPr>
          <p:spPr>
            <a:xfrm>
              <a:off x="14281843" y="8633477"/>
              <a:ext cx="763268" cy="328456"/>
            </a:xfrm>
            <a:prstGeom prst="rect">
              <a:avLst/>
            </a:prstGeom>
          </p:spPr>
          <p:txBody>
            <a:bodyPr wrap="square" lIns="0" tIns="0" rIns="0" bIns="0" rtlCol="0" anchor="t">
              <a:spAutoFit/>
            </a:bodyPr>
            <a:lstStyle/>
            <a:p>
              <a:pPr>
                <a:lnSpc>
                  <a:spcPct val="150000"/>
                </a:lnSpc>
              </a:pPr>
              <a:r>
                <a:rPr lang="en-US" sz="1050" b="1" i="1" dirty="0">
                  <a:solidFill>
                    <a:srgbClr val="00A3E9"/>
                  </a:solidFill>
                  <a:latin typeface="Helvetica" pitchFamily="2" charset="0"/>
                </a:rPr>
                <a:t>CC</a:t>
              </a:r>
              <a:r>
                <a:rPr lang="en-US" sz="1050" i="1" dirty="0">
                  <a:solidFill>
                    <a:srgbClr val="00A3E9"/>
                  </a:solidFill>
                  <a:latin typeface="Helvetica" pitchFamily="2" charset="0"/>
                </a:rPr>
                <a:t>Flex</a:t>
              </a:r>
            </a:p>
          </p:txBody>
        </p:sp>
      </p:grpSp>
      <p:grpSp>
        <p:nvGrpSpPr>
          <p:cNvPr id="1052" name="Group 1051">
            <a:extLst>
              <a:ext uri="{FF2B5EF4-FFF2-40B4-BE49-F238E27FC236}">
                <a16:creationId xmlns:a16="http://schemas.microsoft.com/office/drawing/2014/main" id="{1AAF4EB0-0E10-6A56-FC9F-88CDA1A59729}"/>
              </a:ext>
            </a:extLst>
          </p:cNvPr>
          <p:cNvGrpSpPr/>
          <p:nvPr/>
        </p:nvGrpSpPr>
        <p:grpSpPr>
          <a:xfrm>
            <a:off x="2006168" y="6349551"/>
            <a:ext cx="584633" cy="533791"/>
            <a:chOff x="14275283" y="7331526"/>
            <a:chExt cx="876949" cy="800685"/>
          </a:xfrm>
        </p:grpSpPr>
        <p:pic>
          <p:nvPicPr>
            <p:cNvPr id="1053" name="Picture 4">
              <a:extLst>
                <a:ext uri="{FF2B5EF4-FFF2-40B4-BE49-F238E27FC236}">
                  <a16:creationId xmlns:a16="http://schemas.microsoft.com/office/drawing/2014/main" id="{FAD989F0-855F-461B-7FE5-CDA3A2E9C7A6}"/>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4279132" y="7331526"/>
              <a:ext cx="733164" cy="362955"/>
            </a:xfrm>
            <a:prstGeom prst="rect">
              <a:avLst/>
            </a:prstGeom>
            <a:noFill/>
            <a:extLst>
              <a:ext uri="{909E8E84-426E-40DD-AFC4-6F175D3DCCD1}">
                <a14:hiddenFill xmlns:a14="http://schemas.microsoft.com/office/drawing/2010/main">
                  <a:solidFill>
                    <a:srgbClr val="FFFFFF"/>
                  </a:solidFill>
                </a14:hiddenFill>
              </a:ext>
            </a:extLst>
          </p:spPr>
        </p:pic>
        <p:sp>
          <p:nvSpPr>
            <p:cNvPr id="1054" name="TextBox 34">
              <a:extLst>
                <a:ext uri="{FF2B5EF4-FFF2-40B4-BE49-F238E27FC236}">
                  <a16:creationId xmlns:a16="http://schemas.microsoft.com/office/drawing/2014/main" id="{B896C1EC-727F-0680-5EF5-785420917162}"/>
                </a:ext>
              </a:extLst>
            </p:cNvPr>
            <p:cNvSpPr txBox="1"/>
            <p:nvPr/>
          </p:nvSpPr>
          <p:spPr>
            <a:xfrm>
              <a:off x="14275283" y="7671027"/>
              <a:ext cx="876949" cy="461184"/>
            </a:xfrm>
            <a:prstGeom prst="rect">
              <a:avLst/>
            </a:prstGeom>
          </p:spPr>
          <p:txBody>
            <a:bodyPr wrap="square" lIns="0" tIns="0" rIns="0" bIns="0" rtlCol="0" anchor="t">
              <a:spAutoFit/>
            </a:bodyPr>
            <a:lstStyle/>
            <a:p>
              <a:pPr>
                <a:lnSpc>
                  <a:spcPct val="150000"/>
                </a:lnSpc>
              </a:pPr>
              <a:r>
                <a:rPr lang="en-US" sz="700" b="1" dirty="0">
                  <a:solidFill>
                    <a:srgbClr val="00A3E9"/>
                  </a:solidFill>
                  <a:latin typeface="Helvetica" pitchFamily="2" charset="0"/>
                </a:rPr>
                <a:t>Partner</a:t>
              </a:r>
              <a:r>
                <a:rPr lang="en-US" sz="700" dirty="0">
                  <a:solidFill>
                    <a:srgbClr val="00A3E9"/>
                  </a:solidFill>
                  <a:latin typeface="Helvetica" pitchFamily="2" charset="0"/>
                </a:rPr>
                <a:t>Edge</a:t>
              </a:r>
              <a:r>
                <a:rPr lang="en-US" sz="700" baseline="30000" dirty="0">
                  <a:solidFill>
                    <a:srgbClr val="00A3E9"/>
                  </a:solidFill>
                  <a:latin typeface="Helvetica" pitchFamily="2" charset="0"/>
                </a:rPr>
                <a:t>®</a:t>
              </a:r>
              <a:r>
                <a:rPr lang="en-US" sz="700" dirty="0">
                  <a:solidFill>
                    <a:srgbClr val="00A3E9"/>
                  </a:solidFill>
                  <a:latin typeface="Helvetica" pitchFamily="2" charset="0"/>
                </a:rPr>
                <a:t> </a:t>
              </a:r>
            </a:p>
          </p:txBody>
        </p:sp>
      </p:grpSp>
      <p:pic>
        <p:nvPicPr>
          <p:cNvPr id="1055" name="Picture 1054" descr="A blue text on a black background&#10;&#10;AI-generated content may be incorrect.">
            <a:extLst>
              <a:ext uri="{FF2B5EF4-FFF2-40B4-BE49-F238E27FC236}">
                <a16:creationId xmlns:a16="http://schemas.microsoft.com/office/drawing/2014/main" id="{6CD8EB2A-6EF1-D518-3042-A139E9AF9E8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71701" y="6321190"/>
            <a:ext cx="1263099" cy="423648"/>
          </a:xfrm>
          <a:prstGeom prst="rect">
            <a:avLst/>
          </a:prstGeom>
        </p:spPr>
      </p:pic>
      <p:pic>
        <p:nvPicPr>
          <p:cNvPr id="1056" name="Picture 1055" descr="A black background with blue and green text&#10;&#10;AI-generated content may be incorrect.">
            <a:extLst>
              <a:ext uri="{FF2B5EF4-FFF2-40B4-BE49-F238E27FC236}">
                <a16:creationId xmlns:a16="http://schemas.microsoft.com/office/drawing/2014/main" id="{6F258D20-6CA6-A941-C5D6-D0D376DE91A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533438" y="6278592"/>
            <a:ext cx="508846" cy="508846"/>
          </a:xfrm>
          <a:prstGeom prst="rect">
            <a:avLst/>
          </a:prstGeom>
        </p:spPr>
      </p:pic>
      <p:pic>
        <p:nvPicPr>
          <p:cNvPr id="2" name="Picture 1">
            <a:extLst>
              <a:ext uri="{FF2B5EF4-FFF2-40B4-BE49-F238E27FC236}">
                <a16:creationId xmlns:a16="http://schemas.microsoft.com/office/drawing/2014/main" id="{B87FFCCF-E624-7ED0-503B-6461BE2133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6555" y="4706137"/>
            <a:ext cx="149035" cy="149035"/>
          </a:xfrm>
          <a:prstGeom prst="rect">
            <a:avLst/>
          </a:prstGeom>
        </p:spPr>
      </p:pic>
      <p:pic>
        <p:nvPicPr>
          <p:cNvPr id="3" name="Picture 2">
            <a:extLst>
              <a:ext uri="{FF2B5EF4-FFF2-40B4-BE49-F238E27FC236}">
                <a16:creationId xmlns:a16="http://schemas.microsoft.com/office/drawing/2014/main" id="{5EC1400E-B95F-6DD8-9D01-E21D383307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1149" y="4962723"/>
            <a:ext cx="149035" cy="149035"/>
          </a:xfrm>
          <a:prstGeom prst="rect">
            <a:avLst/>
          </a:prstGeom>
        </p:spPr>
      </p:pic>
      <p:pic>
        <p:nvPicPr>
          <p:cNvPr id="5" name="Picture 4">
            <a:extLst>
              <a:ext uri="{FF2B5EF4-FFF2-40B4-BE49-F238E27FC236}">
                <a16:creationId xmlns:a16="http://schemas.microsoft.com/office/drawing/2014/main" id="{063613DF-F4BD-3AF9-03D4-21970AB480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6079" y="4200220"/>
            <a:ext cx="149035" cy="149035"/>
          </a:xfrm>
          <a:prstGeom prst="rect">
            <a:avLst/>
          </a:prstGeom>
        </p:spPr>
      </p:pic>
      <p:pic>
        <p:nvPicPr>
          <p:cNvPr id="10" name="Picture 9">
            <a:extLst>
              <a:ext uri="{FF2B5EF4-FFF2-40B4-BE49-F238E27FC236}">
                <a16:creationId xmlns:a16="http://schemas.microsoft.com/office/drawing/2014/main" id="{D2CD6D4A-0C64-AD9F-E3AE-469B685952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1220" y="4962723"/>
            <a:ext cx="149035" cy="149035"/>
          </a:xfrm>
          <a:prstGeom prst="rect">
            <a:avLst/>
          </a:prstGeom>
        </p:spPr>
      </p:pic>
      <p:pic>
        <p:nvPicPr>
          <p:cNvPr id="12" name="Picture 11">
            <a:extLst>
              <a:ext uri="{FF2B5EF4-FFF2-40B4-BE49-F238E27FC236}">
                <a16:creationId xmlns:a16="http://schemas.microsoft.com/office/drawing/2014/main" id="{DC190729-070F-53BC-55ED-8C666F8C36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67454" y="4463450"/>
            <a:ext cx="149035" cy="149035"/>
          </a:xfrm>
          <a:prstGeom prst="rect">
            <a:avLst/>
          </a:prstGeom>
        </p:spPr>
      </p:pic>
    </p:spTree>
    <p:extLst>
      <p:ext uri="{BB962C8B-B14F-4D97-AF65-F5344CB8AC3E}">
        <p14:creationId xmlns:p14="http://schemas.microsoft.com/office/powerpoint/2010/main" val="2544387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4764309"/>
            <a:ext cx="12192000" cy="2093691"/>
            <a:chOff x="0" y="0"/>
            <a:chExt cx="23943576" cy="4308448"/>
          </a:xfrm>
        </p:grpSpPr>
        <p:sp>
          <p:nvSpPr>
            <p:cNvPr id="4" name="Freeform 4"/>
            <p:cNvSpPr/>
            <p:nvPr/>
          </p:nvSpPr>
          <p:spPr>
            <a:xfrm>
              <a:off x="0" y="0"/>
              <a:ext cx="23943576" cy="4308448"/>
            </a:xfrm>
            <a:custGeom>
              <a:avLst/>
              <a:gdLst/>
              <a:ahLst/>
              <a:cxnLst/>
              <a:rect l="l" t="t" r="r" b="b"/>
              <a:pathLst>
                <a:path w="23943576" h="4308448">
                  <a:moveTo>
                    <a:pt x="0" y="0"/>
                  </a:moveTo>
                  <a:lnTo>
                    <a:pt x="23943576" y="0"/>
                  </a:lnTo>
                  <a:lnTo>
                    <a:pt x="23943576" y="4308448"/>
                  </a:lnTo>
                  <a:lnTo>
                    <a:pt x="0" y="4308448"/>
                  </a:lnTo>
                  <a:close/>
                </a:path>
              </a:pathLst>
            </a:custGeom>
            <a:solidFill>
              <a:srgbClr val="1C1D3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5" name="TextBox 5"/>
            <p:cNvSpPr txBox="1"/>
            <p:nvPr/>
          </p:nvSpPr>
          <p:spPr>
            <a:xfrm>
              <a:off x="0" y="-19050"/>
              <a:ext cx="23943576" cy="4327498"/>
            </a:xfrm>
            <a:prstGeom prst="rect">
              <a:avLst/>
            </a:prstGeom>
          </p:spPr>
          <p:txBody>
            <a:bodyPr lIns="5304" tIns="5304" rIns="5304" bIns="5304" rtlCol="0" anchor="ctr"/>
            <a:lstStyle/>
            <a:p>
              <a:pPr marL="0" marR="0" lvl="0" indent="0" algn="ctr" defTabSz="914400" rtl="0" eaLnBrk="1" fontAlgn="auto" latinLnBrk="0" hangingPunct="1">
                <a:lnSpc>
                  <a:spcPts val="760"/>
                </a:lnSpc>
                <a:spcBef>
                  <a:spcPts val="0"/>
                </a:spcBef>
                <a:spcAft>
                  <a:spcPts val="0"/>
                </a:spcAft>
                <a:buClrTx/>
                <a:buSzTx/>
                <a:buFontTx/>
                <a:buNone/>
                <a:tabLst/>
                <a:defRPr/>
              </a:pPr>
              <a:endParaRPr kumimoji="0"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grpSp>
      <p:sp>
        <p:nvSpPr>
          <p:cNvPr id="6" name="Freeform 6"/>
          <p:cNvSpPr/>
          <p:nvPr/>
        </p:nvSpPr>
        <p:spPr>
          <a:xfrm>
            <a:off x="11364127" y="5561182"/>
            <a:ext cx="367901" cy="368571"/>
          </a:xfrm>
          <a:custGeom>
            <a:avLst/>
            <a:gdLst/>
            <a:ahLst/>
            <a:cxnLst/>
            <a:rect l="l" t="t" r="r" b="b"/>
            <a:pathLst>
              <a:path w="551852" h="552857">
                <a:moveTo>
                  <a:pt x="0" y="0"/>
                </a:moveTo>
                <a:lnTo>
                  <a:pt x="551852" y="0"/>
                </a:lnTo>
                <a:lnTo>
                  <a:pt x="551852" y="552857"/>
                </a:lnTo>
                <a:lnTo>
                  <a:pt x="0" y="5528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7" name="Freeform 7"/>
          <p:cNvSpPr/>
          <p:nvPr/>
        </p:nvSpPr>
        <p:spPr>
          <a:xfrm>
            <a:off x="10389002" y="5589242"/>
            <a:ext cx="416601" cy="312451"/>
          </a:xfrm>
          <a:custGeom>
            <a:avLst/>
            <a:gdLst/>
            <a:ahLst/>
            <a:cxnLst/>
            <a:rect l="l" t="t" r="r" b="b"/>
            <a:pathLst>
              <a:path w="624901" h="468676">
                <a:moveTo>
                  <a:pt x="0" y="0"/>
                </a:moveTo>
                <a:lnTo>
                  <a:pt x="624902" y="0"/>
                </a:lnTo>
                <a:lnTo>
                  <a:pt x="624902" y="468676"/>
                </a:lnTo>
                <a:lnTo>
                  <a:pt x="0" y="4686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8" name="Freeform 8"/>
          <p:cNvSpPr/>
          <p:nvPr/>
        </p:nvSpPr>
        <p:spPr>
          <a:xfrm>
            <a:off x="7344225" y="5571500"/>
            <a:ext cx="237899" cy="347934"/>
          </a:xfrm>
          <a:custGeom>
            <a:avLst/>
            <a:gdLst/>
            <a:ahLst/>
            <a:cxnLst/>
            <a:rect l="l" t="t" r="r" b="b"/>
            <a:pathLst>
              <a:path w="356849" h="521901">
                <a:moveTo>
                  <a:pt x="0" y="0"/>
                </a:moveTo>
                <a:lnTo>
                  <a:pt x="356850" y="0"/>
                </a:lnTo>
                <a:lnTo>
                  <a:pt x="356850" y="521901"/>
                </a:lnTo>
                <a:lnTo>
                  <a:pt x="0" y="52190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9" name="Freeform 9"/>
          <p:cNvSpPr/>
          <p:nvPr/>
        </p:nvSpPr>
        <p:spPr>
          <a:xfrm>
            <a:off x="2400760" y="5576439"/>
            <a:ext cx="305519" cy="338057"/>
          </a:xfrm>
          <a:custGeom>
            <a:avLst/>
            <a:gdLst/>
            <a:ahLst/>
            <a:cxnLst/>
            <a:rect l="l" t="t" r="r" b="b"/>
            <a:pathLst>
              <a:path w="458278" h="507085">
                <a:moveTo>
                  <a:pt x="0" y="0"/>
                </a:moveTo>
                <a:lnTo>
                  <a:pt x="458279" y="0"/>
                </a:lnTo>
                <a:lnTo>
                  <a:pt x="458279" y="507085"/>
                </a:lnTo>
                <a:lnTo>
                  <a:pt x="0" y="5070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10" name="Freeform 10"/>
          <p:cNvSpPr/>
          <p:nvPr/>
        </p:nvSpPr>
        <p:spPr>
          <a:xfrm>
            <a:off x="3366575" y="5542582"/>
            <a:ext cx="209479" cy="405770"/>
          </a:xfrm>
          <a:custGeom>
            <a:avLst/>
            <a:gdLst/>
            <a:ahLst/>
            <a:cxnLst/>
            <a:rect l="l" t="t" r="r" b="b"/>
            <a:pathLst>
              <a:path w="314218" h="608655">
                <a:moveTo>
                  <a:pt x="0" y="0"/>
                </a:moveTo>
                <a:lnTo>
                  <a:pt x="314218" y="0"/>
                </a:lnTo>
                <a:lnTo>
                  <a:pt x="314218" y="608655"/>
                </a:lnTo>
                <a:lnTo>
                  <a:pt x="0" y="60865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11" name="Freeform 11"/>
          <p:cNvSpPr/>
          <p:nvPr/>
        </p:nvSpPr>
        <p:spPr>
          <a:xfrm>
            <a:off x="8325075" y="5562848"/>
            <a:ext cx="389587" cy="365237"/>
          </a:xfrm>
          <a:custGeom>
            <a:avLst/>
            <a:gdLst/>
            <a:ahLst/>
            <a:cxnLst/>
            <a:rect l="l" t="t" r="r" b="b"/>
            <a:pathLst>
              <a:path w="584380" h="547856">
                <a:moveTo>
                  <a:pt x="0" y="0"/>
                </a:moveTo>
                <a:lnTo>
                  <a:pt x="584380" y="0"/>
                </a:lnTo>
                <a:lnTo>
                  <a:pt x="584380" y="547857"/>
                </a:lnTo>
                <a:lnTo>
                  <a:pt x="0" y="54785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12" name="Freeform 12"/>
          <p:cNvSpPr/>
          <p:nvPr/>
        </p:nvSpPr>
        <p:spPr>
          <a:xfrm>
            <a:off x="508747" y="5597904"/>
            <a:ext cx="424736" cy="295127"/>
          </a:xfrm>
          <a:custGeom>
            <a:avLst/>
            <a:gdLst/>
            <a:ahLst/>
            <a:cxnLst/>
            <a:rect l="l" t="t" r="r" b="b"/>
            <a:pathLst>
              <a:path w="637104" h="442691">
                <a:moveTo>
                  <a:pt x="0" y="0"/>
                </a:moveTo>
                <a:lnTo>
                  <a:pt x="637104" y="0"/>
                </a:lnTo>
                <a:lnTo>
                  <a:pt x="637104" y="442691"/>
                </a:lnTo>
                <a:lnTo>
                  <a:pt x="0" y="442691"/>
                </a:lnTo>
                <a:lnTo>
                  <a:pt x="0" y="0"/>
                </a:lnTo>
                <a:close/>
              </a:path>
            </a:pathLst>
          </a:custGeom>
          <a:blipFill>
            <a:blip>
              <a:extLst>
                <a:ext uri="{96DAC541-7B7A-43D3-8B79-37D633B846F1}">
                  <asvg:svgBlip xmlns:asvg="http://schemas.microsoft.com/office/drawing/2016/SVG/main" r:embed="rId8"/>
                </a:ext>
              </a:extLst>
            </a:blip>
            <a:stretch>
              <a:fillRect l="-30530" t="-66341" r="-30050" b="-6475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13" name="Freeform 13"/>
          <p:cNvSpPr/>
          <p:nvPr/>
        </p:nvSpPr>
        <p:spPr>
          <a:xfrm>
            <a:off x="1543015" y="5585444"/>
            <a:ext cx="311646" cy="320047"/>
          </a:xfrm>
          <a:custGeom>
            <a:avLst/>
            <a:gdLst/>
            <a:ahLst/>
            <a:cxnLst/>
            <a:rect l="l" t="t" r="r" b="b"/>
            <a:pathLst>
              <a:path w="467469" h="480071">
                <a:moveTo>
                  <a:pt x="0" y="0"/>
                </a:moveTo>
                <a:lnTo>
                  <a:pt x="467468" y="0"/>
                </a:lnTo>
                <a:lnTo>
                  <a:pt x="467468" y="480071"/>
                </a:lnTo>
                <a:lnTo>
                  <a:pt x="0" y="48007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14" name="Freeform 14"/>
          <p:cNvSpPr/>
          <p:nvPr/>
        </p:nvSpPr>
        <p:spPr>
          <a:xfrm>
            <a:off x="4255418" y="5567174"/>
            <a:ext cx="309905" cy="356585"/>
          </a:xfrm>
          <a:custGeom>
            <a:avLst/>
            <a:gdLst/>
            <a:ahLst/>
            <a:cxnLst/>
            <a:rect l="l" t="t" r="r" b="b"/>
            <a:pathLst>
              <a:path w="464858" h="534878">
                <a:moveTo>
                  <a:pt x="0" y="0"/>
                </a:moveTo>
                <a:lnTo>
                  <a:pt x="464858" y="0"/>
                </a:lnTo>
                <a:lnTo>
                  <a:pt x="464858" y="534879"/>
                </a:lnTo>
                <a:lnTo>
                  <a:pt x="0" y="53487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15" name="Freeform 15"/>
          <p:cNvSpPr/>
          <p:nvPr/>
        </p:nvSpPr>
        <p:spPr>
          <a:xfrm>
            <a:off x="6206702" y="5558903"/>
            <a:ext cx="369398" cy="373129"/>
          </a:xfrm>
          <a:custGeom>
            <a:avLst/>
            <a:gdLst/>
            <a:ahLst/>
            <a:cxnLst/>
            <a:rect l="l" t="t" r="r" b="b"/>
            <a:pathLst>
              <a:path w="554097" h="559694">
                <a:moveTo>
                  <a:pt x="0" y="0"/>
                </a:moveTo>
                <a:lnTo>
                  <a:pt x="554096" y="0"/>
                </a:lnTo>
                <a:lnTo>
                  <a:pt x="554096" y="559693"/>
                </a:lnTo>
                <a:lnTo>
                  <a:pt x="0" y="55969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16" name="Freeform 16"/>
          <p:cNvSpPr/>
          <p:nvPr/>
        </p:nvSpPr>
        <p:spPr>
          <a:xfrm>
            <a:off x="9349661" y="5565790"/>
            <a:ext cx="410691" cy="359355"/>
          </a:xfrm>
          <a:custGeom>
            <a:avLst/>
            <a:gdLst/>
            <a:ahLst/>
            <a:cxnLst/>
            <a:rect l="l" t="t" r="r" b="b"/>
            <a:pathLst>
              <a:path w="616036" h="539032">
                <a:moveTo>
                  <a:pt x="0" y="0"/>
                </a:moveTo>
                <a:lnTo>
                  <a:pt x="616036" y="0"/>
                </a:lnTo>
                <a:lnTo>
                  <a:pt x="616036" y="539031"/>
                </a:lnTo>
                <a:lnTo>
                  <a:pt x="0" y="53903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17" name="Freeform 17"/>
          <p:cNvSpPr/>
          <p:nvPr/>
        </p:nvSpPr>
        <p:spPr>
          <a:xfrm>
            <a:off x="5200323" y="5572478"/>
            <a:ext cx="345979" cy="345979"/>
          </a:xfrm>
          <a:custGeom>
            <a:avLst/>
            <a:gdLst/>
            <a:ahLst/>
            <a:cxnLst/>
            <a:rect l="l" t="t" r="r" b="b"/>
            <a:pathLst>
              <a:path w="518968" h="518968">
                <a:moveTo>
                  <a:pt x="0" y="0"/>
                </a:moveTo>
                <a:lnTo>
                  <a:pt x="518968" y="0"/>
                </a:lnTo>
                <a:lnTo>
                  <a:pt x="518968" y="518968"/>
                </a:lnTo>
                <a:lnTo>
                  <a:pt x="0" y="51896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18" name="Freeform 18"/>
          <p:cNvSpPr/>
          <p:nvPr/>
        </p:nvSpPr>
        <p:spPr>
          <a:xfrm>
            <a:off x="305616" y="6062780"/>
            <a:ext cx="11666093" cy="403453"/>
          </a:xfrm>
          <a:custGeom>
            <a:avLst/>
            <a:gdLst/>
            <a:ahLst/>
            <a:cxnLst/>
            <a:rect l="l" t="t" r="r" b="b"/>
            <a:pathLst>
              <a:path w="17499140" h="605179">
                <a:moveTo>
                  <a:pt x="0" y="0"/>
                </a:moveTo>
                <a:lnTo>
                  <a:pt x="17499140" y="0"/>
                </a:lnTo>
                <a:lnTo>
                  <a:pt x="17499140" y="605178"/>
                </a:lnTo>
                <a:lnTo>
                  <a:pt x="0" y="605178"/>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20" name="TextBox 20"/>
          <p:cNvSpPr txBox="1"/>
          <p:nvPr/>
        </p:nvSpPr>
        <p:spPr>
          <a:xfrm>
            <a:off x="4019931" y="4997875"/>
            <a:ext cx="4152139" cy="192360"/>
          </a:xfrm>
          <a:prstGeom prst="rect">
            <a:avLst/>
          </a:prstGeom>
        </p:spPr>
        <p:txBody>
          <a:bodyPr lIns="0" tIns="0" rIns="0" bIns="0" rtlCol="0" anchor="t">
            <a:spAutoFit/>
          </a:bodyPr>
          <a:lstStyle/>
          <a:p>
            <a:pPr marL="0" marR="0" lvl="0" indent="0" algn="ctr" defTabSz="914400" rtl="0" eaLnBrk="1" fontAlgn="auto" latinLnBrk="0" hangingPunct="1">
              <a:lnSpc>
                <a:spcPts val="1549"/>
              </a:lnSpc>
              <a:spcBef>
                <a:spcPts val="0"/>
              </a:spcBef>
              <a:spcAft>
                <a:spcPts val="0"/>
              </a:spcAft>
              <a:buClrTx/>
              <a:buSzTx/>
              <a:buFontTx/>
              <a:buNone/>
              <a:tabLst/>
              <a:defRPr/>
            </a:pPr>
            <a:r>
              <a:rPr kumimoji="0" lang="en-US" sz="1324" b="0" i="0" u="none" strike="noStrike" kern="1200" cap="none" spc="-13" normalizeH="0" baseline="0" noProof="0">
                <a:ln>
                  <a:noFill/>
                </a:ln>
                <a:solidFill>
                  <a:srgbClr val="FFFFFF"/>
                </a:solidFill>
                <a:effectLst/>
                <a:uLnTx/>
                <a:uFillTx/>
                <a:latin typeface="Helvetica"/>
                <a:ea typeface="Helvetica"/>
                <a:cs typeface="Helvetica"/>
                <a:sym typeface="Helvetica"/>
              </a:rPr>
              <a:t>Services Across Multiple Industries – Verticals:</a:t>
            </a:r>
          </a:p>
        </p:txBody>
      </p:sp>
      <p:grpSp>
        <p:nvGrpSpPr>
          <p:cNvPr id="24" name="Group 24"/>
          <p:cNvGrpSpPr/>
          <p:nvPr/>
        </p:nvGrpSpPr>
        <p:grpSpPr>
          <a:xfrm rot="-5400000">
            <a:off x="6067388" y="-1335547"/>
            <a:ext cx="57225" cy="12192000"/>
            <a:chOff x="0" y="0"/>
            <a:chExt cx="22608" cy="4816593"/>
          </a:xfrm>
        </p:grpSpPr>
        <p:sp>
          <p:nvSpPr>
            <p:cNvPr id="25" name="Freeform 25"/>
            <p:cNvSpPr/>
            <p:nvPr/>
          </p:nvSpPr>
          <p:spPr>
            <a:xfrm>
              <a:off x="0" y="0"/>
              <a:ext cx="22608" cy="4816592"/>
            </a:xfrm>
            <a:custGeom>
              <a:avLst/>
              <a:gdLst/>
              <a:ahLst/>
              <a:cxnLst/>
              <a:rect l="l" t="t" r="r" b="b"/>
              <a:pathLst>
                <a:path w="22608" h="4816592">
                  <a:moveTo>
                    <a:pt x="0" y="0"/>
                  </a:moveTo>
                  <a:lnTo>
                    <a:pt x="22608" y="0"/>
                  </a:lnTo>
                  <a:lnTo>
                    <a:pt x="22608" y="4816592"/>
                  </a:lnTo>
                  <a:lnTo>
                    <a:pt x="0" y="4816592"/>
                  </a:lnTo>
                  <a:close/>
                </a:path>
              </a:pathLst>
            </a:custGeom>
            <a:solidFill>
              <a:srgbClr val="D40B0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26" name="TextBox 26"/>
            <p:cNvSpPr txBox="1"/>
            <p:nvPr/>
          </p:nvSpPr>
          <p:spPr>
            <a:xfrm>
              <a:off x="0" y="47625"/>
              <a:ext cx="22608" cy="4768968"/>
            </a:xfrm>
            <a:prstGeom prst="rect">
              <a:avLst/>
            </a:prstGeom>
          </p:spPr>
          <p:txBody>
            <a:bodyPr lIns="33867" tIns="33867" rIns="33867" bIns="33867" rtlCol="0" anchor="ctr"/>
            <a:lstStyle/>
            <a:p>
              <a:pPr marL="0" marR="0" lvl="0" indent="0" algn="ctr" defTabSz="914400" rtl="0" eaLnBrk="1" fontAlgn="auto" latinLnBrk="0" hangingPunct="1">
                <a:lnSpc>
                  <a:spcPts val="1379"/>
                </a:lnSpc>
                <a:spcBef>
                  <a:spcPts val="0"/>
                </a:spcBef>
                <a:spcAft>
                  <a:spcPts val="0"/>
                </a:spcAft>
                <a:buClrTx/>
                <a:buSzTx/>
                <a:buFontTx/>
                <a:buNone/>
                <a:tabLst/>
                <a:defRPr/>
              </a:pPr>
              <a:endParaRPr kumimoji="0"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grpSp>
      <p:grpSp>
        <p:nvGrpSpPr>
          <p:cNvPr id="27" name="Group 27"/>
          <p:cNvGrpSpPr/>
          <p:nvPr/>
        </p:nvGrpSpPr>
        <p:grpSpPr>
          <a:xfrm>
            <a:off x="827872" y="1523534"/>
            <a:ext cx="10536253" cy="3000233"/>
            <a:chOff x="0" y="0"/>
            <a:chExt cx="21072507" cy="6000466"/>
          </a:xfrm>
        </p:grpSpPr>
        <p:sp>
          <p:nvSpPr>
            <p:cNvPr id="28" name="Freeform 28"/>
            <p:cNvSpPr/>
            <p:nvPr/>
          </p:nvSpPr>
          <p:spPr>
            <a:xfrm>
              <a:off x="283107" y="167199"/>
              <a:ext cx="2862667" cy="1668897"/>
            </a:xfrm>
            <a:custGeom>
              <a:avLst/>
              <a:gdLst/>
              <a:ahLst/>
              <a:cxnLst/>
              <a:rect l="l" t="t" r="r" b="b"/>
              <a:pathLst>
                <a:path w="2862667" h="1668897">
                  <a:moveTo>
                    <a:pt x="0" y="0"/>
                  </a:moveTo>
                  <a:lnTo>
                    <a:pt x="2862667" y="0"/>
                  </a:lnTo>
                  <a:lnTo>
                    <a:pt x="2862667" y="1668897"/>
                  </a:lnTo>
                  <a:lnTo>
                    <a:pt x="0" y="1668897"/>
                  </a:lnTo>
                  <a:lnTo>
                    <a:pt x="0" y="0"/>
                  </a:lnTo>
                  <a:close/>
                </a:path>
              </a:pathLst>
            </a:custGeom>
            <a:blipFill>
              <a:blip r:embed="rId15"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29" name="Freeform 29"/>
            <p:cNvSpPr/>
            <p:nvPr/>
          </p:nvSpPr>
          <p:spPr>
            <a:xfrm>
              <a:off x="17851494" y="0"/>
              <a:ext cx="2977952" cy="1931649"/>
            </a:xfrm>
            <a:custGeom>
              <a:avLst/>
              <a:gdLst/>
              <a:ahLst/>
              <a:cxnLst/>
              <a:rect l="l" t="t" r="r" b="b"/>
              <a:pathLst>
                <a:path w="2977952" h="1931649">
                  <a:moveTo>
                    <a:pt x="0" y="0"/>
                  </a:moveTo>
                  <a:lnTo>
                    <a:pt x="2977952" y="0"/>
                  </a:lnTo>
                  <a:lnTo>
                    <a:pt x="2977952" y="1931649"/>
                  </a:lnTo>
                  <a:lnTo>
                    <a:pt x="0" y="1931649"/>
                  </a:lnTo>
                  <a:lnTo>
                    <a:pt x="0" y="0"/>
                  </a:lnTo>
                  <a:close/>
                </a:path>
              </a:pathLst>
            </a:custGeom>
            <a:blipFill>
              <a:blip r:embed="rId16"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30" name="Freeform 30"/>
            <p:cNvSpPr/>
            <p:nvPr/>
          </p:nvSpPr>
          <p:spPr>
            <a:xfrm>
              <a:off x="18137181" y="1664265"/>
              <a:ext cx="2510293" cy="2365142"/>
            </a:xfrm>
            <a:custGeom>
              <a:avLst/>
              <a:gdLst/>
              <a:ahLst/>
              <a:cxnLst/>
              <a:rect l="l" t="t" r="r" b="b"/>
              <a:pathLst>
                <a:path w="2510293" h="2365142">
                  <a:moveTo>
                    <a:pt x="0" y="0"/>
                  </a:moveTo>
                  <a:lnTo>
                    <a:pt x="2510293" y="0"/>
                  </a:lnTo>
                  <a:lnTo>
                    <a:pt x="2510293" y="2365142"/>
                  </a:lnTo>
                  <a:lnTo>
                    <a:pt x="0" y="2365142"/>
                  </a:lnTo>
                  <a:lnTo>
                    <a:pt x="0" y="0"/>
                  </a:lnTo>
                  <a:close/>
                </a:path>
              </a:pathLst>
            </a:custGeom>
            <a:blipFill>
              <a:blip r:embed="rId17"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31" name="Freeform 31"/>
            <p:cNvSpPr/>
            <p:nvPr/>
          </p:nvSpPr>
          <p:spPr>
            <a:xfrm>
              <a:off x="17760467" y="4094230"/>
              <a:ext cx="3312040" cy="1855826"/>
            </a:xfrm>
            <a:custGeom>
              <a:avLst/>
              <a:gdLst/>
              <a:ahLst/>
              <a:cxnLst/>
              <a:rect l="l" t="t" r="r" b="b"/>
              <a:pathLst>
                <a:path w="3312040" h="1855826">
                  <a:moveTo>
                    <a:pt x="0" y="0"/>
                  </a:moveTo>
                  <a:lnTo>
                    <a:pt x="3312040" y="0"/>
                  </a:lnTo>
                  <a:lnTo>
                    <a:pt x="3312040" y="1855826"/>
                  </a:lnTo>
                  <a:lnTo>
                    <a:pt x="0" y="1855826"/>
                  </a:lnTo>
                  <a:lnTo>
                    <a:pt x="0" y="0"/>
                  </a:lnTo>
                  <a:close/>
                </a:path>
              </a:pathLst>
            </a:custGeom>
            <a:blipFill>
              <a:blip r:embed="rId18"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32" name="Freeform 32"/>
            <p:cNvSpPr/>
            <p:nvPr/>
          </p:nvSpPr>
          <p:spPr>
            <a:xfrm>
              <a:off x="3855642" y="232974"/>
              <a:ext cx="1934217" cy="1424873"/>
            </a:xfrm>
            <a:custGeom>
              <a:avLst/>
              <a:gdLst/>
              <a:ahLst/>
              <a:cxnLst/>
              <a:rect l="l" t="t" r="r" b="b"/>
              <a:pathLst>
                <a:path w="1934217" h="1424873">
                  <a:moveTo>
                    <a:pt x="0" y="0"/>
                  </a:moveTo>
                  <a:lnTo>
                    <a:pt x="1934217" y="0"/>
                  </a:lnTo>
                  <a:lnTo>
                    <a:pt x="1934217" y="1424873"/>
                  </a:lnTo>
                  <a:lnTo>
                    <a:pt x="0" y="1424873"/>
                  </a:lnTo>
                  <a:lnTo>
                    <a:pt x="0" y="0"/>
                  </a:lnTo>
                  <a:close/>
                </a:path>
              </a:pathLst>
            </a:custGeom>
            <a:blipFill>
              <a:blip r:embed="rId19"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33" name="Freeform 33"/>
            <p:cNvSpPr/>
            <p:nvPr/>
          </p:nvSpPr>
          <p:spPr>
            <a:xfrm>
              <a:off x="0" y="2664663"/>
              <a:ext cx="3078301" cy="714422"/>
            </a:xfrm>
            <a:custGeom>
              <a:avLst/>
              <a:gdLst/>
              <a:ahLst/>
              <a:cxnLst/>
              <a:rect l="l" t="t" r="r" b="b"/>
              <a:pathLst>
                <a:path w="3078301" h="714422">
                  <a:moveTo>
                    <a:pt x="0" y="0"/>
                  </a:moveTo>
                  <a:lnTo>
                    <a:pt x="3078301" y="0"/>
                  </a:lnTo>
                  <a:lnTo>
                    <a:pt x="3078301" y="714422"/>
                  </a:lnTo>
                  <a:lnTo>
                    <a:pt x="0" y="714422"/>
                  </a:lnTo>
                  <a:lnTo>
                    <a:pt x="0" y="0"/>
                  </a:lnTo>
                  <a:close/>
                </a:path>
              </a:pathLst>
            </a:custGeom>
            <a:blipFill>
              <a:blip r:embed="rId20"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34" name="Freeform 34"/>
            <p:cNvSpPr/>
            <p:nvPr/>
          </p:nvSpPr>
          <p:spPr>
            <a:xfrm>
              <a:off x="2962983" y="4691452"/>
              <a:ext cx="2658334" cy="1033427"/>
            </a:xfrm>
            <a:custGeom>
              <a:avLst/>
              <a:gdLst/>
              <a:ahLst/>
              <a:cxnLst/>
              <a:rect l="l" t="t" r="r" b="b"/>
              <a:pathLst>
                <a:path w="2658334" h="1033427">
                  <a:moveTo>
                    <a:pt x="0" y="0"/>
                  </a:moveTo>
                  <a:lnTo>
                    <a:pt x="2658334" y="0"/>
                  </a:lnTo>
                  <a:lnTo>
                    <a:pt x="2658334" y="1033428"/>
                  </a:lnTo>
                  <a:lnTo>
                    <a:pt x="0" y="1033428"/>
                  </a:lnTo>
                  <a:lnTo>
                    <a:pt x="0" y="0"/>
                  </a:lnTo>
                  <a:close/>
                </a:path>
              </a:pathLst>
            </a:custGeom>
            <a:blipFill>
              <a:blip r:embed="rId21"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35" name="Freeform 35"/>
            <p:cNvSpPr/>
            <p:nvPr/>
          </p:nvSpPr>
          <p:spPr>
            <a:xfrm>
              <a:off x="15599703" y="2526564"/>
              <a:ext cx="2321765" cy="495310"/>
            </a:xfrm>
            <a:custGeom>
              <a:avLst/>
              <a:gdLst/>
              <a:ahLst/>
              <a:cxnLst/>
              <a:rect l="l" t="t" r="r" b="b"/>
              <a:pathLst>
                <a:path w="2321765" h="495310">
                  <a:moveTo>
                    <a:pt x="0" y="0"/>
                  </a:moveTo>
                  <a:lnTo>
                    <a:pt x="2321765" y="0"/>
                  </a:lnTo>
                  <a:lnTo>
                    <a:pt x="2321765" y="495310"/>
                  </a:lnTo>
                  <a:lnTo>
                    <a:pt x="0" y="495310"/>
                  </a:lnTo>
                  <a:lnTo>
                    <a:pt x="0" y="0"/>
                  </a:lnTo>
                  <a:close/>
                </a:path>
              </a:pathLst>
            </a:custGeom>
            <a:blipFill>
              <a:blip r:embed="rId22"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36" name="Freeform 36"/>
            <p:cNvSpPr/>
            <p:nvPr/>
          </p:nvSpPr>
          <p:spPr>
            <a:xfrm>
              <a:off x="15383989" y="167199"/>
              <a:ext cx="2480969" cy="1583875"/>
            </a:xfrm>
            <a:custGeom>
              <a:avLst/>
              <a:gdLst/>
              <a:ahLst/>
              <a:cxnLst/>
              <a:rect l="l" t="t" r="r" b="b"/>
              <a:pathLst>
                <a:path w="2480969" h="1583875">
                  <a:moveTo>
                    <a:pt x="0" y="0"/>
                  </a:moveTo>
                  <a:lnTo>
                    <a:pt x="2480969" y="0"/>
                  </a:lnTo>
                  <a:lnTo>
                    <a:pt x="2480969" y="1583876"/>
                  </a:lnTo>
                  <a:lnTo>
                    <a:pt x="0" y="1583876"/>
                  </a:lnTo>
                  <a:lnTo>
                    <a:pt x="0" y="0"/>
                  </a:lnTo>
                  <a:close/>
                </a:path>
              </a:pathLst>
            </a:custGeom>
            <a:blipFill>
              <a:blip r:embed="rId23"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37" name="Freeform 37"/>
            <p:cNvSpPr/>
            <p:nvPr/>
          </p:nvSpPr>
          <p:spPr>
            <a:xfrm>
              <a:off x="15283299" y="3846197"/>
              <a:ext cx="2567416" cy="1977206"/>
            </a:xfrm>
            <a:custGeom>
              <a:avLst/>
              <a:gdLst/>
              <a:ahLst/>
              <a:cxnLst/>
              <a:rect l="l" t="t" r="r" b="b"/>
              <a:pathLst>
                <a:path w="2567416" h="1977206">
                  <a:moveTo>
                    <a:pt x="0" y="0"/>
                  </a:moveTo>
                  <a:lnTo>
                    <a:pt x="2567417" y="0"/>
                  </a:lnTo>
                  <a:lnTo>
                    <a:pt x="2567417" y="1977206"/>
                  </a:lnTo>
                  <a:lnTo>
                    <a:pt x="0" y="1977206"/>
                  </a:lnTo>
                  <a:lnTo>
                    <a:pt x="0" y="0"/>
                  </a:lnTo>
                  <a:close/>
                </a:path>
              </a:pathLst>
            </a:custGeom>
            <a:blipFill>
              <a:blip r:embed="rId24"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38" name="Freeform 38"/>
            <p:cNvSpPr/>
            <p:nvPr/>
          </p:nvSpPr>
          <p:spPr>
            <a:xfrm>
              <a:off x="283107" y="4288855"/>
              <a:ext cx="2310663" cy="1711611"/>
            </a:xfrm>
            <a:custGeom>
              <a:avLst/>
              <a:gdLst/>
              <a:ahLst/>
              <a:cxnLst/>
              <a:rect l="l" t="t" r="r" b="b"/>
              <a:pathLst>
                <a:path w="2310663" h="1711611">
                  <a:moveTo>
                    <a:pt x="0" y="0"/>
                  </a:moveTo>
                  <a:lnTo>
                    <a:pt x="2310663" y="0"/>
                  </a:lnTo>
                  <a:lnTo>
                    <a:pt x="2310663" y="1711611"/>
                  </a:lnTo>
                  <a:lnTo>
                    <a:pt x="0" y="1711611"/>
                  </a:lnTo>
                  <a:lnTo>
                    <a:pt x="0" y="0"/>
                  </a:lnTo>
                  <a:close/>
                </a:path>
              </a:pathLst>
            </a:custGeom>
            <a:blipFill>
              <a:blip r:embed="rId25"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39" name="Freeform 39"/>
            <p:cNvSpPr/>
            <p:nvPr/>
          </p:nvSpPr>
          <p:spPr>
            <a:xfrm>
              <a:off x="5980359" y="1931649"/>
              <a:ext cx="9273430" cy="3862243"/>
            </a:xfrm>
            <a:custGeom>
              <a:avLst/>
              <a:gdLst/>
              <a:ahLst/>
              <a:cxnLst/>
              <a:rect l="l" t="t" r="r" b="b"/>
              <a:pathLst>
                <a:path w="9273430" h="3862243">
                  <a:moveTo>
                    <a:pt x="0" y="0"/>
                  </a:moveTo>
                  <a:lnTo>
                    <a:pt x="9273430" y="0"/>
                  </a:lnTo>
                  <a:lnTo>
                    <a:pt x="9273430" y="3862243"/>
                  </a:lnTo>
                  <a:lnTo>
                    <a:pt x="0" y="3862243"/>
                  </a:lnTo>
                  <a:lnTo>
                    <a:pt x="0" y="0"/>
                  </a:lnTo>
                  <a:close/>
                </a:path>
              </a:pathLst>
            </a:custGeom>
            <a:blipFill>
              <a:blip r:embed="rId26"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40" name="Freeform 40"/>
            <p:cNvSpPr/>
            <p:nvPr/>
          </p:nvSpPr>
          <p:spPr>
            <a:xfrm>
              <a:off x="3272512" y="2164097"/>
              <a:ext cx="2183779" cy="1859164"/>
            </a:xfrm>
            <a:custGeom>
              <a:avLst/>
              <a:gdLst/>
              <a:ahLst/>
              <a:cxnLst/>
              <a:rect l="l" t="t" r="r" b="b"/>
              <a:pathLst>
                <a:path w="2183779" h="1859164">
                  <a:moveTo>
                    <a:pt x="0" y="0"/>
                  </a:moveTo>
                  <a:lnTo>
                    <a:pt x="2183780" y="0"/>
                  </a:lnTo>
                  <a:lnTo>
                    <a:pt x="2183780" y="1859163"/>
                  </a:lnTo>
                  <a:lnTo>
                    <a:pt x="0" y="1859163"/>
                  </a:lnTo>
                  <a:lnTo>
                    <a:pt x="0" y="0"/>
                  </a:lnTo>
                  <a:close/>
                </a:path>
              </a:pathLst>
            </a:custGeom>
            <a:blipFill>
              <a:blip r:embed="rId27"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sp>
          <p:nvSpPr>
            <p:cNvPr id="41" name="Freeform 41"/>
            <p:cNvSpPr/>
            <p:nvPr/>
          </p:nvSpPr>
          <p:spPr>
            <a:xfrm>
              <a:off x="6218104" y="232974"/>
              <a:ext cx="8899185" cy="1860623"/>
            </a:xfrm>
            <a:custGeom>
              <a:avLst/>
              <a:gdLst/>
              <a:ahLst/>
              <a:cxnLst/>
              <a:rect l="l" t="t" r="r" b="b"/>
              <a:pathLst>
                <a:path w="8899185" h="1860623">
                  <a:moveTo>
                    <a:pt x="0" y="0"/>
                  </a:moveTo>
                  <a:lnTo>
                    <a:pt x="8899185" y="0"/>
                  </a:lnTo>
                  <a:lnTo>
                    <a:pt x="8899185" y="1860623"/>
                  </a:lnTo>
                  <a:lnTo>
                    <a:pt x="0" y="1860623"/>
                  </a:lnTo>
                  <a:lnTo>
                    <a:pt x="0" y="0"/>
                  </a:lnTo>
                  <a:close/>
                </a:path>
              </a:pathLst>
            </a:custGeom>
            <a:blipFill>
              <a:blip r:embed="rId28"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srgbClr val="000000"/>
                </a:solidFill>
                <a:effectLst/>
                <a:uLnTx/>
                <a:uFillTx/>
                <a:latin typeface="Helvetica" pitchFamily="2" charset="0"/>
                <a:ea typeface="+mn-ea"/>
                <a:cs typeface="+mn-cs"/>
              </a:endParaRPr>
            </a:p>
          </p:txBody>
        </p:sp>
      </p:grpSp>
      <p:sp>
        <p:nvSpPr>
          <p:cNvPr id="45" name="Text Placeholder 44">
            <a:extLst>
              <a:ext uri="{FF2B5EF4-FFF2-40B4-BE49-F238E27FC236}">
                <a16:creationId xmlns:a16="http://schemas.microsoft.com/office/drawing/2014/main" id="{8B0A5965-7EAB-EB71-070D-EDDC7AAF1392}"/>
              </a:ext>
            </a:extLst>
          </p:cNvPr>
          <p:cNvSpPr>
            <a:spLocks noGrp="1"/>
          </p:cNvSpPr>
          <p:nvPr>
            <p:ph type="body" sz="quarter" idx="12"/>
          </p:nvPr>
        </p:nvSpPr>
        <p:spPr/>
        <p:txBody>
          <a:bodyPr>
            <a:normAutofit/>
          </a:bodyPr>
          <a:lstStyle/>
          <a:p>
            <a:r>
              <a:rPr lang="en-US" sz="3600" dirty="0">
                <a:solidFill>
                  <a:srgbClr val="011B3D"/>
                </a:solidFill>
                <a:latin typeface="Helvetica"/>
                <a:ea typeface="Helvetica"/>
                <a:cs typeface="Helvetica"/>
                <a:sym typeface="Helvetica"/>
              </a:rPr>
              <a:t>Customer</a:t>
            </a:r>
            <a:r>
              <a:rPr lang="en-US" sz="3600" b="1" dirty="0">
                <a:solidFill>
                  <a:srgbClr val="011B3D"/>
                </a:solidFill>
                <a:latin typeface="Helvetica Bold"/>
                <a:ea typeface="Helvetica Bold"/>
                <a:cs typeface="Helvetica Bold"/>
                <a:sym typeface="Helvetica Bold"/>
              </a:rPr>
              <a:t> Success</a:t>
            </a:r>
          </a:p>
          <a:p>
            <a:endParaRPr lang="en-US" dirty="0"/>
          </a:p>
        </p:txBody>
      </p:sp>
    </p:spTree>
    <p:extLst>
      <p:ext uri="{BB962C8B-B14F-4D97-AF65-F5344CB8AC3E}">
        <p14:creationId xmlns:p14="http://schemas.microsoft.com/office/powerpoint/2010/main" val="4149728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61493" y="954980"/>
            <a:ext cx="10869017" cy="544512"/>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00000"/>
                </a:solidFill>
                <a:effectLst/>
                <a:uLnTx/>
                <a:uFillTx/>
                <a:latin typeface="Helvetica" panose="020B0604020202020204" pitchFamily="34" charset="0"/>
                <a:ea typeface="Inter Bold" pitchFamily="34" charset="-122"/>
                <a:cs typeface="Helvetica" panose="020B0604020202020204" pitchFamily="34" charset="0"/>
              </a:rPr>
              <a:t>Agenda</a:t>
            </a:r>
            <a:endParaRPr kumimoji="0" lang="en-US" sz="3400"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4" name="Text 2"/>
          <p:cNvSpPr/>
          <p:nvPr/>
        </p:nvSpPr>
        <p:spPr>
          <a:xfrm>
            <a:off x="661493" y="1740397"/>
            <a:ext cx="10869017" cy="535583"/>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28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pitchFamily="34" charset="-122"/>
                <a:cs typeface="Helvetica" panose="020B0604020202020204" pitchFamily="34" charset="0"/>
              </a:rPr>
              <a:t>A focused journey from challenge to solution — designed for procurement leaders and IT decision-makers evaluating transformation.</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5" name="Text 3"/>
          <p:cNvSpPr/>
          <p:nvPr/>
        </p:nvSpPr>
        <p:spPr>
          <a:xfrm>
            <a:off x="661492" y="2456657"/>
            <a:ext cx="348456" cy="217785"/>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Light" pitchFamily="34" charset="-122"/>
                <a:cs typeface="Helvetica" panose="020B0604020202020204" pitchFamily="34" charset="0"/>
              </a:rPr>
              <a:t>01</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6" name="Shape 4"/>
          <p:cNvSpPr/>
          <p:nvPr/>
        </p:nvSpPr>
        <p:spPr>
          <a:xfrm>
            <a:off x="661492" y="2733775"/>
            <a:ext cx="5354141" cy="19051"/>
          </a:xfrm>
          <a:prstGeom prst="rect">
            <a:avLst/>
          </a:prstGeom>
          <a:solidFill>
            <a:srgbClr val="1B1B3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7" name="Text 5"/>
          <p:cNvSpPr/>
          <p:nvPr/>
        </p:nvSpPr>
        <p:spPr>
          <a:xfrm>
            <a:off x="661492" y="2858988"/>
            <a:ext cx="5354141" cy="272157"/>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1667" b="1" i="0" u="none" strike="noStrike" kern="1200" cap="none" spc="0" normalizeH="0" baseline="0" noProof="0" dirty="0">
                <a:ln>
                  <a:noFill/>
                </a:ln>
                <a:solidFill>
                  <a:srgbClr val="000000"/>
                </a:solidFill>
                <a:effectLst/>
                <a:uLnTx/>
                <a:uFillTx/>
                <a:latin typeface="Helvetica" panose="020B0604020202020204" pitchFamily="34" charset="0"/>
                <a:ea typeface="Inter Bold" pitchFamily="34" charset="-122"/>
                <a:cs typeface="Helvetica" panose="020B0604020202020204" pitchFamily="34" charset="0"/>
              </a:rPr>
              <a:t>The Procurement Challenge</a:t>
            </a:r>
            <a:endParaRPr kumimoji="0" lang="en-US" sz="1667"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8" name="Text 6"/>
          <p:cNvSpPr/>
          <p:nvPr/>
        </p:nvSpPr>
        <p:spPr>
          <a:xfrm>
            <a:off x="661492" y="3227487"/>
            <a:ext cx="5354141" cy="267792"/>
          </a:xfrm>
          <a:prstGeom prst="rect">
            <a:avLst/>
          </a:prstGeom>
          <a:noFill/>
          <a:ln/>
        </p:spPr>
        <p:txBody>
          <a:bodyPr wrap="none" lIns="0" tIns="0" rIns="0" bIns="0" rtlCol="0" anchor="t"/>
          <a:lstStyle/>
          <a:p>
            <a:pPr marL="0" marR="0" lvl="0" indent="0" algn="l" defTabSz="914400" rtl="0" eaLnBrk="1" fontAlgn="auto" latinLnBrk="0" hangingPunct="1">
              <a:lnSpc>
                <a:spcPct val="128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pitchFamily="34" charset="-122"/>
                <a:cs typeface="Helvetica" panose="020B0604020202020204" pitchFamily="34" charset="0"/>
              </a:rPr>
              <a:t>Where savings leak and risk hides</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9" name="Text 7"/>
          <p:cNvSpPr/>
          <p:nvPr/>
        </p:nvSpPr>
        <p:spPr>
          <a:xfrm>
            <a:off x="6176268" y="2456657"/>
            <a:ext cx="348456" cy="217785"/>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Light" pitchFamily="34" charset="-122"/>
                <a:cs typeface="Helvetica" panose="020B0604020202020204" pitchFamily="34" charset="0"/>
              </a:rPr>
              <a:t>02</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10" name="Shape 8"/>
          <p:cNvSpPr/>
          <p:nvPr/>
        </p:nvSpPr>
        <p:spPr>
          <a:xfrm>
            <a:off x="6176268" y="2733775"/>
            <a:ext cx="5354240" cy="19051"/>
          </a:xfrm>
          <a:prstGeom prst="rect">
            <a:avLst/>
          </a:prstGeom>
          <a:solidFill>
            <a:srgbClr val="1B1B3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11" name="Text 9"/>
          <p:cNvSpPr/>
          <p:nvPr/>
        </p:nvSpPr>
        <p:spPr>
          <a:xfrm>
            <a:off x="6176268" y="2858988"/>
            <a:ext cx="5354240" cy="272157"/>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1667" b="1" i="0" u="none" strike="noStrike" kern="1200" cap="none" spc="0" normalizeH="0" baseline="0" noProof="0" dirty="0">
                <a:ln>
                  <a:noFill/>
                </a:ln>
                <a:solidFill>
                  <a:srgbClr val="000000"/>
                </a:solidFill>
                <a:effectLst/>
                <a:uLnTx/>
                <a:uFillTx/>
                <a:latin typeface="Helvetica" panose="020B0604020202020204" pitchFamily="34" charset="0"/>
                <a:ea typeface="Inter Bold" pitchFamily="34" charset="-122"/>
                <a:cs typeface="Helvetica" panose="020B0604020202020204" pitchFamily="34" charset="0"/>
              </a:rPr>
              <a:t>SAP Ariba Buying Overview</a:t>
            </a:r>
            <a:endParaRPr kumimoji="0" lang="en-US" sz="1667"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12" name="Text 10"/>
          <p:cNvSpPr/>
          <p:nvPr/>
        </p:nvSpPr>
        <p:spPr>
          <a:xfrm>
            <a:off x="6176268" y="3227487"/>
            <a:ext cx="5354240" cy="267792"/>
          </a:xfrm>
          <a:prstGeom prst="rect">
            <a:avLst/>
          </a:prstGeom>
          <a:noFill/>
          <a:ln/>
        </p:spPr>
        <p:txBody>
          <a:bodyPr wrap="none" lIns="0" tIns="0" rIns="0" bIns="0" rtlCol="0" anchor="t"/>
          <a:lstStyle/>
          <a:p>
            <a:pPr marL="0" marR="0" lvl="0" indent="0" algn="l" defTabSz="914400" rtl="0" eaLnBrk="1" fontAlgn="auto" latinLnBrk="0" hangingPunct="1">
              <a:lnSpc>
                <a:spcPct val="128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pitchFamily="34" charset="-122"/>
                <a:cs typeface="Helvetica" panose="020B0604020202020204" pitchFamily="34" charset="0"/>
              </a:rPr>
              <a:t>What it is and how it works</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13" name="Text 11"/>
          <p:cNvSpPr/>
          <p:nvPr/>
        </p:nvSpPr>
        <p:spPr>
          <a:xfrm>
            <a:off x="661492" y="3786585"/>
            <a:ext cx="348456" cy="217785"/>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Light" pitchFamily="34" charset="-122"/>
                <a:cs typeface="Helvetica" panose="020B0604020202020204" pitchFamily="34" charset="0"/>
              </a:rPr>
              <a:t>03</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14" name="Shape 12"/>
          <p:cNvSpPr/>
          <p:nvPr/>
        </p:nvSpPr>
        <p:spPr>
          <a:xfrm>
            <a:off x="661492" y="4063703"/>
            <a:ext cx="5354141" cy="19051"/>
          </a:xfrm>
          <a:prstGeom prst="rect">
            <a:avLst/>
          </a:prstGeom>
          <a:solidFill>
            <a:srgbClr val="1B1B3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15" name="Text 13"/>
          <p:cNvSpPr/>
          <p:nvPr/>
        </p:nvSpPr>
        <p:spPr>
          <a:xfrm>
            <a:off x="661492" y="4188916"/>
            <a:ext cx="5354141" cy="272157"/>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1667" b="1" i="0" u="none" strike="noStrike" kern="1200" cap="none" spc="0" normalizeH="0" baseline="0" noProof="0" dirty="0">
                <a:ln>
                  <a:noFill/>
                </a:ln>
                <a:solidFill>
                  <a:srgbClr val="000000"/>
                </a:solidFill>
                <a:effectLst/>
                <a:uLnTx/>
                <a:uFillTx/>
                <a:latin typeface="Helvetica" panose="020B0604020202020204" pitchFamily="34" charset="0"/>
                <a:ea typeface="Inter Bold" pitchFamily="34" charset="-122"/>
                <a:cs typeface="Helvetica" panose="020B0604020202020204" pitchFamily="34" charset="0"/>
              </a:rPr>
              <a:t>Core Capabilities</a:t>
            </a:r>
            <a:endParaRPr kumimoji="0" lang="en-US" sz="1667"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16" name="Text 14"/>
          <p:cNvSpPr/>
          <p:nvPr/>
        </p:nvSpPr>
        <p:spPr>
          <a:xfrm>
            <a:off x="661492" y="4557415"/>
            <a:ext cx="5354141" cy="267792"/>
          </a:xfrm>
          <a:prstGeom prst="rect">
            <a:avLst/>
          </a:prstGeom>
          <a:noFill/>
          <a:ln/>
        </p:spPr>
        <p:txBody>
          <a:bodyPr wrap="none" lIns="0" tIns="0" rIns="0" bIns="0" rtlCol="0" anchor="t"/>
          <a:lstStyle/>
          <a:p>
            <a:pPr marL="0" marR="0" lvl="0" indent="0" algn="l" defTabSz="914400" rtl="0" eaLnBrk="1" fontAlgn="auto" latinLnBrk="0" hangingPunct="1">
              <a:lnSpc>
                <a:spcPct val="128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pitchFamily="34" charset="-122"/>
                <a:cs typeface="Helvetica" panose="020B0604020202020204" pitchFamily="34" charset="0"/>
              </a:rPr>
              <a:t>Guided Buying, catalogs, and automation</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17" name="Text 15"/>
          <p:cNvSpPr/>
          <p:nvPr/>
        </p:nvSpPr>
        <p:spPr>
          <a:xfrm>
            <a:off x="6176268" y="3786585"/>
            <a:ext cx="348456" cy="217785"/>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Light" pitchFamily="34" charset="-122"/>
                <a:cs typeface="Helvetica" panose="020B0604020202020204" pitchFamily="34" charset="0"/>
              </a:rPr>
              <a:t>04</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18" name="Shape 16"/>
          <p:cNvSpPr/>
          <p:nvPr/>
        </p:nvSpPr>
        <p:spPr>
          <a:xfrm>
            <a:off x="6176268" y="4063703"/>
            <a:ext cx="5354240" cy="19051"/>
          </a:xfrm>
          <a:prstGeom prst="rect">
            <a:avLst/>
          </a:prstGeom>
          <a:solidFill>
            <a:srgbClr val="1B1B3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19" name="Text 17"/>
          <p:cNvSpPr/>
          <p:nvPr/>
        </p:nvSpPr>
        <p:spPr>
          <a:xfrm>
            <a:off x="6176268" y="4188916"/>
            <a:ext cx="5354240" cy="272157"/>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1667" b="1" i="0" u="none" strike="noStrike" kern="1200" cap="none" spc="0" normalizeH="0" baseline="0" noProof="0" dirty="0">
                <a:ln>
                  <a:noFill/>
                </a:ln>
                <a:solidFill>
                  <a:srgbClr val="000000"/>
                </a:solidFill>
                <a:effectLst/>
                <a:uLnTx/>
                <a:uFillTx/>
                <a:latin typeface="Helvetica" panose="020B0604020202020204" pitchFamily="34" charset="0"/>
                <a:ea typeface="Inter Bold" pitchFamily="34" charset="-122"/>
                <a:cs typeface="Helvetica" panose="020B0604020202020204" pitchFamily="34" charset="0"/>
              </a:rPr>
              <a:t>Integration with SAP S/4HANA</a:t>
            </a:r>
            <a:endParaRPr kumimoji="0" lang="en-US" sz="1667"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20" name="Text 18"/>
          <p:cNvSpPr/>
          <p:nvPr/>
        </p:nvSpPr>
        <p:spPr>
          <a:xfrm>
            <a:off x="6176268" y="4557415"/>
            <a:ext cx="5354240" cy="267792"/>
          </a:xfrm>
          <a:prstGeom prst="rect">
            <a:avLst/>
          </a:prstGeom>
          <a:noFill/>
          <a:ln/>
        </p:spPr>
        <p:txBody>
          <a:bodyPr wrap="none" lIns="0" tIns="0" rIns="0" bIns="0" rtlCol="0" anchor="t"/>
          <a:lstStyle/>
          <a:p>
            <a:pPr marL="0" marR="0" lvl="0" indent="0" algn="l" defTabSz="914400" rtl="0" eaLnBrk="1" fontAlgn="auto" latinLnBrk="0" hangingPunct="1">
              <a:lnSpc>
                <a:spcPct val="128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pitchFamily="34" charset="-122"/>
                <a:cs typeface="Helvetica" panose="020B0604020202020204" pitchFamily="34" charset="0"/>
              </a:rPr>
              <a:t>Seamless connectivity, single source of truth</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21" name="Text 19"/>
          <p:cNvSpPr/>
          <p:nvPr/>
        </p:nvSpPr>
        <p:spPr>
          <a:xfrm>
            <a:off x="661492" y="5116513"/>
            <a:ext cx="348456" cy="217785"/>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Light" pitchFamily="34" charset="-122"/>
                <a:cs typeface="Helvetica" panose="020B0604020202020204" pitchFamily="34" charset="0"/>
              </a:rPr>
              <a:t>05</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22" name="Shape 20"/>
          <p:cNvSpPr/>
          <p:nvPr/>
        </p:nvSpPr>
        <p:spPr>
          <a:xfrm>
            <a:off x="661492" y="5393631"/>
            <a:ext cx="5354141" cy="19051"/>
          </a:xfrm>
          <a:prstGeom prst="rect">
            <a:avLst/>
          </a:prstGeom>
          <a:solidFill>
            <a:srgbClr val="1B1B3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23" name="Text 21"/>
          <p:cNvSpPr/>
          <p:nvPr/>
        </p:nvSpPr>
        <p:spPr>
          <a:xfrm>
            <a:off x="661492" y="5518844"/>
            <a:ext cx="5354141" cy="272157"/>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1667" b="1" i="0" u="none" strike="noStrike" kern="1200" cap="none" spc="0" normalizeH="0" baseline="0" noProof="0" dirty="0">
                <a:ln>
                  <a:noFill/>
                </a:ln>
                <a:solidFill>
                  <a:srgbClr val="000000"/>
                </a:solidFill>
                <a:effectLst/>
                <a:uLnTx/>
                <a:uFillTx/>
                <a:latin typeface="Helvetica" panose="020B0604020202020204" pitchFamily="34" charset="0"/>
                <a:ea typeface="Inter Bold" pitchFamily="34" charset="-122"/>
                <a:cs typeface="Helvetica" panose="020B0604020202020204" pitchFamily="34" charset="0"/>
              </a:rPr>
              <a:t>Business Value &amp; ROI</a:t>
            </a:r>
            <a:endParaRPr kumimoji="0" lang="en-US" sz="1667"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24" name="Text 22"/>
          <p:cNvSpPr/>
          <p:nvPr/>
        </p:nvSpPr>
        <p:spPr>
          <a:xfrm>
            <a:off x="661492" y="5887343"/>
            <a:ext cx="5354141" cy="267792"/>
          </a:xfrm>
          <a:prstGeom prst="rect">
            <a:avLst/>
          </a:prstGeom>
          <a:noFill/>
          <a:ln/>
        </p:spPr>
        <p:txBody>
          <a:bodyPr wrap="none" lIns="0" tIns="0" rIns="0" bIns="0" rtlCol="0" anchor="t"/>
          <a:lstStyle/>
          <a:p>
            <a:pPr marL="0" marR="0" lvl="0" indent="0" algn="l" defTabSz="914400" rtl="0" eaLnBrk="1" fontAlgn="auto" latinLnBrk="0" hangingPunct="1">
              <a:lnSpc>
                <a:spcPct val="128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pitchFamily="34" charset="-122"/>
                <a:cs typeface="Helvetica" panose="020B0604020202020204" pitchFamily="34" charset="0"/>
              </a:rPr>
              <a:t>Measurable outcomes from day one</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25" name="Text 23"/>
          <p:cNvSpPr/>
          <p:nvPr/>
        </p:nvSpPr>
        <p:spPr>
          <a:xfrm>
            <a:off x="6176268" y="5116513"/>
            <a:ext cx="348456" cy="217785"/>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Light" pitchFamily="34" charset="-122"/>
                <a:cs typeface="Helvetica" panose="020B0604020202020204" pitchFamily="34" charset="0"/>
              </a:rPr>
              <a:t>06</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26" name="Shape 24"/>
          <p:cNvSpPr/>
          <p:nvPr/>
        </p:nvSpPr>
        <p:spPr>
          <a:xfrm>
            <a:off x="6176268" y="5393631"/>
            <a:ext cx="5354240" cy="19051"/>
          </a:xfrm>
          <a:prstGeom prst="rect">
            <a:avLst/>
          </a:prstGeom>
          <a:solidFill>
            <a:srgbClr val="1B1B3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27" name="Text 25"/>
          <p:cNvSpPr/>
          <p:nvPr/>
        </p:nvSpPr>
        <p:spPr>
          <a:xfrm>
            <a:off x="6176268" y="5518844"/>
            <a:ext cx="5354240" cy="272157"/>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1667" b="1" i="0" u="none" strike="noStrike" kern="1200" cap="none" spc="0" normalizeH="0" baseline="0" noProof="0" dirty="0">
                <a:ln>
                  <a:noFill/>
                </a:ln>
                <a:solidFill>
                  <a:srgbClr val="000000"/>
                </a:solidFill>
                <a:effectLst/>
                <a:uLnTx/>
                <a:uFillTx/>
                <a:latin typeface="Helvetica" panose="020B0604020202020204" pitchFamily="34" charset="0"/>
                <a:ea typeface="Inter Bold" pitchFamily="34" charset="-122"/>
                <a:cs typeface="Helvetica" panose="020B0604020202020204" pitchFamily="34" charset="0"/>
              </a:rPr>
              <a:t>Implementation &amp; Next Steps</a:t>
            </a:r>
            <a:endParaRPr kumimoji="0" lang="en-US" sz="1667"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
        <p:nvSpPr>
          <p:cNvPr id="28" name="Text 26"/>
          <p:cNvSpPr/>
          <p:nvPr/>
        </p:nvSpPr>
        <p:spPr>
          <a:xfrm>
            <a:off x="6176268" y="5887343"/>
            <a:ext cx="5354240" cy="267792"/>
          </a:xfrm>
          <a:prstGeom prst="rect">
            <a:avLst/>
          </a:prstGeom>
          <a:noFill/>
          <a:ln/>
        </p:spPr>
        <p:txBody>
          <a:bodyPr wrap="none" lIns="0" tIns="0" rIns="0" bIns="0" rtlCol="0" anchor="t"/>
          <a:lstStyle/>
          <a:p>
            <a:pPr marL="0" marR="0" lvl="0" indent="0" algn="l" defTabSz="914400" rtl="0" eaLnBrk="1" fontAlgn="auto" latinLnBrk="0" hangingPunct="1">
              <a:lnSpc>
                <a:spcPct val="128000"/>
              </a:lnSpc>
              <a:spcBef>
                <a:spcPts val="0"/>
              </a:spcBef>
              <a:spcAft>
                <a:spcPts val="0"/>
              </a:spcAft>
              <a:buClrTx/>
              <a:buSzTx/>
              <a:buFontTx/>
              <a:buNone/>
              <a:tabLst/>
              <a:defRPr/>
            </a:pPr>
            <a:r>
              <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Inter" pitchFamily="34" charset="-122"/>
                <a:cs typeface="Helvetica" panose="020B0604020202020204" pitchFamily="34" charset="0"/>
              </a:rPr>
              <a:t>A proven path to go live</a:t>
            </a:r>
            <a:endParaRPr kumimoji="0" lang="en-US" sz="1333" b="0"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119312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F9D96D-0DA7-BD5B-7A4C-8DA6F9A6A9FE}"/>
              </a:ext>
            </a:extLst>
          </p:cNvPr>
          <p:cNvSpPr>
            <a:spLocks noGrp="1"/>
          </p:cNvSpPr>
          <p:nvPr>
            <p:ph type="body" sz="quarter" idx="12"/>
          </p:nvPr>
        </p:nvSpPr>
        <p:spPr>
          <a:xfrm>
            <a:off x="548419" y="547404"/>
            <a:ext cx="8965588" cy="651838"/>
          </a:xfrm>
        </p:spPr>
        <p:txBody>
          <a:bodyPr/>
          <a:lstStyle/>
          <a:p>
            <a:r>
              <a:rPr lang="en-US" dirty="0">
                <a:solidFill>
                  <a:srgbClr val="000000"/>
                </a:solidFill>
                <a:latin typeface="Helvetica" panose="020B0604020202020204" pitchFamily="34" charset="0"/>
                <a:ea typeface="Inter Bold" pitchFamily="34" charset="-122"/>
                <a:cs typeface="Helvetica" panose="020B0604020202020204" pitchFamily="34" charset="0"/>
              </a:rPr>
              <a:t>The Procurement Challenge</a:t>
            </a:r>
            <a:endParaRPr lang="en-US" dirty="0">
              <a:latin typeface="Helvetica" panose="020B0604020202020204" pitchFamily="34" charset="0"/>
              <a:cs typeface="Helvetica" panose="020B0604020202020204" pitchFamily="34" charset="0"/>
            </a:endParaRPr>
          </a:p>
        </p:txBody>
      </p:sp>
      <p:sp>
        <p:nvSpPr>
          <p:cNvPr id="3" name="Text 2">
            <a:extLst>
              <a:ext uri="{FF2B5EF4-FFF2-40B4-BE49-F238E27FC236}">
                <a16:creationId xmlns:a16="http://schemas.microsoft.com/office/drawing/2014/main" id="{41578E6C-8703-6755-FA27-87026ECB377C}"/>
              </a:ext>
            </a:extLst>
          </p:cNvPr>
          <p:cNvSpPr/>
          <p:nvPr/>
        </p:nvSpPr>
        <p:spPr>
          <a:xfrm>
            <a:off x="661491" y="1199241"/>
            <a:ext cx="10869017" cy="479434"/>
          </a:xfrm>
          <a:prstGeom prst="rect">
            <a:avLst/>
          </a:prstGeom>
          <a:noFill/>
          <a:ln/>
        </p:spPr>
        <p:txBody>
          <a:bodyPr wrap="square" lIns="0" tIns="0" rIns="0" bIns="0" rtlCol="0" anchor="t"/>
          <a:lstStyle/>
          <a:p>
            <a:pPr>
              <a:lnSpc>
                <a:spcPct val="133000"/>
              </a:lnSpc>
              <a:spcAft>
                <a:spcPts val="1667"/>
              </a:spcAft>
            </a:pPr>
            <a:r>
              <a:rPr lang="en-US" sz="1400" b="1" dirty="0">
                <a:solidFill>
                  <a:srgbClr val="1B1D3D"/>
                </a:solidFill>
                <a:latin typeface="Helvetica" panose="020B0604020202020204" pitchFamily="34" charset="0"/>
                <a:ea typeface="Inter" pitchFamily="34" charset="-122"/>
                <a:cs typeface="Helvetica" panose="020B0604020202020204" pitchFamily="34" charset="0"/>
              </a:rPr>
              <a:t>Manual processes and off-contract buying quietly erode savings and create compliance exposure</a:t>
            </a:r>
            <a:endParaRPr lang="en-US" sz="1400" b="1" dirty="0">
              <a:solidFill>
                <a:srgbClr val="1B1D3D"/>
              </a:solidFill>
              <a:latin typeface="Helvetica" panose="020B0604020202020204" pitchFamily="34" charset="0"/>
              <a:cs typeface="Helvetica" panose="020B0604020202020204" pitchFamily="34" charset="0"/>
            </a:endParaRPr>
          </a:p>
        </p:txBody>
      </p:sp>
      <p:sp>
        <p:nvSpPr>
          <p:cNvPr id="4" name="Round Single Corner Rectangle 3">
            <a:extLst>
              <a:ext uri="{FF2B5EF4-FFF2-40B4-BE49-F238E27FC236}">
                <a16:creationId xmlns:a16="http://schemas.microsoft.com/office/drawing/2014/main" id="{CDA3A857-F8A0-768F-3B00-687899A05F87}"/>
              </a:ext>
            </a:extLst>
          </p:cNvPr>
          <p:cNvSpPr/>
          <p:nvPr/>
        </p:nvSpPr>
        <p:spPr>
          <a:xfrm>
            <a:off x="4529334" y="2125638"/>
            <a:ext cx="3232669" cy="1978925"/>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5" name="Round Single Corner Rectangle 4">
            <a:extLst>
              <a:ext uri="{FF2B5EF4-FFF2-40B4-BE49-F238E27FC236}">
                <a16:creationId xmlns:a16="http://schemas.microsoft.com/office/drawing/2014/main" id="{3AA1C113-D1CB-2229-1BD0-F8048D821D72}"/>
              </a:ext>
            </a:extLst>
          </p:cNvPr>
          <p:cNvSpPr/>
          <p:nvPr/>
        </p:nvSpPr>
        <p:spPr>
          <a:xfrm>
            <a:off x="792121" y="2125638"/>
            <a:ext cx="3232669" cy="1978925"/>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6" name="Round Single Corner Rectangle 5">
            <a:extLst>
              <a:ext uri="{FF2B5EF4-FFF2-40B4-BE49-F238E27FC236}">
                <a16:creationId xmlns:a16="http://schemas.microsoft.com/office/drawing/2014/main" id="{C84743AD-FCB3-B16B-C7EC-D0A9215E3E4D}"/>
              </a:ext>
            </a:extLst>
          </p:cNvPr>
          <p:cNvSpPr/>
          <p:nvPr/>
        </p:nvSpPr>
        <p:spPr>
          <a:xfrm>
            <a:off x="8266546" y="2125638"/>
            <a:ext cx="3232669" cy="1978925"/>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7" name="Round Single Corner Rectangle 6">
            <a:extLst>
              <a:ext uri="{FF2B5EF4-FFF2-40B4-BE49-F238E27FC236}">
                <a16:creationId xmlns:a16="http://schemas.microsoft.com/office/drawing/2014/main" id="{2759F17E-3368-DED1-4A17-334577E6CA33}"/>
              </a:ext>
            </a:extLst>
          </p:cNvPr>
          <p:cNvSpPr/>
          <p:nvPr/>
        </p:nvSpPr>
        <p:spPr>
          <a:xfrm>
            <a:off x="2674756" y="4483286"/>
            <a:ext cx="3232669" cy="1978925"/>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8" name="Round Single Corner Rectangle 7">
            <a:extLst>
              <a:ext uri="{FF2B5EF4-FFF2-40B4-BE49-F238E27FC236}">
                <a16:creationId xmlns:a16="http://schemas.microsoft.com/office/drawing/2014/main" id="{081E9925-4C7E-2644-28FE-D586726A7688}"/>
              </a:ext>
            </a:extLst>
          </p:cNvPr>
          <p:cNvSpPr/>
          <p:nvPr/>
        </p:nvSpPr>
        <p:spPr>
          <a:xfrm>
            <a:off x="6411968" y="4483286"/>
            <a:ext cx="3232669" cy="1978925"/>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9" name="Round Single Corner Rectangle 8">
            <a:extLst>
              <a:ext uri="{FF2B5EF4-FFF2-40B4-BE49-F238E27FC236}">
                <a16:creationId xmlns:a16="http://schemas.microsoft.com/office/drawing/2014/main" id="{FA2EC915-6FAD-D96D-CECA-E6F251A320CA}"/>
              </a:ext>
            </a:extLst>
          </p:cNvPr>
          <p:cNvSpPr/>
          <p:nvPr/>
        </p:nvSpPr>
        <p:spPr>
          <a:xfrm>
            <a:off x="4515687" y="2125638"/>
            <a:ext cx="50465" cy="1978925"/>
          </a:xfrm>
          <a:prstGeom prst="round1Rect">
            <a:avLst>
              <a:gd name="adj" fmla="val 1252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0" name="Round Single Corner Rectangle 9">
            <a:extLst>
              <a:ext uri="{FF2B5EF4-FFF2-40B4-BE49-F238E27FC236}">
                <a16:creationId xmlns:a16="http://schemas.microsoft.com/office/drawing/2014/main" id="{0F8DDAB0-C8D1-BD1E-5522-C0DD279A8CF3}"/>
              </a:ext>
            </a:extLst>
          </p:cNvPr>
          <p:cNvSpPr/>
          <p:nvPr/>
        </p:nvSpPr>
        <p:spPr>
          <a:xfrm>
            <a:off x="778474" y="2125638"/>
            <a:ext cx="50465" cy="1978925"/>
          </a:xfrm>
          <a:prstGeom prst="round1Rect">
            <a:avLst>
              <a:gd name="adj" fmla="val 1252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1" name="Round Single Corner Rectangle 10">
            <a:extLst>
              <a:ext uri="{FF2B5EF4-FFF2-40B4-BE49-F238E27FC236}">
                <a16:creationId xmlns:a16="http://schemas.microsoft.com/office/drawing/2014/main" id="{D06A0C94-F7C2-38D0-F57C-5A85E06CFA36}"/>
              </a:ext>
            </a:extLst>
          </p:cNvPr>
          <p:cNvSpPr/>
          <p:nvPr/>
        </p:nvSpPr>
        <p:spPr>
          <a:xfrm>
            <a:off x="8252899" y="2125638"/>
            <a:ext cx="50465" cy="1978925"/>
          </a:xfrm>
          <a:prstGeom prst="round1Rect">
            <a:avLst>
              <a:gd name="adj" fmla="val 1252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2" name="Round Single Corner Rectangle 11">
            <a:extLst>
              <a:ext uri="{FF2B5EF4-FFF2-40B4-BE49-F238E27FC236}">
                <a16:creationId xmlns:a16="http://schemas.microsoft.com/office/drawing/2014/main" id="{6D7B2E35-3D8B-63D1-8F11-F783CB74B5EC}"/>
              </a:ext>
            </a:extLst>
          </p:cNvPr>
          <p:cNvSpPr/>
          <p:nvPr/>
        </p:nvSpPr>
        <p:spPr>
          <a:xfrm>
            <a:off x="2661109" y="4483286"/>
            <a:ext cx="50465" cy="1978925"/>
          </a:xfrm>
          <a:prstGeom prst="round1Rect">
            <a:avLst>
              <a:gd name="adj" fmla="val 1252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3" name="Round Single Corner Rectangle 12">
            <a:extLst>
              <a:ext uri="{FF2B5EF4-FFF2-40B4-BE49-F238E27FC236}">
                <a16:creationId xmlns:a16="http://schemas.microsoft.com/office/drawing/2014/main" id="{5E3F8CC4-FACC-DF36-4F06-625FCA1E7DB9}"/>
              </a:ext>
            </a:extLst>
          </p:cNvPr>
          <p:cNvSpPr/>
          <p:nvPr/>
        </p:nvSpPr>
        <p:spPr>
          <a:xfrm>
            <a:off x="6398321" y="4483286"/>
            <a:ext cx="50465" cy="1978925"/>
          </a:xfrm>
          <a:prstGeom prst="round1Rect">
            <a:avLst>
              <a:gd name="adj" fmla="val 1252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4" name="Text 3">
            <a:extLst>
              <a:ext uri="{FF2B5EF4-FFF2-40B4-BE49-F238E27FC236}">
                <a16:creationId xmlns:a16="http://schemas.microsoft.com/office/drawing/2014/main" id="{28E6C6BD-69BA-F850-6131-40E8C4293B1E}"/>
              </a:ext>
            </a:extLst>
          </p:cNvPr>
          <p:cNvSpPr/>
          <p:nvPr/>
        </p:nvSpPr>
        <p:spPr>
          <a:xfrm>
            <a:off x="1108133" y="2455465"/>
            <a:ext cx="2966541" cy="295275"/>
          </a:xfrm>
          <a:prstGeom prst="rect">
            <a:avLst/>
          </a:prstGeom>
          <a:noFill/>
          <a:ln/>
        </p:spPr>
        <p:txBody>
          <a:bodyPr wrap="none" lIns="0" tIns="0" rIns="0" bIns="0" rtlCol="0" anchor="t"/>
          <a:lstStyle/>
          <a:p>
            <a:pPr>
              <a:lnSpc>
                <a:spcPct val="104000"/>
              </a:lnSpc>
            </a:pPr>
            <a:r>
              <a:rPr lang="en-US" sz="1600" b="1" dirty="0">
                <a:solidFill>
                  <a:schemeClr val="bg1"/>
                </a:solidFill>
                <a:latin typeface="Helvetica" panose="020B0604020202020204" pitchFamily="34" charset="0"/>
                <a:ea typeface="Inter Bold" pitchFamily="34" charset="-122"/>
                <a:cs typeface="Helvetica" panose="020B0604020202020204" pitchFamily="34" charset="0"/>
              </a:rPr>
              <a:t>Maverick Spend</a:t>
            </a:r>
            <a:endParaRPr lang="en-US" sz="1600" dirty="0">
              <a:solidFill>
                <a:schemeClr val="bg1"/>
              </a:solidFill>
              <a:latin typeface="Helvetica" panose="020B0604020202020204" pitchFamily="34" charset="0"/>
              <a:cs typeface="Helvetica" panose="020B0604020202020204" pitchFamily="34" charset="0"/>
            </a:endParaRPr>
          </a:p>
        </p:txBody>
      </p:sp>
      <p:sp>
        <p:nvSpPr>
          <p:cNvPr id="15" name="Text 4">
            <a:extLst>
              <a:ext uri="{FF2B5EF4-FFF2-40B4-BE49-F238E27FC236}">
                <a16:creationId xmlns:a16="http://schemas.microsoft.com/office/drawing/2014/main" id="{6907D73D-985E-9631-89AE-0539BFA41094}"/>
              </a:ext>
            </a:extLst>
          </p:cNvPr>
          <p:cNvSpPr/>
          <p:nvPr/>
        </p:nvSpPr>
        <p:spPr>
          <a:xfrm>
            <a:off x="1108134" y="2864148"/>
            <a:ext cx="2507729" cy="907256"/>
          </a:xfrm>
          <a:prstGeom prst="rect">
            <a:avLst/>
          </a:prstGeom>
          <a:noFill/>
          <a:ln/>
        </p:spPr>
        <p:txBody>
          <a:bodyPr wrap="square" lIns="0" tIns="0" rIns="0" bIns="0" rtlCol="0" anchor="t">
            <a:normAutofit/>
          </a:bodyPr>
          <a:lstStyle/>
          <a:p>
            <a:pPr>
              <a:lnSpc>
                <a:spcPct val="133000"/>
              </a:lnSpc>
            </a:pPr>
            <a:r>
              <a:rPr lang="en-US" sz="1400" dirty="0">
                <a:solidFill>
                  <a:schemeClr val="bg1"/>
                </a:solidFill>
                <a:latin typeface="Helvetica" panose="020B0604020202020204" pitchFamily="34" charset="0"/>
                <a:ea typeface="Inter" pitchFamily="34" charset="-122"/>
                <a:cs typeface="Helvetica" panose="020B0604020202020204" pitchFamily="34" charset="0"/>
              </a:rPr>
              <a:t>Off-contract purchasing bypasses negotiated rates, silently eroding savings.</a:t>
            </a:r>
            <a:endParaRPr lang="en-US" sz="1400" dirty="0">
              <a:solidFill>
                <a:schemeClr val="bg1"/>
              </a:solidFill>
              <a:latin typeface="Helvetica" panose="020B0604020202020204" pitchFamily="34" charset="0"/>
              <a:cs typeface="Helvetica" panose="020B0604020202020204" pitchFamily="34" charset="0"/>
            </a:endParaRPr>
          </a:p>
        </p:txBody>
      </p:sp>
      <p:sp>
        <p:nvSpPr>
          <p:cNvPr id="16" name="Text 5">
            <a:extLst>
              <a:ext uri="{FF2B5EF4-FFF2-40B4-BE49-F238E27FC236}">
                <a16:creationId xmlns:a16="http://schemas.microsoft.com/office/drawing/2014/main" id="{3FE1740F-260F-EFCA-C514-B87BEA89C8F7}"/>
              </a:ext>
            </a:extLst>
          </p:cNvPr>
          <p:cNvSpPr/>
          <p:nvPr/>
        </p:nvSpPr>
        <p:spPr>
          <a:xfrm>
            <a:off x="4879837" y="2455465"/>
            <a:ext cx="2966541" cy="295275"/>
          </a:xfrm>
          <a:prstGeom prst="rect">
            <a:avLst/>
          </a:prstGeom>
          <a:noFill/>
          <a:ln/>
        </p:spPr>
        <p:txBody>
          <a:bodyPr wrap="none" lIns="0" tIns="0" rIns="0" bIns="0" rtlCol="0" anchor="t"/>
          <a:lstStyle/>
          <a:p>
            <a:pPr>
              <a:lnSpc>
                <a:spcPct val="104000"/>
              </a:lnSpc>
            </a:pPr>
            <a:r>
              <a:rPr lang="en-US" sz="1600" b="1" dirty="0">
                <a:solidFill>
                  <a:schemeClr val="bg1"/>
                </a:solidFill>
                <a:latin typeface="Helvetica" panose="020B0604020202020204" pitchFamily="34" charset="0"/>
                <a:ea typeface="Inter Bold" pitchFamily="34" charset="-122"/>
                <a:cs typeface="Helvetica" panose="020B0604020202020204" pitchFamily="34" charset="0"/>
              </a:rPr>
              <a:t>Manual Bottlenecks</a:t>
            </a:r>
            <a:endParaRPr lang="en-US" sz="1600" dirty="0">
              <a:solidFill>
                <a:schemeClr val="bg1"/>
              </a:solidFill>
              <a:latin typeface="Helvetica" panose="020B0604020202020204" pitchFamily="34" charset="0"/>
              <a:cs typeface="Helvetica" panose="020B0604020202020204" pitchFamily="34" charset="0"/>
            </a:endParaRPr>
          </a:p>
        </p:txBody>
      </p:sp>
      <p:sp>
        <p:nvSpPr>
          <p:cNvPr id="17" name="Text 6">
            <a:extLst>
              <a:ext uri="{FF2B5EF4-FFF2-40B4-BE49-F238E27FC236}">
                <a16:creationId xmlns:a16="http://schemas.microsoft.com/office/drawing/2014/main" id="{42CC10D3-5DF0-E4F5-B887-EDEE4A9095DD}"/>
              </a:ext>
            </a:extLst>
          </p:cNvPr>
          <p:cNvSpPr/>
          <p:nvPr/>
        </p:nvSpPr>
        <p:spPr>
          <a:xfrm>
            <a:off x="4879838" y="2864148"/>
            <a:ext cx="2715556" cy="907256"/>
          </a:xfrm>
          <a:prstGeom prst="rect">
            <a:avLst/>
          </a:prstGeom>
          <a:noFill/>
          <a:ln/>
        </p:spPr>
        <p:txBody>
          <a:bodyPr wrap="square" lIns="0" tIns="0" rIns="0" bIns="0" rtlCol="0" anchor="t">
            <a:normAutofit/>
          </a:bodyPr>
          <a:lstStyle/>
          <a:p>
            <a:pPr>
              <a:lnSpc>
                <a:spcPct val="133000"/>
              </a:lnSpc>
            </a:pPr>
            <a:r>
              <a:rPr lang="en-US" sz="1400" dirty="0">
                <a:solidFill>
                  <a:schemeClr val="bg1"/>
                </a:solidFill>
                <a:latin typeface="Helvetica" panose="020B0604020202020204" pitchFamily="34" charset="0"/>
                <a:ea typeface="Inter" pitchFamily="34" charset="-122"/>
                <a:cs typeface="Helvetica" panose="020B0604020202020204" pitchFamily="34" charset="0"/>
              </a:rPr>
              <a:t>Manual PO creation slows requesters and burns procurement capacity.</a:t>
            </a:r>
            <a:endParaRPr lang="en-US" sz="1400" dirty="0">
              <a:solidFill>
                <a:schemeClr val="bg1"/>
              </a:solidFill>
              <a:latin typeface="Helvetica" panose="020B0604020202020204" pitchFamily="34" charset="0"/>
              <a:cs typeface="Helvetica" panose="020B0604020202020204" pitchFamily="34" charset="0"/>
            </a:endParaRPr>
          </a:p>
        </p:txBody>
      </p:sp>
      <p:sp>
        <p:nvSpPr>
          <p:cNvPr id="18" name="Text 7">
            <a:extLst>
              <a:ext uri="{FF2B5EF4-FFF2-40B4-BE49-F238E27FC236}">
                <a16:creationId xmlns:a16="http://schemas.microsoft.com/office/drawing/2014/main" id="{891684C2-EE0D-FE00-F3B1-26893FA3F6FB}"/>
              </a:ext>
            </a:extLst>
          </p:cNvPr>
          <p:cNvSpPr/>
          <p:nvPr/>
        </p:nvSpPr>
        <p:spPr>
          <a:xfrm>
            <a:off x="8608675" y="2455465"/>
            <a:ext cx="2966541" cy="295275"/>
          </a:xfrm>
          <a:prstGeom prst="rect">
            <a:avLst/>
          </a:prstGeom>
          <a:noFill/>
          <a:ln/>
        </p:spPr>
        <p:txBody>
          <a:bodyPr wrap="none" lIns="0" tIns="0" rIns="0" bIns="0" rtlCol="0" anchor="t"/>
          <a:lstStyle/>
          <a:p>
            <a:pPr>
              <a:lnSpc>
                <a:spcPct val="104000"/>
              </a:lnSpc>
            </a:pPr>
            <a:r>
              <a:rPr lang="en-US" sz="1600" b="1" dirty="0">
                <a:solidFill>
                  <a:schemeClr val="bg1"/>
                </a:solidFill>
                <a:latin typeface="Helvetica" panose="020B0604020202020204" pitchFamily="34" charset="0"/>
                <a:ea typeface="Inter Bold" pitchFamily="34" charset="-122"/>
                <a:cs typeface="Helvetica" panose="020B0604020202020204" pitchFamily="34" charset="0"/>
              </a:rPr>
              <a:t>Fragmented Catalogs</a:t>
            </a:r>
            <a:endParaRPr lang="en-US" sz="1600" dirty="0">
              <a:solidFill>
                <a:schemeClr val="bg1"/>
              </a:solidFill>
              <a:latin typeface="Helvetica" panose="020B0604020202020204" pitchFamily="34" charset="0"/>
              <a:cs typeface="Helvetica" panose="020B0604020202020204" pitchFamily="34" charset="0"/>
            </a:endParaRPr>
          </a:p>
        </p:txBody>
      </p:sp>
      <p:sp>
        <p:nvSpPr>
          <p:cNvPr id="19" name="Text 8">
            <a:extLst>
              <a:ext uri="{FF2B5EF4-FFF2-40B4-BE49-F238E27FC236}">
                <a16:creationId xmlns:a16="http://schemas.microsoft.com/office/drawing/2014/main" id="{FD38C0E7-CA6E-121D-E426-6068961E158D}"/>
              </a:ext>
            </a:extLst>
          </p:cNvPr>
          <p:cNvSpPr/>
          <p:nvPr/>
        </p:nvSpPr>
        <p:spPr>
          <a:xfrm>
            <a:off x="8608676" y="2864148"/>
            <a:ext cx="2306268" cy="907256"/>
          </a:xfrm>
          <a:prstGeom prst="rect">
            <a:avLst/>
          </a:prstGeom>
          <a:noFill/>
          <a:ln/>
        </p:spPr>
        <p:txBody>
          <a:bodyPr wrap="square" lIns="0" tIns="0" rIns="0" bIns="0" rtlCol="0" anchor="t">
            <a:normAutofit/>
          </a:bodyPr>
          <a:lstStyle/>
          <a:p>
            <a:pPr>
              <a:lnSpc>
                <a:spcPct val="133000"/>
              </a:lnSpc>
            </a:pPr>
            <a:r>
              <a:rPr lang="en-US" sz="1400" dirty="0">
                <a:solidFill>
                  <a:schemeClr val="bg1"/>
                </a:solidFill>
                <a:latin typeface="Helvetica" panose="020B0604020202020204" pitchFamily="34" charset="0"/>
                <a:ea typeface="Inter" pitchFamily="34" charset="-122"/>
                <a:cs typeface="Helvetica" panose="020B0604020202020204" pitchFamily="34" charset="0"/>
              </a:rPr>
              <a:t>Inconsistent pricing across units makes compliance nearly impossible.</a:t>
            </a:r>
            <a:endParaRPr lang="en-US" sz="1400" dirty="0">
              <a:solidFill>
                <a:schemeClr val="bg1"/>
              </a:solidFill>
              <a:latin typeface="Helvetica" panose="020B0604020202020204" pitchFamily="34" charset="0"/>
              <a:cs typeface="Helvetica" panose="020B0604020202020204" pitchFamily="34" charset="0"/>
            </a:endParaRPr>
          </a:p>
        </p:txBody>
      </p:sp>
      <p:sp>
        <p:nvSpPr>
          <p:cNvPr id="20" name="Text 9">
            <a:extLst>
              <a:ext uri="{FF2B5EF4-FFF2-40B4-BE49-F238E27FC236}">
                <a16:creationId xmlns:a16="http://schemas.microsoft.com/office/drawing/2014/main" id="{78DB97D8-1959-E045-F606-2E430C81DFAA}"/>
              </a:ext>
            </a:extLst>
          </p:cNvPr>
          <p:cNvSpPr/>
          <p:nvPr/>
        </p:nvSpPr>
        <p:spPr>
          <a:xfrm>
            <a:off x="2992119" y="4796449"/>
            <a:ext cx="2966541" cy="419699"/>
          </a:xfrm>
          <a:prstGeom prst="rect">
            <a:avLst/>
          </a:prstGeom>
          <a:noFill/>
          <a:ln/>
        </p:spPr>
        <p:txBody>
          <a:bodyPr wrap="square" lIns="0" tIns="0" rIns="0" bIns="0" rtlCol="0" anchor="t">
            <a:normAutofit/>
          </a:bodyPr>
          <a:lstStyle/>
          <a:p>
            <a:pPr>
              <a:lnSpc>
                <a:spcPct val="104000"/>
              </a:lnSpc>
            </a:pPr>
            <a:r>
              <a:rPr lang="en-US" sz="1600" b="1" dirty="0">
                <a:solidFill>
                  <a:schemeClr val="bg1"/>
                </a:solidFill>
                <a:latin typeface="Helvetica" panose="020B0604020202020204" pitchFamily="34" charset="0"/>
                <a:ea typeface="Inter Bold" pitchFamily="34" charset="-122"/>
                <a:cs typeface="Helvetica" panose="020B0604020202020204" pitchFamily="34" charset="0"/>
              </a:rPr>
              <a:t>Blind Spend Commitments</a:t>
            </a:r>
            <a:endParaRPr lang="en-US" sz="1600" dirty="0">
              <a:solidFill>
                <a:schemeClr val="bg1"/>
              </a:solidFill>
              <a:latin typeface="Helvetica" panose="020B0604020202020204" pitchFamily="34" charset="0"/>
              <a:cs typeface="Helvetica" panose="020B0604020202020204" pitchFamily="34" charset="0"/>
            </a:endParaRPr>
          </a:p>
        </p:txBody>
      </p:sp>
      <p:sp>
        <p:nvSpPr>
          <p:cNvPr id="21" name="Text 10">
            <a:extLst>
              <a:ext uri="{FF2B5EF4-FFF2-40B4-BE49-F238E27FC236}">
                <a16:creationId xmlns:a16="http://schemas.microsoft.com/office/drawing/2014/main" id="{E3483A91-ACF0-826C-51CC-4582DC5A6866}"/>
              </a:ext>
            </a:extLst>
          </p:cNvPr>
          <p:cNvSpPr/>
          <p:nvPr/>
        </p:nvSpPr>
        <p:spPr>
          <a:xfrm>
            <a:off x="2992120" y="5216148"/>
            <a:ext cx="2353448" cy="907256"/>
          </a:xfrm>
          <a:prstGeom prst="rect">
            <a:avLst/>
          </a:prstGeom>
          <a:noFill/>
          <a:ln/>
        </p:spPr>
        <p:txBody>
          <a:bodyPr wrap="square" lIns="0" tIns="0" rIns="0" bIns="0" rtlCol="0" anchor="t">
            <a:normAutofit/>
          </a:bodyPr>
          <a:lstStyle/>
          <a:p>
            <a:pPr>
              <a:lnSpc>
                <a:spcPct val="133000"/>
              </a:lnSpc>
            </a:pPr>
            <a:r>
              <a:rPr lang="en-US" sz="1400" dirty="0">
                <a:solidFill>
                  <a:schemeClr val="bg1"/>
                </a:solidFill>
                <a:latin typeface="Helvetica" panose="020B0604020202020204" pitchFamily="34" charset="0"/>
                <a:ea typeface="Inter" pitchFamily="34" charset="-122"/>
                <a:cs typeface="Helvetica" panose="020B0604020202020204" pitchFamily="34" charset="0"/>
              </a:rPr>
              <a:t>Without pre-invoice visibility, finance can't forecast or control budgets.</a:t>
            </a:r>
            <a:endParaRPr lang="en-US" sz="1400" dirty="0">
              <a:solidFill>
                <a:schemeClr val="bg1"/>
              </a:solidFill>
              <a:latin typeface="Helvetica" panose="020B0604020202020204" pitchFamily="34" charset="0"/>
              <a:cs typeface="Helvetica" panose="020B0604020202020204" pitchFamily="34" charset="0"/>
            </a:endParaRPr>
          </a:p>
        </p:txBody>
      </p:sp>
      <p:sp>
        <p:nvSpPr>
          <p:cNvPr id="22" name="Text 11">
            <a:extLst>
              <a:ext uri="{FF2B5EF4-FFF2-40B4-BE49-F238E27FC236}">
                <a16:creationId xmlns:a16="http://schemas.microsoft.com/office/drawing/2014/main" id="{607EE45E-1323-DD8B-1F3E-AC6E9B37D0D8}"/>
              </a:ext>
            </a:extLst>
          </p:cNvPr>
          <p:cNvSpPr/>
          <p:nvPr/>
        </p:nvSpPr>
        <p:spPr>
          <a:xfrm>
            <a:off x="6806687" y="4796450"/>
            <a:ext cx="2552757" cy="275614"/>
          </a:xfrm>
          <a:prstGeom prst="rect">
            <a:avLst/>
          </a:prstGeom>
          <a:noFill/>
          <a:ln/>
        </p:spPr>
        <p:txBody>
          <a:bodyPr wrap="none" lIns="0" tIns="0" rIns="0" bIns="0" rtlCol="0" anchor="t"/>
          <a:lstStyle/>
          <a:p>
            <a:pPr>
              <a:lnSpc>
                <a:spcPct val="104000"/>
              </a:lnSpc>
            </a:pPr>
            <a:r>
              <a:rPr lang="en-US" sz="1600" b="1" dirty="0">
                <a:solidFill>
                  <a:schemeClr val="bg1"/>
                </a:solidFill>
                <a:latin typeface="Helvetica" panose="020B0604020202020204" pitchFamily="34" charset="0"/>
                <a:ea typeface="Inter Bold" pitchFamily="34" charset="-122"/>
                <a:cs typeface="Helvetica" panose="020B0604020202020204" pitchFamily="34" charset="0"/>
              </a:rPr>
              <a:t>Audit &amp; Compliance Risk</a:t>
            </a:r>
            <a:endParaRPr lang="en-US" sz="1600" dirty="0">
              <a:solidFill>
                <a:schemeClr val="bg1"/>
              </a:solidFill>
              <a:latin typeface="Helvetica" panose="020B0604020202020204" pitchFamily="34" charset="0"/>
              <a:cs typeface="Helvetica" panose="020B0604020202020204" pitchFamily="34" charset="0"/>
            </a:endParaRPr>
          </a:p>
        </p:txBody>
      </p:sp>
      <p:sp>
        <p:nvSpPr>
          <p:cNvPr id="23" name="Text 12">
            <a:extLst>
              <a:ext uri="{FF2B5EF4-FFF2-40B4-BE49-F238E27FC236}">
                <a16:creationId xmlns:a16="http://schemas.microsoft.com/office/drawing/2014/main" id="{6BDCCC7B-6BB5-70D5-E3BA-DF0074F85605}"/>
              </a:ext>
            </a:extLst>
          </p:cNvPr>
          <p:cNvSpPr/>
          <p:nvPr/>
        </p:nvSpPr>
        <p:spPr>
          <a:xfrm>
            <a:off x="6806688" y="5205131"/>
            <a:ext cx="2552756" cy="907256"/>
          </a:xfrm>
          <a:prstGeom prst="rect">
            <a:avLst/>
          </a:prstGeom>
          <a:noFill/>
          <a:ln/>
        </p:spPr>
        <p:txBody>
          <a:bodyPr wrap="square" lIns="0" tIns="0" rIns="0" bIns="0" rtlCol="0" anchor="t">
            <a:normAutofit/>
          </a:bodyPr>
          <a:lstStyle/>
          <a:p>
            <a:pPr>
              <a:lnSpc>
                <a:spcPct val="133000"/>
              </a:lnSpc>
            </a:pPr>
            <a:r>
              <a:rPr lang="en-US" sz="1400" dirty="0">
                <a:solidFill>
                  <a:schemeClr val="bg1"/>
                </a:solidFill>
                <a:latin typeface="Helvetica" panose="020B0604020202020204" pitchFamily="34" charset="0"/>
                <a:ea typeface="Inter" pitchFamily="34" charset="-122"/>
                <a:cs typeface="Helvetica" panose="020B0604020202020204" pitchFamily="34" charset="0"/>
              </a:rPr>
              <a:t>Email and paper-based purchasing creates gaps no auditor will overlook.</a:t>
            </a:r>
            <a:endParaRPr lang="en-US" sz="1400" dirty="0">
              <a:solidFill>
                <a:schemeClr val="bg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324908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B57169-D61E-699E-80EE-A2303E638362}"/>
              </a:ext>
            </a:extLst>
          </p:cNvPr>
          <p:cNvSpPr>
            <a:spLocks noGrp="1"/>
          </p:cNvSpPr>
          <p:nvPr>
            <p:ph type="body" sz="quarter" idx="12"/>
          </p:nvPr>
        </p:nvSpPr>
        <p:spPr/>
        <p:txBody>
          <a:bodyPr/>
          <a:lstStyle/>
          <a:p>
            <a:r>
              <a:rPr lang="en-US" dirty="0">
                <a:solidFill>
                  <a:srgbClr val="000000"/>
                </a:solidFill>
                <a:latin typeface="Helvetica" panose="020B0604020202020204" pitchFamily="34" charset="0"/>
                <a:ea typeface="Inter Bold" pitchFamily="34" charset="-122"/>
                <a:cs typeface="Helvetica" panose="020B0604020202020204" pitchFamily="34" charset="0"/>
              </a:rPr>
              <a:t>What Is SAP Ariba Buying?</a:t>
            </a:r>
            <a:endParaRPr lang="en-US" dirty="0">
              <a:latin typeface="Helvetica" panose="020B0604020202020204" pitchFamily="34" charset="0"/>
              <a:cs typeface="Helvetica" panose="020B0604020202020204" pitchFamily="34" charset="0"/>
            </a:endParaRPr>
          </a:p>
        </p:txBody>
      </p:sp>
      <p:sp>
        <p:nvSpPr>
          <p:cNvPr id="3" name="Round Single Corner Rectangle 2">
            <a:extLst>
              <a:ext uri="{FF2B5EF4-FFF2-40B4-BE49-F238E27FC236}">
                <a16:creationId xmlns:a16="http://schemas.microsoft.com/office/drawing/2014/main" id="{3E8CC1B2-2A38-B0BC-1A6D-9C29B2796CFC}"/>
              </a:ext>
            </a:extLst>
          </p:cNvPr>
          <p:cNvSpPr/>
          <p:nvPr/>
        </p:nvSpPr>
        <p:spPr>
          <a:xfrm>
            <a:off x="903258" y="1754164"/>
            <a:ext cx="10523829" cy="1252508"/>
          </a:xfrm>
          <a:prstGeom prst="round1Rect">
            <a:avLst>
              <a:gd name="adj" fmla="val 125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 name="Round Single Corner Rectangle 3">
            <a:extLst>
              <a:ext uri="{FF2B5EF4-FFF2-40B4-BE49-F238E27FC236}">
                <a16:creationId xmlns:a16="http://schemas.microsoft.com/office/drawing/2014/main" id="{6124F148-0C58-BEEC-5805-117058B30A04}"/>
              </a:ext>
            </a:extLst>
          </p:cNvPr>
          <p:cNvSpPr/>
          <p:nvPr/>
        </p:nvSpPr>
        <p:spPr>
          <a:xfrm>
            <a:off x="889612" y="1754163"/>
            <a:ext cx="51039" cy="1252509"/>
          </a:xfrm>
          <a:prstGeom prst="round1Rect">
            <a:avLst>
              <a:gd name="adj" fmla="val 1252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5" name="Text 2">
            <a:extLst>
              <a:ext uri="{FF2B5EF4-FFF2-40B4-BE49-F238E27FC236}">
                <a16:creationId xmlns:a16="http://schemas.microsoft.com/office/drawing/2014/main" id="{79807D12-7DA3-ECA4-E29E-B917372E908B}"/>
              </a:ext>
            </a:extLst>
          </p:cNvPr>
          <p:cNvSpPr/>
          <p:nvPr/>
        </p:nvSpPr>
        <p:spPr>
          <a:xfrm>
            <a:off x="1323107" y="2127457"/>
            <a:ext cx="9784193" cy="673013"/>
          </a:xfrm>
          <a:prstGeom prst="rect">
            <a:avLst/>
          </a:prstGeom>
          <a:noFill/>
          <a:ln/>
        </p:spPr>
        <p:txBody>
          <a:bodyPr wrap="square" lIns="0" tIns="0" rIns="0" bIns="0" rtlCol="0" anchor="t">
            <a:normAutofit/>
          </a:bodyPr>
          <a:lstStyle/>
          <a:p>
            <a:pPr>
              <a:lnSpc>
                <a:spcPct val="105000"/>
              </a:lnSpc>
            </a:pPr>
            <a:r>
              <a:rPr lang="en-US" sz="1600" dirty="0">
                <a:solidFill>
                  <a:schemeClr val="accent3"/>
                </a:solidFill>
                <a:latin typeface="Helvetica" panose="020B0604020202020204" pitchFamily="34" charset="0"/>
                <a:ea typeface="Inter" pitchFamily="34" charset="-122"/>
                <a:cs typeface="Helvetica" panose="020B0604020202020204" pitchFamily="34" charset="0"/>
              </a:rPr>
              <a:t>SAP Ariba Buying is a </a:t>
            </a:r>
            <a:r>
              <a:rPr lang="en-US" sz="1600" b="1" dirty="0">
                <a:solidFill>
                  <a:schemeClr val="accent3"/>
                </a:solidFill>
                <a:latin typeface="Helvetica" panose="020B0604020202020204" pitchFamily="34" charset="0"/>
                <a:ea typeface="Inter Bold" pitchFamily="34" charset="-122"/>
                <a:cs typeface="Helvetica" panose="020B0604020202020204" pitchFamily="34" charset="0"/>
              </a:rPr>
              <a:t>cloud-based, self-service procurement platform</a:t>
            </a:r>
            <a:r>
              <a:rPr lang="en-US" sz="1600" dirty="0">
                <a:solidFill>
                  <a:schemeClr val="accent3"/>
                </a:solidFill>
                <a:latin typeface="Helvetica" panose="020B0604020202020204" pitchFamily="34" charset="0"/>
                <a:ea typeface="Inter" pitchFamily="34" charset="-122"/>
                <a:cs typeface="Helvetica" panose="020B0604020202020204" pitchFamily="34" charset="0"/>
              </a:rPr>
              <a:t> that gives every employee an intuitive, Amazon-like experience, while enforcing policy, approvals, and contract compliance automatically.</a:t>
            </a:r>
            <a:endParaRPr lang="en-US" sz="1600" dirty="0">
              <a:solidFill>
                <a:schemeClr val="accent3"/>
              </a:solidFill>
              <a:latin typeface="Helvetica" panose="020B0604020202020204" pitchFamily="34" charset="0"/>
              <a:cs typeface="Helvetica" panose="020B0604020202020204" pitchFamily="34" charset="0"/>
            </a:endParaRPr>
          </a:p>
        </p:txBody>
      </p:sp>
      <p:sp>
        <p:nvSpPr>
          <p:cNvPr id="7" name="Text 5">
            <a:extLst>
              <a:ext uri="{FF2B5EF4-FFF2-40B4-BE49-F238E27FC236}">
                <a16:creationId xmlns:a16="http://schemas.microsoft.com/office/drawing/2014/main" id="{87A86324-386B-5D25-50CB-588F212D85D7}"/>
              </a:ext>
            </a:extLst>
          </p:cNvPr>
          <p:cNvSpPr/>
          <p:nvPr/>
        </p:nvSpPr>
        <p:spPr>
          <a:xfrm>
            <a:off x="1719982" y="3691804"/>
            <a:ext cx="2642489" cy="311181"/>
          </a:xfrm>
          <a:prstGeom prst="rect">
            <a:avLst/>
          </a:prstGeom>
          <a:noFill/>
          <a:ln/>
        </p:spPr>
        <p:txBody>
          <a:bodyPr wrap="none" lIns="0" tIns="0" rIns="0" bIns="0" rtlCol="0" anchor="t"/>
          <a:lstStyle/>
          <a:p>
            <a:pPr>
              <a:lnSpc>
                <a:spcPct val="104000"/>
              </a:lnSpc>
            </a:pPr>
            <a:r>
              <a:rPr lang="en-US" sz="2000" b="1" dirty="0">
                <a:solidFill>
                  <a:srgbClr val="000000"/>
                </a:solidFill>
                <a:latin typeface="Helvetica" panose="020B0604020202020204" pitchFamily="34" charset="0"/>
                <a:ea typeface="Inter Bold" pitchFamily="34" charset="-122"/>
                <a:cs typeface="Helvetica" panose="020B0604020202020204" pitchFamily="34" charset="0"/>
              </a:rPr>
              <a:t>Automated Approvals</a:t>
            </a:r>
            <a:endParaRPr lang="en-US" sz="2000" dirty="0">
              <a:latin typeface="Helvetica" panose="020B0604020202020204" pitchFamily="34" charset="0"/>
              <a:cs typeface="Helvetica" panose="020B0604020202020204" pitchFamily="34" charset="0"/>
            </a:endParaRPr>
          </a:p>
        </p:txBody>
      </p:sp>
      <p:sp>
        <p:nvSpPr>
          <p:cNvPr id="8" name="Text 6">
            <a:extLst>
              <a:ext uri="{FF2B5EF4-FFF2-40B4-BE49-F238E27FC236}">
                <a16:creationId xmlns:a16="http://schemas.microsoft.com/office/drawing/2014/main" id="{C9A636E3-7158-A1B1-7E18-A76BDAEA371A}"/>
              </a:ext>
            </a:extLst>
          </p:cNvPr>
          <p:cNvSpPr/>
          <p:nvPr/>
        </p:nvSpPr>
        <p:spPr>
          <a:xfrm>
            <a:off x="1719982" y="4098586"/>
            <a:ext cx="2969105" cy="470717"/>
          </a:xfrm>
          <a:prstGeom prst="rect">
            <a:avLst/>
          </a:prstGeom>
          <a:noFill/>
          <a:ln/>
        </p:spPr>
        <p:txBody>
          <a:bodyPr wrap="none" lIns="0" tIns="0" rIns="0" bIns="0" rtlCol="0" anchor="t"/>
          <a:lstStyle/>
          <a:p>
            <a:pPr>
              <a:lnSpc>
                <a:spcPct val="105000"/>
              </a:lnSpc>
            </a:pPr>
            <a:r>
              <a:rPr lang="en-US" sz="1200" dirty="0">
                <a:solidFill>
                  <a:srgbClr val="000000"/>
                </a:solidFill>
                <a:latin typeface="Helvetica" panose="020B0604020202020204" pitchFamily="34" charset="0"/>
                <a:ea typeface="Inter" pitchFamily="34" charset="-122"/>
                <a:cs typeface="Helvetica" panose="020B0604020202020204" pitchFamily="34" charset="0"/>
              </a:rPr>
              <a:t>Policy controls and approval workflows are </a:t>
            </a:r>
          </a:p>
          <a:p>
            <a:pPr>
              <a:lnSpc>
                <a:spcPct val="105000"/>
              </a:lnSpc>
            </a:pPr>
            <a:r>
              <a:rPr lang="en-US" sz="1200" dirty="0">
                <a:solidFill>
                  <a:srgbClr val="000000"/>
                </a:solidFill>
                <a:latin typeface="Helvetica" panose="020B0604020202020204" pitchFamily="34" charset="0"/>
                <a:ea typeface="Inter" pitchFamily="34" charset="-122"/>
                <a:cs typeface="Helvetica" panose="020B0604020202020204" pitchFamily="34" charset="0"/>
              </a:rPr>
              <a:t>Embedded, no manual routing required.</a:t>
            </a:r>
            <a:endParaRPr lang="en-US" sz="1200" dirty="0">
              <a:latin typeface="Helvetica" panose="020B0604020202020204" pitchFamily="34" charset="0"/>
              <a:cs typeface="Helvetica" panose="020B0604020202020204" pitchFamily="34" charset="0"/>
            </a:endParaRPr>
          </a:p>
        </p:txBody>
      </p:sp>
      <p:sp>
        <p:nvSpPr>
          <p:cNvPr id="9" name="Text 7">
            <a:extLst>
              <a:ext uri="{FF2B5EF4-FFF2-40B4-BE49-F238E27FC236}">
                <a16:creationId xmlns:a16="http://schemas.microsoft.com/office/drawing/2014/main" id="{B5A1E1E4-45AF-FBAF-DEF5-8B061D1165EB}"/>
              </a:ext>
            </a:extLst>
          </p:cNvPr>
          <p:cNvSpPr/>
          <p:nvPr/>
        </p:nvSpPr>
        <p:spPr>
          <a:xfrm>
            <a:off x="1719982" y="4899551"/>
            <a:ext cx="3358586" cy="351680"/>
          </a:xfrm>
          <a:prstGeom prst="rect">
            <a:avLst/>
          </a:prstGeom>
          <a:noFill/>
          <a:ln/>
        </p:spPr>
        <p:txBody>
          <a:bodyPr wrap="none" lIns="0" tIns="0" rIns="0" bIns="0" rtlCol="0" anchor="t"/>
          <a:lstStyle/>
          <a:p>
            <a:pPr>
              <a:lnSpc>
                <a:spcPct val="104000"/>
              </a:lnSpc>
            </a:pPr>
            <a:r>
              <a:rPr lang="en-US" sz="2000" b="1" dirty="0">
                <a:solidFill>
                  <a:srgbClr val="000000"/>
                </a:solidFill>
                <a:latin typeface="Helvetica" panose="020B0604020202020204" pitchFamily="34" charset="0"/>
                <a:ea typeface="Inter Bold" pitchFamily="34" charset="-122"/>
                <a:cs typeface="Helvetica" panose="020B0604020202020204" pitchFamily="34" charset="0"/>
              </a:rPr>
              <a:t>SAP Business Network Connected</a:t>
            </a:r>
            <a:endParaRPr lang="en-US" sz="2000" dirty="0">
              <a:latin typeface="Helvetica" panose="020B0604020202020204" pitchFamily="34" charset="0"/>
              <a:cs typeface="Helvetica" panose="020B0604020202020204" pitchFamily="34" charset="0"/>
            </a:endParaRPr>
          </a:p>
        </p:txBody>
      </p:sp>
      <p:sp>
        <p:nvSpPr>
          <p:cNvPr id="10" name="Text 8">
            <a:extLst>
              <a:ext uri="{FF2B5EF4-FFF2-40B4-BE49-F238E27FC236}">
                <a16:creationId xmlns:a16="http://schemas.microsoft.com/office/drawing/2014/main" id="{01454BCD-DFAD-1113-B399-A7D32813EB50}"/>
              </a:ext>
            </a:extLst>
          </p:cNvPr>
          <p:cNvSpPr/>
          <p:nvPr/>
        </p:nvSpPr>
        <p:spPr>
          <a:xfrm>
            <a:off x="1719982" y="5251231"/>
            <a:ext cx="3818036" cy="450440"/>
          </a:xfrm>
          <a:prstGeom prst="rect">
            <a:avLst/>
          </a:prstGeom>
          <a:noFill/>
          <a:ln/>
        </p:spPr>
        <p:txBody>
          <a:bodyPr wrap="none" lIns="0" tIns="0" rIns="0" bIns="0" rtlCol="0" anchor="t"/>
          <a:lstStyle/>
          <a:p>
            <a:pPr>
              <a:lnSpc>
                <a:spcPct val="105000"/>
              </a:lnSpc>
            </a:pPr>
            <a:r>
              <a:rPr lang="en-US" sz="1200" dirty="0">
                <a:solidFill>
                  <a:srgbClr val="000000"/>
                </a:solidFill>
                <a:latin typeface="Helvetica" panose="020B0604020202020204" pitchFamily="34" charset="0"/>
                <a:ea typeface="Inter" pitchFamily="34" charset="-122"/>
                <a:cs typeface="Helvetica" panose="020B0604020202020204" pitchFamily="34" charset="0"/>
              </a:rPr>
              <a:t>Part of SAP Business Network, connecting buyers </a:t>
            </a:r>
          </a:p>
          <a:p>
            <a:pPr>
              <a:lnSpc>
                <a:spcPct val="105000"/>
              </a:lnSpc>
            </a:pPr>
            <a:r>
              <a:rPr lang="en-US" sz="1200" dirty="0">
                <a:solidFill>
                  <a:srgbClr val="000000"/>
                </a:solidFill>
                <a:latin typeface="Helvetica" panose="020B0604020202020204" pitchFamily="34" charset="0"/>
                <a:ea typeface="Inter" pitchFamily="34" charset="-122"/>
                <a:cs typeface="Helvetica" panose="020B0604020202020204" pitchFamily="34" charset="0"/>
              </a:rPr>
              <a:t>and suppliers globally on one platform.</a:t>
            </a:r>
            <a:endParaRPr lang="en-US" sz="1200" dirty="0">
              <a:latin typeface="Helvetica" panose="020B0604020202020204" pitchFamily="34" charset="0"/>
              <a:cs typeface="Helvetica" panose="020B0604020202020204" pitchFamily="34" charset="0"/>
            </a:endParaRPr>
          </a:p>
        </p:txBody>
      </p:sp>
      <p:sp>
        <p:nvSpPr>
          <p:cNvPr id="11" name="Text 3">
            <a:extLst>
              <a:ext uri="{FF2B5EF4-FFF2-40B4-BE49-F238E27FC236}">
                <a16:creationId xmlns:a16="http://schemas.microsoft.com/office/drawing/2014/main" id="{DED516B5-C756-4AA6-0F7F-11B47D3A6A37}"/>
              </a:ext>
            </a:extLst>
          </p:cNvPr>
          <p:cNvSpPr/>
          <p:nvPr/>
        </p:nvSpPr>
        <p:spPr>
          <a:xfrm>
            <a:off x="7218168" y="3682521"/>
            <a:ext cx="3505671" cy="406782"/>
          </a:xfrm>
          <a:prstGeom prst="rect">
            <a:avLst/>
          </a:prstGeom>
          <a:noFill/>
          <a:ln/>
        </p:spPr>
        <p:txBody>
          <a:bodyPr wrap="none" lIns="0" tIns="0" rIns="0" bIns="0" rtlCol="0" anchor="t"/>
          <a:lstStyle/>
          <a:p>
            <a:pPr>
              <a:lnSpc>
                <a:spcPct val="104000"/>
              </a:lnSpc>
            </a:pPr>
            <a:r>
              <a:rPr lang="en-US" sz="2000" b="1" dirty="0">
                <a:solidFill>
                  <a:srgbClr val="000000"/>
                </a:solidFill>
                <a:latin typeface="Helvetica" panose="020B0604020202020204" pitchFamily="34" charset="0"/>
                <a:ea typeface="Inter Bold" pitchFamily="34" charset="-122"/>
                <a:cs typeface="Helvetica" panose="020B0604020202020204" pitchFamily="34" charset="0"/>
              </a:rPr>
              <a:t>Self-Service Requisitioning</a:t>
            </a:r>
            <a:endParaRPr lang="en-US" sz="2000" dirty="0">
              <a:latin typeface="Helvetica" panose="020B0604020202020204" pitchFamily="34" charset="0"/>
              <a:cs typeface="Helvetica" panose="020B0604020202020204" pitchFamily="34" charset="0"/>
            </a:endParaRPr>
          </a:p>
        </p:txBody>
      </p:sp>
      <p:sp>
        <p:nvSpPr>
          <p:cNvPr id="12" name="Text 4">
            <a:extLst>
              <a:ext uri="{FF2B5EF4-FFF2-40B4-BE49-F238E27FC236}">
                <a16:creationId xmlns:a16="http://schemas.microsoft.com/office/drawing/2014/main" id="{D067C096-008F-E232-85B5-8D7AB6C2E067}"/>
              </a:ext>
            </a:extLst>
          </p:cNvPr>
          <p:cNvSpPr/>
          <p:nvPr/>
        </p:nvSpPr>
        <p:spPr>
          <a:xfrm>
            <a:off x="7218168" y="4037696"/>
            <a:ext cx="3889132" cy="450742"/>
          </a:xfrm>
          <a:prstGeom prst="rect">
            <a:avLst/>
          </a:prstGeom>
          <a:noFill/>
          <a:ln/>
        </p:spPr>
        <p:txBody>
          <a:bodyPr wrap="square" lIns="0" tIns="0" rIns="0" bIns="0" rtlCol="0" anchor="t">
            <a:noAutofit/>
          </a:bodyPr>
          <a:lstStyle/>
          <a:p>
            <a:pPr>
              <a:lnSpc>
                <a:spcPct val="105000"/>
              </a:lnSpc>
            </a:pPr>
            <a:r>
              <a:rPr lang="en-US" sz="1200" dirty="0">
                <a:solidFill>
                  <a:srgbClr val="000000"/>
                </a:solidFill>
                <a:latin typeface="Helvetica" panose="020B0604020202020204" pitchFamily="34" charset="0"/>
                <a:ea typeface="Inter" pitchFamily="34" charset="-122"/>
                <a:cs typeface="Helvetica" panose="020B0604020202020204" pitchFamily="34" charset="0"/>
              </a:rPr>
              <a:t>Employees shop from approved suppliers and </a:t>
            </a:r>
          </a:p>
          <a:p>
            <a:pPr>
              <a:lnSpc>
                <a:spcPct val="105000"/>
              </a:lnSpc>
            </a:pPr>
            <a:r>
              <a:rPr lang="en-US" sz="1200" dirty="0">
                <a:solidFill>
                  <a:srgbClr val="000000"/>
                </a:solidFill>
                <a:latin typeface="Helvetica" panose="020B0604020202020204" pitchFamily="34" charset="0"/>
                <a:ea typeface="Inter" pitchFamily="34" charset="-122"/>
                <a:cs typeface="Helvetica" panose="020B0604020202020204" pitchFamily="34" charset="0"/>
              </a:rPr>
              <a:t>contracted catalogs without procurement involvement.</a:t>
            </a:r>
            <a:endParaRPr lang="en-US" sz="1200" dirty="0">
              <a:latin typeface="Helvetica" panose="020B0604020202020204" pitchFamily="34" charset="0"/>
              <a:cs typeface="Helvetica" panose="020B0604020202020204" pitchFamily="34" charset="0"/>
            </a:endParaRPr>
          </a:p>
        </p:txBody>
      </p:sp>
      <p:sp>
        <p:nvSpPr>
          <p:cNvPr id="13" name="Text 9">
            <a:extLst>
              <a:ext uri="{FF2B5EF4-FFF2-40B4-BE49-F238E27FC236}">
                <a16:creationId xmlns:a16="http://schemas.microsoft.com/office/drawing/2014/main" id="{55B60B2C-F81F-543E-3D3C-ED18382BE41E}"/>
              </a:ext>
            </a:extLst>
          </p:cNvPr>
          <p:cNvSpPr/>
          <p:nvPr/>
        </p:nvSpPr>
        <p:spPr>
          <a:xfrm>
            <a:off x="7218168" y="4906165"/>
            <a:ext cx="3274465" cy="570286"/>
          </a:xfrm>
          <a:prstGeom prst="rect">
            <a:avLst/>
          </a:prstGeom>
          <a:noFill/>
          <a:ln/>
        </p:spPr>
        <p:txBody>
          <a:bodyPr wrap="none" lIns="0" tIns="0" rIns="0" bIns="0" rtlCol="0" anchor="t"/>
          <a:lstStyle/>
          <a:p>
            <a:pPr>
              <a:lnSpc>
                <a:spcPct val="104000"/>
              </a:lnSpc>
            </a:pPr>
            <a:r>
              <a:rPr lang="en-US" sz="2000" b="1" dirty="0">
                <a:solidFill>
                  <a:srgbClr val="000000"/>
                </a:solidFill>
                <a:latin typeface="Helvetica" panose="020B0604020202020204" pitchFamily="34" charset="0"/>
                <a:ea typeface="Inter Bold" pitchFamily="34" charset="-122"/>
                <a:cs typeface="Helvetica" panose="020B0604020202020204" pitchFamily="34" charset="0"/>
              </a:rPr>
              <a:t>Manages Indirect Spend</a:t>
            </a:r>
          </a:p>
          <a:p>
            <a:pPr>
              <a:lnSpc>
                <a:spcPct val="104000"/>
              </a:lnSpc>
            </a:pPr>
            <a:r>
              <a:rPr lang="en-US" sz="1400" b="1" dirty="0">
                <a:solidFill>
                  <a:srgbClr val="000000"/>
                </a:solidFill>
                <a:latin typeface="Helvetica" panose="020B0604020202020204" pitchFamily="34" charset="0"/>
                <a:ea typeface="Inter Bold" pitchFamily="34" charset="-122"/>
                <a:cs typeface="Helvetica" panose="020B0604020202020204" pitchFamily="34" charset="0"/>
              </a:rPr>
              <a:t>(Direct with Addons)</a:t>
            </a:r>
            <a:endParaRPr lang="en-US" sz="2000" dirty="0">
              <a:latin typeface="Helvetica" panose="020B0604020202020204" pitchFamily="34" charset="0"/>
              <a:cs typeface="Helvetica" panose="020B0604020202020204" pitchFamily="34" charset="0"/>
            </a:endParaRPr>
          </a:p>
        </p:txBody>
      </p:sp>
      <p:sp>
        <p:nvSpPr>
          <p:cNvPr id="14" name="Text 10">
            <a:extLst>
              <a:ext uri="{FF2B5EF4-FFF2-40B4-BE49-F238E27FC236}">
                <a16:creationId xmlns:a16="http://schemas.microsoft.com/office/drawing/2014/main" id="{7A4460AF-864B-7F47-2C64-111ADEB9B014}"/>
              </a:ext>
            </a:extLst>
          </p:cNvPr>
          <p:cNvSpPr/>
          <p:nvPr/>
        </p:nvSpPr>
        <p:spPr>
          <a:xfrm>
            <a:off x="7218169" y="5545872"/>
            <a:ext cx="3358586" cy="381019"/>
          </a:xfrm>
          <a:prstGeom prst="rect">
            <a:avLst/>
          </a:prstGeom>
          <a:noFill/>
          <a:ln/>
        </p:spPr>
        <p:txBody>
          <a:bodyPr wrap="none" lIns="0" tIns="0" rIns="0" bIns="0" rtlCol="0" anchor="t"/>
          <a:lstStyle/>
          <a:p>
            <a:pPr>
              <a:lnSpc>
                <a:spcPct val="105000"/>
              </a:lnSpc>
            </a:pPr>
            <a:r>
              <a:rPr lang="en-US" sz="1200" dirty="0">
                <a:solidFill>
                  <a:srgbClr val="000000"/>
                </a:solidFill>
                <a:latin typeface="Helvetica" panose="020B0604020202020204" pitchFamily="34" charset="0"/>
                <a:ea typeface="Inter" pitchFamily="34" charset="-122"/>
                <a:cs typeface="Helvetica" panose="020B0604020202020204" pitchFamily="34" charset="0"/>
              </a:rPr>
              <a:t>Cloud-based Amazon shopping experience</a:t>
            </a:r>
            <a:endParaRPr lang="en-US" sz="1200" dirty="0">
              <a:latin typeface="Helvetica" panose="020B0604020202020204" pitchFamily="34" charset="0"/>
              <a:cs typeface="Helvetica" panose="020B0604020202020204" pitchFamily="34" charset="0"/>
            </a:endParaRPr>
          </a:p>
        </p:txBody>
      </p:sp>
      <p:sp>
        <p:nvSpPr>
          <p:cNvPr id="15" name="Round Single Corner Rectangle 14">
            <a:extLst>
              <a:ext uri="{FF2B5EF4-FFF2-40B4-BE49-F238E27FC236}">
                <a16:creationId xmlns:a16="http://schemas.microsoft.com/office/drawing/2014/main" id="{C89B2528-4B14-7C36-A6FE-D5D12312EB05}"/>
              </a:ext>
            </a:extLst>
          </p:cNvPr>
          <p:cNvSpPr/>
          <p:nvPr/>
        </p:nvSpPr>
        <p:spPr>
          <a:xfrm>
            <a:off x="971257" y="3780179"/>
            <a:ext cx="578549" cy="594548"/>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6" name="Round Single Corner Rectangle 15">
            <a:extLst>
              <a:ext uri="{FF2B5EF4-FFF2-40B4-BE49-F238E27FC236}">
                <a16:creationId xmlns:a16="http://schemas.microsoft.com/office/drawing/2014/main" id="{3D954CFC-9140-33DB-E04C-5E2FB9B71196}"/>
              </a:ext>
            </a:extLst>
          </p:cNvPr>
          <p:cNvSpPr/>
          <p:nvPr/>
        </p:nvSpPr>
        <p:spPr>
          <a:xfrm>
            <a:off x="971257" y="5014095"/>
            <a:ext cx="578549" cy="594548"/>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7" name="Round Single Corner Rectangle 16">
            <a:extLst>
              <a:ext uri="{FF2B5EF4-FFF2-40B4-BE49-F238E27FC236}">
                <a16:creationId xmlns:a16="http://schemas.microsoft.com/office/drawing/2014/main" id="{B05F36D3-3797-AA8E-E2A8-06971AFF9B68}"/>
              </a:ext>
            </a:extLst>
          </p:cNvPr>
          <p:cNvSpPr/>
          <p:nvPr/>
        </p:nvSpPr>
        <p:spPr>
          <a:xfrm>
            <a:off x="6469443" y="3780179"/>
            <a:ext cx="578549" cy="594548"/>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8" name="Round Single Corner Rectangle 17">
            <a:extLst>
              <a:ext uri="{FF2B5EF4-FFF2-40B4-BE49-F238E27FC236}">
                <a16:creationId xmlns:a16="http://schemas.microsoft.com/office/drawing/2014/main" id="{A744BE44-2A35-AAB1-FB14-550114BE52E7}"/>
              </a:ext>
            </a:extLst>
          </p:cNvPr>
          <p:cNvSpPr/>
          <p:nvPr/>
        </p:nvSpPr>
        <p:spPr>
          <a:xfrm>
            <a:off x="6469443" y="5014095"/>
            <a:ext cx="578549" cy="594548"/>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20" name="Graphic 19" descr="Cloud with solid fill">
            <a:extLst>
              <a:ext uri="{FF2B5EF4-FFF2-40B4-BE49-F238E27FC236}">
                <a16:creationId xmlns:a16="http://schemas.microsoft.com/office/drawing/2014/main" id="{599E9BD4-D10B-CB8E-1A72-252ACFD0F05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09392" y="5051494"/>
            <a:ext cx="490242" cy="490242"/>
          </a:xfrm>
          <a:prstGeom prst="rect">
            <a:avLst/>
          </a:prstGeom>
        </p:spPr>
      </p:pic>
      <p:pic>
        <p:nvPicPr>
          <p:cNvPr id="22" name="Graphic 21" descr="Handshake with solid fill">
            <a:extLst>
              <a:ext uri="{FF2B5EF4-FFF2-40B4-BE49-F238E27FC236}">
                <a16:creationId xmlns:a16="http://schemas.microsoft.com/office/drawing/2014/main" id="{3C4A5376-9326-E3BA-4FD8-C0109E3B1D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2296" y="5075391"/>
            <a:ext cx="490242" cy="490242"/>
          </a:xfrm>
          <a:prstGeom prst="rect">
            <a:avLst/>
          </a:prstGeom>
        </p:spPr>
      </p:pic>
      <p:pic>
        <p:nvPicPr>
          <p:cNvPr id="24" name="Graphic 23" descr="Checkbox Checked with solid fill">
            <a:extLst>
              <a:ext uri="{FF2B5EF4-FFF2-40B4-BE49-F238E27FC236}">
                <a16:creationId xmlns:a16="http://schemas.microsoft.com/office/drawing/2014/main" id="{D261D361-765B-F987-3043-166A1F68CB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2535" y="3832332"/>
            <a:ext cx="490242" cy="490242"/>
          </a:xfrm>
          <a:prstGeom prst="rect">
            <a:avLst/>
          </a:prstGeom>
        </p:spPr>
      </p:pic>
      <p:pic>
        <p:nvPicPr>
          <p:cNvPr id="26" name="Graphic 25" descr="Inbox Check with solid fill">
            <a:extLst>
              <a:ext uri="{FF2B5EF4-FFF2-40B4-BE49-F238E27FC236}">
                <a16:creationId xmlns:a16="http://schemas.microsoft.com/office/drawing/2014/main" id="{AD8B5373-2DA5-8711-460D-041E92871FF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09392" y="3800526"/>
            <a:ext cx="490242" cy="490242"/>
          </a:xfrm>
          <a:prstGeom prst="rect">
            <a:avLst/>
          </a:prstGeom>
        </p:spPr>
      </p:pic>
    </p:spTree>
    <p:extLst>
      <p:ext uri="{BB962C8B-B14F-4D97-AF65-F5344CB8AC3E}">
        <p14:creationId xmlns:p14="http://schemas.microsoft.com/office/powerpoint/2010/main" val="998851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E95DE607-DFA4-CEF7-DB7A-4231966EEB12}"/>
              </a:ext>
            </a:extLst>
          </p:cNvPr>
          <p:cNvSpPr/>
          <p:nvPr/>
        </p:nvSpPr>
        <p:spPr>
          <a:xfrm>
            <a:off x="516945" y="2291748"/>
            <a:ext cx="2683576" cy="3997867"/>
          </a:xfrm>
          <a:prstGeom prst="round1Rect">
            <a:avLst>
              <a:gd name="adj" fmla="val 125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7" name="Round Single Corner Rectangle 16">
            <a:extLst>
              <a:ext uri="{FF2B5EF4-FFF2-40B4-BE49-F238E27FC236}">
                <a16:creationId xmlns:a16="http://schemas.microsoft.com/office/drawing/2014/main" id="{C9ABFA5B-0E81-2D64-0A82-FF45C62BE544}"/>
              </a:ext>
            </a:extLst>
          </p:cNvPr>
          <p:cNvSpPr/>
          <p:nvPr/>
        </p:nvSpPr>
        <p:spPr>
          <a:xfrm>
            <a:off x="3345478" y="2291748"/>
            <a:ext cx="2683576" cy="3997867"/>
          </a:xfrm>
          <a:prstGeom prst="round1Rect">
            <a:avLst>
              <a:gd name="adj" fmla="val 125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8" name="Round Single Corner Rectangle 17">
            <a:extLst>
              <a:ext uri="{FF2B5EF4-FFF2-40B4-BE49-F238E27FC236}">
                <a16:creationId xmlns:a16="http://schemas.microsoft.com/office/drawing/2014/main" id="{BBEBAA63-B07E-B358-618C-D8E4343FE74F}"/>
              </a:ext>
            </a:extLst>
          </p:cNvPr>
          <p:cNvSpPr/>
          <p:nvPr/>
        </p:nvSpPr>
        <p:spPr>
          <a:xfrm>
            <a:off x="6182172" y="2291748"/>
            <a:ext cx="2683576" cy="3997867"/>
          </a:xfrm>
          <a:prstGeom prst="round1Rect">
            <a:avLst>
              <a:gd name="adj" fmla="val 125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9" name="Round Single Corner Rectangle 18">
            <a:extLst>
              <a:ext uri="{FF2B5EF4-FFF2-40B4-BE49-F238E27FC236}">
                <a16:creationId xmlns:a16="http://schemas.microsoft.com/office/drawing/2014/main" id="{D097E4CA-47DD-687A-7F74-C6DF022E58EA}"/>
              </a:ext>
            </a:extLst>
          </p:cNvPr>
          <p:cNvSpPr/>
          <p:nvPr/>
        </p:nvSpPr>
        <p:spPr>
          <a:xfrm>
            <a:off x="9018866" y="2309277"/>
            <a:ext cx="2683576" cy="3997867"/>
          </a:xfrm>
          <a:prstGeom prst="round1Rect">
            <a:avLst>
              <a:gd name="adj" fmla="val 125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 name="Text 1"/>
          <p:cNvSpPr/>
          <p:nvPr/>
        </p:nvSpPr>
        <p:spPr>
          <a:xfrm>
            <a:off x="614283" y="550856"/>
            <a:ext cx="10993345" cy="535583"/>
          </a:xfrm>
          <a:prstGeom prst="rect">
            <a:avLst/>
          </a:prstGeom>
          <a:noFill/>
          <a:ln/>
        </p:spPr>
        <p:txBody>
          <a:bodyPr wrap="square" lIns="0" tIns="0" rIns="0" bIns="0" rtlCol="0" anchor="t">
            <a:normAutofit/>
          </a:bodyPr>
          <a:lstStyle/>
          <a:p>
            <a:pPr>
              <a:lnSpc>
                <a:spcPct val="104000"/>
              </a:lnSpc>
            </a:pPr>
            <a:r>
              <a:rPr lang="en-US" sz="3200" b="1" dirty="0">
                <a:solidFill>
                  <a:schemeClr val="accent3"/>
                </a:solidFill>
                <a:latin typeface="Helvetica" panose="020B0604020202020204" pitchFamily="34" charset="0"/>
                <a:ea typeface="Inter Bold" pitchFamily="34" charset="-122"/>
                <a:cs typeface="Helvetica" panose="020B0604020202020204" pitchFamily="34" charset="0"/>
              </a:rPr>
              <a:t>Guided Buying: Procurement That Feels Like Shopping</a:t>
            </a:r>
            <a:endParaRPr lang="en-US" sz="3200" dirty="0">
              <a:solidFill>
                <a:schemeClr val="accent3"/>
              </a:solidFill>
              <a:latin typeface="Helvetica" panose="020B0604020202020204" pitchFamily="34" charset="0"/>
              <a:cs typeface="Helvetica" panose="020B0604020202020204" pitchFamily="34" charset="0"/>
            </a:endParaRPr>
          </a:p>
        </p:txBody>
      </p:sp>
      <p:sp>
        <p:nvSpPr>
          <p:cNvPr id="4" name="Text 2"/>
          <p:cNvSpPr/>
          <p:nvPr/>
        </p:nvSpPr>
        <p:spPr>
          <a:xfrm>
            <a:off x="614283" y="1109842"/>
            <a:ext cx="10869017" cy="535583"/>
          </a:xfrm>
          <a:prstGeom prst="rect">
            <a:avLst/>
          </a:prstGeom>
          <a:noFill/>
          <a:ln/>
        </p:spPr>
        <p:txBody>
          <a:bodyPr wrap="square" lIns="0" tIns="0" rIns="0" bIns="0" rtlCol="0" anchor="t">
            <a:normAutofit/>
          </a:bodyPr>
          <a:lstStyle/>
          <a:p>
            <a:pPr>
              <a:lnSpc>
                <a:spcPct val="128000"/>
              </a:lnSpc>
            </a:pPr>
            <a:r>
              <a:rPr lang="en-US" sz="1400" dirty="0">
                <a:solidFill>
                  <a:schemeClr val="accent3"/>
                </a:solidFill>
                <a:latin typeface="Helvetica" panose="020B0604020202020204" pitchFamily="34" charset="0"/>
                <a:ea typeface="Inter" pitchFamily="34" charset="-122"/>
                <a:cs typeface="Helvetica" panose="020B0604020202020204" pitchFamily="34" charset="0"/>
              </a:rPr>
              <a:t>Guided Buying is a simplified, role-based front end that steers every requester, from power buyers to occasional users, toward the right supplier, contract, and approval path automatically.</a:t>
            </a:r>
            <a:endParaRPr lang="en-US" sz="1400" dirty="0">
              <a:solidFill>
                <a:schemeClr val="accent3"/>
              </a:solidFill>
              <a:latin typeface="Helvetica" panose="020B0604020202020204" pitchFamily="34" charset="0"/>
              <a:cs typeface="Helvetica" panose="020B0604020202020204" pitchFamily="34" charset="0"/>
            </a:endParaRPr>
          </a:p>
        </p:txBody>
      </p:sp>
      <p:pic>
        <p:nvPicPr>
          <p:cNvPr id="5" name="Image 0" descr="preencoded.png"/>
          <p:cNvPicPr>
            <a:picLocks noChangeAspect="1"/>
          </p:cNvPicPr>
          <p:nvPr/>
        </p:nvPicPr>
        <p:blipFill>
          <a:blip r:embed="rId3"/>
          <a:stretch>
            <a:fillRect/>
          </a:stretch>
        </p:blipFill>
        <p:spPr>
          <a:xfrm>
            <a:off x="719072" y="2520923"/>
            <a:ext cx="2279323" cy="1408703"/>
          </a:xfrm>
          <a:prstGeom prst="rect">
            <a:avLst/>
          </a:prstGeom>
        </p:spPr>
      </p:pic>
      <p:sp>
        <p:nvSpPr>
          <p:cNvPr id="6" name="Text 3"/>
          <p:cNvSpPr/>
          <p:nvPr/>
        </p:nvSpPr>
        <p:spPr>
          <a:xfrm>
            <a:off x="575389" y="4490009"/>
            <a:ext cx="2566689" cy="544314"/>
          </a:xfrm>
          <a:prstGeom prst="rect">
            <a:avLst/>
          </a:prstGeom>
          <a:noFill/>
          <a:ln/>
        </p:spPr>
        <p:txBody>
          <a:bodyPr wrap="square" lIns="0" tIns="0" rIns="0" bIns="0" rtlCol="0" anchor="t">
            <a:normAutofit/>
          </a:bodyPr>
          <a:lstStyle/>
          <a:p>
            <a:pPr algn="ctr">
              <a:lnSpc>
                <a:spcPct val="104000"/>
              </a:lnSpc>
            </a:pPr>
            <a:r>
              <a:rPr lang="en-US" sz="1600" b="1" dirty="0">
                <a:solidFill>
                  <a:schemeClr val="accent3"/>
                </a:solidFill>
                <a:latin typeface="Helvetica" panose="020B0604020202020204" pitchFamily="34" charset="0"/>
                <a:ea typeface="Inter Bold" pitchFamily="34" charset="-122"/>
                <a:cs typeface="Helvetica" panose="020B0604020202020204" pitchFamily="34" charset="0"/>
              </a:rPr>
              <a:t>Intuitive, No Training Needed</a:t>
            </a:r>
            <a:endParaRPr lang="en-US" sz="1600" dirty="0">
              <a:solidFill>
                <a:schemeClr val="accent3"/>
              </a:solidFill>
              <a:latin typeface="Helvetica" panose="020B0604020202020204" pitchFamily="34" charset="0"/>
              <a:cs typeface="Helvetica" panose="020B0604020202020204" pitchFamily="34" charset="0"/>
            </a:endParaRPr>
          </a:p>
        </p:txBody>
      </p:sp>
      <p:sp>
        <p:nvSpPr>
          <p:cNvPr id="7" name="Text 4"/>
          <p:cNvSpPr/>
          <p:nvPr/>
        </p:nvSpPr>
        <p:spPr>
          <a:xfrm>
            <a:off x="697176" y="5018096"/>
            <a:ext cx="2385212" cy="1071165"/>
          </a:xfrm>
          <a:prstGeom prst="rect">
            <a:avLst/>
          </a:prstGeom>
          <a:noFill/>
          <a:ln/>
        </p:spPr>
        <p:txBody>
          <a:bodyPr wrap="square" lIns="0" tIns="0" rIns="0" bIns="0" rtlCol="0" anchor="t">
            <a:normAutofit/>
          </a:bodyPr>
          <a:lstStyle/>
          <a:p>
            <a:pPr algn="ctr">
              <a:lnSpc>
                <a:spcPct val="128000"/>
              </a:lnSpc>
            </a:pPr>
            <a:r>
              <a:rPr lang="en-US" sz="1300" dirty="0">
                <a:solidFill>
                  <a:schemeClr val="accent3"/>
                </a:solidFill>
                <a:latin typeface="Helvetica" panose="020B0604020202020204" pitchFamily="34" charset="0"/>
                <a:ea typeface="Inter" pitchFamily="34" charset="-122"/>
                <a:cs typeface="Helvetica" panose="020B0604020202020204" pitchFamily="34" charset="0"/>
              </a:rPr>
              <a:t>Smart forms and guided prompts replace procurement expertise. Casual requesters are productive from day one.</a:t>
            </a:r>
            <a:endParaRPr lang="en-US" sz="1300" dirty="0">
              <a:solidFill>
                <a:schemeClr val="accent3"/>
              </a:solidFill>
              <a:latin typeface="Helvetica" panose="020B0604020202020204" pitchFamily="34" charset="0"/>
              <a:cs typeface="Helvetica" panose="020B0604020202020204" pitchFamily="34" charset="0"/>
            </a:endParaRPr>
          </a:p>
        </p:txBody>
      </p:sp>
      <p:sp>
        <p:nvSpPr>
          <p:cNvPr id="9" name="Text 5"/>
          <p:cNvSpPr/>
          <p:nvPr/>
        </p:nvSpPr>
        <p:spPr>
          <a:xfrm>
            <a:off x="3577664" y="4490009"/>
            <a:ext cx="2219204" cy="544314"/>
          </a:xfrm>
          <a:prstGeom prst="rect">
            <a:avLst/>
          </a:prstGeom>
          <a:noFill/>
          <a:ln/>
        </p:spPr>
        <p:txBody>
          <a:bodyPr wrap="square" lIns="0" tIns="0" rIns="0" bIns="0" rtlCol="0" anchor="t">
            <a:normAutofit/>
          </a:bodyPr>
          <a:lstStyle/>
          <a:p>
            <a:pPr algn="ctr">
              <a:lnSpc>
                <a:spcPct val="104000"/>
              </a:lnSpc>
            </a:pPr>
            <a:r>
              <a:rPr lang="en-US" sz="1600" b="1" dirty="0">
                <a:solidFill>
                  <a:schemeClr val="accent3"/>
                </a:solidFill>
                <a:latin typeface="Helvetica" panose="020B0604020202020204" pitchFamily="34" charset="0"/>
                <a:ea typeface="Inter Bold" pitchFamily="34" charset="-122"/>
                <a:cs typeface="Helvetica" panose="020B0604020202020204" pitchFamily="34" charset="0"/>
              </a:rPr>
              <a:t>Mobile-Ready Approvals</a:t>
            </a:r>
            <a:endParaRPr lang="en-US" sz="1600" dirty="0">
              <a:solidFill>
                <a:schemeClr val="accent3"/>
              </a:solidFill>
              <a:latin typeface="Helvetica" panose="020B0604020202020204" pitchFamily="34" charset="0"/>
              <a:cs typeface="Helvetica" panose="020B0604020202020204" pitchFamily="34" charset="0"/>
            </a:endParaRPr>
          </a:p>
        </p:txBody>
      </p:sp>
      <p:sp>
        <p:nvSpPr>
          <p:cNvPr id="10" name="Text 6"/>
          <p:cNvSpPr/>
          <p:nvPr/>
        </p:nvSpPr>
        <p:spPr>
          <a:xfrm>
            <a:off x="3454955" y="5018094"/>
            <a:ext cx="2464623" cy="870086"/>
          </a:xfrm>
          <a:prstGeom prst="rect">
            <a:avLst/>
          </a:prstGeom>
          <a:noFill/>
          <a:ln/>
        </p:spPr>
        <p:txBody>
          <a:bodyPr wrap="square" lIns="0" tIns="0" rIns="0" bIns="0" rtlCol="0" anchor="t">
            <a:normAutofit/>
          </a:bodyPr>
          <a:lstStyle/>
          <a:p>
            <a:pPr algn="ctr">
              <a:lnSpc>
                <a:spcPct val="128000"/>
              </a:lnSpc>
            </a:pPr>
            <a:r>
              <a:rPr lang="en-US" sz="1300" dirty="0">
                <a:solidFill>
                  <a:schemeClr val="accent3"/>
                </a:solidFill>
                <a:latin typeface="Helvetica" panose="020B0604020202020204" pitchFamily="34" charset="0"/>
                <a:ea typeface="Inter" pitchFamily="34" charset="-122"/>
                <a:cs typeface="Helvetica" panose="020B0604020202020204" pitchFamily="34" charset="0"/>
              </a:rPr>
              <a:t>Approvers act instantly from any device. Out-of-office delegation ensures nothing stalls.</a:t>
            </a:r>
            <a:endParaRPr lang="en-US" sz="1300" dirty="0">
              <a:solidFill>
                <a:schemeClr val="accent3"/>
              </a:solidFill>
              <a:latin typeface="Helvetica" panose="020B0604020202020204" pitchFamily="34" charset="0"/>
              <a:cs typeface="Helvetica" panose="020B0604020202020204" pitchFamily="34" charset="0"/>
            </a:endParaRPr>
          </a:p>
        </p:txBody>
      </p:sp>
      <p:pic>
        <p:nvPicPr>
          <p:cNvPr id="11" name="Image 2" descr="preencoded.png"/>
          <p:cNvPicPr>
            <a:picLocks noChangeAspect="1"/>
          </p:cNvPicPr>
          <p:nvPr/>
        </p:nvPicPr>
        <p:blipFill>
          <a:blip r:embed="rId4"/>
          <a:stretch>
            <a:fillRect/>
          </a:stretch>
        </p:blipFill>
        <p:spPr>
          <a:xfrm>
            <a:off x="6383801" y="2548831"/>
            <a:ext cx="2280319" cy="1409318"/>
          </a:xfrm>
          <a:prstGeom prst="rect">
            <a:avLst/>
          </a:prstGeom>
        </p:spPr>
      </p:pic>
      <p:sp>
        <p:nvSpPr>
          <p:cNvPr id="12" name="Text 7"/>
          <p:cNvSpPr/>
          <p:nvPr/>
        </p:nvSpPr>
        <p:spPr>
          <a:xfrm>
            <a:off x="6277264" y="4509663"/>
            <a:ext cx="2493393" cy="502803"/>
          </a:xfrm>
          <a:prstGeom prst="rect">
            <a:avLst/>
          </a:prstGeom>
          <a:noFill/>
          <a:ln/>
        </p:spPr>
        <p:txBody>
          <a:bodyPr wrap="square" lIns="0" tIns="0" rIns="0" bIns="0" rtlCol="0" anchor="t">
            <a:normAutofit/>
          </a:bodyPr>
          <a:lstStyle/>
          <a:p>
            <a:pPr algn="ctr">
              <a:lnSpc>
                <a:spcPct val="104000"/>
              </a:lnSpc>
            </a:pPr>
            <a:r>
              <a:rPr lang="en-US" sz="1600" b="1" dirty="0">
                <a:solidFill>
                  <a:schemeClr val="accent3"/>
                </a:solidFill>
                <a:latin typeface="Helvetica" panose="020B0604020202020204" pitchFamily="34" charset="0"/>
                <a:ea typeface="Inter Bold" pitchFamily="34" charset="-122"/>
                <a:cs typeface="Helvetica" panose="020B0604020202020204" pitchFamily="34" charset="0"/>
              </a:rPr>
              <a:t>Real-Time Budget Checks</a:t>
            </a:r>
            <a:endParaRPr lang="en-US" sz="1600" dirty="0">
              <a:solidFill>
                <a:schemeClr val="accent3"/>
              </a:solidFill>
              <a:latin typeface="Helvetica" panose="020B0604020202020204" pitchFamily="34" charset="0"/>
              <a:cs typeface="Helvetica" panose="020B0604020202020204" pitchFamily="34" charset="0"/>
            </a:endParaRPr>
          </a:p>
        </p:txBody>
      </p:sp>
      <p:sp>
        <p:nvSpPr>
          <p:cNvPr id="13" name="Text 8"/>
          <p:cNvSpPr/>
          <p:nvPr/>
        </p:nvSpPr>
        <p:spPr>
          <a:xfrm>
            <a:off x="6277264" y="5018094"/>
            <a:ext cx="2493393" cy="803375"/>
          </a:xfrm>
          <a:prstGeom prst="rect">
            <a:avLst/>
          </a:prstGeom>
          <a:noFill/>
          <a:ln/>
        </p:spPr>
        <p:txBody>
          <a:bodyPr wrap="square" lIns="0" tIns="0" rIns="0" bIns="0" rtlCol="0" anchor="t">
            <a:normAutofit/>
          </a:bodyPr>
          <a:lstStyle/>
          <a:p>
            <a:pPr algn="ctr">
              <a:lnSpc>
                <a:spcPct val="128000"/>
              </a:lnSpc>
            </a:pPr>
            <a:r>
              <a:rPr lang="en-US" sz="1300" dirty="0">
                <a:solidFill>
                  <a:schemeClr val="accent3"/>
                </a:solidFill>
                <a:latin typeface="Helvetica" panose="020B0604020202020204" pitchFamily="34" charset="0"/>
                <a:ea typeface="Inter" pitchFamily="34" charset="-122"/>
                <a:cs typeface="Helvetica" panose="020B0604020202020204" pitchFamily="34" charset="0"/>
              </a:rPr>
              <a:t>Budget validation and approval routing happen in real time, before the PO is submitted.</a:t>
            </a:r>
            <a:endParaRPr lang="en-US" sz="1300" dirty="0">
              <a:solidFill>
                <a:schemeClr val="accent3"/>
              </a:solidFill>
              <a:latin typeface="Helvetica" panose="020B0604020202020204" pitchFamily="34" charset="0"/>
              <a:cs typeface="Helvetica" panose="020B0604020202020204" pitchFamily="34" charset="0"/>
            </a:endParaRPr>
          </a:p>
        </p:txBody>
      </p:sp>
      <p:pic>
        <p:nvPicPr>
          <p:cNvPr id="14" name="Image 3" descr="preencoded.png"/>
          <p:cNvPicPr>
            <a:picLocks noChangeAspect="1"/>
          </p:cNvPicPr>
          <p:nvPr/>
        </p:nvPicPr>
        <p:blipFill>
          <a:blip r:embed="rId5"/>
          <a:stretch>
            <a:fillRect/>
          </a:stretch>
        </p:blipFill>
        <p:spPr>
          <a:xfrm>
            <a:off x="9188210" y="2543984"/>
            <a:ext cx="2344888" cy="1449223"/>
          </a:xfrm>
          <a:prstGeom prst="rect">
            <a:avLst/>
          </a:prstGeom>
        </p:spPr>
      </p:pic>
      <p:sp>
        <p:nvSpPr>
          <p:cNvPr id="15" name="Text 9"/>
          <p:cNvSpPr/>
          <p:nvPr/>
        </p:nvSpPr>
        <p:spPr>
          <a:xfrm>
            <a:off x="9188210" y="4492414"/>
            <a:ext cx="2344888" cy="626647"/>
          </a:xfrm>
          <a:prstGeom prst="rect">
            <a:avLst/>
          </a:prstGeom>
          <a:noFill/>
          <a:ln/>
        </p:spPr>
        <p:txBody>
          <a:bodyPr wrap="square" lIns="0" tIns="0" rIns="0" bIns="0" rtlCol="0" anchor="t">
            <a:normAutofit/>
          </a:bodyPr>
          <a:lstStyle/>
          <a:p>
            <a:pPr algn="ctr">
              <a:lnSpc>
                <a:spcPct val="104000"/>
              </a:lnSpc>
            </a:pPr>
            <a:r>
              <a:rPr lang="en-US" sz="1600" b="1" dirty="0">
                <a:solidFill>
                  <a:schemeClr val="accent3"/>
                </a:solidFill>
                <a:latin typeface="Helvetica" panose="020B0604020202020204" pitchFamily="34" charset="0"/>
                <a:ea typeface="Inter Bold" pitchFamily="34" charset="-122"/>
                <a:cs typeface="Helvetica" panose="020B0604020202020204" pitchFamily="34" charset="0"/>
              </a:rPr>
              <a:t>Preferred Supplier Steering</a:t>
            </a:r>
            <a:endParaRPr lang="en-US" sz="1600" dirty="0">
              <a:solidFill>
                <a:schemeClr val="accent3"/>
              </a:solidFill>
              <a:latin typeface="Helvetica" panose="020B0604020202020204" pitchFamily="34" charset="0"/>
              <a:cs typeface="Helvetica" panose="020B0604020202020204" pitchFamily="34" charset="0"/>
            </a:endParaRPr>
          </a:p>
        </p:txBody>
      </p:sp>
      <p:sp>
        <p:nvSpPr>
          <p:cNvPr id="16" name="Text 10"/>
          <p:cNvSpPr/>
          <p:nvPr/>
        </p:nvSpPr>
        <p:spPr>
          <a:xfrm>
            <a:off x="9124684" y="5018097"/>
            <a:ext cx="2471941" cy="1071164"/>
          </a:xfrm>
          <a:prstGeom prst="rect">
            <a:avLst/>
          </a:prstGeom>
          <a:noFill/>
          <a:ln/>
        </p:spPr>
        <p:txBody>
          <a:bodyPr wrap="square" lIns="0" tIns="0" rIns="0" bIns="0" rtlCol="0" anchor="t">
            <a:normAutofit/>
          </a:bodyPr>
          <a:lstStyle/>
          <a:p>
            <a:pPr algn="ctr">
              <a:lnSpc>
                <a:spcPct val="128000"/>
              </a:lnSpc>
            </a:pPr>
            <a:r>
              <a:rPr lang="en-US" sz="1300" dirty="0">
                <a:solidFill>
                  <a:schemeClr val="accent3"/>
                </a:solidFill>
                <a:latin typeface="Helvetica" panose="020B0604020202020204" pitchFamily="34" charset="0"/>
                <a:ea typeface="Inter" pitchFamily="34" charset="-122"/>
                <a:cs typeface="Helvetica" panose="020B0604020202020204" pitchFamily="34" charset="0"/>
              </a:rPr>
              <a:t>Requesters are automatically directed to contracted suppliers and negotiated pricing, compliance by design.</a:t>
            </a:r>
            <a:endParaRPr lang="en-US" sz="1300" dirty="0">
              <a:solidFill>
                <a:schemeClr val="accent3"/>
              </a:solidFill>
              <a:latin typeface="Helvetica" panose="020B0604020202020204" pitchFamily="34" charset="0"/>
              <a:cs typeface="Helvetica" panose="020B0604020202020204" pitchFamily="34" charset="0"/>
            </a:endParaRPr>
          </a:p>
        </p:txBody>
      </p:sp>
      <p:pic>
        <p:nvPicPr>
          <p:cNvPr id="1026" name="Picture 2" descr="What's new in the SAP Ariba Shopping Mobile App 1.... - SAP Community">
            <a:extLst>
              <a:ext uri="{FF2B5EF4-FFF2-40B4-BE49-F238E27FC236}">
                <a16:creationId xmlns:a16="http://schemas.microsoft.com/office/drawing/2014/main" id="{D8A851E7-2FDA-CF81-858D-EC657B6E46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6724" y="2520923"/>
            <a:ext cx="881084" cy="172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887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ound Single Corner Rectangle 39">
            <a:extLst>
              <a:ext uri="{FF2B5EF4-FFF2-40B4-BE49-F238E27FC236}">
                <a16:creationId xmlns:a16="http://schemas.microsoft.com/office/drawing/2014/main" id="{70441634-9C0C-157B-AEA1-898B2CD52E7A}"/>
              </a:ext>
            </a:extLst>
          </p:cNvPr>
          <p:cNvSpPr/>
          <p:nvPr/>
        </p:nvSpPr>
        <p:spPr>
          <a:xfrm>
            <a:off x="7802525" y="4935288"/>
            <a:ext cx="479818" cy="508624"/>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1" name="Round Single Corner Rectangle 40">
            <a:extLst>
              <a:ext uri="{FF2B5EF4-FFF2-40B4-BE49-F238E27FC236}">
                <a16:creationId xmlns:a16="http://schemas.microsoft.com/office/drawing/2014/main" id="{887C726C-1EE0-2756-D6DB-28CA82E8F0AF}"/>
              </a:ext>
            </a:extLst>
          </p:cNvPr>
          <p:cNvSpPr/>
          <p:nvPr/>
        </p:nvSpPr>
        <p:spPr>
          <a:xfrm>
            <a:off x="540110" y="4935288"/>
            <a:ext cx="479818" cy="508624"/>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2" name="Round Single Corner Rectangle 41">
            <a:extLst>
              <a:ext uri="{FF2B5EF4-FFF2-40B4-BE49-F238E27FC236}">
                <a16:creationId xmlns:a16="http://schemas.microsoft.com/office/drawing/2014/main" id="{316D6393-983F-727E-2EB7-BAB3734B103A}"/>
              </a:ext>
            </a:extLst>
          </p:cNvPr>
          <p:cNvSpPr/>
          <p:nvPr/>
        </p:nvSpPr>
        <p:spPr>
          <a:xfrm>
            <a:off x="4136490" y="4938101"/>
            <a:ext cx="479818" cy="508624"/>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9" name="Round Single Corner Rectangle 38">
            <a:extLst>
              <a:ext uri="{FF2B5EF4-FFF2-40B4-BE49-F238E27FC236}">
                <a16:creationId xmlns:a16="http://schemas.microsoft.com/office/drawing/2014/main" id="{D42401E3-20AE-D52C-C2E5-CFA8B7A738CC}"/>
              </a:ext>
            </a:extLst>
          </p:cNvPr>
          <p:cNvSpPr/>
          <p:nvPr/>
        </p:nvSpPr>
        <p:spPr>
          <a:xfrm>
            <a:off x="7802525" y="3156501"/>
            <a:ext cx="479818" cy="508624"/>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8" name="Round Single Corner Rectangle 37">
            <a:extLst>
              <a:ext uri="{FF2B5EF4-FFF2-40B4-BE49-F238E27FC236}">
                <a16:creationId xmlns:a16="http://schemas.microsoft.com/office/drawing/2014/main" id="{8F6F8680-228D-3643-B196-2EA38DB27F77}"/>
              </a:ext>
            </a:extLst>
          </p:cNvPr>
          <p:cNvSpPr/>
          <p:nvPr/>
        </p:nvSpPr>
        <p:spPr>
          <a:xfrm>
            <a:off x="540110" y="3156501"/>
            <a:ext cx="479818" cy="508624"/>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7" name="Round Single Corner Rectangle 36">
            <a:extLst>
              <a:ext uri="{FF2B5EF4-FFF2-40B4-BE49-F238E27FC236}">
                <a16:creationId xmlns:a16="http://schemas.microsoft.com/office/drawing/2014/main" id="{3E9D66B2-DE23-6CC0-F931-F7B86CB4DA05}"/>
              </a:ext>
            </a:extLst>
          </p:cNvPr>
          <p:cNvSpPr/>
          <p:nvPr/>
        </p:nvSpPr>
        <p:spPr>
          <a:xfrm>
            <a:off x="4150138" y="3159314"/>
            <a:ext cx="479818" cy="508624"/>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29" name="Round Single Corner Rectangle 28">
            <a:extLst>
              <a:ext uri="{FF2B5EF4-FFF2-40B4-BE49-F238E27FC236}">
                <a16:creationId xmlns:a16="http://schemas.microsoft.com/office/drawing/2014/main" id="{3EE383E7-5F7B-389E-620F-E87890409265}"/>
              </a:ext>
            </a:extLst>
          </p:cNvPr>
          <p:cNvSpPr/>
          <p:nvPr/>
        </p:nvSpPr>
        <p:spPr>
          <a:xfrm>
            <a:off x="629425" y="3232328"/>
            <a:ext cx="3279174" cy="1252508"/>
          </a:xfrm>
          <a:prstGeom prst="round1Rect">
            <a:avLst>
              <a:gd name="adj" fmla="val 12529"/>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0" name="Round Single Corner Rectangle 29">
            <a:extLst>
              <a:ext uri="{FF2B5EF4-FFF2-40B4-BE49-F238E27FC236}">
                <a16:creationId xmlns:a16="http://schemas.microsoft.com/office/drawing/2014/main" id="{D5214C52-17EA-A4FE-5513-256978D2D8E3}"/>
              </a:ext>
            </a:extLst>
          </p:cNvPr>
          <p:cNvSpPr/>
          <p:nvPr/>
        </p:nvSpPr>
        <p:spPr>
          <a:xfrm>
            <a:off x="629425" y="5020077"/>
            <a:ext cx="3279174" cy="1252508"/>
          </a:xfrm>
          <a:prstGeom prst="round1Rect">
            <a:avLst>
              <a:gd name="adj" fmla="val 12529"/>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1" name="Round Single Corner Rectangle 30">
            <a:extLst>
              <a:ext uri="{FF2B5EF4-FFF2-40B4-BE49-F238E27FC236}">
                <a16:creationId xmlns:a16="http://schemas.microsoft.com/office/drawing/2014/main" id="{ECBE5CF5-6767-81CD-E548-0EE74D5510FF}"/>
              </a:ext>
            </a:extLst>
          </p:cNvPr>
          <p:cNvSpPr/>
          <p:nvPr/>
        </p:nvSpPr>
        <p:spPr>
          <a:xfrm>
            <a:off x="4228622" y="3242897"/>
            <a:ext cx="3321145" cy="1252508"/>
          </a:xfrm>
          <a:prstGeom prst="round1Rect">
            <a:avLst>
              <a:gd name="adj" fmla="val 12529"/>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2" name="Round Single Corner Rectangle 31">
            <a:extLst>
              <a:ext uri="{FF2B5EF4-FFF2-40B4-BE49-F238E27FC236}">
                <a16:creationId xmlns:a16="http://schemas.microsoft.com/office/drawing/2014/main" id="{82D271D6-0BE8-AB81-F38A-E3C99CC5176E}"/>
              </a:ext>
            </a:extLst>
          </p:cNvPr>
          <p:cNvSpPr/>
          <p:nvPr/>
        </p:nvSpPr>
        <p:spPr>
          <a:xfrm>
            <a:off x="7885247" y="3232328"/>
            <a:ext cx="3567193" cy="1252508"/>
          </a:xfrm>
          <a:prstGeom prst="round1Rect">
            <a:avLst>
              <a:gd name="adj" fmla="val 12529"/>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3" name="Round Single Corner Rectangle 32">
            <a:extLst>
              <a:ext uri="{FF2B5EF4-FFF2-40B4-BE49-F238E27FC236}">
                <a16:creationId xmlns:a16="http://schemas.microsoft.com/office/drawing/2014/main" id="{C5C07451-174B-66D9-FD4C-37CE6145D5D9}"/>
              </a:ext>
            </a:extLst>
          </p:cNvPr>
          <p:cNvSpPr/>
          <p:nvPr/>
        </p:nvSpPr>
        <p:spPr>
          <a:xfrm>
            <a:off x="4228622" y="5020077"/>
            <a:ext cx="3321145" cy="1252508"/>
          </a:xfrm>
          <a:prstGeom prst="round1Rect">
            <a:avLst>
              <a:gd name="adj" fmla="val 12529"/>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34" name="Round Single Corner Rectangle 33">
            <a:extLst>
              <a:ext uri="{FF2B5EF4-FFF2-40B4-BE49-F238E27FC236}">
                <a16:creationId xmlns:a16="http://schemas.microsoft.com/office/drawing/2014/main" id="{24D3298A-20B0-50C9-28CF-E177A7BD38D8}"/>
              </a:ext>
            </a:extLst>
          </p:cNvPr>
          <p:cNvSpPr/>
          <p:nvPr/>
        </p:nvSpPr>
        <p:spPr>
          <a:xfrm>
            <a:off x="7885247" y="5020077"/>
            <a:ext cx="3567193" cy="1252508"/>
          </a:xfrm>
          <a:prstGeom prst="round1Rect">
            <a:avLst>
              <a:gd name="adj" fmla="val 12529"/>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2" name="Shape 0"/>
          <p:cNvSpPr/>
          <p:nvPr/>
        </p:nvSpPr>
        <p:spPr>
          <a:xfrm>
            <a:off x="661492" y="533896"/>
            <a:ext cx="2048768" cy="325835"/>
          </a:xfrm>
          <a:prstGeom prst="roundRect">
            <a:avLst>
              <a:gd name="adj" fmla="val 18274"/>
            </a:avLst>
          </a:prstGeom>
          <a:noFill/>
          <a:ln/>
          <a:effectLst>
            <a:outerShdw blurRad="101600" dist="50800" dir="16200000" algn="bl" rotWithShape="0">
              <a:srgbClr val="1B1B37">
                <a:alpha val="100000"/>
              </a:srgbClr>
            </a:outerShdw>
          </a:effectLst>
        </p:spPr>
        <p:txBody>
          <a:bodyPr/>
          <a:lstStyle/>
          <a:p>
            <a:endParaRPr lang="en-US">
              <a:latin typeface="Helvetica" panose="020B0604020202020204" pitchFamily="34" charset="0"/>
              <a:cs typeface="Helvetica" panose="020B0604020202020204" pitchFamily="34" charset="0"/>
            </a:endParaRPr>
          </a:p>
        </p:txBody>
      </p:sp>
      <p:sp>
        <p:nvSpPr>
          <p:cNvPr id="4" name="Text 2"/>
          <p:cNvSpPr/>
          <p:nvPr/>
        </p:nvSpPr>
        <p:spPr>
          <a:xfrm>
            <a:off x="667842" y="730250"/>
            <a:ext cx="10869017" cy="553740"/>
          </a:xfrm>
          <a:prstGeom prst="rect">
            <a:avLst/>
          </a:prstGeom>
          <a:noFill/>
          <a:ln/>
        </p:spPr>
        <p:txBody>
          <a:bodyPr wrap="none" lIns="0" tIns="0" rIns="0" bIns="0" rtlCol="0" anchor="t"/>
          <a:lstStyle/>
          <a:p>
            <a:pPr>
              <a:lnSpc>
                <a:spcPct val="104000"/>
              </a:lnSpc>
            </a:pPr>
            <a:endParaRPr lang="en-US" sz="3467" dirty="0">
              <a:latin typeface="Helvetica" panose="020B0604020202020204" pitchFamily="34" charset="0"/>
              <a:cs typeface="Helvetica" panose="020B0604020202020204" pitchFamily="34" charset="0"/>
            </a:endParaRPr>
          </a:p>
        </p:txBody>
      </p:sp>
      <p:sp>
        <p:nvSpPr>
          <p:cNvPr id="5" name="Text 3"/>
          <p:cNvSpPr/>
          <p:nvPr/>
        </p:nvSpPr>
        <p:spPr>
          <a:xfrm>
            <a:off x="1229873" y="1806912"/>
            <a:ext cx="3850788" cy="289154"/>
          </a:xfrm>
          <a:prstGeom prst="rect">
            <a:avLst/>
          </a:prstGeom>
          <a:noFill/>
          <a:ln/>
        </p:spPr>
        <p:txBody>
          <a:bodyPr wrap="none" lIns="0" tIns="0" rIns="0" bIns="0" rtlCol="0" anchor="t"/>
          <a:lstStyle/>
          <a:p>
            <a:pPr>
              <a:lnSpc>
                <a:spcPct val="104000"/>
              </a:lnSpc>
            </a:pPr>
            <a:r>
              <a:rPr lang="en-US" sz="1733" b="1" dirty="0">
                <a:solidFill>
                  <a:srgbClr val="000000"/>
                </a:solidFill>
                <a:latin typeface="Helvetica" panose="020B0604020202020204" pitchFamily="34" charset="0"/>
                <a:ea typeface="Inter Bold" pitchFamily="34" charset="-122"/>
                <a:cs typeface="Helvetica" panose="020B0604020202020204" pitchFamily="34" charset="0"/>
              </a:rPr>
              <a:t>Catalog &amp; Supplier Enablement</a:t>
            </a:r>
            <a:endParaRPr lang="en-US" sz="1733" dirty="0">
              <a:latin typeface="Helvetica" panose="020B0604020202020204" pitchFamily="34" charset="0"/>
              <a:cs typeface="Helvetica" panose="020B0604020202020204" pitchFamily="34" charset="0"/>
            </a:endParaRPr>
          </a:p>
        </p:txBody>
      </p:sp>
      <p:sp>
        <p:nvSpPr>
          <p:cNvPr id="6" name="Text 4"/>
          <p:cNvSpPr/>
          <p:nvPr/>
        </p:nvSpPr>
        <p:spPr>
          <a:xfrm>
            <a:off x="1229873" y="2165174"/>
            <a:ext cx="3512244" cy="549275"/>
          </a:xfrm>
          <a:prstGeom prst="rect">
            <a:avLst/>
          </a:prstGeom>
          <a:noFill/>
          <a:ln/>
        </p:spPr>
        <p:txBody>
          <a:bodyPr wrap="square" lIns="0" tIns="0" rIns="0" bIns="0" rtlCol="0" anchor="t">
            <a:normAutofit/>
          </a:bodyPr>
          <a:lstStyle/>
          <a:p>
            <a:pPr>
              <a:lnSpc>
                <a:spcPct val="129000"/>
              </a:lnSpc>
            </a:pPr>
            <a:r>
              <a:rPr lang="en-US" sz="1333" dirty="0">
                <a:solidFill>
                  <a:srgbClr val="000000"/>
                </a:solidFill>
                <a:latin typeface="Helvetica" panose="020B0604020202020204" pitchFamily="34" charset="0"/>
                <a:ea typeface="Inter" pitchFamily="34" charset="-122"/>
                <a:cs typeface="Helvetica" panose="020B0604020202020204" pitchFamily="34" charset="0"/>
              </a:rPr>
              <a:t>Centralized catalogs ensure contracted pricing is always current and accessible.</a:t>
            </a:r>
            <a:endParaRPr lang="en-US" sz="1333" dirty="0">
              <a:latin typeface="Helvetica" panose="020B0604020202020204" pitchFamily="34" charset="0"/>
              <a:cs typeface="Helvetica" panose="020B0604020202020204" pitchFamily="34" charset="0"/>
            </a:endParaRPr>
          </a:p>
        </p:txBody>
      </p:sp>
      <p:sp>
        <p:nvSpPr>
          <p:cNvPr id="7" name="Text 5"/>
          <p:cNvSpPr/>
          <p:nvPr/>
        </p:nvSpPr>
        <p:spPr>
          <a:xfrm>
            <a:off x="6493509" y="1809081"/>
            <a:ext cx="3850788" cy="289154"/>
          </a:xfrm>
          <a:prstGeom prst="rect">
            <a:avLst/>
          </a:prstGeom>
          <a:noFill/>
          <a:ln/>
        </p:spPr>
        <p:txBody>
          <a:bodyPr wrap="none" lIns="0" tIns="0" rIns="0" bIns="0" rtlCol="0" anchor="t"/>
          <a:lstStyle/>
          <a:p>
            <a:pPr>
              <a:lnSpc>
                <a:spcPct val="104000"/>
              </a:lnSpc>
            </a:pPr>
            <a:r>
              <a:rPr lang="en-US" sz="1733" b="1" dirty="0">
                <a:solidFill>
                  <a:srgbClr val="000000"/>
                </a:solidFill>
                <a:latin typeface="Helvetica" panose="020B0604020202020204" pitchFamily="34" charset="0"/>
                <a:ea typeface="Inter Bold" pitchFamily="34" charset="-122"/>
                <a:cs typeface="Helvetica" panose="020B0604020202020204" pitchFamily="34" charset="0"/>
              </a:rPr>
              <a:t>Workflow &amp; Approval Automation</a:t>
            </a:r>
            <a:endParaRPr lang="en-US" sz="1733" dirty="0">
              <a:latin typeface="Helvetica" panose="020B0604020202020204" pitchFamily="34" charset="0"/>
              <a:cs typeface="Helvetica" panose="020B0604020202020204" pitchFamily="34" charset="0"/>
            </a:endParaRPr>
          </a:p>
        </p:txBody>
      </p:sp>
      <p:sp>
        <p:nvSpPr>
          <p:cNvPr id="8" name="Text 6"/>
          <p:cNvSpPr/>
          <p:nvPr/>
        </p:nvSpPr>
        <p:spPr>
          <a:xfrm>
            <a:off x="6493509" y="2167343"/>
            <a:ext cx="3512244" cy="549275"/>
          </a:xfrm>
          <a:prstGeom prst="rect">
            <a:avLst/>
          </a:prstGeom>
          <a:noFill/>
          <a:ln/>
        </p:spPr>
        <p:txBody>
          <a:bodyPr wrap="square" lIns="0" tIns="0" rIns="0" bIns="0" rtlCol="0" anchor="t">
            <a:normAutofit/>
          </a:bodyPr>
          <a:lstStyle/>
          <a:p>
            <a:pPr>
              <a:lnSpc>
                <a:spcPct val="129000"/>
              </a:lnSpc>
            </a:pPr>
            <a:r>
              <a:rPr lang="en-US" sz="1333" dirty="0">
                <a:solidFill>
                  <a:srgbClr val="000000"/>
                </a:solidFill>
                <a:latin typeface="Helvetica" panose="020B0604020202020204" pitchFamily="34" charset="0"/>
                <a:ea typeface="Inter" pitchFamily="34" charset="-122"/>
                <a:cs typeface="Helvetica" panose="020B0604020202020204" pitchFamily="34" charset="0"/>
              </a:rPr>
              <a:t>Configurable, condition-based approval flows eliminate manual chasing.</a:t>
            </a:r>
            <a:endParaRPr lang="en-US" sz="1333" dirty="0">
              <a:latin typeface="Helvetica" panose="020B0604020202020204" pitchFamily="34" charset="0"/>
              <a:cs typeface="Helvetica" panose="020B0604020202020204" pitchFamily="34" charset="0"/>
            </a:endParaRPr>
          </a:p>
        </p:txBody>
      </p:sp>
      <p:sp>
        <p:nvSpPr>
          <p:cNvPr id="10" name="Text 7"/>
          <p:cNvSpPr/>
          <p:nvPr/>
        </p:nvSpPr>
        <p:spPr>
          <a:xfrm>
            <a:off x="865063" y="3434606"/>
            <a:ext cx="3043535" cy="553839"/>
          </a:xfrm>
          <a:prstGeom prst="rect">
            <a:avLst/>
          </a:prstGeom>
          <a:noFill/>
          <a:ln/>
        </p:spPr>
        <p:txBody>
          <a:bodyPr wrap="square" lIns="0" tIns="0" rIns="0" bIns="0" rtlCol="0" anchor="t">
            <a:normAutofit/>
          </a:bodyPr>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Punchout &amp; Hosted Catalogs</a:t>
            </a:r>
            <a:endParaRPr lang="en-US" sz="1600" dirty="0">
              <a:latin typeface="Helvetica" panose="020B0604020202020204" pitchFamily="34" charset="0"/>
              <a:cs typeface="Helvetica" panose="020B0604020202020204" pitchFamily="34" charset="0"/>
            </a:endParaRPr>
          </a:p>
        </p:txBody>
      </p:sp>
      <p:sp>
        <p:nvSpPr>
          <p:cNvPr id="11" name="Text 8"/>
          <p:cNvSpPr/>
          <p:nvPr/>
        </p:nvSpPr>
        <p:spPr>
          <a:xfrm>
            <a:off x="865063" y="3730153"/>
            <a:ext cx="2846323" cy="549275"/>
          </a:xfrm>
          <a:prstGeom prst="rect">
            <a:avLst/>
          </a:prstGeom>
          <a:noFill/>
          <a:ln/>
        </p:spPr>
        <p:txBody>
          <a:bodyPr wrap="square" lIns="0" tIns="0" rIns="0" bIns="0" rtlCol="0" anchor="t">
            <a:normAutofit/>
          </a:bodyPr>
          <a:lstStyle/>
          <a:p>
            <a:pPr>
              <a:lnSpc>
                <a:spcPct val="129000"/>
              </a:lnSpc>
            </a:pPr>
            <a:r>
              <a:rPr lang="en-US" sz="1333" dirty="0">
                <a:solidFill>
                  <a:srgbClr val="000000"/>
                </a:solidFill>
                <a:latin typeface="Helvetica" panose="020B0604020202020204" pitchFamily="34" charset="0"/>
                <a:ea typeface="Inter" pitchFamily="34" charset="-122"/>
                <a:cs typeface="Helvetica" panose="020B0604020202020204" pitchFamily="34" charset="0"/>
              </a:rPr>
              <a:t>Direct connection to supplier storefronts keeps pricing live.</a:t>
            </a:r>
            <a:endParaRPr lang="en-US" sz="1333" dirty="0">
              <a:latin typeface="Helvetica" panose="020B0604020202020204" pitchFamily="34" charset="0"/>
              <a:cs typeface="Helvetica" panose="020B0604020202020204" pitchFamily="34" charset="0"/>
            </a:endParaRPr>
          </a:p>
        </p:txBody>
      </p:sp>
      <p:sp>
        <p:nvSpPr>
          <p:cNvPr id="13" name="Text 9"/>
          <p:cNvSpPr/>
          <p:nvPr/>
        </p:nvSpPr>
        <p:spPr>
          <a:xfrm>
            <a:off x="4506232" y="3430441"/>
            <a:ext cx="3043535" cy="276920"/>
          </a:xfrm>
          <a:prstGeom prst="rect">
            <a:avLst/>
          </a:prstGeom>
          <a:noFill/>
          <a:ln/>
        </p:spPr>
        <p:txBody>
          <a:bodyPr wrap="none" lIns="0" tIns="0" rIns="0" bIns="0" rtlCol="0" anchor="t"/>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SAP Business Network</a:t>
            </a:r>
            <a:endParaRPr lang="en-US" sz="1600" dirty="0">
              <a:latin typeface="Helvetica" panose="020B0604020202020204" pitchFamily="34" charset="0"/>
              <a:cs typeface="Helvetica" panose="020B0604020202020204" pitchFamily="34" charset="0"/>
            </a:endParaRPr>
          </a:p>
        </p:txBody>
      </p:sp>
      <p:sp>
        <p:nvSpPr>
          <p:cNvPr id="14" name="Text 10"/>
          <p:cNvSpPr/>
          <p:nvPr/>
        </p:nvSpPr>
        <p:spPr>
          <a:xfrm>
            <a:off x="4506233" y="3725988"/>
            <a:ext cx="2575886" cy="549275"/>
          </a:xfrm>
          <a:prstGeom prst="rect">
            <a:avLst/>
          </a:prstGeom>
          <a:noFill/>
          <a:ln/>
        </p:spPr>
        <p:txBody>
          <a:bodyPr wrap="square" lIns="0" tIns="0" rIns="0" bIns="0" rtlCol="0" anchor="t">
            <a:normAutofit/>
          </a:bodyPr>
          <a:lstStyle/>
          <a:p>
            <a:pPr>
              <a:lnSpc>
                <a:spcPct val="129000"/>
              </a:lnSpc>
            </a:pPr>
            <a:r>
              <a:rPr lang="en-US" sz="1333" dirty="0">
                <a:solidFill>
                  <a:srgbClr val="000000"/>
                </a:solidFill>
                <a:latin typeface="Helvetica" panose="020B0604020202020204" pitchFamily="34" charset="0"/>
                <a:ea typeface="Inter" pitchFamily="34" charset="-122"/>
                <a:cs typeface="Helvetica" panose="020B0604020202020204" pitchFamily="34" charset="0"/>
              </a:rPr>
              <a:t>Access thousands of pre-integrated suppliers globally.</a:t>
            </a:r>
            <a:endParaRPr lang="en-US" sz="1333" dirty="0">
              <a:latin typeface="Helvetica" panose="020B0604020202020204" pitchFamily="34" charset="0"/>
              <a:cs typeface="Helvetica" panose="020B0604020202020204" pitchFamily="34" charset="0"/>
            </a:endParaRPr>
          </a:p>
        </p:txBody>
      </p:sp>
      <p:sp>
        <p:nvSpPr>
          <p:cNvPr id="16" name="Text 11"/>
          <p:cNvSpPr/>
          <p:nvPr/>
        </p:nvSpPr>
        <p:spPr>
          <a:xfrm>
            <a:off x="8086699" y="3419872"/>
            <a:ext cx="3405882" cy="553839"/>
          </a:xfrm>
          <a:prstGeom prst="rect">
            <a:avLst/>
          </a:prstGeom>
          <a:noFill/>
          <a:ln/>
        </p:spPr>
        <p:txBody>
          <a:bodyPr wrap="square" lIns="0" tIns="0" rIns="0" bIns="0" rtlCol="0" anchor="t">
            <a:normAutofit/>
          </a:bodyPr>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Controlled Non-Catalog Buying</a:t>
            </a:r>
            <a:endParaRPr lang="en-US" sz="1600" dirty="0">
              <a:latin typeface="Helvetica" panose="020B0604020202020204" pitchFamily="34" charset="0"/>
              <a:cs typeface="Helvetica" panose="020B0604020202020204" pitchFamily="34" charset="0"/>
            </a:endParaRPr>
          </a:p>
        </p:txBody>
      </p:sp>
      <p:sp>
        <p:nvSpPr>
          <p:cNvPr id="17" name="Text 12"/>
          <p:cNvSpPr/>
          <p:nvPr/>
        </p:nvSpPr>
        <p:spPr>
          <a:xfrm>
            <a:off x="8086699" y="3725988"/>
            <a:ext cx="3043535" cy="549275"/>
          </a:xfrm>
          <a:prstGeom prst="rect">
            <a:avLst/>
          </a:prstGeom>
          <a:noFill/>
          <a:ln/>
        </p:spPr>
        <p:txBody>
          <a:bodyPr wrap="square" lIns="0" tIns="0" rIns="0" bIns="0" rtlCol="0" anchor="t">
            <a:normAutofit/>
          </a:bodyPr>
          <a:lstStyle/>
          <a:p>
            <a:pPr>
              <a:lnSpc>
                <a:spcPct val="129000"/>
              </a:lnSpc>
            </a:pPr>
            <a:r>
              <a:rPr lang="en-US" sz="1333" dirty="0">
                <a:solidFill>
                  <a:srgbClr val="000000"/>
                </a:solidFill>
                <a:latin typeface="Helvetica" panose="020B0604020202020204" pitchFamily="34" charset="0"/>
                <a:ea typeface="Inter" pitchFamily="34" charset="-122"/>
                <a:cs typeface="Helvetica" panose="020B0604020202020204" pitchFamily="34" charset="0"/>
              </a:rPr>
              <a:t>Free-text requisitions with policy gates prevent maverick spend.</a:t>
            </a:r>
            <a:endParaRPr lang="en-US" sz="1333" dirty="0">
              <a:latin typeface="Helvetica" panose="020B0604020202020204" pitchFamily="34" charset="0"/>
              <a:cs typeface="Helvetica" panose="020B0604020202020204" pitchFamily="34" charset="0"/>
            </a:endParaRPr>
          </a:p>
        </p:txBody>
      </p:sp>
      <p:sp>
        <p:nvSpPr>
          <p:cNvPr id="19" name="Text 13"/>
          <p:cNvSpPr/>
          <p:nvPr/>
        </p:nvSpPr>
        <p:spPr>
          <a:xfrm>
            <a:off x="865063" y="5216673"/>
            <a:ext cx="3043535" cy="276920"/>
          </a:xfrm>
          <a:prstGeom prst="rect">
            <a:avLst/>
          </a:prstGeom>
          <a:noFill/>
          <a:ln/>
        </p:spPr>
        <p:txBody>
          <a:bodyPr wrap="none" lIns="0" tIns="0" rIns="0" bIns="0" rtlCol="0" anchor="t"/>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Condition-Based Routing</a:t>
            </a:r>
            <a:endParaRPr lang="en-US" sz="1600" dirty="0">
              <a:latin typeface="Helvetica" panose="020B0604020202020204" pitchFamily="34" charset="0"/>
              <a:cs typeface="Helvetica" panose="020B0604020202020204" pitchFamily="34" charset="0"/>
            </a:endParaRPr>
          </a:p>
        </p:txBody>
      </p:sp>
      <p:sp>
        <p:nvSpPr>
          <p:cNvPr id="20" name="Text 14"/>
          <p:cNvSpPr/>
          <p:nvPr/>
        </p:nvSpPr>
        <p:spPr>
          <a:xfrm>
            <a:off x="865063" y="5551643"/>
            <a:ext cx="3043535" cy="549275"/>
          </a:xfrm>
          <a:prstGeom prst="rect">
            <a:avLst/>
          </a:prstGeom>
          <a:noFill/>
          <a:ln/>
        </p:spPr>
        <p:txBody>
          <a:bodyPr wrap="square" lIns="0" tIns="0" rIns="0" bIns="0" rtlCol="0" anchor="t">
            <a:normAutofit/>
          </a:bodyPr>
          <a:lstStyle/>
          <a:p>
            <a:pPr>
              <a:lnSpc>
                <a:spcPct val="129000"/>
              </a:lnSpc>
            </a:pPr>
            <a:r>
              <a:rPr lang="en-US" sz="1333" dirty="0">
                <a:solidFill>
                  <a:srgbClr val="000000"/>
                </a:solidFill>
                <a:latin typeface="Helvetica" panose="020B0604020202020204" pitchFamily="34" charset="0"/>
                <a:ea typeface="Inter" pitchFamily="34" charset="-122"/>
                <a:cs typeface="Helvetica" panose="020B0604020202020204" pitchFamily="34" charset="0"/>
              </a:rPr>
              <a:t>Route by amount, cost center, commodity, or entity automatically.</a:t>
            </a:r>
            <a:endParaRPr lang="en-US" sz="1333" dirty="0">
              <a:latin typeface="Helvetica" panose="020B0604020202020204" pitchFamily="34" charset="0"/>
              <a:cs typeface="Helvetica" panose="020B0604020202020204" pitchFamily="34" charset="0"/>
            </a:endParaRPr>
          </a:p>
        </p:txBody>
      </p:sp>
      <p:sp>
        <p:nvSpPr>
          <p:cNvPr id="22" name="Text 15"/>
          <p:cNvSpPr/>
          <p:nvPr/>
        </p:nvSpPr>
        <p:spPr>
          <a:xfrm>
            <a:off x="4550771" y="5201940"/>
            <a:ext cx="3043535" cy="276920"/>
          </a:xfrm>
          <a:prstGeom prst="rect">
            <a:avLst/>
          </a:prstGeom>
          <a:noFill/>
          <a:ln/>
        </p:spPr>
        <p:txBody>
          <a:bodyPr wrap="none" lIns="0" tIns="0" rIns="0" bIns="0" rtlCol="0" anchor="t"/>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Full Audit Trail</a:t>
            </a:r>
            <a:endParaRPr lang="en-US" sz="1600" dirty="0">
              <a:latin typeface="Helvetica" panose="020B0604020202020204" pitchFamily="34" charset="0"/>
              <a:cs typeface="Helvetica" panose="020B0604020202020204" pitchFamily="34" charset="0"/>
            </a:endParaRPr>
          </a:p>
        </p:txBody>
      </p:sp>
      <p:sp>
        <p:nvSpPr>
          <p:cNvPr id="23" name="Text 16"/>
          <p:cNvSpPr/>
          <p:nvPr/>
        </p:nvSpPr>
        <p:spPr>
          <a:xfrm>
            <a:off x="4550771" y="5536910"/>
            <a:ext cx="3043535" cy="549275"/>
          </a:xfrm>
          <a:prstGeom prst="rect">
            <a:avLst/>
          </a:prstGeom>
          <a:noFill/>
          <a:ln/>
        </p:spPr>
        <p:txBody>
          <a:bodyPr wrap="square" lIns="0" tIns="0" rIns="0" bIns="0" rtlCol="0" anchor="t">
            <a:normAutofit/>
          </a:bodyPr>
          <a:lstStyle/>
          <a:p>
            <a:pPr>
              <a:lnSpc>
                <a:spcPct val="129000"/>
              </a:lnSpc>
            </a:pPr>
            <a:r>
              <a:rPr lang="en-US" sz="1333" dirty="0">
                <a:solidFill>
                  <a:srgbClr val="000000"/>
                </a:solidFill>
                <a:latin typeface="Helvetica" panose="020B0604020202020204" pitchFamily="34" charset="0"/>
                <a:ea typeface="Inter" pitchFamily="34" charset="-122"/>
                <a:cs typeface="Helvetica" panose="020B0604020202020204" pitchFamily="34" charset="0"/>
              </a:rPr>
              <a:t>Every requisition, approval, and PO change is logged and traceable.</a:t>
            </a:r>
            <a:endParaRPr lang="en-US" sz="1333" dirty="0">
              <a:latin typeface="Helvetica" panose="020B0604020202020204" pitchFamily="34" charset="0"/>
              <a:cs typeface="Helvetica" panose="020B0604020202020204" pitchFamily="34" charset="0"/>
            </a:endParaRPr>
          </a:p>
        </p:txBody>
      </p:sp>
      <p:sp>
        <p:nvSpPr>
          <p:cNvPr id="25" name="Text 17"/>
          <p:cNvSpPr/>
          <p:nvPr/>
        </p:nvSpPr>
        <p:spPr>
          <a:xfrm>
            <a:off x="8086699" y="5201940"/>
            <a:ext cx="3043535" cy="276920"/>
          </a:xfrm>
          <a:prstGeom prst="rect">
            <a:avLst/>
          </a:prstGeom>
          <a:noFill/>
          <a:ln/>
        </p:spPr>
        <p:txBody>
          <a:bodyPr wrap="none" lIns="0" tIns="0" rIns="0" bIns="0" rtlCol="0" anchor="t"/>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Faster Cycle Times</a:t>
            </a:r>
            <a:endParaRPr lang="en-US" sz="1600" dirty="0">
              <a:latin typeface="Helvetica" panose="020B0604020202020204" pitchFamily="34" charset="0"/>
              <a:cs typeface="Helvetica" panose="020B0604020202020204" pitchFamily="34" charset="0"/>
            </a:endParaRPr>
          </a:p>
        </p:txBody>
      </p:sp>
      <p:sp>
        <p:nvSpPr>
          <p:cNvPr id="26" name="Text 18"/>
          <p:cNvSpPr/>
          <p:nvPr/>
        </p:nvSpPr>
        <p:spPr>
          <a:xfrm>
            <a:off x="8086699" y="5536910"/>
            <a:ext cx="3043535" cy="549275"/>
          </a:xfrm>
          <a:prstGeom prst="rect">
            <a:avLst/>
          </a:prstGeom>
          <a:noFill/>
          <a:ln/>
        </p:spPr>
        <p:txBody>
          <a:bodyPr wrap="square" lIns="0" tIns="0" rIns="0" bIns="0" rtlCol="0" anchor="t">
            <a:normAutofit/>
          </a:bodyPr>
          <a:lstStyle/>
          <a:p>
            <a:pPr>
              <a:lnSpc>
                <a:spcPct val="129000"/>
              </a:lnSpc>
            </a:pPr>
            <a:r>
              <a:rPr lang="en-US" sz="1333" dirty="0">
                <a:solidFill>
                  <a:srgbClr val="000000"/>
                </a:solidFill>
                <a:latin typeface="Helvetica" panose="020B0604020202020204" pitchFamily="34" charset="0"/>
                <a:ea typeface="Inter" pitchFamily="34" charset="-122"/>
                <a:cs typeface="Helvetica" panose="020B0604020202020204" pitchFamily="34" charset="0"/>
              </a:rPr>
              <a:t>Requisition-to-PO drops from days to hours vs. manual processes.</a:t>
            </a:r>
            <a:endParaRPr lang="en-US" sz="1333" dirty="0">
              <a:latin typeface="Helvetica" panose="020B0604020202020204" pitchFamily="34" charset="0"/>
              <a:cs typeface="Helvetica" panose="020B0604020202020204" pitchFamily="34" charset="0"/>
            </a:endParaRPr>
          </a:p>
        </p:txBody>
      </p:sp>
      <p:sp>
        <p:nvSpPr>
          <p:cNvPr id="3" name="Text Placeholder 2">
            <a:extLst>
              <a:ext uri="{FF2B5EF4-FFF2-40B4-BE49-F238E27FC236}">
                <a16:creationId xmlns:a16="http://schemas.microsoft.com/office/drawing/2014/main" id="{0DBEA4CF-8E27-EF7C-60C6-92A1D482E5AF}"/>
              </a:ext>
            </a:extLst>
          </p:cNvPr>
          <p:cNvSpPr>
            <a:spLocks noGrp="1"/>
          </p:cNvSpPr>
          <p:nvPr>
            <p:ph type="body" sz="quarter" idx="12"/>
          </p:nvPr>
        </p:nvSpPr>
        <p:spPr>
          <a:xfrm>
            <a:off x="933947" y="738319"/>
            <a:ext cx="9071806" cy="553740"/>
          </a:xfrm>
        </p:spPr>
        <p:txBody>
          <a:bodyPr>
            <a:normAutofit lnSpcReduction="10000"/>
          </a:bodyPr>
          <a:lstStyle/>
          <a:p>
            <a:r>
              <a:rPr lang="en-US" sz="3200" dirty="0">
                <a:solidFill>
                  <a:srgbClr val="000000"/>
                </a:solidFill>
                <a:latin typeface="Helvetica" panose="020B0604020202020204" pitchFamily="34" charset="0"/>
                <a:ea typeface="Inter Bold" pitchFamily="34" charset="-122"/>
                <a:cs typeface="Helvetica" panose="020B0604020202020204" pitchFamily="34" charset="0"/>
              </a:rPr>
              <a:t>Catalog Management &amp; Workflow Automation</a:t>
            </a:r>
            <a:endParaRPr lang="en-US" sz="3200" dirty="0">
              <a:latin typeface="Helvetica" panose="020B0604020202020204" pitchFamily="34" charset="0"/>
              <a:cs typeface="Helvetica" panose="020B0604020202020204" pitchFamily="34" charset="0"/>
            </a:endParaRPr>
          </a:p>
        </p:txBody>
      </p:sp>
      <p:cxnSp>
        <p:nvCxnSpPr>
          <p:cNvPr id="28" name="Straight Connector 27">
            <a:extLst>
              <a:ext uri="{FF2B5EF4-FFF2-40B4-BE49-F238E27FC236}">
                <a16:creationId xmlns:a16="http://schemas.microsoft.com/office/drawing/2014/main" id="{0C1DCAF1-8FF8-0E17-632D-2439676BA7FA}"/>
              </a:ext>
            </a:extLst>
          </p:cNvPr>
          <p:cNvCxnSpPr/>
          <p:nvPr/>
        </p:nvCxnSpPr>
        <p:spPr>
          <a:xfrm>
            <a:off x="5551610" y="1724118"/>
            <a:ext cx="0" cy="9925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6443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47844F7-0BF8-2B40-B559-441CE1FCD813}"/>
              </a:ext>
            </a:extLst>
          </p:cNvPr>
          <p:cNvSpPr>
            <a:spLocks noGrp="1"/>
          </p:cNvSpPr>
          <p:nvPr>
            <p:ph type="body" sz="quarter" idx="12"/>
          </p:nvPr>
        </p:nvSpPr>
        <p:spPr>
          <a:xfrm>
            <a:off x="6396522" y="798093"/>
            <a:ext cx="5356077" cy="1765813"/>
          </a:xfrm>
        </p:spPr>
        <p:txBody>
          <a:bodyPr>
            <a:normAutofit fontScale="85000" lnSpcReduction="20000"/>
          </a:bodyPr>
          <a:lstStyle/>
          <a:p>
            <a:r>
              <a:rPr lang="en-US" dirty="0"/>
              <a:t>Next-gen SAP Ariba: AI-native. Modern platform. </a:t>
            </a:r>
            <a:br>
              <a:rPr lang="en-US" dirty="0"/>
            </a:br>
            <a:r>
              <a:rPr lang="en-US" b="0" dirty="0"/>
              <a:t>The world’s most advanced source-to-pay suite.</a:t>
            </a:r>
          </a:p>
        </p:txBody>
      </p:sp>
      <p:sp>
        <p:nvSpPr>
          <p:cNvPr id="4" name="Text Placeholder 3">
            <a:extLst>
              <a:ext uri="{FF2B5EF4-FFF2-40B4-BE49-F238E27FC236}">
                <a16:creationId xmlns:a16="http://schemas.microsoft.com/office/drawing/2014/main" id="{75565D79-7DF1-D0BE-517D-A07EAA0314C2}"/>
              </a:ext>
            </a:extLst>
          </p:cNvPr>
          <p:cNvSpPr>
            <a:spLocks noGrp="1"/>
          </p:cNvSpPr>
          <p:nvPr>
            <p:ph type="body" sz="quarter" idx="11"/>
          </p:nvPr>
        </p:nvSpPr>
        <p:spPr>
          <a:xfrm>
            <a:off x="6396522" y="2814918"/>
            <a:ext cx="5361501" cy="3558172"/>
          </a:xfrm>
        </p:spPr>
        <p:txBody>
          <a:bodyPr>
            <a:normAutofit lnSpcReduction="10000"/>
          </a:bodyPr>
          <a:lstStyle/>
          <a:p>
            <a:pPr>
              <a:buClr>
                <a:schemeClr val="accent1"/>
              </a:buClr>
              <a:buFont typeface="Wingdings" pitchFamily="2" charset="2"/>
              <a:buChar char="Ø"/>
            </a:pPr>
            <a:r>
              <a:rPr lang="en-US" sz="1800" dirty="0">
                <a:solidFill>
                  <a:schemeClr val="accent3"/>
                </a:solidFill>
              </a:rPr>
              <a:t>AI-native intelligence</a:t>
            </a:r>
          </a:p>
          <a:p>
            <a:pPr>
              <a:buClr>
                <a:schemeClr val="accent1"/>
              </a:buClr>
              <a:buFont typeface="Wingdings" pitchFamily="2" charset="2"/>
              <a:buChar char="Ø"/>
            </a:pPr>
            <a:r>
              <a:rPr lang="en-US" sz="1800" dirty="0">
                <a:solidFill>
                  <a:schemeClr val="accent3"/>
                </a:solidFill>
              </a:rPr>
              <a:t>Suite orchestration</a:t>
            </a:r>
          </a:p>
          <a:p>
            <a:pPr>
              <a:buClr>
                <a:schemeClr val="accent1"/>
              </a:buClr>
              <a:buFont typeface="Wingdings" pitchFamily="2" charset="2"/>
              <a:buChar char="Ø"/>
            </a:pPr>
            <a:r>
              <a:rPr lang="en-US" sz="1800" dirty="0">
                <a:solidFill>
                  <a:schemeClr val="accent3"/>
                </a:solidFill>
              </a:rPr>
              <a:t>Best-in-class user experience</a:t>
            </a:r>
          </a:p>
          <a:p>
            <a:pPr>
              <a:buClr>
                <a:schemeClr val="accent1"/>
              </a:buClr>
              <a:buFont typeface="Wingdings" pitchFamily="2" charset="2"/>
              <a:buChar char="Ø"/>
            </a:pPr>
            <a:r>
              <a:rPr lang="en-US" sz="1800" dirty="0">
                <a:solidFill>
                  <a:schemeClr val="accent3"/>
                </a:solidFill>
              </a:rPr>
              <a:t>Guided deployments and self-service configurations</a:t>
            </a:r>
          </a:p>
          <a:p>
            <a:pPr>
              <a:buClr>
                <a:schemeClr val="accent1"/>
              </a:buClr>
              <a:buFont typeface="Wingdings" pitchFamily="2" charset="2"/>
              <a:buChar char="Ø"/>
            </a:pPr>
            <a:r>
              <a:rPr lang="en-US" sz="1800" dirty="0">
                <a:solidFill>
                  <a:schemeClr val="accent3"/>
                </a:solidFill>
              </a:rPr>
              <a:t>Modern, extensible platform</a:t>
            </a:r>
          </a:p>
          <a:p>
            <a:pPr>
              <a:buClr>
                <a:schemeClr val="accent1"/>
              </a:buClr>
              <a:buFont typeface="Wingdings" pitchFamily="2" charset="2"/>
              <a:buChar char="Ø"/>
            </a:pPr>
            <a:r>
              <a:rPr lang="en-US" sz="1800" dirty="0">
                <a:solidFill>
                  <a:schemeClr val="accent3"/>
                </a:solidFill>
              </a:rPr>
              <a:t>Business network–centricity</a:t>
            </a:r>
          </a:p>
          <a:p>
            <a:endParaRPr lang="en-US" dirty="0"/>
          </a:p>
        </p:txBody>
      </p:sp>
      <p:pic>
        <p:nvPicPr>
          <p:cNvPr id="6" name="Picture Placeholder 5" descr="A person sitting at a table&#10;&#10;AI-generated content may be incorrect.">
            <a:extLst>
              <a:ext uri="{FF2B5EF4-FFF2-40B4-BE49-F238E27FC236}">
                <a16:creationId xmlns:a16="http://schemas.microsoft.com/office/drawing/2014/main" id="{A97DE94F-DF84-0AE9-DE3B-0A59EA587FB5}"/>
              </a:ext>
            </a:extLst>
          </p:cNvPr>
          <p:cNvPicPr>
            <a:picLocks noGrp="1" noChangeAspect="1"/>
          </p:cNvPicPr>
          <p:nvPr>
            <p:ph type="pic" sz="quarter" idx="10"/>
          </p:nvPr>
        </p:nvPicPr>
        <p:blipFill>
          <a:blip r:embed="rId2"/>
          <a:srcRect l="8256" r="62744"/>
          <a:stretch>
            <a:fillRect/>
          </a:stretch>
        </p:blipFill>
        <p:spPr>
          <a:xfrm>
            <a:off x="604639" y="609601"/>
            <a:ext cx="4618524" cy="5763489"/>
          </a:xfrm>
          <a:prstGeom prst="rect">
            <a:avLst/>
          </a:prstGeom>
        </p:spPr>
      </p:pic>
    </p:spTree>
    <p:extLst>
      <p:ext uri="{BB962C8B-B14F-4D97-AF65-F5344CB8AC3E}">
        <p14:creationId xmlns:p14="http://schemas.microsoft.com/office/powerpoint/2010/main" val="798040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FF37AC7-96C0-109D-05CF-2B7AB5E8415B}"/>
              </a:ext>
            </a:extLst>
          </p:cNvPr>
          <p:cNvSpPr>
            <a:spLocks noGrp="1"/>
          </p:cNvSpPr>
          <p:nvPr>
            <p:ph type="body" sz="quarter" idx="12"/>
          </p:nvPr>
        </p:nvSpPr>
        <p:spPr>
          <a:xfrm>
            <a:off x="670096" y="655760"/>
            <a:ext cx="8965588" cy="872611"/>
          </a:xfrm>
        </p:spPr>
        <p:txBody>
          <a:bodyPr/>
          <a:lstStyle/>
          <a:p>
            <a:r>
              <a:rPr lang="en-US" dirty="0"/>
              <a:t>Here’s how it works</a:t>
            </a:r>
          </a:p>
        </p:txBody>
      </p:sp>
      <p:sp>
        <p:nvSpPr>
          <p:cNvPr id="11" name="Rectangle 10">
            <a:extLst>
              <a:ext uri="{FF2B5EF4-FFF2-40B4-BE49-F238E27FC236}">
                <a16:creationId xmlns:a16="http://schemas.microsoft.com/office/drawing/2014/main" id="{B2DFCAE9-A063-64A6-D775-0B20C43B0B73}"/>
              </a:ext>
            </a:extLst>
          </p:cNvPr>
          <p:cNvSpPr/>
          <p:nvPr/>
        </p:nvSpPr>
        <p:spPr bwMode="gray">
          <a:xfrm>
            <a:off x="307322" y="3638582"/>
            <a:ext cx="1483367" cy="338466"/>
          </a:xfrm>
          <a:prstGeom prst="rect">
            <a:avLst/>
          </a:prstGeom>
        </p:spPr>
        <p:txBody>
          <a:bodyPr wrap="square" anchor="ctr">
            <a:spAutoFit/>
          </a:bodyPr>
          <a:lstStyle/>
          <a:p>
            <a:pPr lvl="0" algn="r"/>
            <a:r>
              <a:rPr lang="en-US" sz="1600" dirty="0">
                <a:latin typeface="Helvetica" pitchFamily="2" charset="0"/>
                <a:cs typeface="72" panose="020B0503030000000003" pitchFamily="34" charset="0"/>
              </a:rPr>
              <a:t>SAP ARIBA</a:t>
            </a:r>
          </a:p>
        </p:txBody>
      </p:sp>
      <p:sp>
        <p:nvSpPr>
          <p:cNvPr id="12" name="Rectangle 11">
            <a:extLst>
              <a:ext uri="{FF2B5EF4-FFF2-40B4-BE49-F238E27FC236}">
                <a16:creationId xmlns:a16="http://schemas.microsoft.com/office/drawing/2014/main" id="{1615FD4A-5DA3-CB06-6523-7068938E5BDC}"/>
              </a:ext>
            </a:extLst>
          </p:cNvPr>
          <p:cNvSpPr/>
          <p:nvPr/>
        </p:nvSpPr>
        <p:spPr bwMode="gray">
          <a:xfrm>
            <a:off x="2121742" y="3471419"/>
            <a:ext cx="951859" cy="672794"/>
          </a:xfrm>
          <a:prstGeom prst="rect">
            <a:avLst/>
          </a:prstGeom>
          <a:solidFill>
            <a:schemeClr val="accent1">
              <a:lumMod val="60000"/>
              <a:lumOff val="4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Validate &amp; Publish Catalog</a:t>
            </a:r>
          </a:p>
        </p:txBody>
      </p:sp>
      <p:sp>
        <p:nvSpPr>
          <p:cNvPr id="13" name="Rectangle 12">
            <a:extLst>
              <a:ext uri="{FF2B5EF4-FFF2-40B4-BE49-F238E27FC236}">
                <a16:creationId xmlns:a16="http://schemas.microsoft.com/office/drawing/2014/main" id="{40DD5610-463A-2B1C-BB48-485B89519A3D}"/>
              </a:ext>
            </a:extLst>
          </p:cNvPr>
          <p:cNvSpPr/>
          <p:nvPr/>
        </p:nvSpPr>
        <p:spPr bwMode="gray">
          <a:xfrm>
            <a:off x="3195162" y="3471419"/>
            <a:ext cx="951859" cy="672794"/>
          </a:xfrm>
          <a:prstGeom prst="rect">
            <a:avLst/>
          </a:prstGeom>
          <a:solidFill>
            <a:schemeClr val="accent1">
              <a:lumMod val="60000"/>
              <a:lumOff val="4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Shop for Goods &amp; Services</a:t>
            </a:r>
          </a:p>
        </p:txBody>
      </p:sp>
      <p:sp>
        <p:nvSpPr>
          <p:cNvPr id="14" name="Rectangle 13">
            <a:extLst>
              <a:ext uri="{FF2B5EF4-FFF2-40B4-BE49-F238E27FC236}">
                <a16:creationId xmlns:a16="http://schemas.microsoft.com/office/drawing/2014/main" id="{0DEE7958-6027-2E42-E0FD-492CF9C97D4B}"/>
              </a:ext>
            </a:extLst>
          </p:cNvPr>
          <p:cNvSpPr/>
          <p:nvPr/>
        </p:nvSpPr>
        <p:spPr bwMode="gray">
          <a:xfrm>
            <a:off x="4268582" y="3471419"/>
            <a:ext cx="951859" cy="672794"/>
          </a:xfrm>
          <a:prstGeom prst="rect">
            <a:avLst/>
          </a:prstGeom>
          <a:solidFill>
            <a:schemeClr val="accent1">
              <a:lumMod val="60000"/>
              <a:lumOff val="4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Review &amp; Checkout </a:t>
            </a:r>
          </a:p>
        </p:txBody>
      </p:sp>
      <p:sp>
        <p:nvSpPr>
          <p:cNvPr id="15" name="Rectangle 14">
            <a:extLst>
              <a:ext uri="{FF2B5EF4-FFF2-40B4-BE49-F238E27FC236}">
                <a16:creationId xmlns:a16="http://schemas.microsoft.com/office/drawing/2014/main" id="{9EFBB2E7-F410-2361-72A6-9F4C2DB99AA7}"/>
              </a:ext>
            </a:extLst>
          </p:cNvPr>
          <p:cNvSpPr/>
          <p:nvPr/>
        </p:nvSpPr>
        <p:spPr bwMode="gray">
          <a:xfrm>
            <a:off x="5342003" y="3471419"/>
            <a:ext cx="951859" cy="672794"/>
          </a:xfrm>
          <a:prstGeom prst="rect">
            <a:avLst/>
          </a:prstGeom>
          <a:solidFill>
            <a:schemeClr val="accent1">
              <a:lumMod val="60000"/>
              <a:lumOff val="4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Budget Check</a:t>
            </a:r>
          </a:p>
        </p:txBody>
      </p:sp>
      <p:sp>
        <p:nvSpPr>
          <p:cNvPr id="16" name="Rectangle 15">
            <a:extLst>
              <a:ext uri="{FF2B5EF4-FFF2-40B4-BE49-F238E27FC236}">
                <a16:creationId xmlns:a16="http://schemas.microsoft.com/office/drawing/2014/main" id="{73F75512-5286-D449-B68B-36832AFA95FB}"/>
              </a:ext>
            </a:extLst>
          </p:cNvPr>
          <p:cNvSpPr/>
          <p:nvPr/>
        </p:nvSpPr>
        <p:spPr bwMode="gray">
          <a:xfrm>
            <a:off x="6415423" y="3471419"/>
            <a:ext cx="951859" cy="672794"/>
          </a:xfrm>
          <a:prstGeom prst="rect">
            <a:avLst/>
          </a:prstGeom>
          <a:solidFill>
            <a:schemeClr val="accent1">
              <a:lumMod val="60000"/>
              <a:lumOff val="4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Approvals</a:t>
            </a:r>
          </a:p>
        </p:txBody>
      </p:sp>
      <p:sp>
        <p:nvSpPr>
          <p:cNvPr id="17" name="Rectangle 16">
            <a:extLst>
              <a:ext uri="{FF2B5EF4-FFF2-40B4-BE49-F238E27FC236}">
                <a16:creationId xmlns:a16="http://schemas.microsoft.com/office/drawing/2014/main" id="{6F528557-0740-203B-9B5D-B0D7384E5145}"/>
              </a:ext>
            </a:extLst>
          </p:cNvPr>
          <p:cNvSpPr/>
          <p:nvPr/>
        </p:nvSpPr>
        <p:spPr bwMode="gray">
          <a:xfrm>
            <a:off x="7488844" y="3471419"/>
            <a:ext cx="951859" cy="672794"/>
          </a:xfrm>
          <a:prstGeom prst="rect">
            <a:avLst/>
          </a:prstGeom>
          <a:solidFill>
            <a:schemeClr val="accent1">
              <a:lumMod val="60000"/>
              <a:lumOff val="4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Purchase Order (PO) Generated</a:t>
            </a:r>
          </a:p>
        </p:txBody>
      </p:sp>
      <p:sp>
        <p:nvSpPr>
          <p:cNvPr id="18" name="Rectangle 17">
            <a:extLst>
              <a:ext uri="{FF2B5EF4-FFF2-40B4-BE49-F238E27FC236}">
                <a16:creationId xmlns:a16="http://schemas.microsoft.com/office/drawing/2014/main" id="{75AD87E5-AD63-F4BD-9D05-B6167A4F1C37}"/>
              </a:ext>
            </a:extLst>
          </p:cNvPr>
          <p:cNvSpPr/>
          <p:nvPr/>
        </p:nvSpPr>
        <p:spPr bwMode="gray">
          <a:xfrm>
            <a:off x="10709105" y="3471419"/>
            <a:ext cx="951859" cy="672794"/>
          </a:xfrm>
          <a:prstGeom prst="rect">
            <a:avLst/>
          </a:prstGeom>
          <a:solidFill>
            <a:schemeClr val="accent1">
              <a:lumMod val="60000"/>
              <a:lumOff val="4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Goods Receipt</a:t>
            </a:r>
          </a:p>
        </p:txBody>
      </p:sp>
      <p:sp>
        <p:nvSpPr>
          <p:cNvPr id="19" name="Rectangle 18">
            <a:extLst>
              <a:ext uri="{FF2B5EF4-FFF2-40B4-BE49-F238E27FC236}">
                <a16:creationId xmlns:a16="http://schemas.microsoft.com/office/drawing/2014/main" id="{9C243C2B-0C44-1180-5A03-A3892859240C}"/>
              </a:ext>
            </a:extLst>
          </p:cNvPr>
          <p:cNvSpPr/>
          <p:nvPr/>
        </p:nvSpPr>
        <p:spPr bwMode="gray">
          <a:xfrm>
            <a:off x="531035" y="2201165"/>
            <a:ext cx="1259653" cy="338466"/>
          </a:xfrm>
          <a:prstGeom prst="rect">
            <a:avLst/>
          </a:prstGeom>
        </p:spPr>
        <p:txBody>
          <a:bodyPr wrap="square" anchor="ctr">
            <a:spAutoFit/>
          </a:bodyPr>
          <a:lstStyle/>
          <a:p>
            <a:pPr lvl="0" algn="r"/>
            <a:r>
              <a:rPr lang="en-US" sz="1600" dirty="0">
                <a:latin typeface="Helvetica" pitchFamily="2" charset="0"/>
                <a:cs typeface="72" panose="020B0503030000000003" pitchFamily="34" charset="0"/>
              </a:rPr>
              <a:t>SUPPLIER</a:t>
            </a:r>
          </a:p>
        </p:txBody>
      </p:sp>
      <p:sp>
        <p:nvSpPr>
          <p:cNvPr id="20" name="Rectangle 19">
            <a:extLst>
              <a:ext uri="{FF2B5EF4-FFF2-40B4-BE49-F238E27FC236}">
                <a16:creationId xmlns:a16="http://schemas.microsoft.com/office/drawing/2014/main" id="{290C3A12-0160-B212-9C14-954436E664A3}"/>
              </a:ext>
            </a:extLst>
          </p:cNvPr>
          <p:cNvSpPr/>
          <p:nvPr/>
        </p:nvSpPr>
        <p:spPr bwMode="gray">
          <a:xfrm>
            <a:off x="8562263" y="2034002"/>
            <a:ext cx="951859" cy="672794"/>
          </a:xfrm>
          <a:prstGeom prst="rect">
            <a:avLst/>
          </a:prstGeom>
          <a:solidFill>
            <a:schemeClr val="accent1">
              <a:lumMod val="20000"/>
              <a:lumOff val="8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PO Confirmation</a:t>
            </a:r>
          </a:p>
        </p:txBody>
      </p:sp>
      <p:sp>
        <p:nvSpPr>
          <p:cNvPr id="21" name="Rectangle 20">
            <a:extLst>
              <a:ext uri="{FF2B5EF4-FFF2-40B4-BE49-F238E27FC236}">
                <a16:creationId xmlns:a16="http://schemas.microsoft.com/office/drawing/2014/main" id="{126B7341-9F4D-4A3E-AF97-D166E7069736}"/>
              </a:ext>
            </a:extLst>
          </p:cNvPr>
          <p:cNvSpPr/>
          <p:nvPr/>
        </p:nvSpPr>
        <p:spPr bwMode="gray">
          <a:xfrm>
            <a:off x="9635684" y="2034002"/>
            <a:ext cx="951859" cy="672794"/>
          </a:xfrm>
          <a:prstGeom prst="rect">
            <a:avLst/>
          </a:prstGeom>
          <a:solidFill>
            <a:schemeClr val="accent1">
              <a:lumMod val="20000"/>
              <a:lumOff val="8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ASN</a:t>
            </a:r>
          </a:p>
        </p:txBody>
      </p:sp>
      <p:sp>
        <p:nvSpPr>
          <p:cNvPr id="22" name="Rectangle 21">
            <a:extLst>
              <a:ext uri="{FF2B5EF4-FFF2-40B4-BE49-F238E27FC236}">
                <a16:creationId xmlns:a16="http://schemas.microsoft.com/office/drawing/2014/main" id="{4D3AEFA3-ABBA-76CE-3EED-21FB7D36928B}"/>
              </a:ext>
            </a:extLst>
          </p:cNvPr>
          <p:cNvSpPr/>
          <p:nvPr/>
        </p:nvSpPr>
        <p:spPr bwMode="gray">
          <a:xfrm>
            <a:off x="7488843" y="2034002"/>
            <a:ext cx="951859" cy="672794"/>
          </a:xfrm>
          <a:prstGeom prst="rect">
            <a:avLst/>
          </a:prstGeom>
          <a:solidFill>
            <a:schemeClr val="accent1">
              <a:lumMod val="20000"/>
              <a:lumOff val="8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PO Received</a:t>
            </a:r>
          </a:p>
        </p:txBody>
      </p:sp>
      <p:sp>
        <p:nvSpPr>
          <p:cNvPr id="23" name="Rectangle 22">
            <a:extLst>
              <a:ext uri="{FF2B5EF4-FFF2-40B4-BE49-F238E27FC236}">
                <a16:creationId xmlns:a16="http://schemas.microsoft.com/office/drawing/2014/main" id="{059CC267-610F-33B4-CD7D-ECA1B7E066FA}"/>
              </a:ext>
            </a:extLst>
          </p:cNvPr>
          <p:cNvSpPr/>
          <p:nvPr/>
        </p:nvSpPr>
        <p:spPr bwMode="gray">
          <a:xfrm>
            <a:off x="10709105" y="2034002"/>
            <a:ext cx="951859" cy="672794"/>
          </a:xfrm>
          <a:prstGeom prst="rect">
            <a:avLst/>
          </a:prstGeom>
          <a:solidFill>
            <a:schemeClr val="accent1">
              <a:lumMod val="20000"/>
              <a:lumOff val="8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PO Updated</a:t>
            </a:r>
          </a:p>
        </p:txBody>
      </p:sp>
      <p:sp>
        <p:nvSpPr>
          <p:cNvPr id="24" name="Rectangle 23">
            <a:extLst>
              <a:ext uri="{FF2B5EF4-FFF2-40B4-BE49-F238E27FC236}">
                <a16:creationId xmlns:a16="http://schemas.microsoft.com/office/drawing/2014/main" id="{7D52B409-FD2F-3D24-05FB-FDD4E019BAD7}"/>
              </a:ext>
            </a:extLst>
          </p:cNvPr>
          <p:cNvSpPr/>
          <p:nvPr/>
        </p:nvSpPr>
        <p:spPr bwMode="gray">
          <a:xfrm>
            <a:off x="2121742" y="2034002"/>
            <a:ext cx="951859" cy="672794"/>
          </a:xfrm>
          <a:prstGeom prst="rect">
            <a:avLst/>
          </a:prstGeom>
          <a:solidFill>
            <a:schemeClr val="accent1">
              <a:lumMod val="20000"/>
              <a:lumOff val="80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Supplier Sends Catalog</a:t>
            </a:r>
          </a:p>
        </p:txBody>
      </p:sp>
      <p:sp>
        <p:nvSpPr>
          <p:cNvPr id="25" name="Rectangle 24">
            <a:extLst>
              <a:ext uri="{FF2B5EF4-FFF2-40B4-BE49-F238E27FC236}">
                <a16:creationId xmlns:a16="http://schemas.microsoft.com/office/drawing/2014/main" id="{DD490141-1251-090D-430D-6F80F7F72E66}"/>
              </a:ext>
            </a:extLst>
          </p:cNvPr>
          <p:cNvSpPr/>
          <p:nvPr/>
        </p:nvSpPr>
        <p:spPr bwMode="gray">
          <a:xfrm>
            <a:off x="703879" y="5076001"/>
            <a:ext cx="1086809" cy="338466"/>
          </a:xfrm>
          <a:prstGeom prst="rect">
            <a:avLst/>
          </a:prstGeom>
        </p:spPr>
        <p:txBody>
          <a:bodyPr wrap="square" anchor="ctr">
            <a:spAutoFit/>
          </a:bodyPr>
          <a:lstStyle/>
          <a:p>
            <a:pPr lvl="0" algn="r"/>
            <a:r>
              <a:rPr lang="en-US" sz="1600">
                <a:latin typeface="Helvetica" pitchFamily="2" charset="0"/>
                <a:cs typeface="72" panose="020B0503030000000003" pitchFamily="34" charset="0"/>
              </a:rPr>
              <a:t>ERP</a:t>
            </a:r>
          </a:p>
        </p:txBody>
      </p:sp>
      <p:sp>
        <p:nvSpPr>
          <p:cNvPr id="26" name="Rectangle 25">
            <a:extLst>
              <a:ext uri="{FF2B5EF4-FFF2-40B4-BE49-F238E27FC236}">
                <a16:creationId xmlns:a16="http://schemas.microsoft.com/office/drawing/2014/main" id="{A87EABAB-09D9-8C42-CEB7-5A5752DD282C}"/>
              </a:ext>
            </a:extLst>
          </p:cNvPr>
          <p:cNvSpPr/>
          <p:nvPr/>
        </p:nvSpPr>
        <p:spPr bwMode="gray">
          <a:xfrm>
            <a:off x="5342003" y="4908838"/>
            <a:ext cx="951859" cy="672794"/>
          </a:xfrm>
          <a:prstGeom prst="rect">
            <a:avLst/>
          </a:prstGeom>
          <a:solidFill>
            <a:schemeClr val="accent3">
              <a:lumMod val="25000"/>
              <a:lumOff val="75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Master Data</a:t>
            </a:r>
          </a:p>
        </p:txBody>
      </p:sp>
      <p:sp>
        <p:nvSpPr>
          <p:cNvPr id="27" name="Rectangle 26">
            <a:extLst>
              <a:ext uri="{FF2B5EF4-FFF2-40B4-BE49-F238E27FC236}">
                <a16:creationId xmlns:a16="http://schemas.microsoft.com/office/drawing/2014/main" id="{02E3EBBD-B238-5B5E-C859-9B42D6A9F07C}"/>
              </a:ext>
            </a:extLst>
          </p:cNvPr>
          <p:cNvSpPr/>
          <p:nvPr/>
        </p:nvSpPr>
        <p:spPr bwMode="gray">
          <a:xfrm>
            <a:off x="7488844" y="4908838"/>
            <a:ext cx="951859" cy="672794"/>
          </a:xfrm>
          <a:prstGeom prst="rect">
            <a:avLst/>
          </a:prstGeom>
          <a:solidFill>
            <a:schemeClr val="accent3">
              <a:lumMod val="25000"/>
              <a:lumOff val="75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PO copy</a:t>
            </a:r>
          </a:p>
        </p:txBody>
      </p:sp>
      <p:sp>
        <p:nvSpPr>
          <p:cNvPr id="28" name="Rectangle 27">
            <a:extLst>
              <a:ext uri="{FF2B5EF4-FFF2-40B4-BE49-F238E27FC236}">
                <a16:creationId xmlns:a16="http://schemas.microsoft.com/office/drawing/2014/main" id="{E4487302-2CD5-535E-26D2-DFFBA16A9F00}"/>
              </a:ext>
            </a:extLst>
          </p:cNvPr>
          <p:cNvSpPr/>
          <p:nvPr/>
        </p:nvSpPr>
        <p:spPr bwMode="gray">
          <a:xfrm>
            <a:off x="10709105" y="4908838"/>
            <a:ext cx="951859" cy="672794"/>
          </a:xfrm>
          <a:prstGeom prst="rect">
            <a:avLst/>
          </a:prstGeom>
          <a:solidFill>
            <a:schemeClr val="accent3">
              <a:lumMod val="25000"/>
              <a:lumOff val="75000"/>
            </a:schemeClr>
          </a:solidFill>
          <a:ln w="12700" algn="ctr">
            <a:solidFill>
              <a:schemeClr val="tx1"/>
            </a:solidFill>
            <a:miter lim="800000"/>
            <a:headEnd/>
            <a:tailEnd/>
          </a:ln>
        </p:spPr>
        <p:txBody>
          <a:bodyPr lIns="54850" tIns="71981" rIns="54850" bIns="71981" rtlCol="0" anchor="ctr"/>
          <a:lstStyle/>
          <a:p>
            <a:pPr algn="ctr" defTabSz="914126" fontAlgn="base">
              <a:spcBef>
                <a:spcPct val="50000"/>
              </a:spcBef>
              <a:spcAft>
                <a:spcPct val="0"/>
              </a:spcAft>
              <a:buClr>
                <a:srgbClr val="F0AB00"/>
              </a:buClr>
              <a:buSzPct val="80000"/>
            </a:pPr>
            <a:r>
              <a:rPr lang="en-US" sz="1050">
                <a:latin typeface="Helvetica" pitchFamily="2" charset="0"/>
                <a:cs typeface="72" panose="020B0503030000000003" pitchFamily="34" charset="0"/>
              </a:rPr>
              <a:t>Goods Receipt</a:t>
            </a:r>
          </a:p>
        </p:txBody>
      </p:sp>
      <p:cxnSp>
        <p:nvCxnSpPr>
          <p:cNvPr id="29" name="Straight Arrow Connector 28">
            <a:extLst>
              <a:ext uri="{FF2B5EF4-FFF2-40B4-BE49-F238E27FC236}">
                <a16:creationId xmlns:a16="http://schemas.microsoft.com/office/drawing/2014/main" id="{09C35D6B-4F3D-4828-23FC-F2B2C81A20EA}"/>
              </a:ext>
            </a:extLst>
          </p:cNvPr>
          <p:cNvCxnSpPr>
            <a:cxnSpLocks/>
            <a:stCxn id="11" idx="3"/>
          </p:cNvCxnSpPr>
          <p:nvPr/>
        </p:nvCxnSpPr>
        <p:spPr>
          <a:xfrm>
            <a:off x="1790689" y="3807815"/>
            <a:ext cx="331052" cy="2"/>
          </a:xfrm>
          <a:prstGeom prst="straightConnector1">
            <a:avLst/>
          </a:prstGeom>
          <a:ln w="12700">
            <a:solidFill>
              <a:schemeClr val="tx1"/>
            </a:solidFill>
            <a:headEnd type="oval" w="med" len="med"/>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E75A130-9936-FF05-4DBD-99CE7AE1E0B3}"/>
              </a:ext>
            </a:extLst>
          </p:cNvPr>
          <p:cNvCxnSpPr>
            <a:cxnSpLocks/>
          </p:cNvCxnSpPr>
          <p:nvPr/>
        </p:nvCxnSpPr>
        <p:spPr>
          <a:xfrm>
            <a:off x="3073601" y="3807816"/>
            <a:ext cx="121561"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4EAB780-8198-0699-0382-EEE37935B0EC}"/>
              </a:ext>
            </a:extLst>
          </p:cNvPr>
          <p:cNvCxnSpPr>
            <a:cxnSpLocks/>
          </p:cNvCxnSpPr>
          <p:nvPr/>
        </p:nvCxnSpPr>
        <p:spPr>
          <a:xfrm>
            <a:off x="4147021" y="3807816"/>
            <a:ext cx="121561"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6D6513BB-243E-19D3-081B-E0606B5E1115}"/>
              </a:ext>
            </a:extLst>
          </p:cNvPr>
          <p:cNvCxnSpPr>
            <a:cxnSpLocks/>
          </p:cNvCxnSpPr>
          <p:nvPr/>
        </p:nvCxnSpPr>
        <p:spPr>
          <a:xfrm>
            <a:off x="5220442" y="3807816"/>
            <a:ext cx="121561"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0AE74EA-3DBE-AC88-A2C3-042A06765926}"/>
              </a:ext>
            </a:extLst>
          </p:cNvPr>
          <p:cNvCxnSpPr>
            <a:cxnSpLocks/>
          </p:cNvCxnSpPr>
          <p:nvPr/>
        </p:nvCxnSpPr>
        <p:spPr>
          <a:xfrm>
            <a:off x="6293862" y="3807816"/>
            <a:ext cx="121561"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EF952E0-971A-95EC-2016-D10C0443C0E8}"/>
              </a:ext>
            </a:extLst>
          </p:cNvPr>
          <p:cNvCxnSpPr>
            <a:cxnSpLocks/>
          </p:cNvCxnSpPr>
          <p:nvPr/>
        </p:nvCxnSpPr>
        <p:spPr>
          <a:xfrm>
            <a:off x="7367283" y="3807816"/>
            <a:ext cx="121561"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82567C70-5DD1-F019-C7FC-9AB32E0F67BD}"/>
              </a:ext>
            </a:extLst>
          </p:cNvPr>
          <p:cNvCxnSpPr>
            <a:cxnSpLocks/>
          </p:cNvCxnSpPr>
          <p:nvPr/>
        </p:nvCxnSpPr>
        <p:spPr>
          <a:xfrm>
            <a:off x="3073600" y="2370399"/>
            <a:ext cx="4415242"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BF98560-4142-27D5-B3D2-432C836CA917}"/>
              </a:ext>
            </a:extLst>
          </p:cNvPr>
          <p:cNvCxnSpPr>
            <a:cxnSpLocks/>
          </p:cNvCxnSpPr>
          <p:nvPr/>
        </p:nvCxnSpPr>
        <p:spPr>
          <a:xfrm>
            <a:off x="8440703" y="3807816"/>
            <a:ext cx="2268402"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126F65E-7820-CF34-C99A-080CB66A704A}"/>
              </a:ext>
            </a:extLst>
          </p:cNvPr>
          <p:cNvCxnSpPr>
            <a:cxnSpLocks/>
          </p:cNvCxnSpPr>
          <p:nvPr/>
        </p:nvCxnSpPr>
        <p:spPr>
          <a:xfrm>
            <a:off x="8440702" y="2370399"/>
            <a:ext cx="121561"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3244D37-BAAF-DEFF-2782-E71ADB84ABF1}"/>
              </a:ext>
            </a:extLst>
          </p:cNvPr>
          <p:cNvCxnSpPr>
            <a:cxnSpLocks/>
          </p:cNvCxnSpPr>
          <p:nvPr/>
        </p:nvCxnSpPr>
        <p:spPr>
          <a:xfrm>
            <a:off x="9514123" y="2370399"/>
            <a:ext cx="121561"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46286E1-9C92-7866-BD4E-1F6398BCD8E6}"/>
              </a:ext>
            </a:extLst>
          </p:cNvPr>
          <p:cNvCxnSpPr>
            <a:cxnSpLocks/>
          </p:cNvCxnSpPr>
          <p:nvPr/>
        </p:nvCxnSpPr>
        <p:spPr>
          <a:xfrm>
            <a:off x="10587542" y="2370399"/>
            <a:ext cx="121562"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9351342-56DD-6937-946B-A0F0964708BC}"/>
              </a:ext>
            </a:extLst>
          </p:cNvPr>
          <p:cNvCxnSpPr>
            <a:cxnSpLocks/>
            <a:stCxn id="19" idx="3"/>
          </p:cNvCxnSpPr>
          <p:nvPr/>
        </p:nvCxnSpPr>
        <p:spPr>
          <a:xfrm>
            <a:off x="1790688" y="2370398"/>
            <a:ext cx="331053" cy="1"/>
          </a:xfrm>
          <a:prstGeom prst="straightConnector1">
            <a:avLst/>
          </a:prstGeom>
          <a:ln w="12700">
            <a:solidFill>
              <a:schemeClr val="tx1"/>
            </a:solidFill>
            <a:headEnd type="oval" w="med" len="med"/>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DD2B7B91-A4B9-AB3B-7E66-EA0FDD544941}"/>
              </a:ext>
            </a:extLst>
          </p:cNvPr>
          <p:cNvCxnSpPr>
            <a:cxnSpLocks/>
            <a:stCxn id="25" idx="3"/>
          </p:cNvCxnSpPr>
          <p:nvPr/>
        </p:nvCxnSpPr>
        <p:spPr>
          <a:xfrm>
            <a:off x="1790688" y="5245234"/>
            <a:ext cx="3551314" cy="2"/>
          </a:xfrm>
          <a:prstGeom prst="straightConnector1">
            <a:avLst/>
          </a:prstGeom>
          <a:ln w="12700">
            <a:solidFill>
              <a:schemeClr val="tx1"/>
            </a:solidFill>
            <a:headEnd type="oval" w="med" len="med"/>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82EA36F-176B-33CA-885B-C86C41312895}"/>
              </a:ext>
            </a:extLst>
          </p:cNvPr>
          <p:cNvCxnSpPr>
            <a:cxnSpLocks/>
          </p:cNvCxnSpPr>
          <p:nvPr/>
        </p:nvCxnSpPr>
        <p:spPr>
          <a:xfrm>
            <a:off x="6293862" y="5245235"/>
            <a:ext cx="1194982"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EDE9DA2-F7AA-909A-4384-54BCA544B986}"/>
              </a:ext>
            </a:extLst>
          </p:cNvPr>
          <p:cNvCxnSpPr>
            <a:cxnSpLocks/>
          </p:cNvCxnSpPr>
          <p:nvPr/>
        </p:nvCxnSpPr>
        <p:spPr>
          <a:xfrm>
            <a:off x="8440703" y="5245235"/>
            <a:ext cx="2268402" cy="0"/>
          </a:xfrm>
          <a:prstGeom prst="straightConnector1">
            <a:avLst/>
          </a:prstGeom>
          <a:ln w="127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2D5AA60-DF17-06F8-AE8C-AA67134C7A17}"/>
              </a:ext>
            </a:extLst>
          </p:cNvPr>
          <p:cNvCxnSpPr>
            <a:cxnSpLocks/>
          </p:cNvCxnSpPr>
          <p:nvPr/>
        </p:nvCxnSpPr>
        <p:spPr>
          <a:xfrm>
            <a:off x="2597671" y="2706796"/>
            <a:ext cx="0" cy="764624"/>
          </a:xfrm>
          <a:prstGeom prst="straightConnector1">
            <a:avLst/>
          </a:prstGeom>
          <a:ln w="12700">
            <a:solidFill>
              <a:schemeClr val="tx1"/>
            </a:solidFill>
            <a:headEnd type="oval" w="med" len="med"/>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FBA8F0C1-B288-E550-E531-BF476F934896}"/>
              </a:ext>
            </a:extLst>
          </p:cNvPr>
          <p:cNvCxnSpPr>
            <a:cxnSpLocks/>
          </p:cNvCxnSpPr>
          <p:nvPr/>
        </p:nvCxnSpPr>
        <p:spPr>
          <a:xfrm flipH="1" flipV="1">
            <a:off x="7964773" y="2706796"/>
            <a:ext cx="1" cy="764624"/>
          </a:xfrm>
          <a:prstGeom prst="straightConnector1">
            <a:avLst/>
          </a:prstGeom>
          <a:ln w="12700">
            <a:solidFill>
              <a:schemeClr val="tx1"/>
            </a:solidFill>
            <a:headEnd type="oval" w="med" len="med"/>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445FACB1-7C35-3EDB-57FF-9575C3380EFA}"/>
              </a:ext>
            </a:extLst>
          </p:cNvPr>
          <p:cNvCxnSpPr>
            <a:cxnSpLocks/>
          </p:cNvCxnSpPr>
          <p:nvPr/>
        </p:nvCxnSpPr>
        <p:spPr>
          <a:xfrm>
            <a:off x="7964773" y="4144213"/>
            <a:ext cx="0" cy="764625"/>
          </a:xfrm>
          <a:prstGeom prst="straightConnector1">
            <a:avLst/>
          </a:prstGeom>
          <a:ln w="12700">
            <a:solidFill>
              <a:schemeClr val="tx1"/>
            </a:solidFill>
            <a:headEnd type="oval" w="med" len="med"/>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56BC4F5D-71CB-7B8D-D697-31109F769ABD}"/>
              </a:ext>
            </a:extLst>
          </p:cNvPr>
          <p:cNvCxnSpPr>
            <a:cxnSpLocks/>
          </p:cNvCxnSpPr>
          <p:nvPr/>
        </p:nvCxnSpPr>
        <p:spPr>
          <a:xfrm>
            <a:off x="5817932" y="4144213"/>
            <a:ext cx="0" cy="764625"/>
          </a:xfrm>
          <a:prstGeom prst="straightConnector1">
            <a:avLst/>
          </a:prstGeom>
          <a:ln w="12700">
            <a:solidFill>
              <a:schemeClr val="tx1"/>
            </a:solidFill>
            <a:headEnd type="oval" w="med" len="med"/>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C22792B-FB2A-41F5-8D0C-4DFEB6D830A1}"/>
              </a:ext>
            </a:extLst>
          </p:cNvPr>
          <p:cNvCxnSpPr>
            <a:cxnSpLocks/>
          </p:cNvCxnSpPr>
          <p:nvPr/>
        </p:nvCxnSpPr>
        <p:spPr>
          <a:xfrm flipV="1">
            <a:off x="11185035" y="2706796"/>
            <a:ext cx="0" cy="764624"/>
          </a:xfrm>
          <a:prstGeom prst="straightConnector1">
            <a:avLst/>
          </a:prstGeom>
          <a:ln w="12700">
            <a:solidFill>
              <a:schemeClr val="tx1"/>
            </a:solidFill>
            <a:headEnd type="oval" w="med" len="med"/>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AFBA4CD-75F2-5D8E-1767-FC8314FD7DF0}"/>
              </a:ext>
            </a:extLst>
          </p:cNvPr>
          <p:cNvCxnSpPr>
            <a:cxnSpLocks/>
          </p:cNvCxnSpPr>
          <p:nvPr/>
        </p:nvCxnSpPr>
        <p:spPr>
          <a:xfrm>
            <a:off x="11185035" y="4144213"/>
            <a:ext cx="0" cy="764625"/>
          </a:xfrm>
          <a:prstGeom prst="straightConnector1">
            <a:avLst/>
          </a:prstGeom>
          <a:ln w="12700">
            <a:solidFill>
              <a:schemeClr val="tx1"/>
            </a:solidFill>
            <a:headEnd type="oval" w="med" len="med"/>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A2CE644-E6BC-F2EB-9789-C0320AEC4072}"/>
              </a:ext>
            </a:extLst>
          </p:cNvPr>
          <p:cNvCxnSpPr>
            <a:cxnSpLocks/>
          </p:cNvCxnSpPr>
          <p:nvPr/>
        </p:nvCxnSpPr>
        <p:spPr>
          <a:xfrm>
            <a:off x="9038193" y="2706796"/>
            <a:ext cx="0" cy="1101020"/>
          </a:xfrm>
          <a:prstGeom prst="straightConnector1">
            <a:avLst/>
          </a:prstGeom>
          <a:ln w="12700">
            <a:solidFill>
              <a:schemeClr val="tx1"/>
            </a:solidFill>
            <a:headEnd type="oval" w="med" len="med"/>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A5B19BA5-1A90-D40F-64E7-65D888F150DD}"/>
              </a:ext>
            </a:extLst>
          </p:cNvPr>
          <p:cNvCxnSpPr>
            <a:cxnSpLocks/>
          </p:cNvCxnSpPr>
          <p:nvPr/>
        </p:nvCxnSpPr>
        <p:spPr>
          <a:xfrm>
            <a:off x="10111613" y="2706796"/>
            <a:ext cx="0" cy="1101020"/>
          </a:xfrm>
          <a:prstGeom prst="straightConnector1">
            <a:avLst/>
          </a:prstGeom>
          <a:ln w="12700">
            <a:solidFill>
              <a:schemeClr val="tx1"/>
            </a:solidFill>
            <a:headEnd type="oval"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5499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3"/>
          <p:cNvSpPr/>
          <p:nvPr/>
        </p:nvSpPr>
        <p:spPr>
          <a:xfrm>
            <a:off x="859577" y="647455"/>
            <a:ext cx="10869017" cy="378321"/>
          </a:xfrm>
          <a:prstGeom prst="rect">
            <a:avLst/>
          </a:prstGeom>
          <a:noFill/>
          <a:ln/>
        </p:spPr>
        <p:txBody>
          <a:bodyPr wrap="none" lIns="0" tIns="0" rIns="0" bIns="0" rtlCol="0" anchor="t"/>
          <a:lstStyle/>
          <a:p>
            <a:pPr>
              <a:lnSpc>
                <a:spcPct val="104000"/>
              </a:lnSpc>
            </a:pPr>
            <a:r>
              <a:rPr lang="en-US" sz="3400" b="1" dirty="0">
                <a:solidFill>
                  <a:srgbClr val="000000"/>
                </a:solidFill>
                <a:latin typeface="Helvetica" panose="020B0604020202020204" pitchFamily="34" charset="0"/>
                <a:ea typeface="Inter Bold" pitchFamily="34" charset="-122"/>
                <a:cs typeface="Helvetica" panose="020B0604020202020204" pitchFamily="34" charset="0"/>
              </a:rPr>
              <a:t>Seamless Integration with SAP S/4HANA &amp; ECC</a:t>
            </a:r>
            <a:endParaRPr lang="en-US" sz="3400" dirty="0">
              <a:latin typeface="Helvetica" panose="020B0604020202020204" pitchFamily="34" charset="0"/>
              <a:cs typeface="Helvetica" panose="020B0604020202020204" pitchFamily="34" charset="0"/>
            </a:endParaRPr>
          </a:p>
        </p:txBody>
      </p:sp>
      <p:sp>
        <p:nvSpPr>
          <p:cNvPr id="8" name="Text 5"/>
          <p:cNvSpPr/>
          <p:nvPr/>
        </p:nvSpPr>
        <p:spPr>
          <a:xfrm>
            <a:off x="859577" y="1233257"/>
            <a:ext cx="10964168" cy="158849"/>
          </a:xfrm>
          <a:prstGeom prst="rect">
            <a:avLst/>
          </a:prstGeom>
          <a:noFill/>
          <a:ln/>
        </p:spPr>
        <p:txBody>
          <a:bodyPr wrap="none" lIns="0" tIns="0" rIns="0" bIns="0" rtlCol="0" anchor="t"/>
          <a:lstStyle/>
          <a:p>
            <a:pPr>
              <a:lnSpc>
                <a:spcPct val="109000"/>
              </a:lnSpc>
            </a:pPr>
            <a:r>
              <a:rPr lang="en-US" sz="1200" dirty="0">
                <a:solidFill>
                  <a:schemeClr val="accent3"/>
                </a:solidFill>
                <a:latin typeface="Helvetica" panose="020B0604020202020204" pitchFamily="34" charset="0"/>
                <a:ea typeface="Inter" pitchFamily="34" charset="-122"/>
                <a:cs typeface="Helvetica" panose="020B0604020202020204" pitchFamily="34" charset="0"/>
              </a:rPr>
              <a:t>Ariba Buying integrates natively with your existing SAP landscape, preserving finance processes while extending procurement capability to the cloud.</a:t>
            </a:r>
            <a:endParaRPr lang="en-US" sz="1200" dirty="0">
              <a:solidFill>
                <a:schemeClr val="accent3"/>
              </a:solidFill>
              <a:latin typeface="Helvetica" panose="020B0604020202020204" pitchFamily="34" charset="0"/>
              <a:cs typeface="Helvetica" panose="020B0604020202020204" pitchFamily="34" charset="0"/>
            </a:endParaRPr>
          </a:p>
        </p:txBody>
      </p:sp>
      <p:sp>
        <p:nvSpPr>
          <p:cNvPr id="10" name="Text 6"/>
          <p:cNvSpPr/>
          <p:nvPr/>
        </p:nvSpPr>
        <p:spPr>
          <a:xfrm>
            <a:off x="8526654" y="4409039"/>
            <a:ext cx="1586856" cy="611375"/>
          </a:xfrm>
          <a:prstGeom prst="rect">
            <a:avLst/>
          </a:prstGeom>
          <a:noFill/>
          <a:ln/>
        </p:spPr>
        <p:txBody>
          <a:bodyPr wrap="square" lIns="0" tIns="0" rIns="0" bIns="0" rtlCol="0" anchor="t">
            <a:normAutofit/>
          </a:bodyPr>
          <a:lstStyle/>
          <a:p>
            <a:pPr algn="ctr">
              <a:lnSpc>
                <a:spcPct val="104000"/>
              </a:lnSpc>
            </a:pPr>
            <a:r>
              <a:rPr lang="en-US" sz="1867" b="1" dirty="0">
                <a:solidFill>
                  <a:srgbClr val="000000"/>
                </a:solidFill>
                <a:latin typeface="Helvetica" panose="020B0604020202020204" pitchFamily="34" charset="0"/>
                <a:ea typeface="Inter Bold" pitchFamily="34" charset="-122"/>
                <a:cs typeface="Helvetica" panose="020B0604020202020204" pitchFamily="34" charset="0"/>
              </a:rPr>
              <a:t>Source-to-Pay Visibility</a:t>
            </a:r>
            <a:endParaRPr lang="en-US" sz="1867" dirty="0">
              <a:latin typeface="Helvetica" panose="020B0604020202020204" pitchFamily="34" charset="0"/>
              <a:cs typeface="Helvetica" panose="020B0604020202020204" pitchFamily="34" charset="0"/>
            </a:endParaRPr>
          </a:p>
        </p:txBody>
      </p:sp>
      <p:sp>
        <p:nvSpPr>
          <p:cNvPr id="11" name="Text 7"/>
          <p:cNvSpPr/>
          <p:nvPr/>
        </p:nvSpPr>
        <p:spPr>
          <a:xfrm>
            <a:off x="6260594" y="4422815"/>
            <a:ext cx="1651379" cy="680183"/>
          </a:xfrm>
          <a:prstGeom prst="rect">
            <a:avLst/>
          </a:prstGeom>
          <a:noFill/>
          <a:ln/>
        </p:spPr>
        <p:txBody>
          <a:bodyPr wrap="square" lIns="0" tIns="0" rIns="0" bIns="0" rtlCol="0" anchor="t">
            <a:normAutofit/>
          </a:bodyPr>
          <a:lstStyle/>
          <a:p>
            <a:pPr algn="ctr">
              <a:lnSpc>
                <a:spcPct val="104000"/>
              </a:lnSpc>
            </a:pPr>
            <a:r>
              <a:rPr lang="en-US" sz="1867" b="1" dirty="0">
                <a:solidFill>
                  <a:srgbClr val="000000"/>
                </a:solidFill>
                <a:latin typeface="Helvetica" panose="020B0604020202020204" pitchFamily="34" charset="0"/>
                <a:ea typeface="Inter Bold" pitchFamily="34" charset="-122"/>
                <a:cs typeface="Helvetica" panose="020B0604020202020204" pitchFamily="34" charset="0"/>
              </a:rPr>
              <a:t>PO Replicated to SAP</a:t>
            </a:r>
            <a:endParaRPr lang="en-US" sz="1867" dirty="0">
              <a:latin typeface="Helvetica" panose="020B0604020202020204" pitchFamily="34" charset="0"/>
              <a:cs typeface="Helvetica" panose="020B0604020202020204" pitchFamily="34" charset="0"/>
            </a:endParaRPr>
          </a:p>
        </p:txBody>
      </p:sp>
      <p:sp>
        <p:nvSpPr>
          <p:cNvPr id="12" name="Text 8"/>
          <p:cNvSpPr/>
          <p:nvPr/>
        </p:nvSpPr>
        <p:spPr>
          <a:xfrm>
            <a:off x="4057055" y="4422815"/>
            <a:ext cx="1586856" cy="611375"/>
          </a:xfrm>
          <a:prstGeom prst="rect">
            <a:avLst/>
          </a:prstGeom>
          <a:noFill/>
          <a:ln/>
        </p:spPr>
        <p:txBody>
          <a:bodyPr wrap="square" lIns="0" tIns="0" rIns="0" bIns="0" rtlCol="0" anchor="t">
            <a:normAutofit/>
          </a:bodyPr>
          <a:lstStyle/>
          <a:p>
            <a:pPr algn="ctr">
              <a:lnSpc>
                <a:spcPct val="104000"/>
              </a:lnSpc>
            </a:pPr>
            <a:r>
              <a:rPr lang="en-US" sz="1867" b="1" dirty="0">
                <a:solidFill>
                  <a:srgbClr val="000000"/>
                </a:solidFill>
                <a:latin typeface="Helvetica" panose="020B0604020202020204" pitchFamily="34" charset="0"/>
                <a:ea typeface="Inter Bold" pitchFamily="34" charset="-122"/>
                <a:cs typeface="Helvetica" panose="020B0604020202020204" pitchFamily="34" charset="0"/>
              </a:rPr>
              <a:t>Requisition Created</a:t>
            </a:r>
            <a:endParaRPr lang="en-US" sz="1867" dirty="0">
              <a:latin typeface="Helvetica" panose="020B0604020202020204" pitchFamily="34" charset="0"/>
              <a:cs typeface="Helvetica" panose="020B0604020202020204" pitchFamily="34" charset="0"/>
            </a:endParaRPr>
          </a:p>
        </p:txBody>
      </p:sp>
      <p:sp>
        <p:nvSpPr>
          <p:cNvPr id="13" name="Text 9"/>
          <p:cNvSpPr/>
          <p:nvPr/>
        </p:nvSpPr>
        <p:spPr>
          <a:xfrm>
            <a:off x="1838386" y="4409038"/>
            <a:ext cx="1586856" cy="611375"/>
          </a:xfrm>
          <a:prstGeom prst="rect">
            <a:avLst/>
          </a:prstGeom>
          <a:noFill/>
          <a:ln/>
        </p:spPr>
        <p:txBody>
          <a:bodyPr wrap="square" lIns="0" tIns="0" rIns="0" bIns="0" rtlCol="0" anchor="t">
            <a:normAutofit/>
          </a:bodyPr>
          <a:lstStyle/>
          <a:p>
            <a:pPr algn="ctr">
              <a:lnSpc>
                <a:spcPct val="104000"/>
              </a:lnSpc>
            </a:pPr>
            <a:r>
              <a:rPr lang="en-US" sz="1867" b="1" dirty="0">
                <a:solidFill>
                  <a:srgbClr val="000000"/>
                </a:solidFill>
                <a:latin typeface="Helvetica" panose="020B0604020202020204" pitchFamily="34" charset="0"/>
                <a:ea typeface="Inter Bold" pitchFamily="34" charset="-122"/>
                <a:cs typeface="Helvetica" panose="020B0604020202020204" pitchFamily="34" charset="0"/>
              </a:rPr>
              <a:t>Master Data Sync</a:t>
            </a:r>
            <a:endParaRPr lang="en-US" sz="1867" dirty="0">
              <a:latin typeface="Helvetica" panose="020B0604020202020204" pitchFamily="34" charset="0"/>
              <a:cs typeface="Helvetica" panose="020B0604020202020204" pitchFamily="34" charset="0"/>
            </a:endParaRPr>
          </a:p>
        </p:txBody>
      </p:sp>
      <p:sp>
        <p:nvSpPr>
          <p:cNvPr id="14" name="Text 10"/>
          <p:cNvSpPr/>
          <p:nvPr/>
        </p:nvSpPr>
        <p:spPr>
          <a:xfrm>
            <a:off x="1179505" y="5870453"/>
            <a:ext cx="9141982" cy="680183"/>
          </a:xfrm>
          <a:prstGeom prst="rect">
            <a:avLst/>
          </a:prstGeom>
          <a:noFill/>
          <a:ln/>
        </p:spPr>
        <p:txBody>
          <a:bodyPr wrap="square" lIns="0" tIns="0" rIns="0" bIns="0" rtlCol="0" anchor="t">
            <a:noAutofit/>
          </a:bodyPr>
          <a:lstStyle/>
          <a:p>
            <a:pPr algn="ctr">
              <a:lnSpc>
                <a:spcPct val="109000"/>
              </a:lnSpc>
            </a:pPr>
            <a:r>
              <a:rPr lang="en-US" sz="1100" dirty="0">
                <a:solidFill>
                  <a:srgbClr val="000000"/>
                </a:solidFill>
                <a:latin typeface="Helvetica" panose="020B0604020202020204" pitchFamily="34" charset="0"/>
                <a:ea typeface="Inter" pitchFamily="34" charset="-122"/>
                <a:cs typeface="Helvetica" panose="020B0604020202020204" pitchFamily="34" charset="0"/>
              </a:rPr>
              <a:t>Integration is delivered via SAP Cloud Integration Gateway (CIG) or standard middleware, with real-time or batch options. Finance and controlling processes remain uninterrupted, PO replication ensures a single source of truth across systems.</a:t>
            </a:r>
            <a:endParaRPr lang="en-US" sz="1100" dirty="0">
              <a:latin typeface="Helvetica" panose="020B0604020202020204" pitchFamily="34" charset="0"/>
              <a:cs typeface="Helvetica" panose="020B0604020202020204" pitchFamily="34" charset="0"/>
            </a:endParaRPr>
          </a:p>
        </p:txBody>
      </p:sp>
      <p:sp>
        <p:nvSpPr>
          <p:cNvPr id="3" name="Oval 2">
            <a:extLst>
              <a:ext uri="{FF2B5EF4-FFF2-40B4-BE49-F238E27FC236}">
                <a16:creationId xmlns:a16="http://schemas.microsoft.com/office/drawing/2014/main" id="{12CAFEA8-68BD-B58D-C66D-2215CC2D21EB}"/>
              </a:ext>
            </a:extLst>
          </p:cNvPr>
          <p:cNvSpPr/>
          <p:nvPr/>
        </p:nvSpPr>
        <p:spPr>
          <a:xfrm>
            <a:off x="1806125" y="2496398"/>
            <a:ext cx="1651379" cy="165137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4" name="Oval 3">
            <a:extLst>
              <a:ext uri="{FF2B5EF4-FFF2-40B4-BE49-F238E27FC236}">
                <a16:creationId xmlns:a16="http://schemas.microsoft.com/office/drawing/2014/main" id="{057B530D-EA2C-C9B5-F193-E2A9AFFDB103}"/>
              </a:ext>
            </a:extLst>
          </p:cNvPr>
          <p:cNvSpPr/>
          <p:nvPr/>
        </p:nvSpPr>
        <p:spPr>
          <a:xfrm>
            <a:off x="4024794" y="2496398"/>
            <a:ext cx="1651379" cy="165137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6" name="Oval 5">
            <a:extLst>
              <a:ext uri="{FF2B5EF4-FFF2-40B4-BE49-F238E27FC236}">
                <a16:creationId xmlns:a16="http://schemas.microsoft.com/office/drawing/2014/main" id="{3711F743-E75A-FCC5-6608-BEC692CBAF62}"/>
              </a:ext>
            </a:extLst>
          </p:cNvPr>
          <p:cNvSpPr/>
          <p:nvPr/>
        </p:nvSpPr>
        <p:spPr>
          <a:xfrm>
            <a:off x="6243463" y="2496398"/>
            <a:ext cx="1651379" cy="165137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7" name="Oval 6">
            <a:extLst>
              <a:ext uri="{FF2B5EF4-FFF2-40B4-BE49-F238E27FC236}">
                <a16:creationId xmlns:a16="http://schemas.microsoft.com/office/drawing/2014/main" id="{D3B715E8-D681-1B45-C839-E9C2044353D4}"/>
              </a:ext>
            </a:extLst>
          </p:cNvPr>
          <p:cNvSpPr/>
          <p:nvPr/>
        </p:nvSpPr>
        <p:spPr>
          <a:xfrm>
            <a:off x="8462131" y="2496398"/>
            <a:ext cx="1651379" cy="165137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9" name="Triangle 8">
            <a:extLst>
              <a:ext uri="{FF2B5EF4-FFF2-40B4-BE49-F238E27FC236}">
                <a16:creationId xmlns:a16="http://schemas.microsoft.com/office/drawing/2014/main" id="{6736C5B0-AEA8-B733-ED79-24B80E6CECC4}"/>
              </a:ext>
            </a:extLst>
          </p:cNvPr>
          <p:cNvSpPr/>
          <p:nvPr/>
        </p:nvSpPr>
        <p:spPr>
          <a:xfrm rot="5400000">
            <a:off x="3360782" y="3201718"/>
            <a:ext cx="279256" cy="240738"/>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6" name="Triangle 15">
            <a:extLst>
              <a:ext uri="{FF2B5EF4-FFF2-40B4-BE49-F238E27FC236}">
                <a16:creationId xmlns:a16="http://schemas.microsoft.com/office/drawing/2014/main" id="{F91BA799-8E3B-24F8-A5E8-73DD85A9173F}"/>
              </a:ext>
            </a:extLst>
          </p:cNvPr>
          <p:cNvSpPr/>
          <p:nvPr/>
        </p:nvSpPr>
        <p:spPr>
          <a:xfrm rot="5400000">
            <a:off x="5592601" y="3201718"/>
            <a:ext cx="279256" cy="240738"/>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17" name="Triangle 16">
            <a:extLst>
              <a:ext uri="{FF2B5EF4-FFF2-40B4-BE49-F238E27FC236}">
                <a16:creationId xmlns:a16="http://schemas.microsoft.com/office/drawing/2014/main" id="{388C9C6E-FE67-187B-E4EA-FA1BA39E2B2E}"/>
              </a:ext>
            </a:extLst>
          </p:cNvPr>
          <p:cNvSpPr/>
          <p:nvPr/>
        </p:nvSpPr>
        <p:spPr>
          <a:xfrm rot="5400000">
            <a:off x="7812227" y="3199946"/>
            <a:ext cx="279256" cy="240738"/>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pic>
        <p:nvPicPr>
          <p:cNvPr id="20" name="Graphic 19" descr="Register with solid fill">
            <a:extLst>
              <a:ext uri="{FF2B5EF4-FFF2-40B4-BE49-F238E27FC236}">
                <a16:creationId xmlns:a16="http://schemas.microsoft.com/office/drawing/2014/main" id="{2F9530CA-C60D-6B4F-0A70-7B8F5FA098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87827" y="2887356"/>
            <a:ext cx="799985" cy="799985"/>
          </a:xfrm>
          <a:prstGeom prst="rect">
            <a:avLst/>
          </a:prstGeom>
        </p:spPr>
      </p:pic>
      <p:pic>
        <p:nvPicPr>
          <p:cNvPr id="22" name="Graphic 21" descr="Shopping cart with solid fill">
            <a:extLst>
              <a:ext uri="{FF2B5EF4-FFF2-40B4-BE49-F238E27FC236}">
                <a16:creationId xmlns:a16="http://schemas.microsoft.com/office/drawing/2014/main" id="{E3B2D6B5-8FE2-4C6B-E926-F336BD20D36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80177" y="2903030"/>
            <a:ext cx="799985" cy="799985"/>
          </a:xfrm>
          <a:prstGeom prst="rect">
            <a:avLst/>
          </a:prstGeom>
        </p:spPr>
      </p:pic>
      <p:pic>
        <p:nvPicPr>
          <p:cNvPr id="24" name="Graphic 23" descr="Document with solid fill">
            <a:extLst>
              <a:ext uri="{FF2B5EF4-FFF2-40B4-BE49-F238E27FC236}">
                <a16:creationId xmlns:a16="http://schemas.microsoft.com/office/drawing/2014/main" id="{80CA11AB-35E2-993D-74AB-EB95CEE534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79055" y="2903067"/>
            <a:ext cx="799985" cy="799985"/>
          </a:xfrm>
          <a:prstGeom prst="rect">
            <a:avLst/>
          </a:prstGeom>
        </p:spPr>
      </p:pic>
      <p:pic>
        <p:nvPicPr>
          <p:cNvPr id="26" name="Graphic 25" descr="Database with solid fill">
            <a:extLst>
              <a:ext uri="{FF2B5EF4-FFF2-40B4-BE49-F238E27FC236}">
                <a16:creationId xmlns:a16="http://schemas.microsoft.com/office/drawing/2014/main" id="{44383010-5B60-4119-03B7-E17818D2CC5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23497" y="2950895"/>
            <a:ext cx="799985" cy="799985"/>
          </a:xfrm>
          <a:prstGeom prst="rect">
            <a:avLst/>
          </a:prstGeom>
        </p:spPr>
      </p:pic>
    </p:spTree>
    <p:extLst>
      <p:ext uri="{BB962C8B-B14F-4D97-AF65-F5344CB8AC3E}">
        <p14:creationId xmlns:p14="http://schemas.microsoft.com/office/powerpoint/2010/main" val="591835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30E7A3A9-ACB0-561C-4E8C-B060C1788A43}"/>
              </a:ext>
            </a:extLst>
          </p:cNvPr>
          <p:cNvSpPr/>
          <p:nvPr/>
        </p:nvSpPr>
        <p:spPr>
          <a:xfrm>
            <a:off x="1404054" y="2119672"/>
            <a:ext cx="8881983" cy="817497"/>
          </a:xfrm>
          <a:prstGeom prst="round1Rect">
            <a:avLst>
              <a:gd name="adj" fmla="val 12529"/>
            </a:avLst>
          </a:prstGeom>
          <a:gradFill flip="none" rotWithShape="1">
            <a:gsLst>
              <a:gs pos="8000">
                <a:schemeClr val="accent1"/>
              </a:gs>
              <a:gs pos="23000">
                <a:schemeClr val="bg1">
                  <a:lumMod val="95000"/>
                  <a:shade val="67500"/>
                  <a:satMod val="115000"/>
                </a:schemeClr>
              </a:gs>
              <a:gs pos="100000">
                <a:schemeClr val="bg1">
                  <a:lumMod val="95000"/>
                  <a:shade val="100000"/>
                  <a:satMod val="11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5" name="Round Single Corner Rectangle 4">
            <a:extLst>
              <a:ext uri="{FF2B5EF4-FFF2-40B4-BE49-F238E27FC236}">
                <a16:creationId xmlns:a16="http://schemas.microsoft.com/office/drawing/2014/main" id="{BB3579EA-E956-20BC-3558-3338A3411D91}"/>
              </a:ext>
            </a:extLst>
          </p:cNvPr>
          <p:cNvSpPr/>
          <p:nvPr/>
        </p:nvSpPr>
        <p:spPr>
          <a:xfrm>
            <a:off x="1404054" y="3052676"/>
            <a:ext cx="8881983" cy="817497"/>
          </a:xfrm>
          <a:prstGeom prst="round1Rect">
            <a:avLst>
              <a:gd name="adj" fmla="val 12529"/>
            </a:avLst>
          </a:prstGeom>
          <a:gradFill flip="none" rotWithShape="1">
            <a:gsLst>
              <a:gs pos="8000">
                <a:schemeClr val="accent1"/>
              </a:gs>
              <a:gs pos="23000">
                <a:schemeClr val="bg1">
                  <a:lumMod val="95000"/>
                  <a:shade val="67500"/>
                  <a:satMod val="115000"/>
                </a:schemeClr>
              </a:gs>
              <a:gs pos="100000">
                <a:schemeClr val="bg1">
                  <a:lumMod val="95000"/>
                  <a:shade val="100000"/>
                  <a:satMod val="11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6" name="Round Single Corner Rectangle 5">
            <a:extLst>
              <a:ext uri="{FF2B5EF4-FFF2-40B4-BE49-F238E27FC236}">
                <a16:creationId xmlns:a16="http://schemas.microsoft.com/office/drawing/2014/main" id="{A666D79F-5A46-A1A4-6E82-CFDF72F73396}"/>
              </a:ext>
            </a:extLst>
          </p:cNvPr>
          <p:cNvSpPr/>
          <p:nvPr/>
        </p:nvSpPr>
        <p:spPr>
          <a:xfrm>
            <a:off x="1404054" y="3985680"/>
            <a:ext cx="8881983" cy="817497"/>
          </a:xfrm>
          <a:prstGeom prst="round1Rect">
            <a:avLst>
              <a:gd name="adj" fmla="val 12529"/>
            </a:avLst>
          </a:prstGeom>
          <a:gradFill flip="none" rotWithShape="1">
            <a:gsLst>
              <a:gs pos="8000">
                <a:schemeClr val="accent1"/>
              </a:gs>
              <a:gs pos="23000">
                <a:schemeClr val="bg1">
                  <a:lumMod val="95000"/>
                  <a:shade val="67500"/>
                  <a:satMod val="115000"/>
                </a:schemeClr>
              </a:gs>
              <a:gs pos="100000">
                <a:schemeClr val="bg1">
                  <a:lumMod val="95000"/>
                  <a:shade val="100000"/>
                  <a:satMod val="11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7" name="Round Single Corner Rectangle 6">
            <a:extLst>
              <a:ext uri="{FF2B5EF4-FFF2-40B4-BE49-F238E27FC236}">
                <a16:creationId xmlns:a16="http://schemas.microsoft.com/office/drawing/2014/main" id="{44F61CFB-FD80-11CB-F52F-20F80203C9CC}"/>
              </a:ext>
            </a:extLst>
          </p:cNvPr>
          <p:cNvSpPr/>
          <p:nvPr/>
        </p:nvSpPr>
        <p:spPr>
          <a:xfrm>
            <a:off x="1404054" y="4918685"/>
            <a:ext cx="8881983" cy="817497"/>
          </a:xfrm>
          <a:prstGeom prst="round1Rect">
            <a:avLst>
              <a:gd name="adj" fmla="val 12529"/>
            </a:avLst>
          </a:prstGeom>
          <a:gradFill flip="none" rotWithShape="1">
            <a:gsLst>
              <a:gs pos="8000">
                <a:schemeClr val="accent1"/>
              </a:gs>
              <a:gs pos="23000">
                <a:schemeClr val="bg1">
                  <a:lumMod val="95000"/>
                  <a:shade val="67500"/>
                  <a:satMod val="115000"/>
                </a:schemeClr>
              </a:gs>
              <a:gs pos="100000">
                <a:schemeClr val="bg1">
                  <a:lumMod val="95000"/>
                  <a:shade val="100000"/>
                  <a:satMod val="11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21" name="Text 17"/>
          <p:cNvSpPr/>
          <p:nvPr/>
        </p:nvSpPr>
        <p:spPr>
          <a:xfrm>
            <a:off x="2285594" y="6616488"/>
            <a:ext cx="9788485" cy="192584"/>
          </a:xfrm>
          <a:prstGeom prst="rect">
            <a:avLst/>
          </a:prstGeom>
          <a:noFill/>
          <a:ln/>
        </p:spPr>
        <p:txBody>
          <a:bodyPr wrap="none" lIns="0" tIns="0" rIns="0" bIns="0" rtlCol="0" anchor="t"/>
          <a:lstStyle/>
          <a:p>
            <a:pPr algn="r"/>
            <a:r>
              <a:rPr lang="en-US" sz="1000" dirty="0">
                <a:solidFill>
                  <a:srgbClr val="000000"/>
                </a:solidFill>
                <a:latin typeface="Helvetica" panose="020B0604020202020204" pitchFamily="34" charset="0"/>
                <a:ea typeface="Inter" pitchFamily="34" charset="-122"/>
                <a:cs typeface="Helvetica" panose="020B0604020202020204" pitchFamily="34" charset="0"/>
              </a:rPr>
              <a:t>* Actual results vary by organization. These benchmarks are based on typical SAP Ariba customer outcomes across indirect spend transformations.</a:t>
            </a:r>
            <a:endParaRPr lang="en-US" sz="1000" dirty="0">
              <a:latin typeface="Helvetica" panose="020B0604020202020204" pitchFamily="34" charset="0"/>
              <a:cs typeface="Helvetica" panose="020B0604020202020204" pitchFamily="34" charset="0"/>
            </a:endParaRPr>
          </a:p>
        </p:txBody>
      </p:sp>
      <p:sp>
        <p:nvSpPr>
          <p:cNvPr id="26" name="Text 6">
            <a:extLst>
              <a:ext uri="{FF2B5EF4-FFF2-40B4-BE49-F238E27FC236}">
                <a16:creationId xmlns:a16="http://schemas.microsoft.com/office/drawing/2014/main" id="{7D4E64A1-8659-125C-51D1-20BAC69DC059}"/>
              </a:ext>
            </a:extLst>
          </p:cNvPr>
          <p:cNvSpPr/>
          <p:nvPr/>
        </p:nvSpPr>
        <p:spPr>
          <a:xfrm>
            <a:off x="1788608" y="2278675"/>
            <a:ext cx="2401429" cy="262260"/>
          </a:xfrm>
          <a:prstGeom prst="rect">
            <a:avLst/>
          </a:prstGeom>
          <a:noFill/>
          <a:ln/>
        </p:spPr>
        <p:txBody>
          <a:bodyPr wrap="none" lIns="0" tIns="0" rIns="0" bIns="0" rtlCol="0" anchor="t"/>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Requisition Cycle Time</a:t>
            </a:r>
            <a:endParaRPr lang="en-US" sz="1600" dirty="0">
              <a:latin typeface="Helvetica" panose="020B0604020202020204" pitchFamily="34" charset="0"/>
              <a:cs typeface="Helvetica" panose="020B0604020202020204" pitchFamily="34" charset="0"/>
            </a:endParaRPr>
          </a:p>
        </p:txBody>
      </p:sp>
      <p:sp>
        <p:nvSpPr>
          <p:cNvPr id="27" name="Text 7">
            <a:extLst>
              <a:ext uri="{FF2B5EF4-FFF2-40B4-BE49-F238E27FC236}">
                <a16:creationId xmlns:a16="http://schemas.microsoft.com/office/drawing/2014/main" id="{F885488A-E843-BC62-B684-C0DAE50F86F6}"/>
              </a:ext>
            </a:extLst>
          </p:cNvPr>
          <p:cNvSpPr/>
          <p:nvPr/>
        </p:nvSpPr>
        <p:spPr>
          <a:xfrm>
            <a:off x="1788608" y="2538850"/>
            <a:ext cx="5994003" cy="192584"/>
          </a:xfrm>
          <a:prstGeom prst="rect">
            <a:avLst/>
          </a:prstGeom>
          <a:noFill/>
          <a:ln/>
        </p:spPr>
        <p:txBody>
          <a:bodyPr wrap="none" lIns="0" tIns="0" rIns="0" bIns="0" rtlCol="0" anchor="t"/>
          <a:lstStyle/>
          <a:p>
            <a:pPr>
              <a:lnSpc>
                <a:spcPct val="116000"/>
              </a:lnSpc>
            </a:pPr>
            <a:r>
              <a:rPr lang="en-US" sz="1400" dirty="0">
                <a:solidFill>
                  <a:srgbClr val="000000"/>
                </a:solidFill>
                <a:latin typeface="Helvetica" panose="020B0604020202020204" pitchFamily="34" charset="0"/>
                <a:ea typeface="Inter" pitchFamily="34" charset="-122"/>
                <a:cs typeface="Helvetica" panose="020B0604020202020204" pitchFamily="34" charset="0"/>
              </a:rPr>
              <a:t>From days to hours with automated approvals and guided workflows.</a:t>
            </a:r>
            <a:endParaRPr lang="en-US" sz="1400" dirty="0">
              <a:latin typeface="Helvetica" panose="020B0604020202020204" pitchFamily="34" charset="0"/>
              <a:cs typeface="Helvetica" panose="020B0604020202020204" pitchFamily="34" charset="0"/>
            </a:endParaRPr>
          </a:p>
        </p:txBody>
      </p:sp>
      <p:sp>
        <p:nvSpPr>
          <p:cNvPr id="29" name="Text 8">
            <a:extLst>
              <a:ext uri="{FF2B5EF4-FFF2-40B4-BE49-F238E27FC236}">
                <a16:creationId xmlns:a16="http://schemas.microsoft.com/office/drawing/2014/main" id="{F5E61B66-CEDA-4B03-2785-9D503DEBCCB8}"/>
              </a:ext>
            </a:extLst>
          </p:cNvPr>
          <p:cNvSpPr/>
          <p:nvPr/>
        </p:nvSpPr>
        <p:spPr>
          <a:xfrm>
            <a:off x="1788608" y="3207661"/>
            <a:ext cx="2401429" cy="262260"/>
          </a:xfrm>
          <a:prstGeom prst="rect">
            <a:avLst/>
          </a:prstGeom>
          <a:noFill/>
          <a:ln/>
        </p:spPr>
        <p:txBody>
          <a:bodyPr wrap="none" lIns="0" tIns="0" rIns="0" bIns="0" rtlCol="0" anchor="t"/>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Contract Compliance</a:t>
            </a:r>
            <a:endParaRPr lang="en-US" sz="1600" dirty="0">
              <a:latin typeface="Helvetica" panose="020B0604020202020204" pitchFamily="34" charset="0"/>
              <a:cs typeface="Helvetica" panose="020B0604020202020204" pitchFamily="34" charset="0"/>
            </a:endParaRPr>
          </a:p>
        </p:txBody>
      </p:sp>
      <p:sp>
        <p:nvSpPr>
          <p:cNvPr id="30" name="Text 9">
            <a:extLst>
              <a:ext uri="{FF2B5EF4-FFF2-40B4-BE49-F238E27FC236}">
                <a16:creationId xmlns:a16="http://schemas.microsoft.com/office/drawing/2014/main" id="{CEE70FF7-A7E1-6067-E327-08A3CBC84F82}"/>
              </a:ext>
            </a:extLst>
          </p:cNvPr>
          <p:cNvSpPr/>
          <p:nvPr/>
        </p:nvSpPr>
        <p:spPr>
          <a:xfrm>
            <a:off x="1788608" y="3467834"/>
            <a:ext cx="5994003" cy="192584"/>
          </a:xfrm>
          <a:prstGeom prst="rect">
            <a:avLst/>
          </a:prstGeom>
          <a:noFill/>
          <a:ln/>
        </p:spPr>
        <p:txBody>
          <a:bodyPr wrap="none" lIns="0" tIns="0" rIns="0" bIns="0" rtlCol="0" anchor="t"/>
          <a:lstStyle/>
          <a:p>
            <a:pPr>
              <a:lnSpc>
                <a:spcPct val="116000"/>
              </a:lnSpc>
            </a:pPr>
            <a:r>
              <a:rPr lang="en-US" sz="1400" dirty="0">
                <a:solidFill>
                  <a:srgbClr val="000000"/>
                </a:solidFill>
                <a:latin typeface="Helvetica" panose="020B0604020202020204" pitchFamily="34" charset="0"/>
                <a:ea typeface="Inter" pitchFamily="34" charset="-122"/>
                <a:cs typeface="Helvetica" panose="020B0604020202020204" pitchFamily="34" charset="0"/>
              </a:rPr>
              <a:t>Preferred supplier steering and catalog enforcement capture negotiated savings.</a:t>
            </a:r>
            <a:endParaRPr lang="en-US" sz="1400" dirty="0">
              <a:latin typeface="Helvetica" panose="020B0604020202020204" pitchFamily="34" charset="0"/>
              <a:cs typeface="Helvetica" panose="020B0604020202020204" pitchFamily="34" charset="0"/>
            </a:endParaRPr>
          </a:p>
        </p:txBody>
      </p:sp>
      <p:sp>
        <p:nvSpPr>
          <p:cNvPr id="32" name="Text 10">
            <a:extLst>
              <a:ext uri="{FF2B5EF4-FFF2-40B4-BE49-F238E27FC236}">
                <a16:creationId xmlns:a16="http://schemas.microsoft.com/office/drawing/2014/main" id="{4545D74C-ABDD-664A-A677-6CD97D0E3482}"/>
              </a:ext>
            </a:extLst>
          </p:cNvPr>
          <p:cNvSpPr/>
          <p:nvPr/>
        </p:nvSpPr>
        <p:spPr>
          <a:xfrm>
            <a:off x="1788608" y="4136646"/>
            <a:ext cx="2401429" cy="262260"/>
          </a:xfrm>
          <a:prstGeom prst="rect">
            <a:avLst/>
          </a:prstGeom>
          <a:noFill/>
          <a:ln/>
        </p:spPr>
        <p:txBody>
          <a:bodyPr wrap="none" lIns="0" tIns="0" rIns="0" bIns="0" rtlCol="0" anchor="t"/>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Processing Cost</a:t>
            </a:r>
            <a:endParaRPr lang="en-US" sz="1600" dirty="0">
              <a:latin typeface="Helvetica" panose="020B0604020202020204" pitchFamily="34" charset="0"/>
              <a:cs typeface="Helvetica" panose="020B0604020202020204" pitchFamily="34" charset="0"/>
            </a:endParaRPr>
          </a:p>
        </p:txBody>
      </p:sp>
      <p:sp>
        <p:nvSpPr>
          <p:cNvPr id="33" name="Text 11">
            <a:extLst>
              <a:ext uri="{FF2B5EF4-FFF2-40B4-BE49-F238E27FC236}">
                <a16:creationId xmlns:a16="http://schemas.microsoft.com/office/drawing/2014/main" id="{98F5BA9F-07E3-2C2E-089D-F816A7AFD5CC}"/>
              </a:ext>
            </a:extLst>
          </p:cNvPr>
          <p:cNvSpPr/>
          <p:nvPr/>
        </p:nvSpPr>
        <p:spPr>
          <a:xfrm>
            <a:off x="1788608" y="4396820"/>
            <a:ext cx="5994003" cy="192584"/>
          </a:xfrm>
          <a:prstGeom prst="rect">
            <a:avLst/>
          </a:prstGeom>
          <a:noFill/>
          <a:ln/>
        </p:spPr>
        <p:txBody>
          <a:bodyPr wrap="none" lIns="0" tIns="0" rIns="0" bIns="0" rtlCol="0" anchor="t"/>
          <a:lstStyle/>
          <a:p>
            <a:pPr>
              <a:lnSpc>
                <a:spcPct val="116000"/>
              </a:lnSpc>
            </a:pPr>
            <a:r>
              <a:rPr lang="en-US" sz="1400" dirty="0">
                <a:solidFill>
                  <a:srgbClr val="000000"/>
                </a:solidFill>
                <a:latin typeface="Helvetica" panose="020B0604020202020204" pitchFamily="34" charset="0"/>
                <a:ea typeface="Inter" pitchFamily="34" charset="-122"/>
                <a:cs typeface="Helvetica" panose="020B0604020202020204" pitchFamily="34" charset="0"/>
              </a:rPr>
              <a:t>Automation reduces cost per requisition by eliminating manual handling.</a:t>
            </a:r>
            <a:endParaRPr lang="en-US" sz="1400" dirty="0">
              <a:latin typeface="Helvetica" panose="020B0604020202020204" pitchFamily="34" charset="0"/>
              <a:cs typeface="Helvetica" panose="020B0604020202020204" pitchFamily="34" charset="0"/>
            </a:endParaRPr>
          </a:p>
        </p:txBody>
      </p:sp>
      <p:sp>
        <p:nvSpPr>
          <p:cNvPr id="35" name="Text 12">
            <a:extLst>
              <a:ext uri="{FF2B5EF4-FFF2-40B4-BE49-F238E27FC236}">
                <a16:creationId xmlns:a16="http://schemas.microsoft.com/office/drawing/2014/main" id="{65D514F8-306C-3E3D-E2E8-18FE1051A242}"/>
              </a:ext>
            </a:extLst>
          </p:cNvPr>
          <p:cNvSpPr/>
          <p:nvPr/>
        </p:nvSpPr>
        <p:spPr>
          <a:xfrm>
            <a:off x="1788608" y="5065631"/>
            <a:ext cx="2401429" cy="262260"/>
          </a:xfrm>
          <a:prstGeom prst="rect">
            <a:avLst/>
          </a:prstGeom>
          <a:noFill/>
          <a:ln/>
        </p:spPr>
        <p:txBody>
          <a:bodyPr wrap="none" lIns="0" tIns="0" rIns="0" bIns="0" rtlCol="0" anchor="t"/>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Spend Visibility</a:t>
            </a:r>
            <a:endParaRPr lang="en-US" sz="1600" dirty="0">
              <a:latin typeface="Helvetica" panose="020B0604020202020204" pitchFamily="34" charset="0"/>
              <a:cs typeface="Helvetica" panose="020B0604020202020204" pitchFamily="34" charset="0"/>
            </a:endParaRPr>
          </a:p>
        </p:txBody>
      </p:sp>
      <p:sp>
        <p:nvSpPr>
          <p:cNvPr id="36" name="Text 13">
            <a:extLst>
              <a:ext uri="{FF2B5EF4-FFF2-40B4-BE49-F238E27FC236}">
                <a16:creationId xmlns:a16="http://schemas.microsoft.com/office/drawing/2014/main" id="{5E87D158-633A-0860-4752-AEFB821D6FA4}"/>
              </a:ext>
            </a:extLst>
          </p:cNvPr>
          <p:cNvSpPr/>
          <p:nvPr/>
        </p:nvSpPr>
        <p:spPr>
          <a:xfrm>
            <a:off x="1788608" y="5325805"/>
            <a:ext cx="5994003" cy="192584"/>
          </a:xfrm>
          <a:prstGeom prst="rect">
            <a:avLst/>
          </a:prstGeom>
          <a:noFill/>
          <a:ln/>
        </p:spPr>
        <p:txBody>
          <a:bodyPr wrap="none" lIns="0" tIns="0" rIns="0" bIns="0" rtlCol="0" anchor="t"/>
          <a:lstStyle/>
          <a:p>
            <a:pPr>
              <a:lnSpc>
                <a:spcPct val="116000"/>
              </a:lnSpc>
            </a:pPr>
            <a:r>
              <a:rPr lang="en-US" sz="1400" dirty="0">
                <a:solidFill>
                  <a:srgbClr val="000000"/>
                </a:solidFill>
                <a:latin typeface="Helvetica" panose="020B0604020202020204" pitchFamily="34" charset="0"/>
                <a:ea typeface="Inter" pitchFamily="34" charset="-122"/>
                <a:cs typeface="Helvetica" panose="020B0604020202020204" pitchFamily="34" charset="0"/>
              </a:rPr>
              <a:t>Real-time commitment tracking before invoices arrive improves forecasting.</a:t>
            </a:r>
            <a:endParaRPr lang="en-US" sz="1400" dirty="0">
              <a:latin typeface="Helvetica" panose="020B0604020202020204" pitchFamily="34" charset="0"/>
              <a:cs typeface="Helvetica" panose="020B0604020202020204" pitchFamily="34" charset="0"/>
            </a:endParaRPr>
          </a:p>
        </p:txBody>
      </p:sp>
      <p:sp>
        <p:nvSpPr>
          <p:cNvPr id="37" name="Text 1">
            <a:extLst>
              <a:ext uri="{FF2B5EF4-FFF2-40B4-BE49-F238E27FC236}">
                <a16:creationId xmlns:a16="http://schemas.microsoft.com/office/drawing/2014/main" id="{C54C2290-E691-3063-2340-C3E940788BB2}"/>
              </a:ext>
            </a:extLst>
          </p:cNvPr>
          <p:cNvSpPr/>
          <p:nvPr/>
        </p:nvSpPr>
        <p:spPr>
          <a:xfrm>
            <a:off x="8749321" y="2390716"/>
            <a:ext cx="1366182" cy="316260"/>
          </a:xfrm>
          <a:prstGeom prst="rect">
            <a:avLst/>
          </a:prstGeom>
          <a:noFill/>
          <a:ln/>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83000"/>
              </a:lnSpc>
              <a:buNone/>
            </a:pPr>
            <a:r>
              <a:rPr lang="en-US" sz="2500" b="1" dirty="0">
                <a:solidFill>
                  <a:schemeClr val="bg2"/>
                </a:solidFill>
                <a:latin typeface="Helvetica" pitchFamily="2" charset="0"/>
                <a:ea typeface="Kanit" pitchFamily="34" charset="-122"/>
                <a:cs typeface="Kanit" pitchFamily="34" charset="-120"/>
              </a:rPr>
              <a:t>↓80%</a:t>
            </a:r>
            <a:endParaRPr lang="en-US" sz="2500" b="1" dirty="0">
              <a:solidFill>
                <a:schemeClr val="bg2"/>
              </a:solidFill>
              <a:latin typeface="Helvetica" pitchFamily="2" charset="0"/>
            </a:endParaRPr>
          </a:p>
        </p:txBody>
      </p:sp>
      <p:sp>
        <p:nvSpPr>
          <p:cNvPr id="38" name="Text 4">
            <a:extLst>
              <a:ext uri="{FF2B5EF4-FFF2-40B4-BE49-F238E27FC236}">
                <a16:creationId xmlns:a16="http://schemas.microsoft.com/office/drawing/2014/main" id="{74D63CF5-3DDE-FA8E-8D2A-21A7464942CF}"/>
              </a:ext>
            </a:extLst>
          </p:cNvPr>
          <p:cNvSpPr/>
          <p:nvPr/>
        </p:nvSpPr>
        <p:spPr>
          <a:xfrm>
            <a:off x="8749321" y="3296007"/>
            <a:ext cx="1366182" cy="316260"/>
          </a:xfrm>
          <a:prstGeom prst="rect">
            <a:avLst/>
          </a:prstGeom>
          <a:noFill/>
          <a:ln/>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83000"/>
              </a:lnSpc>
              <a:buNone/>
            </a:pPr>
            <a:r>
              <a:rPr lang="en-US" sz="2500" b="1" dirty="0">
                <a:solidFill>
                  <a:schemeClr val="bg2"/>
                </a:solidFill>
                <a:latin typeface="Helvetica" pitchFamily="2" charset="0"/>
                <a:ea typeface="Kanit" pitchFamily="34" charset="-122"/>
                <a:cs typeface="Kanit" pitchFamily="34" charset="-120"/>
              </a:rPr>
              <a:t>↑30%</a:t>
            </a:r>
            <a:endParaRPr lang="en-US" sz="2500" b="1" dirty="0">
              <a:solidFill>
                <a:schemeClr val="bg2"/>
              </a:solidFill>
              <a:latin typeface="Helvetica" pitchFamily="2" charset="0"/>
            </a:endParaRPr>
          </a:p>
        </p:txBody>
      </p:sp>
      <p:sp>
        <p:nvSpPr>
          <p:cNvPr id="39" name="Text 7">
            <a:extLst>
              <a:ext uri="{FF2B5EF4-FFF2-40B4-BE49-F238E27FC236}">
                <a16:creationId xmlns:a16="http://schemas.microsoft.com/office/drawing/2014/main" id="{615E21C4-31F5-FD41-7B22-4EA5A7BD5B76}"/>
              </a:ext>
            </a:extLst>
          </p:cNvPr>
          <p:cNvSpPr/>
          <p:nvPr/>
        </p:nvSpPr>
        <p:spPr>
          <a:xfrm>
            <a:off x="8749321" y="4227364"/>
            <a:ext cx="1366182" cy="316260"/>
          </a:xfrm>
          <a:prstGeom prst="rect">
            <a:avLst/>
          </a:prstGeom>
          <a:noFill/>
          <a:ln/>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83000"/>
              </a:lnSpc>
              <a:buNone/>
            </a:pPr>
            <a:r>
              <a:rPr lang="en-US" sz="2500" b="1" dirty="0">
                <a:solidFill>
                  <a:schemeClr val="bg2"/>
                </a:solidFill>
                <a:latin typeface="Helvetica" pitchFamily="2" charset="0"/>
                <a:ea typeface="Kanit" pitchFamily="34" charset="-122"/>
                <a:cs typeface="Kanit" pitchFamily="34" charset="-120"/>
              </a:rPr>
              <a:t>↓40%</a:t>
            </a:r>
            <a:endParaRPr lang="en-US" sz="2500" b="1" dirty="0">
              <a:solidFill>
                <a:schemeClr val="bg2"/>
              </a:solidFill>
              <a:latin typeface="Helvetica" pitchFamily="2" charset="0"/>
            </a:endParaRPr>
          </a:p>
        </p:txBody>
      </p:sp>
      <p:sp>
        <p:nvSpPr>
          <p:cNvPr id="40" name="Text 10">
            <a:extLst>
              <a:ext uri="{FF2B5EF4-FFF2-40B4-BE49-F238E27FC236}">
                <a16:creationId xmlns:a16="http://schemas.microsoft.com/office/drawing/2014/main" id="{194FC555-9E22-9836-9D5B-37DEF52164EE}"/>
              </a:ext>
            </a:extLst>
          </p:cNvPr>
          <p:cNvSpPr/>
          <p:nvPr/>
        </p:nvSpPr>
        <p:spPr>
          <a:xfrm>
            <a:off x="8749321" y="5168336"/>
            <a:ext cx="1366182" cy="316260"/>
          </a:xfrm>
          <a:prstGeom prst="rect">
            <a:avLst/>
          </a:prstGeom>
          <a:noFill/>
          <a:ln/>
        </p:spPr>
        <p:txBody>
          <a:bodyPr wrap="non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83000"/>
              </a:lnSpc>
              <a:buNone/>
            </a:pPr>
            <a:r>
              <a:rPr lang="en-US" sz="2500" b="1" dirty="0">
                <a:solidFill>
                  <a:schemeClr val="bg2"/>
                </a:solidFill>
                <a:latin typeface="Helvetica" pitchFamily="2" charset="0"/>
                <a:ea typeface="Kanit" pitchFamily="34" charset="-122"/>
                <a:cs typeface="Kanit" pitchFamily="34" charset="-120"/>
              </a:rPr>
              <a:t>100%</a:t>
            </a:r>
            <a:endParaRPr lang="en-US" sz="2500" b="1" dirty="0">
              <a:solidFill>
                <a:schemeClr val="bg2"/>
              </a:solidFill>
              <a:latin typeface="Helvetica" pitchFamily="2" charset="0"/>
            </a:endParaRPr>
          </a:p>
        </p:txBody>
      </p:sp>
      <p:sp>
        <p:nvSpPr>
          <p:cNvPr id="45" name="Text 2">
            <a:extLst>
              <a:ext uri="{FF2B5EF4-FFF2-40B4-BE49-F238E27FC236}">
                <a16:creationId xmlns:a16="http://schemas.microsoft.com/office/drawing/2014/main" id="{23759DBB-808B-DC22-839C-156DDBE4B026}"/>
              </a:ext>
            </a:extLst>
          </p:cNvPr>
          <p:cNvSpPr/>
          <p:nvPr/>
        </p:nvSpPr>
        <p:spPr>
          <a:xfrm>
            <a:off x="953681" y="616841"/>
            <a:ext cx="5274378" cy="622524"/>
          </a:xfrm>
          <a:prstGeom prst="rect">
            <a:avLst/>
          </a:prstGeom>
          <a:noFill/>
          <a:ln/>
        </p:spPr>
        <p:txBody>
          <a:bodyPr wrap="none" lIns="0" tIns="0" rIns="0" bIns="0" rtlCol="0" anchor="t"/>
          <a:lstStyle/>
          <a:p>
            <a:pPr>
              <a:lnSpc>
                <a:spcPct val="104000"/>
              </a:lnSpc>
            </a:pPr>
            <a:r>
              <a:rPr lang="en-US" sz="3400" b="1" dirty="0">
                <a:solidFill>
                  <a:srgbClr val="000000"/>
                </a:solidFill>
                <a:latin typeface="Helvetica" panose="020B0604020202020204" pitchFamily="34" charset="0"/>
                <a:ea typeface="Inter Bold" pitchFamily="34" charset="-122"/>
                <a:cs typeface="Helvetica" panose="020B0604020202020204" pitchFamily="34" charset="0"/>
              </a:rPr>
              <a:t>Business Value &amp; ROI</a:t>
            </a:r>
            <a:endParaRPr lang="en-US" sz="3400" dirty="0">
              <a:latin typeface="Helvetica" panose="020B0604020202020204" pitchFamily="34" charset="0"/>
              <a:cs typeface="Helvetica" panose="020B0604020202020204" pitchFamily="34" charset="0"/>
            </a:endParaRPr>
          </a:p>
        </p:txBody>
      </p:sp>
      <p:sp>
        <p:nvSpPr>
          <p:cNvPr id="47" name="Text 3">
            <a:extLst>
              <a:ext uri="{FF2B5EF4-FFF2-40B4-BE49-F238E27FC236}">
                <a16:creationId xmlns:a16="http://schemas.microsoft.com/office/drawing/2014/main" id="{9E6C44D2-E63E-F79E-0810-9711BB04A338}"/>
              </a:ext>
            </a:extLst>
          </p:cNvPr>
          <p:cNvSpPr/>
          <p:nvPr/>
        </p:nvSpPr>
        <p:spPr>
          <a:xfrm>
            <a:off x="953680" y="1158597"/>
            <a:ext cx="6102213" cy="235753"/>
          </a:xfrm>
          <a:prstGeom prst="rect">
            <a:avLst/>
          </a:prstGeom>
          <a:noFill/>
          <a:ln/>
        </p:spPr>
        <p:txBody>
          <a:bodyPr wrap="none" lIns="0" tIns="0" rIns="0" bIns="0" rtlCol="0" anchor="t"/>
          <a:lstStyle/>
          <a:p>
            <a:pPr>
              <a:lnSpc>
                <a:spcPct val="116000"/>
              </a:lnSpc>
            </a:pPr>
            <a:r>
              <a:rPr lang="en-US" sz="1400" dirty="0">
                <a:solidFill>
                  <a:schemeClr val="accent3"/>
                </a:solidFill>
                <a:latin typeface="Helvetica" panose="020B0604020202020204" pitchFamily="34" charset="0"/>
                <a:ea typeface="Inter" pitchFamily="34" charset="-122"/>
                <a:cs typeface="Helvetica" panose="020B0604020202020204" pitchFamily="34" charset="0"/>
              </a:rPr>
              <a:t>Measured outcomes from streamlined procurement and stronger compliance.</a:t>
            </a:r>
            <a:endParaRPr lang="en-US" sz="1400" dirty="0">
              <a:solidFill>
                <a:schemeClr val="accent3"/>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122520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57BEF041-17E6-5A34-C3D2-F7167D8CC8E5}"/>
              </a:ext>
            </a:extLst>
          </p:cNvPr>
          <p:cNvSpPr/>
          <p:nvPr/>
        </p:nvSpPr>
        <p:spPr>
          <a:xfrm>
            <a:off x="788934" y="1963393"/>
            <a:ext cx="479818" cy="508624"/>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5" name="Round Single Corner Rectangle 4">
            <a:extLst>
              <a:ext uri="{FF2B5EF4-FFF2-40B4-BE49-F238E27FC236}">
                <a16:creationId xmlns:a16="http://schemas.microsoft.com/office/drawing/2014/main" id="{46B17C0E-470F-2E65-AD5A-BD110519C5C1}"/>
              </a:ext>
            </a:extLst>
          </p:cNvPr>
          <p:cNvSpPr/>
          <p:nvPr/>
        </p:nvSpPr>
        <p:spPr>
          <a:xfrm>
            <a:off x="788934" y="3011036"/>
            <a:ext cx="479818" cy="508624"/>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6" name="Round Single Corner Rectangle 5">
            <a:extLst>
              <a:ext uri="{FF2B5EF4-FFF2-40B4-BE49-F238E27FC236}">
                <a16:creationId xmlns:a16="http://schemas.microsoft.com/office/drawing/2014/main" id="{3FE23B3B-29EB-655A-DC20-9675FF4AC62C}"/>
              </a:ext>
            </a:extLst>
          </p:cNvPr>
          <p:cNvSpPr/>
          <p:nvPr/>
        </p:nvSpPr>
        <p:spPr>
          <a:xfrm>
            <a:off x="788934" y="4058679"/>
            <a:ext cx="479818" cy="508624"/>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7" name="Round Single Corner Rectangle 6">
            <a:extLst>
              <a:ext uri="{FF2B5EF4-FFF2-40B4-BE49-F238E27FC236}">
                <a16:creationId xmlns:a16="http://schemas.microsoft.com/office/drawing/2014/main" id="{A9C1C016-94CE-55D5-8F70-3F0BA22FBC13}"/>
              </a:ext>
            </a:extLst>
          </p:cNvPr>
          <p:cNvSpPr/>
          <p:nvPr/>
        </p:nvSpPr>
        <p:spPr>
          <a:xfrm>
            <a:off x="788934" y="5106322"/>
            <a:ext cx="479818" cy="508624"/>
          </a:xfrm>
          <a:prstGeom prst="round1Rect">
            <a:avLst>
              <a:gd name="adj" fmla="val 1252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2" name="Shape 0"/>
          <p:cNvSpPr/>
          <p:nvPr/>
        </p:nvSpPr>
        <p:spPr>
          <a:xfrm>
            <a:off x="661492" y="535286"/>
            <a:ext cx="1363365" cy="187721"/>
          </a:xfrm>
          <a:prstGeom prst="roundRect">
            <a:avLst>
              <a:gd name="adj" fmla="val 20617"/>
            </a:avLst>
          </a:prstGeom>
          <a:noFill/>
          <a:ln/>
          <a:effectLst>
            <a:outerShdw blurRad="101600" dist="50800" dir="16200000" algn="bl" rotWithShape="0">
              <a:srgbClr val="1B1B37">
                <a:alpha val="100000"/>
              </a:srgbClr>
            </a:outerShdw>
          </a:effectLst>
        </p:spPr>
        <p:txBody>
          <a:bodyPr/>
          <a:lstStyle/>
          <a:p>
            <a:endParaRPr lang="en-US">
              <a:latin typeface="Helvetica" panose="020B0604020202020204" pitchFamily="34" charset="0"/>
              <a:cs typeface="Helvetica" panose="020B0604020202020204" pitchFamily="34" charset="0"/>
            </a:endParaRPr>
          </a:p>
        </p:txBody>
      </p:sp>
      <p:sp>
        <p:nvSpPr>
          <p:cNvPr id="4" name="Text 2"/>
          <p:cNvSpPr/>
          <p:nvPr/>
        </p:nvSpPr>
        <p:spPr>
          <a:xfrm>
            <a:off x="564510" y="737509"/>
            <a:ext cx="5265582" cy="517042"/>
          </a:xfrm>
          <a:prstGeom prst="rect">
            <a:avLst/>
          </a:prstGeom>
          <a:noFill/>
          <a:ln/>
        </p:spPr>
        <p:txBody>
          <a:bodyPr wrap="none" lIns="0" tIns="0" rIns="0" bIns="0" rtlCol="0" anchor="t"/>
          <a:lstStyle/>
          <a:p>
            <a:pPr>
              <a:lnSpc>
                <a:spcPct val="104000"/>
              </a:lnSpc>
            </a:pPr>
            <a:r>
              <a:rPr lang="en-US" sz="3400" b="1" dirty="0">
                <a:solidFill>
                  <a:srgbClr val="000000"/>
                </a:solidFill>
                <a:latin typeface="Helvetica" panose="020B0604020202020204" pitchFamily="34" charset="0"/>
                <a:ea typeface="Inter Bold" pitchFamily="34" charset="-122"/>
                <a:cs typeface="Helvetica" panose="020B0604020202020204" pitchFamily="34" charset="0"/>
              </a:rPr>
              <a:t>Why SAP Ariba Buying?</a:t>
            </a:r>
            <a:endParaRPr lang="en-US" sz="3400" dirty="0">
              <a:latin typeface="Helvetica" panose="020B0604020202020204" pitchFamily="34" charset="0"/>
              <a:cs typeface="Helvetica" panose="020B0604020202020204" pitchFamily="34" charset="0"/>
            </a:endParaRPr>
          </a:p>
        </p:txBody>
      </p:sp>
      <p:pic>
        <p:nvPicPr>
          <p:cNvPr id="8" name="Image 1" descr="preencoded.png"/>
          <p:cNvPicPr>
            <a:picLocks noChangeAspect="1"/>
          </p:cNvPicPr>
          <p:nvPr/>
        </p:nvPicPr>
        <p:blipFill>
          <a:blip r:embed="rId3"/>
          <a:srcRect l="12199" r="11543"/>
          <a:stretch>
            <a:fillRect/>
          </a:stretch>
        </p:blipFill>
        <p:spPr>
          <a:xfrm>
            <a:off x="7048767" y="723007"/>
            <a:ext cx="4578723" cy="5457591"/>
          </a:xfrm>
          <a:prstGeom prst="rect">
            <a:avLst/>
          </a:prstGeom>
        </p:spPr>
      </p:pic>
      <p:sp>
        <p:nvSpPr>
          <p:cNvPr id="10" name="Text 5"/>
          <p:cNvSpPr/>
          <p:nvPr/>
        </p:nvSpPr>
        <p:spPr>
          <a:xfrm>
            <a:off x="1665701" y="1826318"/>
            <a:ext cx="2358231" cy="179884"/>
          </a:xfrm>
          <a:prstGeom prst="rect">
            <a:avLst/>
          </a:prstGeom>
          <a:noFill/>
          <a:ln/>
        </p:spPr>
        <p:txBody>
          <a:bodyPr wrap="none" lIns="0" tIns="0" rIns="0" bIns="0" rtlCol="0" anchor="t"/>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Largest B2B Network</a:t>
            </a:r>
            <a:endParaRPr lang="en-US" sz="1600" dirty="0">
              <a:latin typeface="Helvetica" panose="020B0604020202020204" pitchFamily="34" charset="0"/>
              <a:cs typeface="Helvetica" panose="020B0604020202020204" pitchFamily="34" charset="0"/>
            </a:endParaRPr>
          </a:p>
        </p:txBody>
      </p:sp>
      <p:sp>
        <p:nvSpPr>
          <p:cNvPr id="11" name="Text 6"/>
          <p:cNvSpPr/>
          <p:nvPr/>
        </p:nvSpPr>
        <p:spPr>
          <a:xfrm>
            <a:off x="1665701" y="2082732"/>
            <a:ext cx="3013960" cy="296465"/>
          </a:xfrm>
          <a:prstGeom prst="rect">
            <a:avLst/>
          </a:prstGeom>
          <a:noFill/>
          <a:ln/>
        </p:spPr>
        <p:txBody>
          <a:bodyPr wrap="square" lIns="0" tIns="0" rIns="0" bIns="0" rtlCol="0" anchor="t">
            <a:noAutofit/>
          </a:bodyPr>
          <a:lstStyle/>
          <a:p>
            <a:pPr>
              <a:lnSpc>
                <a:spcPct val="107000"/>
              </a:lnSpc>
            </a:pPr>
            <a:r>
              <a:rPr lang="en-US" sz="1400" dirty="0">
                <a:solidFill>
                  <a:srgbClr val="000000"/>
                </a:solidFill>
                <a:latin typeface="Helvetica" panose="020B0604020202020204" pitchFamily="34" charset="0"/>
                <a:ea typeface="Inter" pitchFamily="34" charset="-122"/>
                <a:cs typeface="Helvetica" panose="020B0604020202020204" pitchFamily="34" charset="0"/>
              </a:rPr>
              <a:t>Direct connectivity to millions of suppliers on SAP Business Network.</a:t>
            </a:r>
            <a:endParaRPr lang="en-US" sz="1400" dirty="0">
              <a:latin typeface="Helvetica" panose="020B0604020202020204" pitchFamily="34" charset="0"/>
              <a:cs typeface="Helvetica" panose="020B0604020202020204" pitchFamily="34" charset="0"/>
            </a:endParaRPr>
          </a:p>
        </p:txBody>
      </p:sp>
      <p:sp>
        <p:nvSpPr>
          <p:cNvPr id="13" name="Text 7"/>
          <p:cNvSpPr/>
          <p:nvPr/>
        </p:nvSpPr>
        <p:spPr>
          <a:xfrm>
            <a:off x="1665701" y="2888072"/>
            <a:ext cx="2358231" cy="179884"/>
          </a:xfrm>
          <a:prstGeom prst="rect">
            <a:avLst/>
          </a:prstGeom>
          <a:noFill/>
          <a:ln/>
        </p:spPr>
        <p:txBody>
          <a:bodyPr wrap="none" lIns="0" tIns="0" rIns="0" bIns="0" rtlCol="0" anchor="t"/>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Native SAP Integration</a:t>
            </a:r>
            <a:endParaRPr lang="en-US" sz="1600" dirty="0">
              <a:latin typeface="Helvetica" panose="020B0604020202020204" pitchFamily="34" charset="0"/>
              <a:cs typeface="Helvetica" panose="020B0604020202020204" pitchFamily="34" charset="0"/>
            </a:endParaRPr>
          </a:p>
        </p:txBody>
      </p:sp>
      <p:sp>
        <p:nvSpPr>
          <p:cNvPr id="14" name="Text 8"/>
          <p:cNvSpPr/>
          <p:nvPr/>
        </p:nvSpPr>
        <p:spPr>
          <a:xfrm>
            <a:off x="1665701" y="3144486"/>
            <a:ext cx="3013960" cy="296465"/>
          </a:xfrm>
          <a:prstGeom prst="rect">
            <a:avLst/>
          </a:prstGeom>
          <a:noFill/>
          <a:ln/>
        </p:spPr>
        <p:txBody>
          <a:bodyPr wrap="square" lIns="0" tIns="0" rIns="0" bIns="0" rtlCol="0" anchor="t">
            <a:noAutofit/>
          </a:bodyPr>
          <a:lstStyle/>
          <a:p>
            <a:pPr>
              <a:lnSpc>
                <a:spcPct val="107000"/>
              </a:lnSpc>
            </a:pPr>
            <a:r>
              <a:rPr lang="en-US" sz="1400" dirty="0">
                <a:solidFill>
                  <a:srgbClr val="000000"/>
                </a:solidFill>
                <a:latin typeface="Helvetica" panose="020B0604020202020204" pitchFamily="34" charset="0"/>
                <a:ea typeface="Inter" pitchFamily="34" charset="-122"/>
                <a:cs typeface="Helvetica" panose="020B0604020202020204" pitchFamily="34" charset="0"/>
              </a:rPr>
              <a:t>Single vendor, single roadmap with S/4HANA,  no integration risk.</a:t>
            </a:r>
            <a:endParaRPr lang="en-US" sz="1400" dirty="0">
              <a:latin typeface="Helvetica" panose="020B0604020202020204" pitchFamily="34" charset="0"/>
              <a:cs typeface="Helvetica" panose="020B0604020202020204" pitchFamily="34" charset="0"/>
            </a:endParaRPr>
          </a:p>
        </p:txBody>
      </p:sp>
      <p:sp>
        <p:nvSpPr>
          <p:cNvPr id="16" name="Text 9"/>
          <p:cNvSpPr/>
          <p:nvPr/>
        </p:nvSpPr>
        <p:spPr>
          <a:xfrm>
            <a:off x="1678554" y="3934500"/>
            <a:ext cx="2358231" cy="179884"/>
          </a:xfrm>
          <a:prstGeom prst="rect">
            <a:avLst/>
          </a:prstGeom>
          <a:noFill/>
          <a:ln/>
        </p:spPr>
        <p:txBody>
          <a:bodyPr wrap="none" lIns="0" tIns="0" rIns="0" bIns="0" rtlCol="0" anchor="t"/>
          <a:lstStyle/>
          <a:p>
            <a:pPr>
              <a:lnSpc>
                <a:spcPct val="104000"/>
              </a:lnSpc>
            </a:pPr>
            <a:r>
              <a:rPr lang="en-US" sz="1600" b="1" dirty="0">
                <a:solidFill>
                  <a:srgbClr val="000000"/>
                </a:solidFill>
                <a:latin typeface="Helvetica" panose="020B0604020202020204" pitchFamily="34" charset="0"/>
                <a:ea typeface="Inter Bold" pitchFamily="34" charset="-122"/>
                <a:cs typeface="Helvetica" panose="020B0604020202020204" pitchFamily="34" charset="0"/>
              </a:rPr>
              <a:t>Faster Time to Value</a:t>
            </a:r>
            <a:endParaRPr lang="en-US" sz="1600" dirty="0">
              <a:latin typeface="Helvetica" panose="020B0604020202020204" pitchFamily="34" charset="0"/>
              <a:cs typeface="Helvetica" panose="020B0604020202020204" pitchFamily="34" charset="0"/>
            </a:endParaRPr>
          </a:p>
        </p:txBody>
      </p:sp>
      <p:sp>
        <p:nvSpPr>
          <p:cNvPr id="17" name="Text 10"/>
          <p:cNvSpPr/>
          <p:nvPr/>
        </p:nvSpPr>
        <p:spPr>
          <a:xfrm>
            <a:off x="1678554" y="4190913"/>
            <a:ext cx="3464533" cy="444699"/>
          </a:xfrm>
          <a:prstGeom prst="rect">
            <a:avLst/>
          </a:prstGeom>
          <a:noFill/>
          <a:ln/>
        </p:spPr>
        <p:txBody>
          <a:bodyPr wrap="square" lIns="0" tIns="0" rIns="0" bIns="0" rtlCol="0" anchor="t">
            <a:noAutofit/>
          </a:bodyPr>
          <a:lstStyle/>
          <a:p>
            <a:pPr>
              <a:lnSpc>
                <a:spcPct val="107000"/>
              </a:lnSpc>
            </a:pPr>
            <a:r>
              <a:rPr lang="en-US" sz="1400" dirty="0">
                <a:solidFill>
                  <a:srgbClr val="000000"/>
                </a:solidFill>
                <a:latin typeface="Helvetica" panose="020B0604020202020204" pitchFamily="34" charset="0"/>
                <a:ea typeface="Inter" pitchFamily="34" charset="-122"/>
                <a:cs typeface="Helvetica" panose="020B0604020202020204" pitchFamily="34" charset="0"/>
              </a:rPr>
              <a:t>Configurable without heavy custom development, go live in weeks, not months.</a:t>
            </a:r>
            <a:endParaRPr lang="en-US" sz="1400" dirty="0">
              <a:latin typeface="Helvetica" panose="020B0604020202020204" pitchFamily="34" charset="0"/>
              <a:cs typeface="Helvetica" panose="020B0604020202020204" pitchFamily="34" charset="0"/>
            </a:endParaRPr>
          </a:p>
        </p:txBody>
      </p:sp>
      <p:sp>
        <p:nvSpPr>
          <p:cNvPr id="19" name="Text 11"/>
          <p:cNvSpPr/>
          <p:nvPr/>
        </p:nvSpPr>
        <p:spPr>
          <a:xfrm>
            <a:off x="1678554" y="5003930"/>
            <a:ext cx="2358331" cy="179884"/>
          </a:xfrm>
          <a:prstGeom prst="rect">
            <a:avLst/>
          </a:prstGeom>
          <a:noFill/>
          <a:ln/>
        </p:spPr>
        <p:txBody>
          <a:bodyPr wrap="none" lIns="0" tIns="0" rIns="0" bIns="0" rtlCol="0" anchor="t"/>
          <a:lstStyle/>
          <a:p>
            <a:pPr>
              <a:lnSpc>
                <a:spcPct val="104000"/>
              </a:lnSpc>
            </a:pPr>
            <a:r>
              <a:rPr lang="en-US" sz="1600" b="1">
                <a:solidFill>
                  <a:srgbClr val="000000"/>
                </a:solidFill>
                <a:latin typeface="Helvetica" panose="020B0604020202020204" pitchFamily="34" charset="0"/>
                <a:ea typeface="Inter Bold" pitchFamily="34" charset="-122"/>
                <a:cs typeface="Helvetica" panose="020B0604020202020204" pitchFamily="34" charset="0"/>
              </a:rPr>
              <a:t>AI-Powered Solution</a:t>
            </a:r>
            <a:endParaRPr lang="en-US" sz="1600" dirty="0">
              <a:latin typeface="Helvetica" panose="020B0604020202020204" pitchFamily="34" charset="0"/>
              <a:cs typeface="Helvetica" panose="020B0604020202020204" pitchFamily="34" charset="0"/>
            </a:endParaRPr>
          </a:p>
        </p:txBody>
      </p:sp>
      <p:sp>
        <p:nvSpPr>
          <p:cNvPr id="20" name="Text 12"/>
          <p:cNvSpPr/>
          <p:nvPr/>
        </p:nvSpPr>
        <p:spPr>
          <a:xfrm>
            <a:off x="1678554" y="5260344"/>
            <a:ext cx="3464680" cy="296465"/>
          </a:xfrm>
          <a:prstGeom prst="rect">
            <a:avLst/>
          </a:prstGeom>
          <a:noFill/>
          <a:ln/>
        </p:spPr>
        <p:txBody>
          <a:bodyPr wrap="square" lIns="0" tIns="0" rIns="0" bIns="0" rtlCol="0" anchor="t">
            <a:noAutofit/>
          </a:bodyPr>
          <a:lstStyle/>
          <a:p>
            <a:pPr>
              <a:lnSpc>
                <a:spcPct val="107000"/>
              </a:lnSpc>
            </a:pPr>
            <a:r>
              <a:rPr lang="en-US" sz="1400" dirty="0">
                <a:solidFill>
                  <a:srgbClr val="000000"/>
                </a:solidFill>
                <a:latin typeface="Helvetica" panose="020B0604020202020204" pitchFamily="34" charset="0"/>
                <a:ea typeface="Inter" pitchFamily="34" charset="-122"/>
                <a:cs typeface="Helvetica" panose="020B0604020202020204" pitchFamily="34" charset="0"/>
              </a:rPr>
              <a:t>Enabled &amp; ongoing innovation in AI-assisted sourcing, buying, and spend intelligence.</a:t>
            </a:r>
            <a:endParaRPr lang="en-US" sz="1400" dirty="0">
              <a:latin typeface="Helvetica" panose="020B0604020202020204" pitchFamily="34" charset="0"/>
              <a:cs typeface="Helvetica" panose="020B0604020202020204" pitchFamily="34" charset="0"/>
            </a:endParaRPr>
          </a:p>
        </p:txBody>
      </p:sp>
      <p:pic>
        <p:nvPicPr>
          <p:cNvPr id="25" name="Graphic 24" descr="Checkmark with solid fill">
            <a:extLst>
              <a:ext uri="{FF2B5EF4-FFF2-40B4-BE49-F238E27FC236}">
                <a16:creationId xmlns:a16="http://schemas.microsoft.com/office/drawing/2014/main" id="{716EF33E-D5A0-AFD7-AC4A-2ADA57DC24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2025" y="2044083"/>
            <a:ext cx="353636" cy="353636"/>
          </a:xfrm>
          <a:prstGeom prst="rect">
            <a:avLst/>
          </a:prstGeom>
        </p:spPr>
      </p:pic>
      <p:pic>
        <p:nvPicPr>
          <p:cNvPr id="26" name="Graphic 25" descr="Checkmark with solid fill">
            <a:extLst>
              <a:ext uri="{FF2B5EF4-FFF2-40B4-BE49-F238E27FC236}">
                <a16:creationId xmlns:a16="http://schemas.microsoft.com/office/drawing/2014/main" id="{EE06382A-9C38-2286-1EE8-7E74362E24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2025" y="3090660"/>
            <a:ext cx="353636" cy="353636"/>
          </a:xfrm>
          <a:prstGeom prst="rect">
            <a:avLst/>
          </a:prstGeom>
        </p:spPr>
      </p:pic>
      <p:pic>
        <p:nvPicPr>
          <p:cNvPr id="27" name="Graphic 26" descr="Checkmark with solid fill">
            <a:extLst>
              <a:ext uri="{FF2B5EF4-FFF2-40B4-BE49-F238E27FC236}">
                <a16:creationId xmlns:a16="http://schemas.microsoft.com/office/drawing/2014/main" id="{3F390F83-3462-5467-5171-971DDC7AAC3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2025" y="4137237"/>
            <a:ext cx="353636" cy="353636"/>
          </a:xfrm>
          <a:prstGeom prst="rect">
            <a:avLst/>
          </a:prstGeom>
        </p:spPr>
      </p:pic>
      <p:pic>
        <p:nvPicPr>
          <p:cNvPr id="28" name="Graphic 27" descr="Checkmark with solid fill">
            <a:extLst>
              <a:ext uri="{FF2B5EF4-FFF2-40B4-BE49-F238E27FC236}">
                <a16:creationId xmlns:a16="http://schemas.microsoft.com/office/drawing/2014/main" id="{5A3A3401-4E63-5127-A504-5F81627AF1D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2025" y="5183814"/>
            <a:ext cx="353636" cy="353636"/>
          </a:xfrm>
          <a:prstGeom prst="rect">
            <a:avLst/>
          </a:prstGeom>
        </p:spPr>
      </p:pic>
    </p:spTree>
    <p:extLst>
      <p:ext uri="{BB962C8B-B14F-4D97-AF65-F5344CB8AC3E}">
        <p14:creationId xmlns:p14="http://schemas.microsoft.com/office/powerpoint/2010/main" val="944154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5754A227-DA89-59AE-A4C2-59486B7F29F1}"/>
              </a:ext>
            </a:extLst>
          </p:cNvPr>
          <p:cNvSpPr/>
          <p:nvPr/>
        </p:nvSpPr>
        <p:spPr>
          <a:xfrm>
            <a:off x="621395" y="5226170"/>
            <a:ext cx="11345317" cy="1252508"/>
          </a:xfrm>
          <a:prstGeom prst="round1Rect">
            <a:avLst>
              <a:gd name="adj" fmla="val 125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itchFamily="2" charset="0"/>
            </a:endParaRPr>
          </a:p>
        </p:txBody>
      </p:sp>
      <p:sp>
        <p:nvSpPr>
          <p:cNvPr id="5" name="Text 2"/>
          <p:cNvSpPr/>
          <p:nvPr/>
        </p:nvSpPr>
        <p:spPr>
          <a:xfrm>
            <a:off x="651966" y="597676"/>
            <a:ext cx="10869017" cy="415329"/>
          </a:xfrm>
          <a:prstGeom prst="rect">
            <a:avLst/>
          </a:prstGeom>
          <a:noFill/>
          <a:ln/>
        </p:spPr>
        <p:txBody>
          <a:bodyPr wrap="none" lIns="0" tIns="0" rIns="0" bIns="0" rtlCol="0" anchor="t"/>
          <a:lstStyle/>
          <a:p>
            <a:pPr>
              <a:lnSpc>
                <a:spcPct val="104000"/>
              </a:lnSpc>
            </a:pPr>
            <a:r>
              <a:rPr lang="en-US" sz="3400" b="1" dirty="0" err="1">
                <a:solidFill>
                  <a:srgbClr val="000000"/>
                </a:solidFill>
                <a:latin typeface="Helvetica" panose="020B0604020202020204" pitchFamily="34" charset="0"/>
                <a:ea typeface="Inter Bold" pitchFamily="34" charset="-122"/>
                <a:cs typeface="Helvetica" panose="020B0604020202020204" pitchFamily="34" charset="0"/>
              </a:rPr>
              <a:t>Auritas</a:t>
            </a:r>
            <a:r>
              <a:rPr lang="en-US" sz="3400" b="1" dirty="0">
                <a:solidFill>
                  <a:srgbClr val="000000"/>
                </a:solidFill>
                <a:latin typeface="Helvetica" panose="020B0604020202020204" pitchFamily="34" charset="0"/>
                <a:ea typeface="Inter Bold" pitchFamily="34" charset="-122"/>
                <a:cs typeface="Helvetica" panose="020B0604020202020204" pitchFamily="34" charset="0"/>
              </a:rPr>
              <a:t> Implementation Approach &amp; Next Steps</a:t>
            </a:r>
            <a:endParaRPr lang="en-US" sz="3400" dirty="0">
              <a:latin typeface="Helvetica" panose="020B0604020202020204" pitchFamily="34" charset="0"/>
              <a:cs typeface="Helvetica" panose="020B0604020202020204" pitchFamily="34" charset="0"/>
            </a:endParaRPr>
          </a:p>
        </p:txBody>
      </p:sp>
      <p:sp>
        <p:nvSpPr>
          <p:cNvPr id="6" name="Text 3"/>
          <p:cNvSpPr/>
          <p:nvPr/>
        </p:nvSpPr>
        <p:spPr>
          <a:xfrm>
            <a:off x="651966" y="1146622"/>
            <a:ext cx="10973916" cy="330964"/>
          </a:xfrm>
          <a:prstGeom prst="rect">
            <a:avLst/>
          </a:prstGeom>
          <a:noFill/>
          <a:ln/>
        </p:spPr>
        <p:txBody>
          <a:bodyPr wrap="none" lIns="0" tIns="0" rIns="0" bIns="0" rtlCol="0" anchor="t"/>
          <a:lstStyle/>
          <a:p>
            <a:pPr>
              <a:lnSpc>
                <a:spcPct val="114000"/>
              </a:lnSpc>
            </a:pPr>
            <a:r>
              <a:rPr lang="en-US" sz="1300" dirty="0">
                <a:solidFill>
                  <a:srgbClr val="000000"/>
                </a:solidFill>
                <a:latin typeface="Helvetica" panose="020B0604020202020204" pitchFamily="34" charset="0"/>
                <a:ea typeface="Inter" pitchFamily="34" charset="-122"/>
                <a:cs typeface="Helvetica" panose="020B0604020202020204" pitchFamily="34" charset="0"/>
              </a:rPr>
              <a:t>A phased approach minimizes disruption and delivers value early. Typical timeline: </a:t>
            </a:r>
            <a:r>
              <a:rPr lang="en-US" sz="1300" b="1" dirty="0">
                <a:solidFill>
                  <a:srgbClr val="000000"/>
                </a:solidFill>
                <a:latin typeface="Helvetica" panose="020B0604020202020204" pitchFamily="34" charset="0"/>
                <a:ea typeface="Inter Bold" pitchFamily="34" charset="-122"/>
                <a:cs typeface="Helvetica" panose="020B0604020202020204" pitchFamily="34" charset="0"/>
              </a:rPr>
              <a:t>12–20 weeks,</a:t>
            </a:r>
            <a:r>
              <a:rPr lang="en-US" sz="1300" dirty="0">
                <a:solidFill>
                  <a:srgbClr val="000000"/>
                </a:solidFill>
                <a:latin typeface="Helvetica" panose="020B0604020202020204" pitchFamily="34" charset="0"/>
                <a:ea typeface="Inter" pitchFamily="34" charset="-122"/>
                <a:cs typeface="Helvetica" panose="020B0604020202020204" pitchFamily="34" charset="0"/>
              </a:rPr>
              <a:t> depending on scope and landscape complexity.</a:t>
            </a:r>
            <a:endParaRPr lang="en-US" sz="1300" dirty="0">
              <a:latin typeface="Helvetica" panose="020B0604020202020204" pitchFamily="34" charset="0"/>
              <a:cs typeface="Helvetica" panose="020B0604020202020204" pitchFamily="34" charset="0"/>
            </a:endParaRPr>
          </a:p>
        </p:txBody>
      </p:sp>
      <p:sp>
        <p:nvSpPr>
          <p:cNvPr id="7" name="Shape 4"/>
          <p:cNvSpPr/>
          <p:nvPr/>
        </p:nvSpPr>
        <p:spPr>
          <a:xfrm>
            <a:off x="6086475" y="1991023"/>
            <a:ext cx="19051" cy="3123108"/>
          </a:xfrm>
          <a:prstGeom prst="roundRect">
            <a:avLst>
              <a:gd name="adj" fmla="val 293013"/>
            </a:avLst>
          </a:prstGeom>
          <a:solidFill>
            <a:schemeClr val="accent3"/>
          </a:solidFill>
          <a:ln>
            <a:noFill/>
          </a:ln>
        </p:spPr>
        <p:txBody>
          <a:bodyPr/>
          <a:lstStyle/>
          <a:p>
            <a:endParaRPr lang="en-US">
              <a:latin typeface="Helvetica" panose="020B0604020202020204" pitchFamily="34" charset="0"/>
              <a:cs typeface="Helvetica" panose="020B0604020202020204" pitchFamily="34" charset="0"/>
            </a:endParaRPr>
          </a:p>
        </p:txBody>
      </p:sp>
      <p:sp>
        <p:nvSpPr>
          <p:cNvPr id="8" name="Shape 5"/>
          <p:cNvSpPr/>
          <p:nvPr/>
        </p:nvSpPr>
        <p:spPr>
          <a:xfrm>
            <a:off x="5566916" y="2130921"/>
            <a:ext cx="398661" cy="19051"/>
          </a:xfrm>
          <a:prstGeom prst="roundRect">
            <a:avLst>
              <a:gd name="adj" fmla="val 293013"/>
            </a:avLst>
          </a:prstGeom>
          <a:solidFill>
            <a:schemeClr val="accent3"/>
          </a:solidFill>
          <a:ln>
            <a:noFill/>
          </a:ln>
        </p:spPr>
        <p:txBody>
          <a:bodyPr/>
          <a:lstStyle/>
          <a:p>
            <a:endParaRPr lang="en-US">
              <a:latin typeface="Helvetica" panose="020B0604020202020204" pitchFamily="34" charset="0"/>
              <a:cs typeface="Helvetica" panose="020B0604020202020204" pitchFamily="34" charset="0"/>
            </a:endParaRPr>
          </a:p>
        </p:txBody>
      </p:sp>
      <p:sp>
        <p:nvSpPr>
          <p:cNvPr id="9" name="Shape 6"/>
          <p:cNvSpPr/>
          <p:nvPr/>
        </p:nvSpPr>
        <p:spPr>
          <a:xfrm>
            <a:off x="5946527" y="1991023"/>
            <a:ext cx="298947" cy="298947"/>
          </a:xfrm>
          <a:prstGeom prst="roundRect">
            <a:avLst>
              <a:gd name="adj" fmla="val 18673"/>
            </a:avLst>
          </a:prstGeom>
          <a:solidFill>
            <a:schemeClr val="accent1"/>
          </a:solidFill>
          <a:ln w="4763">
            <a:noFill/>
            <a:prstDash val="solid"/>
          </a:ln>
        </p:spPr>
        <p:txBody>
          <a:bodyPr/>
          <a:lstStyle/>
          <a:p>
            <a:endParaRPr lang="en-US">
              <a:solidFill>
                <a:schemeClr val="bg2"/>
              </a:solidFill>
              <a:latin typeface="Helvetica" panose="020B0604020202020204" pitchFamily="34" charset="0"/>
              <a:cs typeface="Helvetica" panose="020B0604020202020204" pitchFamily="34" charset="0"/>
            </a:endParaRPr>
          </a:p>
        </p:txBody>
      </p:sp>
      <p:sp>
        <p:nvSpPr>
          <p:cNvPr id="10" name="Text 7"/>
          <p:cNvSpPr/>
          <p:nvPr/>
        </p:nvSpPr>
        <p:spPr>
          <a:xfrm>
            <a:off x="5996285" y="2015877"/>
            <a:ext cx="199331" cy="249139"/>
          </a:xfrm>
          <a:prstGeom prst="rect">
            <a:avLst/>
          </a:prstGeom>
          <a:noFill/>
          <a:ln/>
        </p:spPr>
        <p:txBody>
          <a:bodyPr wrap="none" lIns="0" tIns="0" rIns="0" bIns="0" rtlCol="0" anchor="ctr"/>
          <a:lstStyle/>
          <a:p>
            <a:pPr algn="ctr"/>
            <a:r>
              <a:rPr lang="en-US" sz="1533" b="1" dirty="0">
                <a:solidFill>
                  <a:schemeClr val="bg2"/>
                </a:solidFill>
                <a:latin typeface="Helvetica" panose="020B0604020202020204" pitchFamily="34" charset="0"/>
                <a:ea typeface="Inter Bold" pitchFamily="34" charset="-122"/>
                <a:cs typeface="Helvetica" panose="020B0604020202020204" pitchFamily="34" charset="0"/>
              </a:rPr>
              <a:t>1</a:t>
            </a:r>
            <a:endParaRPr lang="en-US" sz="1533" dirty="0">
              <a:solidFill>
                <a:schemeClr val="bg2"/>
              </a:solidFill>
              <a:latin typeface="Helvetica" panose="020B0604020202020204" pitchFamily="34" charset="0"/>
              <a:cs typeface="Helvetica" panose="020B0604020202020204" pitchFamily="34" charset="0"/>
            </a:endParaRPr>
          </a:p>
        </p:txBody>
      </p:sp>
      <p:sp>
        <p:nvSpPr>
          <p:cNvPr id="11" name="Text 8"/>
          <p:cNvSpPr/>
          <p:nvPr/>
        </p:nvSpPr>
        <p:spPr>
          <a:xfrm>
            <a:off x="3176988" y="2036663"/>
            <a:ext cx="2254543" cy="298947"/>
          </a:xfrm>
          <a:prstGeom prst="rect">
            <a:avLst/>
          </a:prstGeom>
          <a:noFill/>
          <a:ln/>
        </p:spPr>
        <p:txBody>
          <a:bodyPr wrap="none" lIns="0" tIns="0" rIns="0" bIns="0" rtlCol="0" anchor="t"/>
          <a:lstStyle/>
          <a:p>
            <a:pPr algn="r">
              <a:lnSpc>
                <a:spcPct val="104000"/>
              </a:lnSpc>
            </a:pPr>
            <a:r>
              <a:rPr lang="en-US" sz="1267" b="1" dirty="0">
                <a:solidFill>
                  <a:srgbClr val="000000"/>
                </a:solidFill>
                <a:latin typeface="Helvetica" panose="020B0604020202020204" pitchFamily="34" charset="0"/>
                <a:ea typeface="Inter Bold" pitchFamily="34" charset="-122"/>
                <a:cs typeface="Helvetica" panose="020B0604020202020204" pitchFamily="34" charset="0"/>
              </a:rPr>
              <a:t>Phase 1: Discover &amp; Design</a:t>
            </a:r>
            <a:endParaRPr lang="en-US" sz="1267" dirty="0">
              <a:latin typeface="Helvetica" panose="020B0604020202020204" pitchFamily="34" charset="0"/>
              <a:cs typeface="Helvetica" panose="020B0604020202020204" pitchFamily="34" charset="0"/>
            </a:endParaRPr>
          </a:p>
        </p:txBody>
      </p:sp>
      <p:sp>
        <p:nvSpPr>
          <p:cNvPr id="12" name="Text 9"/>
          <p:cNvSpPr/>
          <p:nvPr/>
        </p:nvSpPr>
        <p:spPr>
          <a:xfrm>
            <a:off x="2279572" y="2300288"/>
            <a:ext cx="3151959" cy="376603"/>
          </a:xfrm>
          <a:prstGeom prst="rect">
            <a:avLst/>
          </a:prstGeom>
          <a:noFill/>
          <a:ln/>
        </p:spPr>
        <p:txBody>
          <a:bodyPr wrap="none" lIns="0" tIns="0" rIns="0" bIns="0" rtlCol="0" anchor="t"/>
          <a:lstStyle/>
          <a:p>
            <a:pPr algn="r">
              <a:lnSpc>
                <a:spcPct val="114000"/>
              </a:lnSpc>
            </a:pPr>
            <a:r>
              <a:rPr lang="en-US" sz="1000" dirty="0">
                <a:solidFill>
                  <a:srgbClr val="000000"/>
                </a:solidFill>
                <a:latin typeface="Helvetica" panose="020B0604020202020204" pitchFamily="34" charset="0"/>
                <a:ea typeface="Inter" pitchFamily="34" charset="-122"/>
                <a:cs typeface="Helvetica" panose="020B0604020202020204" pitchFamily="34" charset="0"/>
              </a:rPr>
              <a:t>Map processes, org structure, and approval matrix</a:t>
            </a:r>
            <a:endParaRPr lang="en-US" sz="1000" dirty="0">
              <a:latin typeface="Helvetica" panose="020B0604020202020204" pitchFamily="34" charset="0"/>
              <a:cs typeface="Helvetica" panose="020B0604020202020204" pitchFamily="34" charset="0"/>
            </a:endParaRPr>
          </a:p>
        </p:txBody>
      </p:sp>
      <p:sp>
        <p:nvSpPr>
          <p:cNvPr id="13" name="Shape 10"/>
          <p:cNvSpPr/>
          <p:nvPr/>
        </p:nvSpPr>
        <p:spPr>
          <a:xfrm>
            <a:off x="6226423" y="2849364"/>
            <a:ext cx="398661" cy="19051"/>
          </a:xfrm>
          <a:prstGeom prst="roundRect">
            <a:avLst>
              <a:gd name="adj" fmla="val 293013"/>
            </a:avLst>
          </a:prstGeom>
          <a:solidFill>
            <a:schemeClr val="accent3"/>
          </a:solidFill>
          <a:ln>
            <a:noFill/>
          </a:ln>
        </p:spPr>
        <p:txBody>
          <a:bodyPr/>
          <a:lstStyle/>
          <a:p>
            <a:endParaRPr lang="en-US">
              <a:latin typeface="Helvetica" panose="020B0604020202020204" pitchFamily="34" charset="0"/>
              <a:cs typeface="Helvetica" panose="020B0604020202020204" pitchFamily="34" charset="0"/>
            </a:endParaRPr>
          </a:p>
        </p:txBody>
      </p:sp>
      <p:sp>
        <p:nvSpPr>
          <p:cNvPr id="14" name="Shape 11"/>
          <p:cNvSpPr/>
          <p:nvPr/>
        </p:nvSpPr>
        <p:spPr>
          <a:xfrm>
            <a:off x="5946527" y="2709465"/>
            <a:ext cx="298947" cy="298947"/>
          </a:xfrm>
          <a:prstGeom prst="roundRect">
            <a:avLst>
              <a:gd name="adj" fmla="val 18673"/>
            </a:avLst>
          </a:prstGeom>
          <a:solidFill>
            <a:schemeClr val="accent1"/>
          </a:solidFill>
          <a:ln w="4763">
            <a:noFill/>
            <a:prstDash val="solid"/>
          </a:ln>
        </p:spPr>
        <p:txBody>
          <a:bodyPr/>
          <a:lstStyle/>
          <a:p>
            <a:endParaRPr lang="en-US">
              <a:solidFill>
                <a:schemeClr val="bg2"/>
              </a:solidFill>
              <a:latin typeface="Helvetica" panose="020B0604020202020204" pitchFamily="34" charset="0"/>
              <a:cs typeface="Helvetica" panose="020B0604020202020204" pitchFamily="34" charset="0"/>
            </a:endParaRPr>
          </a:p>
        </p:txBody>
      </p:sp>
      <p:sp>
        <p:nvSpPr>
          <p:cNvPr id="15" name="Text 12"/>
          <p:cNvSpPr/>
          <p:nvPr/>
        </p:nvSpPr>
        <p:spPr>
          <a:xfrm>
            <a:off x="5996285" y="2734320"/>
            <a:ext cx="199331" cy="249139"/>
          </a:xfrm>
          <a:prstGeom prst="rect">
            <a:avLst/>
          </a:prstGeom>
          <a:noFill/>
          <a:ln/>
        </p:spPr>
        <p:txBody>
          <a:bodyPr wrap="none" lIns="0" tIns="0" rIns="0" bIns="0" rtlCol="0" anchor="ctr"/>
          <a:lstStyle/>
          <a:p>
            <a:pPr algn="ctr"/>
            <a:r>
              <a:rPr lang="en-US" sz="1533" b="1" dirty="0">
                <a:solidFill>
                  <a:schemeClr val="bg2"/>
                </a:solidFill>
                <a:latin typeface="Helvetica" panose="020B0604020202020204" pitchFamily="34" charset="0"/>
                <a:ea typeface="Inter Bold" pitchFamily="34" charset="-122"/>
                <a:cs typeface="Helvetica" panose="020B0604020202020204" pitchFamily="34" charset="0"/>
              </a:rPr>
              <a:t>2</a:t>
            </a:r>
            <a:endParaRPr lang="en-US" sz="1533" dirty="0">
              <a:solidFill>
                <a:schemeClr val="bg2"/>
              </a:solidFill>
              <a:latin typeface="Helvetica" panose="020B0604020202020204" pitchFamily="34" charset="0"/>
              <a:cs typeface="Helvetica" panose="020B0604020202020204" pitchFamily="34" charset="0"/>
            </a:endParaRPr>
          </a:p>
        </p:txBody>
      </p:sp>
      <p:sp>
        <p:nvSpPr>
          <p:cNvPr id="16" name="Text 13"/>
          <p:cNvSpPr/>
          <p:nvPr/>
        </p:nvSpPr>
        <p:spPr>
          <a:xfrm>
            <a:off x="6760468" y="2755107"/>
            <a:ext cx="1942857" cy="298947"/>
          </a:xfrm>
          <a:prstGeom prst="rect">
            <a:avLst/>
          </a:prstGeom>
          <a:noFill/>
          <a:ln/>
        </p:spPr>
        <p:txBody>
          <a:bodyPr wrap="none" lIns="0" tIns="0" rIns="0" bIns="0" rtlCol="0" anchor="t"/>
          <a:lstStyle/>
          <a:p>
            <a:pPr>
              <a:lnSpc>
                <a:spcPct val="104000"/>
              </a:lnSpc>
            </a:pPr>
            <a:r>
              <a:rPr lang="en-US" sz="1267" b="1" dirty="0">
                <a:solidFill>
                  <a:srgbClr val="000000"/>
                </a:solidFill>
                <a:latin typeface="Helvetica" panose="020B0604020202020204" pitchFamily="34" charset="0"/>
                <a:ea typeface="Inter Bold" pitchFamily="34" charset="-122"/>
                <a:cs typeface="Helvetica" panose="020B0604020202020204" pitchFamily="34" charset="0"/>
              </a:rPr>
              <a:t>Phase 2: Configure</a:t>
            </a:r>
            <a:endParaRPr lang="en-US" sz="1267" dirty="0">
              <a:latin typeface="Helvetica" panose="020B0604020202020204" pitchFamily="34" charset="0"/>
              <a:cs typeface="Helvetica" panose="020B0604020202020204" pitchFamily="34" charset="0"/>
            </a:endParaRPr>
          </a:p>
        </p:txBody>
      </p:sp>
      <p:sp>
        <p:nvSpPr>
          <p:cNvPr id="17" name="Text 14"/>
          <p:cNvSpPr/>
          <p:nvPr/>
        </p:nvSpPr>
        <p:spPr>
          <a:xfrm>
            <a:off x="6760468" y="3018731"/>
            <a:ext cx="3642438" cy="363388"/>
          </a:xfrm>
          <a:prstGeom prst="rect">
            <a:avLst/>
          </a:prstGeom>
          <a:noFill/>
          <a:ln/>
        </p:spPr>
        <p:txBody>
          <a:bodyPr wrap="none" lIns="0" tIns="0" rIns="0" bIns="0" rtlCol="0" anchor="t"/>
          <a:lstStyle/>
          <a:p>
            <a:pPr>
              <a:lnSpc>
                <a:spcPct val="114000"/>
              </a:lnSpc>
            </a:pPr>
            <a:r>
              <a:rPr lang="en-US" sz="1000" dirty="0">
                <a:solidFill>
                  <a:srgbClr val="000000"/>
                </a:solidFill>
                <a:latin typeface="Helvetica" panose="020B0604020202020204" pitchFamily="34" charset="0"/>
                <a:ea typeface="Inter" pitchFamily="34" charset="-122"/>
                <a:cs typeface="Helvetica" panose="020B0604020202020204" pitchFamily="34" charset="0"/>
              </a:rPr>
              <a:t>Set up catalogs, workflows, integration, and Guided Buying</a:t>
            </a:r>
            <a:endParaRPr lang="en-US" sz="1000" dirty="0">
              <a:latin typeface="Helvetica" panose="020B0604020202020204" pitchFamily="34" charset="0"/>
              <a:cs typeface="Helvetica" panose="020B0604020202020204" pitchFamily="34" charset="0"/>
            </a:endParaRPr>
          </a:p>
        </p:txBody>
      </p:sp>
      <p:sp>
        <p:nvSpPr>
          <p:cNvPr id="18" name="Shape 15"/>
          <p:cNvSpPr/>
          <p:nvPr/>
        </p:nvSpPr>
        <p:spPr>
          <a:xfrm>
            <a:off x="5566916" y="3497163"/>
            <a:ext cx="398661" cy="19051"/>
          </a:xfrm>
          <a:prstGeom prst="roundRect">
            <a:avLst>
              <a:gd name="adj" fmla="val 293013"/>
            </a:avLst>
          </a:prstGeom>
          <a:solidFill>
            <a:schemeClr val="accent3"/>
          </a:solidFill>
          <a:ln>
            <a:noFill/>
          </a:ln>
        </p:spPr>
        <p:txBody>
          <a:bodyPr/>
          <a:lstStyle/>
          <a:p>
            <a:endParaRPr lang="en-US">
              <a:latin typeface="Helvetica" panose="020B0604020202020204" pitchFamily="34" charset="0"/>
              <a:cs typeface="Helvetica" panose="020B0604020202020204" pitchFamily="34" charset="0"/>
            </a:endParaRPr>
          </a:p>
        </p:txBody>
      </p:sp>
      <p:sp>
        <p:nvSpPr>
          <p:cNvPr id="19" name="Shape 16"/>
          <p:cNvSpPr/>
          <p:nvPr/>
        </p:nvSpPr>
        <p:spPr>
          <a:xfrm>
            <a:off x="5946527" y="3357265"/>
            <a:ext cx="298947" cy="298947"/>
          </a:xfrm>
          <a:prstGeom prst="roundRect">
            <a:avLst>
              <a:gd name="adj" fmla="val 18673"/>
            </a:avLst>
          </a:prstGeom>
          <a:solidFill>
            <a:schemeClr val="accent1"/>
          </a:solidFill>
          <a:ln w="4763">
            <a:noFill/>
            <a:prstDash val="solid"/>
          </a:ln>
        </p:spPr>
        <p:txBody>
          <a:bodyPr/>
          <a:lstStyle/>
          <a:p>
            <a:endParaRPr lang="en-US">
              <a:solidFill>
                <a:schemeClr val="bg2"/>
              </a:solidFill>
              <a:latin typeface="Helvetica" panose="020B0604020202020204" pitchFamily="34" charset="0"/>
              <a:cs typeface="Helvetica" panose="020B0604020202020204" pitchFamily="34" charset="0"/>
            </a:endParaRPr>
          </a:p>
        </p:txBody>
      </p:sp>
      <p:sp>
        <p:nvSpPr>
          <p:cNvPr id="20" name="Text 17"/>
          <p:cNvSpPr/>
          <p:nvPr/>
        </p:nvSpPr>
        <p:spPr>
          <a:xfrm>
            <a:off x="5996285" y="3382119"/>
            <a:ext cx="199331" cy="249139"/>
          </a:xfrm>
          <a:prstGeom prst="rect">
            <a:avLst/>
          </a:prstGeom>
          <a:noFill/>
          <a:ln/>
        </p:spPr>
        <p:txBody>
          <a:bodyPr wrap="none" lIns="0" tIns="0" rIns="0" bIns="0" rtlCol="0" anchor="ctr"/>
          <a:lstStyle/>
          <a:p>
            <a:pPr algn="ctr"/>
            <a:r>
              <a:rPr lang="en-US" sz="1533" b="1" dirty="0">
                <a:solidFill>
                  <a:schemeClr val="bg2"/>
                </a:solidFill>
                <a:latin typeface="Helvetica" panose="020B0604020202020204" pitchFamily="34" charset="0"/>
                <a:ea typeface="Inter Bold" pitchFamily="34" charset="-122"/>
                <a:cs typeface="Helvetica" panose="020B0604020202020204" pitchFamily="34" charset="0"/>
              </a:rPr>
              <a:t>3</a:t>
            </a:r>
            <a:endParaRPr lang="en-US" sz="1533" dirty="0">
              <a:solidFill>
                <a:schemeClr val="bg2"/>
              </a:solidFill>
              <a:latin typeface="Helvetica" panose="020B0604020202020204" pitchFamily="34" charset="0"/>
              <a:cs typeface="Helvetica" panose="020B0604020202020204" pitchFamily="34" charset="0"/>
            </a:endParaRPr>
          </a:p>
        </p:txBody>
      </p:sp>
      <p:sp>
        <p:nvSpPr>
          <p:cNvPr id="21" name="Text 18"/>
          <p:cNvSpPr/>
          <p:nvPr/>
        </p:nvSpPr>
        <p:spPr>
          <a:xfrm>
            <a:off x="3547430" y="3402906"/>
            <a:ext cx="1884101" cy="224103"/>
          </a:xfrm>
          <a:prstGeom prst="rect">
            <a:avLst/>
          </a:prstGeom>
          <a:noFill/>
          <a:ln/>
        </p:spPr>
        <p:txBody>
          <a:bodyPr wrap="none" lIns="0" tIns="0" rIns="0" bIns="0" rtlCol="0" anchor="t"/>
          <a:lstStyle/>
          <a:p>
            <a:pPr algn="r">
              <a:lnSpc>
                <a:spcPct val="104000"/>
              </a:lnSpc>
            </a:pPr>
            <a:r>
              <a:rPr lang="en-US" sz="1267" b="1" dirty="0">
                <a:solidFill>
                  <a:srgbClr val="000000"/>
                </a:solidFill>
                <a:latin typeface="Helvetica" panose="020B0604020202020204" pitchFamily="34" charset="0"/>
                <a:ea typeface="Inter Bold" pitchFamily="34" charset="-122"/>
                <a:cs typeface="Helvetica" panose="020B0604020202020204" pitchFamily="34" charset="0"/>
              </a:rPr>
              <a:t>Phase 3: Test &amp; UAT</a:t>
            </a:r>
            <a:endParaRPr lang="en-US" sz="1267" dirty="0">
              <a:latin typeface="Helvetica" panose="020B0604020202020204" pitchFamily="34" charset="0"/>
              <a:cs typeface="Helvetica" panose="020B0604020202020204" pitchFamily="34" charset="0"/>
            </a:endParaRPr>
          </a:p>
        </p:txBody>
      </p:sp>
      <p:sp>
        <p:nvSpPr>
          <p:cNvPr id="22" name="Text 19"/>
          <p:cNvSpPr/>
          <p:nvPr/>
        </p:nvSpPr>
        <p:spPr>
          <a:xfrm>
            <a:off x="2355772" y="3666529"/>
            <a:ext cx="3075759" cy="330964"/>
          </a:xfrm>
          <a:prstGeom prst="rect">
            <a:avLst/>
          </a:prstGeom>
          <a:noFill/>
          <a:ln/>
        </p:spPr>
        <p:txBody>
          <a:bodyPr wrap="none" lIns="0" tIns="0" rIns="0" bIns="0" rtlCol="0" anchor="t"/>
          <a:lstStyle/>
          <a:p>
            <a:pPr algn="r">
              <a:lnSpc>
                <a:spcPct val="114000"/>
              </a:lnSpc>
            </a:pPr>
            <a:r>
              <a:rPr lang="en-US" sz="1000" dirty="0">
                <a:solidFill>
                  <a:srgbClr val="000000"/>
                </a:solidFill>
                <a:latin typeface="Helvetica" panose="020B0604020202020204" pitchFamily="34" charset="0"/>
                <a:ea typeface="Inter" pitchFamily="34" charset="-122"/>
                <a:cs typeface="Helvetica" panose="020B0604020202020204" pitchFamily="34" charset="0"/>
              </a:rPr>
              <a:t>Validate end-to-end flows with key stakeholders</a:t>
            </a:r>
            <a:endParaRPr lang="en-US" sz="1000" dirty="0">
              <a:latin typeface="Helvetica" panose="020B0604020202020204" pitchFamily="34" charset="0"/>
              <a:cs typeface="Helvetica" panose="020B0604020202020204" pitchFamily="34" charset="0"/>
            </a:endParaRPr>
          </a:p>
        </p:txBody>
      </p:sp>
      <p:sp>
        <p:nvSpPr>
          <p:cNvPr id="23" name="Shape 20"/>
          <p:cNvSpPr/>
          <p:nvPr/>
        </p:nvSpPr>
        <p:spPr>
          <a:xfrm>
            <a:off x="6226423" y="4145061"/>
            <a:ext cx="398661" cy="19051"/>
          </a:xfrm>
          <a:prstGeom prst="roundRect">
            <a:avLst>
              <a:gd name="adj" fmla="val 293013"/>
            </a:avLst>
          </a:prstGeom>
          <a:solidFill>
            <a:schemeClr val="accent3"/>
          </a:solidFill>
          <a:ln>
            <a:noFill/>
          </a:ln>
        </p:spPr>
        <p:txBody>
          <a:bodyPr/>
          <a:lstStyle/>
          <a:p>
            <a:endParaRPr lang="en-US">
              <a:latin typeface="Helvetica" panose="020B0604020202020204" pitchFamily="34" charset="0"/>
              <a:cs typeface="Helvetica" panose="020B0604020202020204" pitchFamily="34" charset="0"/>
            </a:endParaRPr>
          </a:p>
        </p:txBody>
      </p:sp>
      <p:sp>
        <p:nvSpPr>
          <p:cNvPr id="24" name="Shape 21"/>
          <p:cNvSpPr/>
          <p:nvPr/>
        </p:nvSpPr>
        <p:spPr>
          <a:xfrm>
            <a:off x="5946527" y="4005163"/>
            <a:ext cx="298947" cy="298947"/>
          </a:xfrm>
          <a:prstGeom prst="roundRect">
            <a:avLst>
              <a:gd name="adj" fmla="val 18673"/>
            </a:avLst>
          </a:prstGeom>
          <a:solidFill>
            <a:schemeClr val="accent1"/>
          </a:solidFill>
          <a:ln w="4763">
            <a:noFill/>
            <a:prstDash val="solid"/>
          </a:ln>
        </p:spPr>
        <p:txBody>
          <a:bodyPr/>
          <a:lstStyle/>
          <a:p>
            <a:endParaRPr lang="en-US">
              <a:solidFill>
                <a:schemeClr val="bg2"/>
              </a:solidFill>
              <a:latin typeface="Helvetica" panose="020B0604020202020204" pitchFamily="34" charset="0"/>
              <a:cs typeface="Helvetica" panose="020B0604020202020204" pitchFamily="34" charset="0"/>
            </a:endParaRPr>
          </a:p>
        </p:txBody>
      </p:sp>
      <p:sp>
        <p:nvSpPr>
          <p:cNvPr id="25" name="Text 22"/>
          <p:cNvSpPr/>
          <p:nvPr/>
        </p:nvSpPr>
        <p:spPr>
          <a:xfrm>
            <a:off x="5996285" y="4030017"/>
            <a:ext cx="199331" cy="249139"/>
          </a:xfrm>
          <a:prstGeom prst="rect">
            <a:avLst/>
          </a:prstGeom>
          <a:noFill/>
          <a:ln/>
        </p:spPr>
        <p:txBody>
          <a:bodyPr wrap="none" lIns="0" tIns="0" rIns="0" bIns="0" rtlCol="0" anchor="ctr"/>
          <a:lstStyle/>
          <a:p>
            <a:pPr algn="ctr"/>
            <a:r>
              <a:rPr lang="en-US" sz="1533" b="1" dirty="0">
                <a:solidFill>
                  <a:schemeClr val="bg2"/>
                </a:solidFill>
                <a:latin typeface="Helvetica" panose="020B0604020202020204" pitchFamily="34" charset="0"/>
                <a:ea typeface="Inter Bold" pitchFamily="34" charset="-122"/>
                <a:cs typeface="Helvetica" panose="020B0604020202020204" pitchFamily="34" charset="0"/>
              </a:rPr>
              <a:t>4</a:t>
            </a:r>
            <a:endParaRPr lang="en-US" sz="1533" dirty="0">
              <a:solidFill>
                <a:schemeClr val="bg2"/>
              </a:solidFill>
              <a:latin typeface="Helvetica" panose="020B0604020202020204" pitchFamily="34" charset="0"/>
              <a:cs typeface="Helvetica" panose="020B0604020202020204" pitchFamily="34" charset="0"/>
            </a:endParaRPr>
          </a:p>
        </p:txBody>
      </p:sp>
      <p:sp>
        <p:nvSpPr>
          <p:cNvPr id="26" name="Text 23"/>
          <p:cNvSpPr/>
          <p:nvPr/>
        </p:nvSpPr>
        <p:spPr>
          <a:xfrm>
            <a:off x="6760468" y="4050804"/>
            <a:ext cx="2397532" cy="259985"/>
          </a:xfrm>
          <a:prstGeom prst="rect">
            <a:avLst/>
          </a:prstGeom>
          <a:noFill/>
          <a:ln/>
        </p:spPr>
        <p:txBody>
          <a:bodyPr wrap="none" lIns="0" tIns="0" rIns="0" bIns="0" rtlCol="0" anchor="t"/>
          <a:lstStyle/>
          <a:p>
            <a:pPr>
              <a:lnSpc>
                <a:spcPct val="104000"/>
              </a:lnSpc>
            </a:pPr>
            <a:r>
              <a:rPr lang="en-US" sz="1267" b="1" dirty="0">
                <a:solidFill>
                  <a:srgbClr val="000000"/>
                </a:solidFill>
                <a:latin typeface="Helvetica" panose="020B0604020202020204" pitchFamily="34" charset="0"/>
                <a:ea typeface="Inter Bold" pitchFamily="34" charset="-122"/>
                <a:cs typeface="Helvetica" panose="020B0604020202020204" pitchFamily="34" charset="0"/>
              </a:rPr>
              <a:t>Phase 4: Go Live &amp; Hypercare</a:t>
            </a:r>
            <a:endParaRPr lang="en-US" sz="1267" dirty="0">
              <a:latin typeface="Helvetica" panose="020B0604020202020204" pitchFamily="34" charset="0"/>
              <a:cs typeface="Helvetica" panose="020B0604020202020204" pitchFamily="34" charset="0"/>
            </a:endParaRPr>
          </a:p>
        </p:txBody>
      </p:sp>
      <p:sp>
        <p:nvSpPr>
          <p:cNvPr id="27" name="Text 24"/>
          <p:cNvSpPr/>
          <p:nvPr/>
        </p:nvSpPr>
        <p:spPr>
          <a:xfrm>
            <a:off x="6760468" y="4314428"/>
            <a:ext cx="3375050" cy="363388"/>
          </a:xfrm>
          <a:prstGeom prst="rect">
            <a:avLst/>
          </a:prstGeom>
          <a:noFill/>
          <a:ln/>
        </p:spPr>
        <p:txBody>
          <a:bodyPr wrap="none" lIns="0" tIns="0" rIns="0" bIns="0" rtlCol="0" anchor="t"/>
          <a:lstStyle/>
          <a:p>
            <a:pPr>
              <a:lnSpc>
                <a:spcPct val="114000"/>
              </a:lnSpc>
            </a:pPr>
            <a:r>
              <a:rPr lang="en-US" sz="1000" dirty="0">
                <a:solidFill>
                  <a:srgbClr val="000000"/>
                </a:solidFill>
                <a:latin typeface="Helvetica" panose="020B0604020202020204" pitchFamily="34" charset="0"/>
                <a:ea typeface="Inter" pitchFamily="34" charset="-122"/>
                <a:cs typeface="Helvetica" panose="020B0604020202020204" pitchFamily="34" charset="0"/>
              </a:rPr>
              <a:t>Change management, training, and post-launch support</a:t>
            </a:r>
            <a:endParaRPr lang="en-US" sz="1000" dirty="0">
              <a:latin typeface="Helvetica" panose="020B0604020202020204" pitchFamily="34" charset="0"/>
              <a:cs typeface="Helvetica" panose="020B0604020202020204" pitchFamily="34" charset="0"/>
            </a:endParaRPr>
          </a:p>
        </p:txBody>
      </p:sp>
      <p:sp>
        <p:nvSpPr>
          <p:cNvPr id="28" name="Text 25"/>
          <p:cNvSpPr/>
          <p:nvPr/>
        </p:nvSpPr>
        <p:spPr>
          <a:xfrm>
            <a:off x="345840" y="5641508"/>
            <a:ext cx="1346482" cy="421195"/>
          </a:xfrm>
          <a:prstGeom prst="rect">
            <a:avLst/>
          </a:prstGeom>
          <a:solidFill>
            <a:schemeClr val="accent1"/>
          </a:solidFill>
          <a:ln/>
        </p:spPr>
        <p:txBody>
          <a:bodyPr wrap="none" lIns="0" tIns="0" rIns="0" bIns="0" rtlCol="0" anchor="ctr"/>
          <a:lstStyle/>
          <a:p>
            <a:pPr algn="ctr">
              <a:lnSpc>
                <a:spcPct val="104000"/>
              </a:lnSpc>
            </a:pPr>
            <a:r>
              <a:rPr lang="en-US" sz="1267" b="1" dirty="0">
                <a:solidFill>
                  <a:schemeClr val="bg2"/>
                </a:solidFill>
                <a:latin typeface="Helvetica" panose="020B0604020202020204" pitchFamily="34" charset="0"/>
                <a:ea typeface="Inter Bold" pitchFamily="34" charset="-122"/>
                <a:cs typeface="Helvetica" panose="020B0604020202020204" pitchFamily="34" charset="0"/>
              </a:rPr>
              <a:t>Recommended </a:t>
            </a:r>
          </a:p>
          <a:p>
            <a:pPr algn="ctr">
              <a:lnSpc>
                <a:spcPct val="104000"/>
              </a:lnSpc>
            </a:pPr>
            <a:r>
              <a:rPr lang="en-US" sz="1267" b="1" dirty="0">
                <a:solidFill>
                  <a:schemeClr val="bg2"/>
                </a:solidFill>
                <a:latin typeface="Helvetica" panose="020B0604020202020204" pitchFamily="34" charset="0"/>
                <a:ea typeface="Inter Bold" pitchFamily="34" charset="-122"/>
                <a:cs typeface="Helvetica" panose="020B0604020202020204" pitchFamily="34" charset="0"/>
              </a:rPr>
              <a:t>Next Steps</a:t>
            </a:r>
            <a:endParaRPr lang="en-US" sz="1267" dirty="0">
              <a:solidFill>
                <a:schemeClr val="bg2"/>
              </a:solidFill>
              <a:latin typeface="Helvetica" panose="020B0604020202020204" pitchFamily="34" charset="0"/>
              <a:cs typeface="Helvetica" panose="020B0604020202020204" pitchFamily="34" charset="0"/>
            </a:endParaRPr>
          </a:p>
        </p:txBody>
      </p:sp>
      <p:sp>
        <p:nvSpPr>
          <p:cNvPr id="29" name="Shape 26"/>
          <p:cNvSpPr/>
          <p:nvPr/>
        </p:nvSpPr>
        <p:spPr>
          <a:xfrm>
            <a:off x="1942747" y="5522379"/>
            <a:ext cx="298947" cy="298947"/>
          </a:xfrm>
          <a:prstGeom prst="roundRect">
            <a:avLst>
              <a:gd name="adj" fmla="val 18673"/>
            </a:avLst>
          </a:prstGeom>
          <a:solidFill>
            <a:schemeClr val="accent1"/>
          </a:solidFill>
          <a:ln w="4763">
            <a:noFill/>
            <a:prstDash val="solid"/>
          </a:ln>
        </p:spPr>
        <p:txBody>
          <a:bodyPr/>
          <a:lstStyle/>
          <a:p>
            <a:endParaRPr lang="en-US">
              <a:latin typeface="Helvetica" panose="020B0604020202020204" pitchFamily="34" charset="0"/>
              <a:cs typeface="Helvetica" panose="020B0604020202020204" pitchFamily="34" charset="0"/>
            </a:endParaRPr>
          </a:p>
        </p:txBody>
      </p:sp>
      <p:sp>
        <p:nvSpPr>
          <p:cNvPr id="30" name="Text 27"/>
          <p:cNvSpPr/>
          <p:nvPr/>
        </p:nvSpPr>
        <p:spPr>
          <a:xfrm>
            <a:off x="1992504" y="5547233"/>
            <a:ext cx="199331" cy="249139"/>
          </a:xfrm>
          <a:prstGeom prst="rect">
            <a:avLst/>
          </a:prstGeom>
          <a:noFill/>
          <a:ln/>
        </p:spPr>
        <p:txBody>
          <a:bodyPr wrap="none" lIns="0" tIns="0" rIns="0" bIns="0" rtlCol="0" anchor="ctr"/>
          <a:lstStyle/>
          <a:p>
            <a:pPr algn="ctr"/>
            <a:r>
              <a:rPr lang="en-US" sz="1533" b="1" dirty="0">
                <a:solidFill>
                  <a:schemeClr val="bg2"/>
                </a:solidFill>
                <a:latin typeface="Helvetica" panose="020B0604020202020204" pitchFamily="34" charset="0"/>
                <a:ea typeface="Inter Bold" pitchFamily="34" charset="-122"/>
                <a:cs typeface="Helvetica" panose="020B0604020202020204" pitchFamily="34" charset="0"/>
              </a:rPr>
              <a:t>1</a:t>
            </a:r>
            <a:endParaRPr lang="en-US" sz="1533" dirty="0">
              <a:solidFill>
                <a:schemeClr val="bg2"/>
              </a:solidFill>
              <a:latin typeface="Helvetica" panose="020B0604020202020204" pitchFamily="34" charset="0"/>
              <a:cs typeface="Helvetica" panose="020B0604020202020204" pitchFamily="34" charset="0"/>
            </a:endParaRPr>
          </a:p>
        </p:txBody>
      </p:sp>
      <p:sp>
        <p:nvSpPr>
          <p:cNvPr id="31" name="Text 28"/>
          <p:cNvSpPr/>
          <p:nvPr/>
        </p:nvSpPr>
        <p:spPr>
          <a:xfrm>
            <a:off x="2335058" y="5568019"/>
            <a:ext cx="1788949" cy="228353"/>
          </a:xfrm>
          <a:prstGeom prst="rect">
            <a:avLst/>
          </a:prstGeom>
          <a:noFill/>
          <a:ln/>
        </p:spPr>
        <p:txBody>
          <a:bodyPr wrap="none" lIns="0" tIns="0" rIns="0" bIns="0" rtlCol="0" anchor="t"/>
          <a:lstStyle/>
          <a:p>
            <a:pPr>
              <a:lnSpc>
                <a:spcPct val="104000"/>
              </a:lnSpc>
            </a:pPr>
            <a:r>
              <a:rPr lang="en-US" sz="1267" b="1" dirty="0">
                <a:solidFill>
                  <a:srgbClr val="000000"/>
                </a:solidFill>
                <a:latin typeface="Helvetica" panose="020B0604020202020204" pitchFamily="34" charset="0"/>
                <a:ea typeface="Inter Bold" pitchFamily="34" charset="-122"/>
                <a:cs typeface="Helvetica" panose="020B0604020202020204" pitchFamily="34" charset="0"/>
              </a:rPr>
              <a:t>Discovery Workshop</a:t>
            </a:r>
            <a:endParaRPr lang="en-US" sz="1267" dirty="0">
              <a:latin typeface="Helvetica" panose="020B0604020202020204" pitchFamily="34" charset="0"/>
              <a:cs typeface="Helvetica" panose="020B0604020202020204" pitchFamily="34" charset="0"/>
            </a:endParaRPr>
          </a:p>
        </p:txBody>
      </p:sp>
      <p:sp>
        <p:nvSpPr>
          <p:cNvPr id="32" name="Text 29"/>
          <p:cNvSpPr/>
          <p:nvPr/>
        </p:nvSpPr>
        <p:spPr>
          <a:xfrm>
            <a:off x="2335059" y="5831645"/>
            <a:ext cx="2656806" cy="362148"/>
          </a:xfrm>
          <a:prstGeom prst="rect">
            <a:avLst/>
          </a:prstGeom>
          <a:noFill/>
          <a:ln/>
        </p:spPr>
        <p:txBody>
          <a:bodyPr wrap="square" lIns="0" tIns="0" rIns="0" bIns="0" rtlCol="0" anchor="t">
            <a:normAutofit/>
          </a:bodyPr>
          <a:lstStyle/>
          <a:p>
            <a:pPr>
              <a:lnSpc>
                <a:spcPct val="114000"/>
              </a:lnSpc>
            </a:pPr>
            <a:r>
              <a:rPr lang="en-US" sz="1000" dirty="0">
                <a:solidFill>
                  <a:srgbClr val="000000"/>
                </a:solidFill>
                <a:latin typeface="Helvetica" panose="020B0604020202020204" pitchFamily="34" charset="0"/>
                <a:ea typeface="Inter" pitchFamily="34" charset="-122"/>
                <a:cs typeface="Helvetica" panose="020B0604020202020204" pitchFamily="34" charset="0"/>
              </a:rPr>
              <a:t>Map current-state procurement and identify quick-win catalog candidates</a:t>
            </a:r>
            <a:endParaRPr lang="en-US" sz="1000" dirty="0">
              <a:latin typeface="Helvetica" panose="020B0604020202020204" pitchFamily="34" charset="0"/>
              <a:cs typeface="Helvetica" panose="020B0604020202020204" pitchFamily="34" charset="0"/>
            </a:endParaRPr>
          </a:p>
        </p:txBody>
      </p:sp>
      <p:sp>
        <p:nvSpPr>
          <p:cNvPr id="33" name="Shape 30"/>
          <p:cNvSpPr/>
          <p:nvPr/>
        </p:nvSpPr>
        <p:spPr>
          <a:xfrm>
            <a:off x="5162464" y="5545851"/>
            <a:ext cx="298947" cy="298947"/>
          </a:xfrm>
          <a:prstGeom prst="roundRect">
            <a:avLst>
              <a:gd name="adj" fmla="val 18673"/>
            </a:avLst>
          </a:prstGeom>
          <a:solidFill>
            <a:schemeClr val="accent1"/>
          </a:solidFill>
          <a:ln w="4763">
            <a:noFill/>
            <a:prstDash val="solid"/>
          </a:ln>
        </p:spPr>
        <p:txBody>
          <a:bodyPr/>
          <a:lstStyle/>
          <a:p>
            <a:endParaRPr lang="en-US">
              <a:latin typeface="Helvetica" panose="020B0604020202020204" pitchFamily="34" charset="0"/>
              <a:cs typeface="Helvetica" panose="020B0604020202020204" pitchFamily="34" charset="0"/>
            </a:endParaRPr>
          </a:p>
        </p:txBody>
      </p:sp>
      <p:sp>
        <p:nvSpPr>
          <p:cNvPr id="34" name="Text 31"/>
          <p:cNvSpPr/>
          <p:nvPr/>
        </p:nvSpPr>
        <p:spPr>
          <a:xfrm>
            <a:off x="5212223" y="5570705"/>
            <a:ext cx="199331" cy="249139"/>
          </a:xfrm>
          <a:prstGeom prst="rect">
            <a:avLst/>
          </a:prstGeom>
          <a:noFill/>
          <a:ln/>
        </p:spPr>
        <p:txBody>
          <a:bodyPr wrap="none" lIns="0" tIns="0" rIns="0" bIns="0" rtlCol="0" anchor="ctr"/>
          <a:lstStyle/>
          <a:p>
            <a:pPr algn="ctr"/>
            <a:r>
              <a:rPr lang="en-US" sz="1533" b="1" dirty="0">
                <a:solidFill>
                  <a:schemeClr val="bg2"/>
                </a:solidFill>
                <a:latin typeface="Helvetica" panose="020B0604020202020204" pitchFamily="34" charset="0"/>
                <a:ea typeface="Inter Bold" pitchFamily="34" charset="-122"/>
                <a:cs typeface="Helvetica" panose="020B0604020202020204" pitchFamily="34" charset="0"/>
              </a:rPr>
              <a:t>2</a:t>
            </a:r>
            <a:endParaRPr lang="en-US" sz="1533" dirty="0">
              <a:solidFill>
                <a:schemeClr val="bg2"/>
              </a:solidFill>
              <a:latin typeface="Helvetica" panose="020B0604020202020204" pitchFamily="34" charset="0"/>
              <a:cs typeface="Helvetica" panose="020B0604020202020204" pitchFamily="34" charset="0"/>
            </a:endParaRPr>
          </a:p>
        </p:txBody>
      </p:sp>
      <p:sp>
        <p:nvSpPr>
          <p:cNvPr id="35" name="Text 32"/>
          <p:cNvSpPr/>
          <p:nvPr/>
        </p:nvSpPr>
        <p:spPr>
          <a:xfrm>
            <a:off x="5554777" y="5591491"/>
            <a:ext cx="1510754" cy="228353"/>
          </a:xfrm>
          <a:prstGeom prst="rect">
            <a:avLst/>
          </a:prstGeom>
          <a:noFill/>
          <a:ln/>
        </p:spPr>
        <p:txBody>
          <a:bodyPr wrap="none" lIns="0" tIns="0" rIns="0" bIns="0" rtlCol="0" anchor="t"/>
          <a:lstStyle/>
          <a:p>
            <a:pPr>
              <a:lnSpc>
                <a:spcPct val="104000"/>
              </a:lnSpc>
            </a:pPr>
            <a:r>
              <a:rPr lang="en-US" sz="1267" b="1" dirty="0">
                <a:solidFill>
                  <a:srgbClr val="000000"/>
                </a:solidFill>
                <a:latin typeface="Helvetica" panose="020B0604020202020204" pitchFamily="34" charset="0"/>
                <a:ea typeface="Inter Bold" pitchFamily="34" charset="-122"/>
                <a:cs typeface="Helvetica" panose="020B0604020202020204" pitchFamily="34" charset="0"/>
              </a:rPr>
              <a:t>Spend Analysis</a:t>
            </a:r>
            <a:endParaRPr lang="en-US" sz="1267" dirty="0">
              <a:latin typeface="Helvetica" panose="020B0604020202020204" pitchFamily="34" charset="0"/>
              <a:cs typeface="Helvetica" panose="020B0604020202020204" pitchFamily="34" charset="0"/>
            </a:endParaRPr>
          </a:p>
        </p:txBody>
      </p:sp>
      <p:sp>
        <p:nvSpPr>
          <p:cNvPr id="36" name="Text 33"/>
          <p:cNvSpPr/>
          <p:nvPr/>
        </p:nvSpPr>
        <p:spPr>
          <a:xfrm>
            <a:off x="5554776" y="5855117"/>
            <a:ext cx="1909415" cy="362148"/>
          </a:xfrm>
          <a:prstGeom prst="rect">
            <a:avLst/>
          </a:prstGeom>
          <a:noFill/>
          <a:ln/>
        </p:spPr>
        <p:txBody>
          <a:bodyPr wrap="square" lIns="0" tIns="0" rIns="0" bIns="0" rtlCol="0" anchor="t">
            <a:normAutofit/>
          </a:bodyPr>
          <a:lstStyle/>
          <a:p>
            <a:pPr>
              <a:lnSpc>
                <a:spcPct val="114000"/>
              </a:lnSpc>
            </a:pPr>
            <a:r>
              <a:rPr lang="en-US" sz="1000" dirty="0">
                <a:solidFill>
                  <a:srgbClr val="000000"/>
                </a:solidFill>
                <a:latin typeface="Helvetica" panose="020B0604020202020204" pitchFamily="34" charset="0"/>
                <a:ea typeface="Inter" pitchFamily="34" charset="-122"/>
                <a:cs typeface="Helvetica" panose="020B0604020202020204" pitchFamily="34" charset="0"/>
              </a:rPr>
              <a:t>Receive a tailored Spend Analysis based on your data</a:t>
            </a:r>
            <a:endParaRPr lang="en-US" sz="1000" dirty="0">
              <a:latin typeface="Helvetica" panose="020B0604020202020204" pitchFamily="34" charset="0"/>
              <a:cs typeface="Helvetica" panose="020B0604020202020204" pitchFamily="34" charset="0"/>
            </a:endParaRPr>
          </a:p>
        </p:txBody>
      </p:sp>
      <p:sp>
        <p:nvSpPr>
          <p:cNvPr id="37" name="Shape 34"/>
          <p:cNvSpPr/>
          <p:nvPr/>
        </p:nvSpPr>
        <p:spPr>
          <a:xfrm>
            <a:off x="7707029" y="5522379"/>
            <a:ext cx="298947" cy="298947"/>
          </a:xfrm>
          <a:prstGeom prst="roundRect">
            <a:avLst>
              <a:gd name="adj" fmla="val 18673"/>
            </a:avLst>
          </a:prstGeom>
          <a:solidFill>
            <a:schemeClr val="accent1"/>
          </a:solidFill>
          <a:ln w="4763">
            <a:noFill/>
            <a:prstDash val="solid"/>
          </a:ln>
        </p:spPr>
        <p:txBody>
          <a:bodyPr/>
          <a:lstStyle/>
          <a:p>
            <a:endParaRPr lang="en-US">
              <a:latin typeface="Helvetica" panose="020B0604020202020204" pitchFamily="34" charset="0"/>
              <a:cs typeface="Helvetica" panose="020B0604020202020204" pitchFamily="34" charset="0"/>
            </a:endParaRPr>
          </a:p>
        </p:txBody>
      </p:sp>
      <p:sp>
        <p:nvSpPr>
          <p:cNvPr id="38" name="Text 35"/>
          <p:cNvSpPr/>
          <p:nvPr/>
        </p:nvSpPr>
        <p:spPr>
          <a:xfrm>
            <a:off x="7756786" y="5547233"/>
            <a:ext cx="199331" cy="249139"/>
          </a:xfrm>
          <a:prstGeom prst="rect">
            <a:avLst/>
          </a:prstGeom>
          <a:noFill/>
          <a:ln/>
        </p:spPr>
        <p:txBody>
          <a:bodyPr wrap="none" lIns="0" tIns="0" rIns="0" bIns="0" rtlCol="0" anchor="ctr"/>
          <a:lstStyle/>
          <a:p>
            <a:pPr algn="ctr"/>
            <a:r>
              <a:rPr lang="en-US" sz="1533" b="1" dirty="0">
                <a:solidFill>
                  <a:schemeClr val="bg2"/>
                </a:solidFill>
                <a:latin typeface="Helvetica" panose="020B0604020202020204" pitchFamily="34" charset="0"/>
                <a:ea typeface="Inter Bold" pitchFamily="34" charset="-122"/>
                <a:cs typeface="Helvetica" panose="020B0604020202020204" pitchFamily="34" charset="0"/>
              </a:rPr>
              <a:t>3</a:t>
            </a:r>
            <a:endParaRPr lang="en-US" sz="1533" dirty="0">
              <a:solidFill>
                <a:schemeClr val="bg2"/>
              </a:solidFill>
              <a:latin typeface="Helvetica" panose="020B0604020202020204" pitchFamily="34" charset="0"/>
              <a:cs typeface="Helvetica" panose="020B0604020202020204" pitchFamily="34" charset="0"/>
            </a:endParaRPr>
          </a:p>
        </p:txBody>
      </p:sp>
      <p:sp>
        <p:nvSpPr>
          <p:cNvPr id="39" name="Text 36"/>
          <p:cNvSpPr/>
          <p:nvPr/>
        </p:nvSpPr>
        <p:spPr>
          <a:xfrm>
            <a:off x="8099340" y="5568019"/>
            <a:ext cx="3152875" cy="207565"/>
          </a:xfrm>
          <a:prstGeom prst="rect">
            <a:avLst/>
          </a:prstGeom>
          <a:noFill/>
          <a:ln/>
        </p:spPr>
        <p:txBody>
          <a:bodyPr wrap="none" lIns="0" tIns="0" rIns="0" bIns="0" rtlCol="0" anchor="t"/>
          <a:lstStyle/>
          <a:p>
            <a:pPr>
              <a:lnSpc>
                <a:spcPct val="104000"/>
              </a:lnSpc>
            </a:pPr>
            <a:r>
              <a:rPr lang="en-US" sz="1267" b="1" dirty="0">
                <a:solidFill>
                  <a:srgbClr val="000000"/>
                </a:solidFill>
                <a:latin typeface="Helvetica" panose="020B0604020202020204" pitchFamily="34" charset="0"/>
                <a:ea typeface="Inter Bold" pitchFamily="34" charset="-122"/>
                <a:cs typeface="Helvetica" panose="020B0604020202020204" pitchFamily="34" charset="0"/>
              </a:rPr>
              <a:t>Implementation Proposal &amp; Timeline</a:t>
            </a:r>
            <a:endParaRPr lang="en-US" sz="1267" dirty="0">
              <a:latin typeface="Helvetica" panose="020B0604020202020204" pitchFamily="34" charset="0"/>
              <a:cs typeface="Helvetica" panose="020B0604020202020204" pitchFamily="34" charset="0"/>
            </a:endParaRPr>
          </a:p>
        </p:txBody>
      </p:sp>
      <p:sp>
        <p:nvSpPr>
          <p:cNvPr id="40" name="Text 37"/>
          <p:cNvSpPr/>
          <p:nvPr/>
        </p:nvSpPr>
        <p:spPr>
          <a:xfrm>
            <a:off x="8099340" y="5831645"/>
            <a:ext cx="3509364" cy="656926"/>
          </a:xfrm>
          <a:prstGeom prst="rect">
            <a:avLst/>
          </a:prstGeom>
          <a:noFill/>
          <a:ln/>
        </p:spPr>
        <p:txBody>
          <a:bodyPr wrap="square" lIns="0" tIns="0" rIns="0" bIns="0" rtlCol="0" anchor="t">
            <a:normAutofit/>
          </a:bodyPr>
          <a:lstStyle/>
          <a:p>
            <a:pPr>
              <a:lnSpc>
                <a:spcPct val="114000"/>
              </a:lnSpc>
            </a:pPr>
            <a:r>
              <a:rPr lang="en-US" sz="1000" dirty="0">
                <a:solidFill>
                  <a:srgbClr val="000000"/>
                </a:solidFill>
                <a:latin typeface="Helvetica" panose="020B0604020202020204" pitchFamily="34" charset="0"/>
                <a:ea typeface="Inter" pitchFamily="34" charset="-122"/>
                <a:cs typeface="Helvetica" panose="020B0604020202020204" pitchFamily="34" charset="0"/>
              </a:rPr>
              <a:t>Based on agreed scope from Spend Analysis, an implementation proposal with a proposed timeline is delivered</a:t>
            </a:r>
            <a:endParaRPr lang="en-US" sz="10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107496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0925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27915A7-2440-E6E9-82DC-619A06BD0622}"/>
              </a:ext>
            </a:extLst>
          </p:cNvPr>
          <p:cNvSpPr>
            <a:spLocks noGrp="1"/>
          </p:cNvSpPr>
          <p:nvPr>
            <p:ph type="pic" sz="quarter" idx="10"/>
          </p:nvPr>
        </p:nvSpPr>
        <p:spPr/>
        <p:txBody>
          <a:bodyPr/>
          <a:lstStyle/>
          <a:p>
            <a:endParaRPr lang="en-US"/>
          </a:p>
        </p:txBody>
      </p:sp>
      <p:sp>
        <p:nvSpPr>
          <p:cNvPr id="3" name="Text Placeholder 2">
            <a:extLst>
              <a:ext uri="{FF2B5EF4-FFF2-40B4-BE49-F238E27FC236}">
                <a16:creationId xmlns:a16="http://schemas.microsoft.com/office/drawing/2014/main" id="{C1EE1D9A-FFD6-198E-9FBC-8FFBD980E06F}"/>
              </a:ext>
            </a:extLst>
          </p:cNvPr>
          <p:cNvSpPr>
            <a:spLocks noGrp="1"/>
          </p:cNvSpPr>
          <p:nvPr>
            <p:ph type="body" sz="quarter" idx="12"/>
          </p:nvPr>
        </p:nvSpPr>
        <p:spPr/>
        <p:txBody>
          <a:bodyPr/>
          <a:lstStyle/>
          <a:p>
            <a:r>
              <a:rPr lang="sv-SE" dirty="0">
                <a:solidFill>
                  <a:schemeClr val="accent3"/>
                </a:solidFill>
              </a:rPr>
              <a:t>Appendix</a:t>
            </a:r>
            <a:endParaRPr lang="en-US" dirty="0">
              <a:solidFill>
                <a:schemeClr val="accent3"/>
              </a:solidFill>
            </a:endParaRPr>
          </a:p>
        </p:txBody>
      </p:sp>
    </p:spTree>
    <p:extLst>
      <p:ext uri="{BB962C8B-B14F-4D97-AF65-F5344CB8AC3E}">
        <p14:creationId xmlns:p14="http://schemas.microsoft.com/office/powerpoint/2010/main" val="2538881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D524F-7998-E11A-0F40-9F3F30A90F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ACAE5C-74CD-C007-FD93-60AA90DF9E7A}"/>
              </a:ext>
            </a:extLst>
          </p:cNvPr>
          <p:cNvSpPr>
            <a:spLocks noGrp="1"/>
          </p:cNvSpPr>
          <p:nvPr>
            <p:ph type="title" idx="4294967295"/>
          </p:nvPr>
        </p:nvSpPr>
        <p:spPr>
          <a:xfrm>
            <a:off x="548640" y="365125"/>
            <a:ext cx="10515600" cy="1325563"/>
          </a:xfrm>
        </p:spPr>
        <p:txBody>
          <a:bodyPr anchor="ctr">
            <a:normAutofit/>
          </a:bodyPr>
          <a:lstStyle/>
          <a:p>
            <a:pPr>
              <a:lnSpc>
                <a:spcPct val="90000"/>
              </a:lnSpc>
            </a:pPr>
            <a:r>
              <a:rPr lang="en-US" sz="3400" dirty="0"/>
              <a:t>Enhanced Catalog Management capabilities</a:t>
            </a:r>
          </a:p>
        </p:txBody>
      </p:sp>
      <p:sp>
        <p:nvSpPr>
          <p:cNvPr id="4" name="Text Placeholder 3">
            <a:extLst>
              <a:ext uri="{FF2B5EF4-FFF2-40B4-BE49-F238E27FC236}">
                <a16:creationId xmlns:a16="http://schemas.microsoft.com/office/drawing/2014/main" id="{6FBFD1BB-F8BC-1005-FC7A-E11D046AD305}"/>
              </a:ext>
            </a:extLst>
          </p:cNvPr>
          <p:cNvSpPr>
            <a:spLocks noGrp="1"/>
          </p:cNvSpPr>
          <p:nvPr>
            <p:ph type="body" sz="quarter" idx="4294967295"/>
          </p:nvPr>
        </p:nvSpPr>
        <p:spPr>
          <a:xfrm>
            <a:off x="548640" y="1881188"/>
            <a:ext cx="5257800" cy="4352925"/>
          </a:xfrm>
        </p:spPr>
        <p:txBody>
          <a:bodyPr anchor="t">
            <a:normAutofit/>
          </a:bodyPr>
          <a:lstStyle/>
          <a:p>
            <a:pPr marL="0" lvl="1" indent="0">
              <a:lnSpc>
                <a:spcPct val="90000"/>
              </a:lnSpc>
              <a:buNone/>
            </a:pPr>
            <a:r>
              <a:rPr lang="en-US" b="1" kern="1200" dirty="0"/>
              <a:t>Capabilities </a:t>
            </a:r>
          </a:p>
          <a:p>
            <a:pPr marL="0" lvl="1" indent="-342797">
              <a:lnSpc>
                <a:spcPct val="90000"/>
              </a:lnSpc>
              <a:buFont typeface="+mj-lt"/>
              <a:buAutoNum type="arabicPeriod"/>
            </a:pPr>
            <a:r>
              <a:rPr lang="en-US" kern="1200" dirty="0"/>
              <a:t>Real-time catalog activation</a:t>
            </a:r>
          </a:p>
          <a:p>
            <a:pPr marL="0" lvl="1" indent="-342797">
              <a:lnSpc>
                <a:spcPct val="90000"/>
              </a:lnSpc>
              <a:buFont typeface="+mj-lt"/>
              <a:buAutoNum type="arabicPeriod"/>
            </a:pPr>
            <a:r>
              <a:rPr lang="en-US" kern="1200" dirty="0"/>
              <a:t>Richer catalog Version History &amp; Comparison</a:t>
            </a:r>
          </a:p>
          <a:p>
            <a:pPr marL="0" lvl="1" indent="-342797">
              <a:lnSpc>
                <a:spcPct val="90000"/>
              </a:lnSpc>
              <a:buFont typeface="+mj-lt"/>
              <a:buAutoNum type="arabicPeriod"/>
            </a:pPr>
            <a:r>
              <a:rPr lang="en-US" kern="1200" dirty="0"/>
              <a:t>Streamlined catalog approval process</a:t>
            </a:r>
          </a:p>
          <a:p>
            <a:pPr marL="0" lvl="1" indent="-342797">
              <a:lnSpc>
                <a:spcPct val="90000"/>
              </a:lnSpc>
              <a:buFont typeface="+mj-lt"/>
              <a:buAutoNum type="arabicPeriod"/>
            </a:pPr>
            <a:r>
              <a:rPr lang="en-US" kern="1200" dirty="0"/>
              <a:t>Shopping Site support (via OCI)</a:t>
            </a:r>
          </a:p>
          <a:p>
            <a:pPr marL="0" lvl="1" indent="0">
              <a:lnSpc>
                <a:spcPct val="90000"/>
              </a:lnSpc>
              <a:buNone/>
            </a:pPr>
            <a:endParaRPr lang="en-US" b="1" kern="1200" dirty="0"/>
          </a:p>
          <a:p>
            <a:pPr marL="0" lvl="1" indent="0">
              <a:lnSpc>
                <a:spcPct val="90000"/>
              </a:lnSpc>
              <a:buNone/>
            </a:pPr>
            <a:r>
              <a:rPr lang="en-US" b="1" kern="1200" dirty="0"/>
              <a:t>Benefits </a:t>
            </a:r>
          </a:p>
          <a:p>
            <a:pPr marL="0" lvl="1" indent="-342797">
              <a:lnSpc>
                <a:spcPct val="90000"/>
              </a:lnSpc>
              <a:buFont typeface="+mj-lt"/>
              <a:buAutoNum type="arabicPeriod"/>
            </a:pPr>
            <a:r>
              <a:rPr lang="en-US" kern="1200" dirty="0"/>
              <a:t>Automated catalog verification speeds updates, reduces workload, and improves accuracy</a:t>
            </a:r>
          </a:p>
          <a:p>
            <a:pPr marL="0" lvl="1" indent="-342797">
              <a:lnSpc>
                <a:spcPct val="90000"/>
              </a:lnSpc>
              <a:buFont typeface="+mj-lt"/>
              <a:buAutoNum type="arabicPeriod"/>
            </a:pPr>
            <a:r>
              <a:rPr lang="en-US" kern="1200" dirty="0"/>
              <a:t>Simplified catalog creation and activation drastically improves efficiencies</a:t>
            </a:r>
          </a:p>
          <a:p>
            <a:pPr marL="0" lvl="1">
              <a:lnSpc>
                <a:spcPct val="90000"/>
              </a:lnSpc>
            </a:pPr>
            <a:endParaRPr lang="en-US" kern="1200" dirty="0"/>
          </a:p>
        </p:txBody>
      </p:sp>
      <p:pic>
        <p:nvPicPr>
          <p:cNvPr id="11" name="Picture Placeholder 10">
            <a:extLst>
              <a:ext uri="{FF2B5EF4-FFF2-40B4-BE49-F238E27FC236}">
                <a16:creationId xmlns:a16="http://schemas.microsoft.com/office/drawing/2014/main" id="{9B7FF856-13C6-ECC0-1D1F-EC547517B74B}"/>
              </a:ext>
            </a:extLst>
          </p:cNvPr>
          <p:cNvPicPr>
            <a:picLocks noGrp="1" noChangeAspect="1"/>
          </p:cNvPicPr>
          <p:nvPr>
            <p:ph type="pic" sz="quarter" idx="4294967295"/>
          </p:nvPr>
        </p:nvPicPr>
        <p:blipFill>
          <a:blip r:embed="rId3"/>
          <a:srcRect l="7907" r="26897"/>
          <a:stretch>
            <a:fillRect/>
          </a:stretch>
        </p:blipFill>
        <p:spPr bwMode="black">
          <a:xfrm>
            <a:off x="7124700" y="1881188"/>
            <a:ext cx="5067300" cy="4352925"/>
          </a:xfrm>
          <a:custGeom>
            <a:avLst/>
            <a:gdLst>
              <a:gd name="csX0" fmla="*/ 147880 w 10410828"/>
              <a:gd name="csY0" fmla="*/ 0 h 6115778"/>
              <a:gd name="csX1" fmla="*/ 10262948 w 10410828"/>
              <a:gd name="csY1" fmla="*/ 0 h 6115778"/>
              <a:gd name="csX2" fmla="*/ 10410828 w 10410828"/>
              <a:gd name="csY2" fmla="*/ 147880 h 6115778"/>
              <a:gd name="csX3" fmla="*/ 10410828 w 10410828"/>
              <a:gd name="csY3" fmla="*/ 5967898 h 6115778"/>
              <a:gd name="csX4" fmla="*/ 10262948 w 10410828"/>
              <a:gd name="csY4" fmla="*/ 6115778 h 6115778"/>
              <a:gd name="csX5" fmla="*/ 147880 w 10410828"/>
              <a:gd name="csY5" fmla="*/ 6115778 h 6115778"/>
              <a:gd name="csX6" fmla="*/ 0 w 10410828"/>
              <a:gd name="csY6" fmla="*/ 5967898 h 6115778"/>
              <a:gd name="csX7" fmla="*/ 0 w 10410828"/>
              <a:gd name="csY7" fmla="*/ 147880 h 6115778"/>
              <a:gd name="csX8" fmla="*/ 147880 w 10410828"/>
              <a:gd name="csY8" fmla="*/ 0 h 61157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410828" h="6115778">
                <a:moveTo>
                  <a:pt x="147880" y="0"/>
                </a:moveTo>
                <a:lnTo>
                  <a:pt x="10262948" y="0"/>
                </a:lnTo>
                <a:cubicBezTo>
                  <a:pt x="10344620" y="0"/>
                  <a:pt x="10410828" y="66208"/>
                  <a:pt x="10410828" y="147880"/>
                </a:cubicBezTo>
                <a:lnTo>
                  <a:pt x="10410828" y="5967898"/>
                </a:lnTo>
                <a:cubicBezTo>
                  <a:pt x="10410828" y="6049570"/>
                  <a:pt x="10344620" y="6115778"/>
                  <a:pt x="10262948" y="6115778"/>
                </a:cubicBezTo>
                <a:lnTo>
                  <a:pt x="147880" y="6115778"/>
                </a:lnTo>
                <a:cubicBezTo>
                  <a:pt x="66208" y="6115778"/>
                  <a:pt x="0" y="6049570"/>
                  <a:pt x="0" y="5967898"/>
                </a:cubicBezTo>
                <a:lnTo>
                  <a:pt x="0" y="147880"/>
                </a:lnTo>
                <a:cubicBezTo>
                  <a:pt x="0" y="66208"/>
                  <a:pt x="66208" y="0"/>
                  <a:pt x="147880" y="0"/>
                </a:cubicBezTo>
                <a:close/>
              </a:path>
            </a:pathLst>
          </a:custGeom>
          <a:noFill/>
        </p:spPr>
      </p:pic>
    </p:spTree>
    <p:extLst>
      <p:ext uri="{BB962C8B-B14F-4D97-AF65-F5344CB8AC3E}">
        <p14:creationId xmlns:p14="http://schemas.microsoft.com/office/powerpoint/2010/main" val="749641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807BE-76FB-8ED7-B8F8-803D1A142AD0}"/>
              </a:ext>
            </a:extLst>
          </p:cNvPr>
          <p:cNvSpPr>
            <a:spLocks noGrp="1"/>
          </p:cNvSpPr>
          <p:nvPr>
            <p:ph type="title" idx="4294967295"/>
          </p:nvPr>
        </p:nvSpPr>
        <p:spPr>
          <a:xfrm>
            <a:off x="450166" y="365125"/>
            <a:ext cx="10515600" cy="1325563"/>
          </a:xfrm>
        </p:spPr>
        <p:txBody>
          <a:bodyPr anchor="ctr">
            <a:normAutofit/>
          </a:bodyPr>
          <a:lstStyle/>
          <a:p>
            <a:r>
              <a:rPr lang="en-US" sz="3400" dirty="0"/>
              <a:t>Compliant purchasing with </a:t>
            </a:r>
            <a:endParaRPr lang="en-AE" sz="3400" dirty="0"/>
          </a:p>
        </p:txBody>
      </p:sp>
      <p:sp>
        <p:nvSpPr>
          <p:cNvPr id="4" name="Text Placeholder 3">
            <a:extLst>
              <a:ext uri="{FF2B5EF4-FFF2-40B4-BE49-F238E27FC236}">
                <a16:creationId xmlns:a16="http://schemas.microsoft.com/office/drawing/2014/main" id="{CA06AEDC-0535-3DFE-3801-192872AB690E}"/>
              </a:ext>
            </a:extLst>
          </p:cNvPr>
          <p:cNvSpPr>
            <a:spLocks noGrp="1"/>
          </p:cNvSpPr>
          <p:nvPr>
            <p:ph sz="quarter" idx="4294967295"/>
          </p:nvPr>
        </p:nvSpPr>
        <p:spPr>
          <a:xfrm>
            <a:off x="450166" y="1547813"/>
            <a:ext cx="5494338" cy="4805362"/>
          </a:xfrm>
        </p:spPr>
        <p:txBody>
          <a:bodyPr>
            <a:normAutofit/>
          </a:bodyPr>
          <a:lstStyle/>
          <a:p>
            <a:pPr lvl="1">
              <a:buNone/>
            </a:pPr>
            <a:r>
              <a:rPr lang="en-US" b="1" dirty="0"/>
              <a:t>Capabilities </a:t>
            </a:r>
          </a:p>
          <a:p>
            <a:pPr marL="342797" lvl="1" indent="-342797">
              <a:buFont typeface="+mj-lt"/>
              <a:buAutoNum type="arabicPeriod"/>
            </a:pPr>
            <a:r>
              <a:rPr lang="en-US" dirty="0"/>
              <a:t>Purchases directed to preferred suppliers</a:t>
            </a:r>
          </a:p>
          <a:p>
            <a:pPr marL="342797" lvl="1" indent="-342797">
              <a:buFont typeface="+mj-lt"/>
              <a:buAutoNum type="arabicPeriod"/>
            </a:pPr>
            <a:r>
              <a:rPr lang="en-US" dirty="0"/>
              <a:t>Ability to easily generate quotes</a:t>
            </a:r>
          </a:p>
          <a:p>
            <a:pPr marL="342797" lvl="1" indent="-342797">
              <a:buFont typeface="+mj-lt"/>
              <a:buAutoNum type="arabicPeriod"/>
            </a:pPr>
            <a:r>
              <a:rPr lang="en-US" dirty="0"/>
              <a:t>Free forms to configure specific requests</a:t>
            </a:r>
          </a:p>
          <a:p>
            <a:pPr lvl="1"/>
            <a:r>
              <a:rPr lang="en-US" b="1" dirty="0"/>
              <a:t>Benefits </a:t>
            </a:r>
          </a:p>
          <a:p>
            <a:pPr marL="342797" lvl="1" indent="-342797">
              <a:buFont typeface="+mj-lt"/>
              <a:buAutoNum type="arabicPeriod"/>
            </a:pPr>
            <a:r>
              <a:rPr lang="en-US" dirty="0"/>
              <a:t>Improved user compliance to negotiated rates and preferred suppliers</a:t>
            </a:r>
          </a:p>
          <a:p>
            <a:pPr marL="342797" lvl="1" indent="-342797">
              <a:buFont typeface="+mj-lt"/>
              <a:buAutoNum type="arabicPeriod"/>
            </a:pPr>
            <a:r>
              <a:rPr lang="en-US" dirty="0"/>
              <a:t>Reduced cycle times</a:t>
            </a:r>
          </a:p>
          <a:p>
            <a:pPr marL="342797" lvl="1" indent="-342797">
              <a:buFont typeface="+mj-lt"/>
              <a:buAutoNum type="arabicPeriod"/>
            </a:pPr>
            <a:r>
              <a:rPr lang="en-US" dirty="0"/>
              <a:t>Reduced costs with self-service buying</a:t>
            </a:r>
          </a:p>
          <a:p>
            <a:pPr lvl="1"/>
            <a:endParaRPr lang="en-US" dirty="0"/>
          </a:p>
          <a:p>
            <a:endParaRPr lang="en-AE"/>
          </a:p>
        </p:txBody>
      </p:sp>
      <p:pic>
        <p:nvPicPr>
          <p:cNvPr id="13" name="Picture Placeholder 12">
            <a:extLst>
              <a:ext uri="{FF2B5EF4-FFF2-40B4-BE49-F238E27FC236}">
                <a16:creationId xmlns:a16="http://schemas.microsoft.com/office/drawing/2014/main" id="{26AA69A7-39E9-A93D-E426-8D788680E8DE}"/>
              </a:ext>
            </a:extLst>
          </p:cNvPr>
          <p:cNvPicPr>
            <a:picLocks noGrp="1" noChangeAspect="1"/>
          </p:cNvPicPr>
          <p:nvPr>
            <p:ph type="pic" sz="quarter" idx="4294967295"/>
          </p:nvPr>
        </p:nvPicPr>
        <p:blipFill>
          <a:blip r:embed="rId3"/>
          <a:srcRect l="2717" r="23814" b="1"/>
          <a:stretch>
            <a:fillRect/>
          </a:stretch>
        </p:blipFill>
        <p:spPr bwMode="black">
          <a:xfrm>
            <a:off x="6696075" y="1547813"/>
            <a:ext cx="5495925" cy="4805362"/>
          </a:xfrm>
          <a:custGeom>
            <a:avLst/>
            <a:gdLst>
              <a:gd name="csX0" fmla="*/ 147880 w 10410828"/>
              <a:gd name="csY0" fmla="*/ 0 h 6115778"/>
              <a:gd name="csX1" fmla="*/ 10262948 w 10410828"/>
              <a:gd name="csY1" fmla="*/ 0 h 6115778"/>
              <a:gd name="csX2" fmla="*/ 10410828 w 10410828"/>
              <a:gd name="csY2" fmla="*/ 147880 h 6115778"/>
              <a:gd name="csX3" fmla="*/ 10410828 w 10410828"/>
              <a:gd name="csY3" fmla="*/ 5967898 h 6115778"/>
              <a:gd name="csX4" fmla="*/ 10262948 w 10410828"/>
              <a:gd name="csY4" fmla="*/ 6115778 h 6115778"/>
              <a:gd name="csX5" fmla="*/ 147880 w 10410828"/>
              <a:gd name="csY5" fmla="*/ 6115778 h 6115778"/>
              <a:gd name="csX6" fmla="*/ 0 w 10410828"/>
              <a:gd name="csY6" fmla="*/ 5967898 h 6115778"/>
              <a:gd name="csX7" fmla="*/ 0 w 10410828"/>
              <a:gd name="csY7" fmla="*/ 147880 h 6115778"/>
              <a:gd name="csX8" fmla="*/ 147880 w 10410828"/>
              <a:gd name="csY8" fmla="*/ 0 h 61157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410828" h="6115778">
                <a:moveTo>
                  <a:pt x="147880" y="0"/>
                </a:moveTo>
                <a:lnTo>
                  <a:pt x="10262948" y="0"/>
                </a:lnTo>
                <a:cubicBezTo>
                  <a:pt x="10344620" y="0"/>
                  <a:pt x="10410828" y="66208"/>
                  <a:pt x="10410828" y="147880"/>
                </a:cubicBezTo>
                <a:lnTo>
                  <a:pt x="10410828" y="5967898"/>
                </a:lnTo>
                <a:cubicBezTo>
                  <a:pt x="10410828" y="6049570"/>
                  <a:pt x="10344620" y="6115778"/>
                  <a:pt x="10262948" y="6115778"/>
                </a:cubicBezTo>
                <a:lnTo>
                  <a:pt x="147880" y="6115778"/>
                </a:lnTo>
                <a:cubicBezTo>
                  <a:pt x="66208" y="6115778"/>
                  <a:pt x="0" y="6049570"/>
                  <a:pt x="0" y="5967898"/>
                </a:cubicBezTo>
                <a:lnTo>
                  <a:pt x="0" y="147880"/>
                </a:lnTo>
                <a:cubicBezTo>
                  <a:pt x="0" y="66208"/>
                  <a:pt x="66208" y="0"/>
                  <a:pt x="147880" y="0"/>
                </a:cubicBezTo>
                <a:close/>
              </a:path>
            </a:pathLst>
          </a:custGeom>
          <a:noFill/>
        </p:spPr>
      </p:pic>
    </p:spTree>
    <p:extLst>
      <p:ext uri="{BB962C8B-B14F-4D97-AF65-F5344CB8AC3E}">
        <p14:creationId xmlns:p14="http://schemas.microsoft.com/office/powerpoint/2010/main" val="1922974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6068B-0DCE-E0E3-5C8F-53B4C32A7FF0}"/>
              </a:ext>
            </a:extLst>
          </p:cNvPr>
          <p:cNvSpPr>
            <a:spLocks noGrp="1"/>
          </p:cNvSpPr>
          <p:nvPr>
            <p:ph type="title" idx="4294967295"/>
          </p:nvPr>
        </p:nvSpPr>
        <p:spPr>
          <a:xfrm>
            <a:off x="520504" y="365125"/>
            <a:ext cx="10515600" cy="1325563"/>
          </a:xfrm>
        </p:spPr>
        <p:txBody>
          <a:bodyPr anchor="ctr">
            <a:normAutofit/>
          </a:bodyPr>
          <a:lstStyle/>
          <a:p>
            <a:pPr>
              <a:lnSpc>
                <a:spcPct val="90000"/>
              </a:lnSpc>
            </a:pPr>
            <a:r>
              <a:rPr lang="en-US" sz="3400" dirty="0"/>
              <a:t>Increase control over one-off purchasing</a:t>
            </a:r>
            <a:endParaRPr lang="en-AE" sz="3400" dirty="0"/>
          </a:p>
        </p:txBody>
      </p:sp>
      <p:sp>
        <p:nvSpPr>
          <p:cNvPr id="4" name="Text Placeholder 3">
            <a:extLst>
              <a:ext uri="{FF2B5EF4-FFF2-40B4-BE49-F238E27FC236}">
                <a16:creationId xmlns:a16="http://schemas.microsoft.com/office/drawing/2014/main" id="{0A365C8B-2105-42AB-38B3-C5C75C079EC2}"/>
              </a:ext>
            </a:extLst>
          </p:cNvPr>
          <p:cNvSpPr>
            <a:spLocks noGrp="1"/>
          </p:cNvSpPr>
          <p:nvPr>
            <p:ph type="body" sz="quarter" idx="4294967295"/>
          </p:nvPr>
        </p:nvSpPr>
        <p:spPr>
          <a:xfrm>
            <a:off x="520504" y="1881188"/>
            <a:ext cx="5067300" cy="4352925"/>
          </a:xfrm>
        </p:spPr>
        <p:txBody>
          <a:bodyPr anchor="t">
            <a:normAutofit/>
          </a:bodyPr>
          <a:lstStyle/>
          <a:p>
            <a:pPr marL="0">
              <a:lnSpc>
                <a:spcPct val="90000"/>
              </a:lnSpc>
            </a:pPr>
            <a:endParaRPr lang="en-US" sz="1700" kern="1200" dirty="0"/>
          </a:p>
          <a:p>
            <a:pPr marL="0" lvl="1" indent="0">
              <a:lnSpc>
                <a:spcPct val="90000"/>
              </a:lnSpc>
              <a:buNone/>
            </a:pPr>
            <a:r>
              <a:rPr lang="en-US" sz="1700" b="1" kern="1200" dirty="0"/>
              <a:t>Capabilities </a:t>
            </a:r>
          </a:p>
          <a:p>
            <a:pPr marL="0" lvl="1" indent="-342797">
              <a:lnSpc>
                <a:spcPct val="90000"/>
              </a:lnSpc>
              <a:buFont typeface="+mj-lt"/>
              <a:buAutoNum type="arabicPeriod"/>
            </a:pPr>
            <a:r>
              <a:rPr lang="en-US" sz="1700" kern="1200" dirty="0"/>
              <a:t>Quick and easy access to over 100 million items from preferred suppliers and marketplaces </a:t>
            </a:r>
          </a:p>
          <a:p>
            <a:pPr marL="0" lvl="1" indent="-342797">
              <a:lnSpc>
                <a:spcPct val="90000"/>
              </a:lnSpc>
              <a:buFont typeface="+mj-lt"/>
              <a:buAutoNum type="arabicPeriod"/>
            </a:pPr>
            <a:r>
              <a:rPr lang="en-US" sz="1700" kern="1200" dirty="0"/>
              <a:t>Configurable business rules and workflows</a:t>
            </a:r>
          </a:p>
          <a:p>
            <a:pPr marL="0" lvl="1" indent="-342797">
              <a:lnSpc>
                <a:spcPct val="90000"/>
              </a:lnSpc>
              <a:buFont typeface="+mj-lt"/>
              <a:buAutoNum type="arabicPeriod"/>
            </a:pPr>
            <a:r>
              <a:rPr lang="en-US" sz="1700" kern="1200" dirty="0"/>
              <a:t>Single buying process for all spending</a:t>
            </a:r>
          </a:p>
          <a:p>
            <a:pPr marL="0" lvl="1" indent="0">
              <a:lnSpc>
                <a:spcPct val="90000"/>
              </a:lnSpc>
              <a:buNone/>
            </a:pPr>
            <a:endParaRPr lang="en-US" sz="1700" b="1" kern="1200" dirty="0"/>
          </a:p>
          <a:p>
            <a:pPr marL="0" lvl="1" indent="0">
              <a:lnSpc>
                <a:spcPct val="90000"/>
              </a:lnSpc>
              <a:buNone/>
            </a:pPr>
            <a:r>
              <a:rPr lang="en-US" sz="1700" b="1" kern="1200" dirty="0"/>
              <a:t>Benefits </a:t>
            </a:r>
          </a:p>
          <a:p>
            <a:pPr marL="0" lvl="1" indent="-342797">
              <a:lnSpc>
                <a:spcPct val="90000"/>
              </a:lnSpc>
              <a:buFont typeface="+mj-lt"/>
              <a:buAutoNum type="arabicPeriod"/>
            </a:pPr>
            <a:r>
              <a:rPr lang="en-US" sz="1700" kern="1200" dirty="0"/>
              <a:t>Elimination of tail suppliers and maverick spending</a:t>
            </a:r>
          </a:p>
          <a:p>
            <a:pPr marL="0" lvl="1" indent="-342797">
              <a:lnSpc>
                <a:spcPct val="90000"/>
              </a:lnSpc>
              <a:buFont typeface="+mj-lt"/>
              <a:buAutoNum type="arabicPeriod"/>
            </a:pPr>
            <a:r>
              <a:rPr lang="en-US" sz="1700" kern="1200" dirty="0"/>
              <a:t>Customization that allows for increased control and adherence to policy</a:t>
            </a:r>
          </a:p>
          <a:p>
            <a:pPr marL="0">
              <a:lnSpc>
                <a:spcPct val="90000"/>
              </a:lnSpc>
            </a:pPr>
            <a:endParaRPr lang="en-US" sz="1700" kern="1200" dirty="0"/>
          </a:p>
        </p:txBody>
      </p:sp>
      <p:pic>
        <p:nvPicPr>
          <p:cNvPr id="13" name="Picture Placeholder 12">
            <a:extLst>
              <a:ext uri="{FF2B5EF4-FFF2-40B4-BE49-F238E27FC236}">
                <a16:creationId xmlns:a16="http://schemas.microsoft.com/office/drawing/2014/main" id="{E384899C-DD57-FE2A-FCD2-BD5EA535C9D8}"/>
              </a:ext>
            </a:extLst>
          </p:cNvPr>
          <p:cNvPicPr>
            <a:picLocks noGrp="1" noChangeAspect="1"/>
          </p:cNvPicPr>
          <p:nvPr>
            <p:ph type="pic" sz="quarter" idx="4294967295"/>
          </p:nvPr>
        </p:nvPicPr>
        <p:blipFill>
          <a:blip r:embed="rId3"/>
          <a:srcRect l="11553" r="15683" b="-1"/>
          <a:stretch>
            <a:fillRect/>
          </a:stretch>
        </p:blipFill>
        <p:spPr bwMode="black">
          <a:xfrm>
            <a:off x="7124700" y="1881188"/>
            <a:ext cx="5067300" cy="4352925"/>
          </a:xfrm>
          <a:custGeom>
            <a:avLst/>
            <a:gdLst>
              <a:gd name="csX0" fmla="*/ 147880 w 10410828"/>
              <a:gd name="csY0" fmla="*/ 0 h 6115778"/>
              <a:gd name="csX1" fmla="*/ 10262948 w 10410828"/>
              <a:gd name="csY1" fmla="*/ 0 h 6115778"/>
              <a:gd name="csX2" fmla="*/ 10410828 w 10410828"/>
              <a:gd name="csY2" fmla="*/ 147880 h 6115778"/>
              <a:gd name="csX3" fmla="*/ 10410828 w 10410828"/>
              <a:gd name="csY3" fmla="*/ 5967898 h 6115778"/>
              <a:gd name="csX4" fmla="*/ 10262948 w 10410828"/>
              <a:gd name="csY4" fmla="*/ 6115778 h 6115778"/>
              <a:gd name="csX5" fmla="*/ 147880 w 10410828"/>
              <a:gd name="csY5" fmla="*/ 6115778 h 6115778"/>
              <a:gd name="csX6" fmla="*/ 0 w 10410828"/>
              <a:gd name="csY6" fmla="*/ 5967898 h 6115778"/>
              <a:gd name="csX7" fmla="*/ 0 w 10410828"/>
              <a:gd name="csY7" fmla="*/ 147880 h 6115778"/>
              <a:gd name="csX8" fmla="*/ 147880 w 10410828"/>
              <a:gd name="csY8" fmla="*/ 0 h 61157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410828" h="6115778">
                <a:moveTo>
                  <a:pt x="147880" y="0"/>
                </a:moveTo>
                <a:lnTo>
                  <a:pt x="10262948" y="0"/>
                </a:lnTo>
                <a:cubicBezTo>
                  <a:pt x="10344620" y="0"/>
                  <a:pt x="10410828" y="66208"/>
                  <a:pt x="10410828" y="147880"/>
                </a:cubicBezTo>
                <a:lnTo>
                  <a:pt x="10410828" y="5967898"/>
                </a:lnTo>
                <a:cubicBezTo>
                  <a:pt x="10410828" y="6049570"/>
                  <a:pt x="10344620" y="6115778"/>
                  <a:pt x="10262948" y="6115778"/>
                </a:cubicBezTo>
                <a:lnTo>
                  <a:pt x="147880" y="6115778"/>
                </a:lnTo>
                <a:cubicBezTo>
                  <a:pt x="66208" y="6115778"/>
                  <a:pt x="0" y="6049570"/>
                  <a:pt x="0" y="5967898"/>
                </a:cubicBezTo>
                <a:lnTo>
                  <a:pt x="0" y="147880"/>
                </a:lnTo>
                <a:cubicBezTo>
                  <a:pt x="0" y="66208"/>
                  <a:pt x="66208" y="0"/>
                  <a:pt x="147880" y="0"/>
                </a:cubicBezTo>
                <a:close/>
              </a:path>
            </a:pathLst>
          </a:custGeom>
          <a:noFill/>
        </p:spPr>
      </p:pic>
    </p:spTree>
    <p:extLst>
      <p:ext uri="{BB962C8B-B14F-4D97-AF65-F5344CB8AC3E}">
        <p14:creationId xmlns:p14="http://schemas.microsoft.com/office/powerpoint/2010/main" val="2326185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EDD29-B482-B500-5C6E-03064FB62C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890BF0-0704-2115-9576-E0DD499F802F}"/>
              </a:ext>
            </a:extLst>
          </p:cNvPr>
          <p:cNvSpPr>
            <a:spLocks noGrp="1"/>
          </p:cNvSpPr>
          <p:nvPr>
            <p:ph type="title" idx="4294967295"/>
          </p:nvPr>
        </p:nvSpPr>
        <p:spPr>
          <a:xfrm>
            <a:off x="450167" y="365492"/>
            <a:ext cx="10515600" cy="1325563"/>
          </a:xfrm>
        </p:spPr>
        <p:txBody>
          <a:bodyPr anchor="ctr">
            <a:normAutofit/>
          </a:bodyPr>
          <a:lstStyle/>
          <a:p>
            <a:pPr>
              <a:lnSpc>
                <a:spcPct val="90000"/>
              </a:lnSpc>
            </a:pPr>
            <a:r>
              <a:rPr lang="en-US" sz="3400" dirty="0"/>
              <a:t>Upgraded Checkout and tracking experience </a:t>
            </a:r>
            <a:endParaRPr lang="en-AE" sz="3400" dirty="0"/>
          </a:p>
        </p:txBody>
      </p:sp>
      <p:sp>
        <p:nvSpPr>
          <p:cNvPr id="4" name="Text Placeholder 3">
            <a:extLst>
              <a:ext uri="{FF2B5EF4-FFF2-40B4-BE49-F238E27FC236}">
                <a16:creationId xmlns:a16="http://schemas.microsoft.com/office/drawing/2014/main" id="{B44F256F-2B67-F110-2C9F-E7855F7A42EF}"/>
              </a:ext>
            </a:extLst>
          </p:cNvPr>
          <p:cNvSpPr>
            <a:spLocks noGrp="1"/>
          </p:cNvSpPr>
          <p:nvPr>
            <p:ph sz="quarter" idx="4294967295"/>
          </p:nvPr>
        </p:nvSpPr>
        <p:spPr>
          <a:xfrm>
            <a:off x="450167" y="1548180"/>
            <a:ext cx="5494338" cy="4805362"/>
          </a:xfrm>
        </p:spPr>
        <p:txBody>
          <a:bodyPr>
            <a:normAutofit/>
          </a:bodyPr>
          <a:lstStyle/>
          <a:p>
            <a:pPr>
              <a:lnSpc>
                <a:spcPct val="90000"/>
              </a:lnSpc>
            </a:pPr>
            <a:endParaRPr lang="en-US" sz="1700" dirty="0"/>
          </a:p>
          <a:p>
            <a:pPr marL="457200" lvl="1" indent="0">
              <a:lnSpc>
                <a:spcPct val="90000"/>
              </a:lnSpc>
              <a:buNone/>
            </a:pPr>
            <a:r>
              <a:rPr lang="en-US" sz="1700" b="1" dirty="0"/>
              <a:t>Capabilities </a:t>
            </a:r>
          </a:p>
          <a:p>
            <a:pPr marL="342797" lvl="1" indent="-342797">
              <a:lnSpc>
                <a:spcPct val="90000"/>
              </a:lnSpc>
              <a:buFont typeface="+mj-lt"/>
              <a:buAutoNum type="arabicPeriod"/>
            </a:pPr>
            <a:r>
              <a:rPr lang="en-US" sz="1700" dirty="0"/>
              <a:t>Simple checkout for casual buyers, with AI-powered field defaulting, policy guidelines, and integrated budget checks</a:t>
            </a:r>
          </a:p>
          <a:p>
            <a:pPr marL="342797" lvl="1" indent="-342797">
              <a:lnSpc>
                <a:spcPct val="90000"/>
              </a:lnSpc>
              <a:buFont typeface="+mj-lt"/>
              <a:buAutoNum type="arabicPeriod"/>
            </a:pPr>
            <a:r>
              <a:rPr lang="en-US" sz="1700" dirty="0"/>
              <a:t>Powerful, flexible experience for professional buyers, with total landed cost, discounts, taxes, and bulk edit</a:t>
            </a:r>
          </a:p>
          <a:p>
            <a:pPr marL="342797" lvl="1" indent="-342797">
              <a:lnSpc>
                <a:spcPct val="90000"/>
              </a:lnSpc>
              <a:buFont typeface="+mj-lt"/>
              <a:buAutoNum type="arabicPeriod"/>
            </a:pPr>
            <a:r>
              <a:rPr lang="en-US" sz="1700" dirty="0"/>
              <a:t>End-to-end tracking experience with item and request level details  </a:t>
            </a:r>
          </a:p>
          <a:p>
            <a:pPr marL="457200" lvl="1" indent="0">
              <a:lnSpc>
                <a:spcPct val="90000"/>
              </a:lnSpc>
              <a:buNone/>
            </a:pPr>
            <a:endParaRPr lang="en-US" sz="1700" b="1" dirty="0"/>
          </a:p>
          <a:p>
            <a:pPr marL="457200" lvl="1" indent="0">
              <a:lnSpc>
                <a:spcPct val="90000"/>
              </a:lnSpc>
              <a:buNone/>
            </a:pPr>
            <a:r>
              <a:rPr lang="en-US" sz="1700" b="1" dirty="0"/>
              <a:t>Benefits </a:t>
            </a:r>
          </a:p>
          <a:p>
            <a:pPr marL="342797" lvl="1" indent="-342797">
              <a:lnSpc>
                <a:spcPct val="90000"/>
              </a:lnSpc>
              <a:buFont typeface="+mj-lt"/>
              <a:buAutoNum type="arabicPeriod"/>
            </a:pPr>
            <a:r>
              <a:rPr lang="en-US" sz="1700" dirty="0"/>
              <a:t>Simpler and quicker compliant purchasing </a:t>
            </a:r>
          </a:p>
          <a:p>
            <a:pPr marL="342797" lvl="1" indent="-342797">
              <a:lnSpc>
                <a:spcPct val="90000"/>
              </a:lnSpc>
              <a:buFont typeface="+mj-lt"/>
              <a:buAutoNum type="arabicPeriod"/>
            </a:pPr>
            <a:r>
              <a:rPr lang="en-US" sz="1700" dirty="0"/>
              <a:t>Faster approvals with quick turnaround time</a:t>
            </a:r>
          </a:p>
          <a:p>
            <a:pPr>
              <a:lnSpc>
                <a:spcPct val="90000"/>
              </a:lnSpc>
            </a:pPr>
            <a:endParaRPr lang="en-AE" sz="1700" dirty="0"/>
          </a:p>
        </p:txBody>
      </p:sp>
      <p:pic>
        <p:nvPicPr>
          <p:cNvPr id="8" name="Picture Placeholder 7">
            <a:extLst>
              <a:ext uri="{FF2B5EF4-FFF2-40B4-BE49-F238E27FC236}">
                <a16:creationId xmlns:a16="http://schemas.microsoft.com/office/drawing/2014/main" id="{AC06D58A-59FA-723C-860A-3E9FB3DBD57A}"/>
              </a:ext>
            </a:extLst>
          </p:cNvPr>
          <p:cNvPicPr>
            <a:picLocks noGrp="1" noChangeAspect="1"/>
          </p:cNvPicPr>
          <p:nvPr>
            <p:ph type="pic" sz="quarter" idx="4294967295"/>
          </p:nvPr>
        </p:nvPicPr>
        <p:blipFill>
          <a:blip r:embed="rId3"/>
          <a:srcRect l="1944" r="24017" b="3"/>
          <a:stretch>
            <a:fillRect/>
          </a:stretch>
        </p:blipFill>
        <p:spPr bwMode="black">
          <a:xfrm>
            <a:off x="6696075" y="1547813"/>
            <a:ext cx="5495925" cy="4805362"/>
          </a:xfrm>
          <a:custGeom>
            <a:avLst/>
            <a:gdLst>
              <a:gd name="csX0" fmla="*/ 147880 w 10410828"/>
              <a:gd name="csY0" fmla="*/ 0 h 6115778"/>
              <a:gd name="csX1" fmla="*/ 10262948 w 10410828"/>
              <a:gd name="csY1" fmla="*/ 0 h 6115778"/>
              <a:gd name="csX2" fmla="*/ 10410828 w 10410828"/>
              <a:gd name="csY2" fmla="*/ 147880 h 6115778"/>
              <a:gd name="csX3" fmla="*/ 10410828 w 10410828"/>
              <a:gd name="csY3" fmla="*/ 5967898 h 6115778"/>
              <a:gd name="csX4" fmla="*/ 10262948 w 10410828"/>
              <a:gd name="csY4" fmla="*/ 6115778 h 6115778"/>
              <a:gd name="csX5" fmla="*/ 147880 w 10410828"/>
              <a:gd name="csY5" fmla="*/ 6115778 h 6115778"/>
              <a:gd name="csX6" fmla="*/ 0 w 10410828"/>
              <a:gd name="csY6" fmla="*/ 5967898 h 6115778"/>
              <a:gd name="csX7" fmla="*/ 0 w 10410828"/>
              <a:gd name="csY7" fmla="*/ 147880 h 6115778"/>
              <a:gd name="csX8" fmla="*/ 147880 w 10410828"/>
              <a:gd name="csY8" fmla="*/ 0 h 61157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410828" h="6115778">
                <a:moveTo>
                  <a:pt x="147880" y="0"/>
                </a:moveTo>
                <a:lnTo>
                  <a:pt x="10262948" y="0"/>
                </a:lnTo>
                <a:cubicBezTo>
                  <a:pt x="10344620" y="0"/>
                  <a:pt x="10410828" y="66208"/>
                  <a:pt x="10410828" y="147880"/>
                </a:cubicBezTo>
                <a:lnTo>
                  <a:pt x="10410828" y="5967898"/>
                </a:lnTo>
                <a:cubicBezTo>
                  <a:pt x="10410828" y="6049570"/>
                  <a:pt x="10344620" y="6115778"/>
                  <a:pt x="10262948" y="6115778"/>
                </a:cubicBezTo>
                <a:lnTo>
                  <a:pt x="147880" y="6115778"/>
                </a:lnTo>
                <a:cubicBezTo>
                  <a:pt x="66208" y="6115778"/>
                  <a:pt x="0" y="6049570"/>
                  <a:pt x="0" y="5967898"/>
                </a:cubicBezTo>
                <a:lnTo>
                  <a:pt x="0" y="147880"/>
                </a:lnTo>
                <a:cubicBezTo>
                  <a:pt x="0" y="66208"/>
                  <a:pt x="66208" y="0"/>
                  <a:pt x="147880" y="0"/>
                </a:cubicBezTo>
                <a:close/>
              </a:path>
            </a:pathLst>
          </a:custGeom>
          <a:noFill/>
        </p:spPr>
      </p:pic>
    </p:spTree>
    <p:extLst>
      <p:ext uri="{BB962C8B-B14F-4D97-AF65-F5344CB8AC3E}">
        <p14:creationId xmlns:p14="http://schemas.microsoft.com/office/powerpoint/2010/main" val="3167321363"/>
      </p:ext>
    </p:extLst>
  </p:cSld>
  <p:clrMapOvr>
    <a:masterClrMapping/>
  </p:clrMapOvr>
</p:sld>
</file>

<file path=ppt/theme/theme1.xml><?xml version="1.0" encoding="utf-8"?>
<a:theme xmlns:a="http://schemas.openxmlformats.org/drawingml/2006/main" name="1_Office Theme">
  <a:themeElements>
    <a:clrScheme name="Custom 6">
      <a:dk1>
        <a:srgbClr val="000000"/>
      </a:dk1>
      <a:lt1>
        <a:srgbClr val="FFFFFF"/>
      </a:lt1>
      <a:dk2>
        <a:srgbClr val="323232"/>
      </a:dk2>
      <a:lt2>
        <a:srgbClr val="FFFFFF"/>
      </a:lt2>
      <a:accent1>
        <a:srgbClr val="2477FE"/>
      </a:accent1>
      <a:accent2>
        <a:srgbClr val="D40B0B"/>
      </a:accent2>
      <a:accent3>
        <a:srgbClr val="1C1D3B"/>
      </a:accent3>
      <a:accent4>
        <a:srgbClr val="FFC000"/>
      </a:accent4>
      <a:accent5>
        <a:srgbClr val="000000"/>
      </a:accent5>
      <a:accent6>
        <a:srgbClr val="FFFFFF"/>
      </a:accent6>
      <a:hlink>
        <a:srgbClr val="2478FF"/>
      </a:hlink>
      <a:folHlink>
        <a:srgbClr val="6D1ED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ADDAFA0A-18B9-2F4D-ACEC-66C22743E53F}" vid="{734FF5E5-D20B-8C44-97BF-462F545A8D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60c1a1-ca45-464e-a4b6-c8166f57fd47">
      <Terms xmlns="http://schemas.microsoft.com/office/infopath/2007/PartnerControls"/>
    </lcf76f155ced4ddcb4097134ff3c332f>
    <TaxCatchAll xmlns="16407873-d4d9-4a8e-ba8c-de1f4baab728" xsi:nil="true"/>
    <MailtobeCopiedonFirstApproverCompletion xmlns="9d60c1a1-ca45-464e-a4b6-c8166f57fd47">
      <UserInfo>
        <DisplayName/>
        <AccountId xsi:nil="true"/>
        <AccountType/>
      </UserInfo>
    </MailtobeCopiedonFirstApproverCompletion>
    <Approver_x0020_1_x002d__x0020_Comments xmlns="9d60c1a1-ca45-464e-a4b6-c8166f57fd47" xsi:nil="true"/>
    <Pre_Sales_Resp xmlns="9d60c1a1-ca45-464e-a4b6-c8166f57fd47" xsi:nil="true"/>
    <Approver1 xmlns="9d60c1a1-ca45-464e-a4b6-c8166f57fd47">
      <UserInfo>
        <DisplayName/>
        <AccountId xsi:nil="true"/>
        <AccountType/>
      </UserInfo>
    </Approver1>
    <_Flow_SignoffStatus xmlns="9d60c1a1-ca45-464e-a4b6-c8166f57fd47" xsi:nil="true"/>
    <GoldenNugget xmlns="9d60c1a1-ca45-464e-a4b6-c8166f57fd47" xsi:nil="true"/>
    <SalesforceId xmlns="9d60c1a1-ca45-464e-a4b6-c8166f57fd47">Sharepoint_Auritas_Doc1</SalesforceId>
    <Approver2 xmlns="9d60c1a1-ca45-464e-a4b6-c8166f57fd47">
      <UserInfo>
        <DisplayName/>
        <AccountId xsi:nil="true"/>
        <AccountType/>
      </UserInfo>
    </Approver2>
    <Approver3 xmlns="9d60c1a1-ca45-464e-a4b6-c8166f57fd47">
      <UserInfo>
        <DisplayName/>
        <AccountId xsi:nil="true"/>
        <AccountType/>
      </UserInfo>
    </Approver3>
    <Resp_sales xmlns="9d60c1a1-ca45-464e-a4b6-c8166f57fd47" xsi:nil="true"/>
    <Sales_Collateral xmlns="9d60c1a1-ca45-464e-a4b6-c8166f57fd47" xsi:nil="true"/>
    <NotestoApprover xmlns="9d60c1a1-ca45-464e-a4b6-c8166f57fd47" xsi:nil="true"/>
    <Approver_x0020_2_x002d__x0020_Comments xmlns="9d60c1a1-ca45-464e-a4b6-c8166f57fd47" xsi:nil="true"/>
    <Practice xmlns="9d60c1a1-ca45-464e-a4b6-c8166f57fd47" xsi:nil="true"/>
    <Approver_x0020_3_x002d__x0020_Comments xmlns="9d60c1a1-ca45-464e-a4b6-c8166f57fd47" xsi:nil="true"/>
    <WorkflowStatus xmlns="9d60c1a1-ca45-464e-a4b6-c8166f57fd47" xsi:nil="true"/>
    <CC_Sales xmlns="9d60c1a1-ca45-464e-a4b6-c8166f57fd47">
      <UserInfo>
        <DisplayName/>
        <AccountId xsi:nil="true"/>
        <AccountType/>
      </UserInfo>
    </CC_Sales>
    <File_Link xmlns="9d60c1a1-ca45-464e-a4b6-c8166f57fd47">
      <Url xsi:nil="true"/>
      <Description xsi:nil="true"/>
    </File_Link>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62C25E1BE06EB4BA875789CC6408811" ma:contentTypeVersion="48" ma:contentTypeDescription="Create a new document." ma:contentTypeScope="" ma:versionID="bae4c6d881cb1313339c19a77fff9f88">
  <xsd:schema xmlns:xsd="http://www.w3.org/2001/XMLSchema" xmlns:xs="http://www.w3.org/2001/XMLSchema" xmlns:p="http://schemas.microsoft.com/office/2006/metadata/properties" xmlns:ns2="9d60c1a1-ca45-464e-a4b6-c8166f57fd47" xmlns:ns3="65800f4e-2fce-4c7d-bede-f6e131980058" xmlns:ns4="16407873-d4d9-4a8e-ba8c-de1f4baab728" targetNamespace="http://schemas.microsoft.com/office/2006/metadata/properties" ma:root="true" ma:fieldsID="ee53e4130b8c1e98a878dd1134ed221a" ns2:_="" ns3:_="" ns4:_="">
    <xsd:import namespace="9d60c1a1-ca45-464e-a4b6-c8166f57fd47"/>
    <xsd:import namespace="65800f4e-2fce-4c7d-bede-f6e131980058"/>
    <xsd:import namespace="16407873-d4d9-4a8e-ba8c-de1f4baab728"/>
    <xsd:element name="properties">
      <xsd:complexType>
        <xsd:sequence>
          <xsd:element name="documentManagement">
            <xsd:complexType>
              <xsd:all>
                <xsd:element ref="ns2:SalesforceId" minOccurs="0"/>
                <xsd:element ref="ns2:NotestoApprover" minOccurs="0"/>
                <xsd:element ref="ns2:Approver1" minOccurs="0"/>
                <xsd:element ref="ns2:MailtobeCopiedonFirstApproverCompletion" minOccurs="0"/>
                <xsd:element ref="ns2:Approver2" minOccurs="0"/>
                <xsd:element ref="ns2:Approver3" minOccurs="0"/>
                <xsd:element ref="ns2:WorkflowStatus" minOccurs="0"/>
                <xsd:element ref="ns2:Approver_x0020_1_x002d__x0020_Comments" minOccurs="0"/>
                <xsd:element ref="ns2:Approver_x0020_2_x002d__x0020_Comments" minOccurs="0"/>
                <xsd:element ref="ns2:Approver_x0020_3_x002d__x0020_Comments" minOccurs="0"/>
                <xsd:element ref="ns2:Practice" minOccurs="0"/>
                <xsd:element ref="ns2:Resp_sales" minOccurs="0"/>
                <xsd:element ref="ns2:Sales_Collateral" minOccurs="0"/>
                <xsd:element ref="ns2:Pre_Sales_Resp" minOccurs="0"/>
                <xsd:element ref="ns2:_Flow_SignoffStatus" minOccurs="0"/>
                <xsd:element ref="ns2:GoldenNugget" minOccurs="0"/>
                <xsd:element ref="ns3:SharedWithUsers" minOccurs="0"/>
                <xsd:element ref="ns3:SharedWithDetails" minOccurs="0"/>
                <xsd:element ref="ns2:MediaServiceMetadata" minOccurs="0"/>
                <xsd:element ref="ns2:MediaServiceFastMetadata" minOccurs="0"/>
                <xsd:element ref="ns2:MediaServiceDateTaken" minOccurs="0"/>
                <xsd:element ref="ns2:MediaServiceAutoTags" minOccurs="0"/>
                <xsd:element ref="ns2:MediaServiceEventHashCode" minOccurs="0"/>
                <xsd:element ref="ns2:MediaServiceGenerationTime" minOccurs="0"/>
                <xsd:element ref="ns2:MediaServiceOCR" minOccurs="0"/>
                <xsd:element ref="ns2:MediaServiceAutoKeyPoints" minOccurs="0"/>
                <xsd:element ref="ns2:MediaServiceKeyPoints" minOccurs="0"/>
                <xsd:element ref="ns4:TaxCatchAll" minOccurs="0"/>
                <xsd:element ref="ns2:MediaServiceLocation" minOccurs="0"/>
                <xsd:element ref="ns2:lcf76f155ced4ddcb4097134ff3c332f" minOccurs="0"/>
                <xsd:element ref="ns2:MediaLengthInSeconds" minOccurs="0"/>
                <xsd:element ref="ns2:MediaServiceObjectDetectorVersions" minOccurs="0"/>
                <xsd:element ref="ns2:MediaServiceSearchProperties" minOccurs="0"/>
                <xsd:element ref="ns2:MediaServiceBillingMetadata" minOccurs="0"/>
                <xsd:element ref="ns2:File_Link" minOccurs="0"/>
                <xsd:element ref="ns2:CC_Sa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60c1a1-ca45-464e-a4b6-c8166f57fd47" elementFormDefault="qualified">
    <xsd:import namespace="http://schemas.microsoft.com/office/2006/documentManagement/types"/>
    <xsd:import namespace="http://schemas.microsoft.com/office/infopath/2007/PartnerControls"/>
    <xsd:element name="SalesforceId" ma:index="2" nillable="true" ma:displayName="Data" ma:default="Sharepoint_Auritas_Doc1" ma:internalName="SalesforceId" ma:readOnly="false">
      <xsd:simpleType>
        <xsd:restriction base="dms:Text">
          <xsd:maxLength value="255"/>
        </xsd:restriction>
      </xsd:simpleType>
    </xsd:element>
    <xsd:element name="NotestoApprover" ma:index="3" nillable="true" ma:displayName="Notes to Approver" ma:description="Notes sent by the workflow initiator to the approvers" ma:format="Dropdown" ma:internalName="NotestoApprover" ma:readOnly="false">
      <xsd:simpleType>
        <xsd:restriction base="dms:Note"/>
      </xsd:simpleType>
    </xsd:element>
    <xsd:element name="Approver1" ma:index="4" nillable="true" ma:displayName="Approver 1" ma:description="First Approver for the Document" ma:format="Dropdown" ma:list="UserInfo" ma:SharePointGroup="0" ma:internalName="Approver1"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iltobeCopiedonFirstApproverCompletion" ma:index="5" nillable="true" ma:displayName="CC_Appr1_Notify" ma:format="Dropdown" ma:list="UserInfo" ma:SharePointGroup="0" ma:internalName="MailtobeCopiedonFirstApproverCompletion"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er2" ma:index="6" nillable="true" ma:displayName="Approver 2" ma:description="Second Approver for Document Approval" ma:format="Dropdown" ma:list="UserInfo" ma:SharePointGroup="0" ma:internalName="Approver2"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er3" ma:index="7" nillable="true" ma:displayName="Approver 3" ma:description="Thirst Approver" ma:format="Dropdown" ma:list="UserInfo" ma:SharePointGroup="0" ma:internalName="Approver3"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orkflowStatus" ma:index="8" nillable="true" ma:displayName="Workflow Status" ma:description="Status of the Workflow" ma:format="Dropdown" ma:internalName="WorkflowStatus" ma:readOnly="false">
      <xsd:simpleType>
        <xsd:restriction base="dms:Note">
          <xsd:maxLength value="255"/>
        </xsd:restriction>
      </xsd:simpleType>
    </xsd:element>
    <xsd:element name="Approver_x0020_1_x002d__x0020_Comments" ma:index="10" nillable="true" ma:displayName="Approver 1- Comments" ma:format="Dropdown" ma:internalName="Approver_x0020_1_x002d__x0020_Comments" ma:readOnly="false">
      <xsd:simpleType>
        <xsd:restriction base="dms:Note"/>
      </xsd:simpleType>
    </xsd:element>
    <xsd:element name="Approver_x0020_2_x002d__x0020_Comments" ma:index="11" nillable="true" ma:displayName="Approver 2- Comments" ma:format="Dropdown" ma:internalName="Approver_x0020_2_x002d__x0020_Comments" ma:readOnly="false">
      <xsd:simpleType>
        <xsd:restriction base="dms:Note"/>
      </xsd:simpleType>
    </xsd:element>
    <xsd:element name="Approver_x0020_3_x002d__x0020_Comments" ma:index="12" nillable="true" ma:displayName="Approver 3- Comments" ma:format="Dropdown" ma:internalName="Approver_x0020_3_x002d__x0020_Comments" ma:readOnly="false">
      <xsd:simpleType>
        <xsd:restriction base="dms:Note"/>
      </xsd:simpleType>
    </xsd:element>
    <xsd:element name="Practice" ma:index="14" nillable="true" ma:displayName="Practice" ma:format="Dropdown" ma:internalName="Practice" ma:readOnly="false">
      <xsd:simpleType>
        <xsd:restriction base="dms:Text">
          <xsd:maxLength value="255"/>
        </xsd:restriction>
      </xsd:simpleType>
    </xsd:element>
    <xsd:element name="Resp_sales" ma:index="15" nillable="true" ma:displayName="Resp_sales" ma:format="Dropdown" ma:internalName="Resp_sales" ma:readOnly="false">
      <xsd:simpleType>
        <xsd:restriction base="dms:Text">
          <xsd:maxLength value="255"/>
        </xsd:restriction>
      </xsd:simpleType>
    </xsd:element>
    <xsd:element name="Sales_Collateral" ma:index="16" nillable="true" ma:displayName="Sales_Collateral" ma:format="Dropdown" ma:internalName="Sales_Collateral" ma:readOnly="false">
      <xsd:simpleType>
        <xsd:restriction base="dms:Text">
          <xsd:maxLength value="255"/>
        </xsd:restriction>
      </xsd:simpleType>
    </xsd:element>
    <xsd:element name="Pre_Sales_Resp" ma:index="17" nillable="true" ma:displayName="Pre_Sales_Resp" ma:format="Dropdown" ma:internalName="Pre_Sales_Resp" ma:readOnly="false">
      <xsd:simpleType>
        <xsd:restriction base="dms:Text">
          <xsd:maxLength value="255"/>
        </xsd:restriction>
      </xsd:simpleType>
    </xsd:element>
    <xsd:element name="_Flow_SignoffStatus" ma:index="18" nillable="true" ma:displayName="Sign-off status" ma:internalName="Sign_x002d_off_x0020_status" ma:readOnly="false">
      <xsd:simpleType>
        <xsd:restriction base="dms:Text"/>
      </xsd:simpleType>
    </xsd:element>
    <xsd:element name="GoldenNugget" ma:index="19" nillable="true" ma:displayName="Golden Nugget" ma:description="Line of Business and description of nugget or reference section sub-heading. E.g. DVM, Solution Approach, Business Case. All to be comma separated." ma:format="Dropdown" ma:internalName="GoldenNugget" ma:readOnly="false">
      <xsd:simpleType>
        <xsd:restriction base="dms:Text">
          <xsd:maxLength value="255"/>
        </xsd:restrictio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hidden="true" ma:internalName="MediaServiceDateTaken" ma:readOnly="true">
      <xsd:simpleType>
        <xsd:restriction base="dms:Text"/>
      </xsd:simpleType>
    </xsd:element>
    <xsd:element name="MediaServiceAutoTags" ma:index="25" nillable="true" ma:displayName="MediaServiceAutoTags" ma:hidden="true" ma:internalName="MediaServiceAutoTags"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OCR" ma:index="28" nillable="true" ma:displayName="Extracted Text" ma:hidden="true" ma:internalName="MediaServiceOCR" ma:readOnly="true">
      <xsd:simpleType>
        <xsd:restriction base="dms:Note"/>
      </xsd:simpleType>
    </xsd:element>
    <xsd:element name="MediaServiceAutoKeyPoints" ma:index="30" nillable="true" ma:displayName="MediaServiceAutoKeyPoints" ma:hidden="true" ma:internalName="MediaServiceAutoKeyPoints" ma:readOnly="true">
      <xsd:simpleType>
        <xsd:restriction base="dms:Note"/>
      </xsd:simpleType>
    </xsd:element>
    <xsd:element name="MediaServiceKeyPoints" ma:index="31" nillable="true" ma:displayName="KeyPoints" ma:hidden="true" ma:internalName="MediaServiceKeyPoints" ma:readOnly="true">
      <xsd:simpleType>
        <xsd:restriction base="dms:Note"/>
      </xsd:simpleType>
    </xsd:element>
    <xsd:element name="MediaServiceLocation" ma:index="33" nillable="true" ma:displayName="Location" ma:hidden="true" ma:internalName="MediaServiceLocation" ma:readOnly="true">
      <xsd:simpleType>
        <xsd:restriction base="dms:Text"/>
      </xsd:simpleType>
    </xsd:element>
    <xsd:element name="lcf76f155ced4ddcb4097134ff3c332f" ma:index="34" nillable="true" ma:taxonomy="true" ma:internalName="lcf76f155ced4ddcb4097134ff3c332f" ma:taxonomyFieldName="MediaServiceImageTags" ma:displayName="Image Tags" ma:readOnly="false" ma:fieldId="{5cf76f15-5ced-4ddc-b409-7134ff3c332f}" ma:taxonomyMulti="true" ma:sspId="8895ba9d-5846-42da-98e4-e22e845eb19c" ma:termSetId="09814cd3-568e-fe90-9814-8d621ff8fb84" ma:anchorId="fba54fb3-c3e1-fe81-a776-ca4b69148c4d" ma:open="true" ma:isKeyword="false">
      <xsd:complexType>
        <xsd:sequence>
          <xsd:element ref="pc:Terms" minOccurs="0" maxOccurs="1"/>
        </xsd:sequence>
      </xsd:complexType>
    </xsd:element>
    <xsd:element name="MediaLengthInSeconds" ma:index="35" nillable="true" ma:displayName="MediaLengthInSeconds" ma:hidden="true" ma:internalName="MediaLengthInSeconds" ma:readOnly="true">
      <xsd:simpleType>
        <xsd:restriction base="dms:Unknown"/>
      </xsd:simpleType>
    </xsd:element>
    <xsd:element name="MediaServiceObjectDetectorVersions" ma:index="36" nillable="true" ma:displayName="MediaServiceObjectDetectorVersions" ma:hidden="true" ma:indexed="true" ma:internalName="MediaServiceObjectDetectorVersions" ma:readOnly="true">
      <xsd:simpleType>
        <xsd:restriction base="dms:Text"/>
      </xsd:simpleType>
    </xsd:element>
    <xsd:element name="MediaServiceSearchProperties" ma:index="37" nillable="true" ma:displayName="MediaServiceSearchProperties" ma:hidden="true" ma:internalName="MediaServiceSearchProperties" ma:readOnly="true">
      <xsd:simpleType>
        <xsd:restriction base="dms:Note"/>
      </xsd:simpleType>
    </xsd:element>
    <xsd:element name="MediaServiceBillingMetadata" ma:index="43" nillable="true" ma:displayName="MediaServiceBillingMetadata" ma:hidden="true" ma:internalName="MediaServiceBillingMetadata" ma:readOnly="true">
      <xsd:simpleType>
        <xsd:restriction base="dms:Note"/>
      </xsd:simpleType>
    </xsd:element>
    <xsd:element name="File_Link" ma:index="44" nillable="true" ma:displayName="File_Link" ma:format="Hyperlink" ma:internalName="File_Link">
      <xsd:complexType>
        <xsd:complexContent>
          <xsd:extension base="dms:URL">
            <xsd:sequence>
              <xsd:element name="Url" type="dms:ValidUrl" minOccurs="0" nillable="true"/>
              <xsd:element name="Description" type="xsd:string" nillable="true"/>
            </xsd:sequence>
          </xsd:extension>
        </xsd:complexContent>
      </xsd:complexType>
    </xsd:element>
    <xsd:element name="CC_Sales" ma:index="45" nillable="true" ma:displayName="CC_Sales" ma:format="Dropdown" ma:list="UserInfo" ma:SharePointGroup="0" ma:internalName="CC_Sale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5800f4e-2fce-4c7d-bede-f6e131980058" elementFormDefault="qualified">
    <xsd:import namespace="http://schemas.microsoft.com/office/2006/documentManagement/types"/>
    <xsd:import namespace="http://schemas.microsoft.com/office/infopath/2007/PartnerControls"/>
    <xsd:element name="SharedWithUsers" ma:index="20" nillable="true" ma:displayName="Shared With" ma:description=""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description=""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407873-d4d9-4a8e-ba8c-de1f4baab728" elementFormDefault="qualified">
    <xsd:import namespace="http://schemas.microsoft.com/office/2006/documentManagement/types"/>
    <xsd:import namespace="http://schemas.microsoft.com/office/infopath/2007/PartnerControls"/>
    <xsd:element name="TaxCatchAll" ma:index="32" nillable="true" ma:displayName="Taxonomy Catch All Column" ma:hidden="true" ma:list="{ec4e6ce2-7d3b-4222-8ce8-1ce92df49294}" ma:internalName="TaxCatchAll" ma:readOnly="false" ma:showField="CatchAllData" ma:web="16407873-d4d9-4a8e-ba8c-de1f4baab72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8C694B-E7DC-4F0A-AF7D-654AA3372C46}">
  <ds:schemaRefs>
    <ds:schemaRef ds:uri="http://schemas.microsoft.com/sharepoint/v3/contenttype/forms"/>
  </ds:schemaRefs>
</ds:datastoreItem>
</file>

<file path=customXml/itemProps2.xml><?xml version="1.0" encoding="utf-8"?>
<ds:datastoreItem xmlns:ds="http://schemas.openxmlformats.org/officeDocument/2006/customXml" ds:itemID="{7082E9FC-7F96-47D9-BFD9-A09EAB959E5B}">
  <ds:schemaRefs>
    <ds:schemaRef ds:uri="http://schemas.microsoft.com/office/2006/documentManagement/types"/>
    <ds:schemaRef ds:uri="http://purl.org/dc/dcmitype/"/>
    <ds:schemaRef ds:uri="http://purl.org/dc/terms/"/>
    <ds:schemaRef ds:uri="65800f4e-2fce-4c7d-bede-f6e131980058"/>
    <ds:schemaRef ds:uri="http://www.w3.org/XML/1998/namespace"/>
    <ds:schemaRef ds:uri="http://schemas.microsoft.com/office/infopath/2007/PartnerControls"/>
    <ds:schemaRef ds:uri="http://purl.org/dc/elements/1.1/"/>
    <ds:schemaRef ds:uri="http://schemas.openxmlformats.org/package/2006/metadata/core-properties"/>
    <ds:schemaRef ds:uri="16407873-d4d9-4a8e-ba8c-de1f4baab728"/>
    <ds:schemaRef ds:uri="9d60c1a1-ca45-464e-a4b6-c8166f57fd47"/>
    <ds:schemaRef ds:uri="http://schemas.microsoft.com/office/2006/metadata/properties"/>
  </ds:schemaRefs>
</ds:datastoreItem>
</file>

<file path=customXml/itemProps3.xml><?xml version="1.0" encoding="utf-8"?>
<ds:datastoreItem xmlns:ds="http://schemas.openxmlformats.org/officeDocument/2006/customXml" ds:itemID="{AFA0109E-C63B-41DD-AAFF-913102AE17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60c1a1-ca45-464e-a4b6-c8166f57fd47"/>
    <ds:schemaRef ds:uri="65800f4e-2fce-4c7d-bede-f6e131980058"/>
    <ds:schemaRef ds:uri="16407873-d4d9-4a8e-ba8c-de1f4baab7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 Template Auritas 2026</Template>
  <TotalTime>1469</TotalTime>
  <Words>1918</Words>
  <Application>Microsoft Office PowerPoint</Application>
  <PresentationFormat>Widescreen</PresentationFormat>
  <Paragraphs>276</Paragraphs>
  <Slides>20</Slides>
  <Notes>13</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Enhanced Catalog Management capabilities</vt:lpstr>
      <vt:lpstr>Compliant purchasing with </vt:lpstr>
      <vt:lpstr>Increase control over one-off purchasing</vt:lpstr>
      <vt:lpstr>Upgraded Checkout and tracking experience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Henrik Hallerby</dc:creator>
  <cp:keywords/>
  <dc:description/>
  <cp:lastModifiedBy>Henrik Hallerby</cp:lastModifiedBy>
  <cp:revision>4</cp:revision>
  <dcterms:created xsi:type="dcterms:W3CDTF">2026-07-07T21:25:52Z</dcterms:created>
  <dcterms:modified xsi:type="dcterms:W3CDTF">2026-10-02T20:15:45Z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0x010100D62C25E1BE06EB4BA875789CC6408811</vt:lpwstr>
  </property>
  <property fmtid="{D5CDD505-2E9C-101B-9397-08002B2CF9AE}" pid="3" name="MediaServiceImageTags">
    <vt:lpwstr/>
  </property>
</Properties>
</file>