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11"/>
  </p:notesMasterIdLst>
  <p:handoutMasterIdLst>
    <p:handoutMasterId r:id="rId12"/>
  </p:handoutMasterIdLst>
  <p:sldIdLst>
    <p:sldId id="2147469065" r:id="rId5"/>
    <p:sldId id="2147479285" r:id="rId6"/>
    <p:sldId id="2147479283" r:id="rId7"/>
    <p:sldId id="2147479284" r:id="rId8"/>
    <p:sldId id="257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A"/>
    <a:srgbClr val="1C1D3B"/>
    <a:srgbClr val="D40606"/>
    <a:srgbClr val="0D4BD4"/>
    <a:srgbClr val="FCFEFE"/>
    <a:srgbClr val="000FFC"/>
    <a:srgbClr val="FFC000"/>
    <a:srgbClr val="F0AB00"/>
    <a:srgbClr val="E4001A"/>
    <a:srgbClr val="D8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39"/>
    <p:restoredTop sz="94519"/>
  </p:normalViewPr>
  <p:slideViewPr>
    <p:cSldViewPr snapToGrid="0">
      <p:cViewPr varScale="1">
        <p:scale>
          <a:sx n="83" d="100"/>
          <a:sy n="83" d="100"/>
        </p:scale>
        <p:origin x="208" y="688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968" y="1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>
                <a:latin typeface="Helvetica" pitchFamily="2" charset="0"/>
              </a:rPr>
              <a:t>3/31/26</a:t>
            </a:fld>
            <a:endParaRPr lang="en-US"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>
                <a:latin typeface="Helvetica" pitchFamily="2" charset="0"/>
              </a:rPr>
              <a:t>‹#›</a:t>
            </a:fld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E219295E-01D2-8A42-BCF5-8A36CE324D4F}" type="datetimeFigureOut">
              <a:rPr lang="en-US" smtClean="0"/>
              <a:pPr/>
              <a:t>3/31/26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0BC411F4-90E6-5244-AF3B-45150A40F0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3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1" y="2824427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7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-1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2ECE5DFA-5582-DB45-9FA5-CDB2666A2322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1" y="2251715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1" y="408273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6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1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0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899" y="2065292"/>
            <a:ext cx="3674534" cy="479583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924" t="-65" r="-73592" b="65"/>
            </a:stretch>
          </a:blip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1879563"/>
            <a:ext cx="4713698" cy="441491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6858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3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217469"/>
            <a:ext cx="10543181" cy="40770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583C564F-5156-9C5C-6204-6474F2EE6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1052142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6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&amp; Text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271354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22290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29523"/>
            <a:ext cx="10502213" cy="426495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6995144D-2924-CFE4-C004-21E1C876A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636" y="945064"/>
            <a:ext cx="8965588" cy="3101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3049329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428518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 (More Space)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22290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074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2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2844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9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A1D3E3C8-39A8-4A04-C523-18A900D07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58AADDED-32F3-7BAC-904C-3A81B63112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776805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EE190DA1-8ECB-FD80-E4A6-A576F0C90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7C130D7C-2525-208A-A599-0B60F9930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578273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522" y="798094"/>
            <a:ext cx="5356077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92" r="-10097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1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5EE4CD9C-A594-3E99-98F4-61B1463B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6522" y="1920489"/>
            <a:ext cx="5361501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519240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1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2"/>
            <a:ext cx="4618524" cy="57634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4013" r="-4401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8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37410" y="6474933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2C044D3F-916D-8965-42C2-66A286861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4185" y="1796229"/>
            <a:ext cx="5245544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37988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/Summar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1" y="642938"/>
            <a:ext cx="10283909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7FA2185-D902-6D98-95BF-3F01E157E0E5}"/>
              </a:ext>
            </a:extLst>
          </p:cNvPr>
          <p:cNvSpPr/>
          <p:nvPr userDrawn="1"/>
        </p:nvSpPr>
        <p:spPr>
          <a:xfrm>
            <a:off x="889612" y="1936476"/>
            <a:ext cx="10283910" cy="13865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92758E2E-0AB8-95A3-6B80-CB555CB1D2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3743991"/>
            <a:ext cx="10502213" cy="255048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9A6689C7-A2B7-7050-F43E-5BA23764E8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06" y="2153758"/>
            <a:ext cx="9636134" cy="96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Content Highlight Comes Here</a:t>
            </a:r>
          </a:p>
        </p:txBody>
      </p:sp>
    </p:spTree>
    <p:extLst>
      <p:ext uri="{BB962C8B-B14F-4D97-AF65-F5344CB8AC3E}">
        <p14:creationId xmlns:p14="http://schemas.microsoft.com/office/powerpoint/2010/main" val="46147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3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29" y="2035533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0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0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400">
                <a:latin typeface="Helvetica" pitchFamily="2" charset="0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lvl="1"/>
            <a:r>
              <a:rPr lang="en-US" dirty="0"/>
              <a:t>Text List Layer 2</a:t>
            </a:r>
          </a:p>
          <a:p>
            <a:pPr lvl="2"/>
            <a:r>
              <a:rPr lang="en-US" dirty="0"/>
              <a:t>Text List Layer 3</a:t>
            </a:r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7" y="3194223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2" y="2236573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7" y="2225179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6" y="2225179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822A2803-184E-B600-68A4-EFE3C81B71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41500" y="3237226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</p:spTree>
    <p:extLst>
      <p:ext uri="{BB962C8B-B14F-4D97-AF65-F5344CB8AC3E}">
        <p14:creationId xmlns:p14="http://schemas.microsoft.com/office/powerpoint/2010/main" val="3927869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8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49F0AB2-A760-D623-5A12-161D40056A94}"/>
              </a:ext>
            </a:extLst>
          </p:cNvPr>
          <p:cNvSpPr/>
          <p:nvPr userDrawn="1"/>
        </p:nvSpPr>
        <p:spPr>
          <a:xfrm>
            <a:off x="6244169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D40BE05B-4A56-BF2C-B540-D646313CC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612" y="2297151"/>
            <a:ext cx="4708300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10" name="Text Placeholder 60">
            <a:extLst>
              <a:ext uri="{FF2B5EF4-FFF2-40B4-BE49-F238E27FC236}">
                <a16:creationId xmlns:a16="http://schemas.microsoft.com/office/drawing/2014/main" id="{EB1ABAF2-182F-09C8-DC76-6000ED78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1522" y="2297151"/>
            <a:ext cx="4668352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981053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94504" y="6411096"/>
            <a:ext cx="1289218" cy="2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75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1" y="3100278"/>
            <a:ext cx="5085694" cy="902939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54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1" y="3464549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7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0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7" y="1555684"/>
            <a:ext cx="5085694" cy="902939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8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0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AF2E7C00-FEC2-A149-939B-C3C6587DEFA6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82" r:id="rId3"/>
    <p:sldLayoutId id="2147483771" r:id="rId4"/>
    <p:sldLayoutId id="2147483784" r:id="rId5"/>
    <p:sldLayoutId id="2147483785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86" r:id="rId12"/>
    <p:sldLayoutId id="2147483777" r:id="rId13"/>
    <p:sldLayoutId id="2147483783" r:id="rId14"/>
    <p:sldLayoutId id="2147483778" r:id="rId15"/>
    <p:sldLayoutId id="2147483779" r:id="rId16"/>
    <p:sldLayoutId id="2147483780" r:id="rId17"/>
    <p:sldLayoutId id="2147483787" r:id="rId1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970BD-FAE9-C7A2-DF72-589C0A3F88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1423" y="2403322"/>
            <a:ext cx="6501377" cy="2950731"/>
          </a:xfrm>
        </p:spPr>
        <p:txBody>
          <a:bodyPr>
            <a:normAutofit/>
          </a:bodyPr>
          <a:lstStyle/>
          <a:p>
            <a:r>
              <a:rPr lang="en-US" dirty="0"/>
              <a:t>Automated Vendor Reconciliation </a:t>
            </a:r>
            <a:r>
              <a:rPr lang="en-US" b="0" dirty="0"/>
              <a:t>Solution by Auritas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1CFA8-F9C4-DEF0-D831-C1812B5AB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1423" y="1830610"/>
            <a:ext cx="6802279" cy="468297"/>
          </a:xfrm>
        </p:spPr>
        <p:txBody>
          <a:bodyPr>
            <a:normAutofit/>
          </a:bodyPr>
          <a:lstStyle/>
          <a:p>
            <a:r>
              <a:rPr lang="en-US" dirty="0"/>
              <a:t>Driving Innovation, Empowering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161968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92062-F73D-2EC9-398C-9F553233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ACA1BF-273D-157F-935C-60801E971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636" y="1900477"/>
            <a:ext cx="10543181" cy="4077005"/>
          </a:xfrm>
        </p:spPr>
        <p:txBody>
          <a:bodyPr>
            <a:normAutofit/>
          </a:bodyPr>
          <a:lstStyle/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AP teams spend significant time manually reconciling vendor statements (especially high-volume vendors)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Reliance on spreadsheets → time-consuming, error-prone, and hard to scale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Delays reduce ability to catch discrepancies in time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High transaction volumes increase risk of over/understated liabilities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Risk of:</a:t>
            </a:r>
          </a:p>
          <a:p>
            <a:pPr marL="697230" lvl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accent3"/>
                </a:solidFill>
              </a:rPr>
              <a:t>Paying for items not received</a:t>
            </a:r>
          </a:p>
          <a:p>
            <a:pPr marL="697230" lvl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accent3"/>
                </a:solidFill>
              </a:rPr>
              <a:t>Missing payments → damaging vendor relationships</a:t>
            </a:r>
          </a:p>
          <a:p>
            <a:pPr>
              <a:buClr>
                <a:schemeClr val="accent1"/>
              </a:buClr>
            </a:pP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889C0-26F5-79D3-EE4C-F1E17A0DC7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6636" y="716091"/>
            <a:ext cx="10350817" cy="68599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Challenge</a:t>
            </a:r>
            <a:r>
              <a:rPr lang="en-US" dirty="0"/>
              <a:t> with Vendor Reconciliation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2058A9D-A789-15A1-3FD8-F68C9456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0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60F6EF-71C4-5917-EEDC-5C88DDCD3B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Automation uses existing OpenText OCR (Optical Character Recognition) and Vendor Invoice Management (VIM) for Robotic Process Automation to handle the heavy lifting of data entry and matching. 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Automatically compare vendor statements with your internal financial records, such as invoices, purchase orders (POs), and goods receipts.</a:t>
            </a:r>
          </a:p>
          <a:p>
            <a:pPr marL="697230" lvl="1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accent3"/>
                </a:solidFill>
              </a:rPr>
              <a:t>Ensure everything matches accurately, quickly, and with minimal manual effort. 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Identifying missing credit notes or overcharges instantly. Ensure that your cash stays in your business rather than sitting in a vendor's account. 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Implementation timeline is as quickly as four (4) to five (5) weeks. </a:t>
            </a:r>
          </a:p>
          <a:p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ED4EA-80A0-B05E-08E5-B5010BEEB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1" y="642938"/>
            <a:ext cx="10350817" cy="872611"/>
          </a:xfrm>
        </p:spPr>
        <p:txBody>
          <a:bodyPr>
            <a:normAutofit/>
          </a:bodyPr>
          <a:lstStyle/>
          <a:p>
            <a:r>
              <a:rPr lang="en-US" dirty="0"/>
              <a:t>Automated Vendor Reconciliation Solution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E0595-1CE6-7CCD-9C4A-033E7C769B15}"/>
              </a:ext>
            </a:extLst>
          </p:cNvPr>
          <p:cNvSpPr txBox="1"/>
          <p:nvPr/>
        </p:nvSpPr>
        <p:spPr>
          <a:xfrm>
            <a:off x="889610" y="1220177"/>
            <a:ext cx="106876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accent2"/>
                </a:solidFill>
                <a:effectLst/>
                <a:latin typeface="Helvetica" pitchFamily="2" charset="0"/>
              </a:rPr>
              <a:t>Transform reconciliation from a time-consuming, error-prone task into a streamlined, intelligent process. </a:t>
            </a:r>
          </a:p>
        </p:txBody>
      </p:sp>
    </p:spTree>
    <p:extLst>
      <p:ext uri="{BB962C8B-B14F-4D97-AF65-F5344CB8AC3E}">
        <p14:creationId xmlns:p14="http://schemas.microsoft.com/office/powerpoint/2010/main" val="1478233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97580" y="182501"/>
            <a:ext cx="1017240" cy="222061"/>
          </a:xfrm>
          <a:custGeom>
            <a:avLst/>
            <a:gdLst/>
            <a:ahLst/>
            <a:cxnLst/>
            <a:rect l="l" t="t" r="r" b="b"/>
            <a:pathLst>
              <a:path w="1525860" h="333091">
                <a:moveTo>
                  <a:pt x="0" y="0"/>
                </a:moveTo>
                <a:lnTo>
                  <a:pt x="1525860" y="0"/>
                </a:lnTo>
                <a:lnTo>
                  <a:pt x="1525860" y="333090"/>
                </a:lnTo>
                <a:lnTo>
                  <a:pt x="0" y="3330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9" name="AutoShape 9"/>
          <p:cNvSpPr/>
          <p:nvPr/>
        </p:nvSpPr>
        <p:spPr>
          <a:xfrm flipH="1">
            <a:off x="1017729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0" name="AutoShape 10"/>
          <p:cNvSpPr/>
          <p:nvPr/>
        </p:nvSpPr>
        <p:spPr>
          <a:xfrm flipH="1">
            <a:off x="3098441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08651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500894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9669924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9895477" y="1285148"/>
            <a:ext cx="818101" cy="2237581"/>
            <a:chOff x="0" y="0"/>
            <a:chExt cx="381000" cy="10420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1000" cy="1042070"/>
            </a:xfrm>
            <a:custGeom>
              <a:avLst/>
              <a:gdLst/>
              <a:ahLst/>
              <a:cxnLst/>
              <a:rect l="l" t="t" r="r" b="b"/>
              <a:pathLst>
                <a:path w="381000" h="1042070">
                  <a:moveTo>
                    <a:pt x="381000" y="55788"/>
                  </a:moveTo>
                  <a:lnTo>
                    <a:pt x="381000" y="1042070"/>
                  </a:lnTo>
                  <a:lnTo>
                    <a:pt x="190500" y="943010"/>
                  </a:lnTo>
                  <a:lnTo>
                    <a:pt x="0" y="1042070"/>
                  </a:lnTo>
                  <a:lnTo>
                    <a:pt x="0" y="55788"/>
                  </a:lnTo>
                  <a:cubicBezTo>
                    <a:pt x="0" y="22860"/>
                    <a:pt x="22860" y="0"/>
                    <a:pt x="49530" y="0"/>
                  </a:cubicBezTo>
                  <a:lnTo>
                    <a:pt x="331470" y="0"/>
                  </a:lnTo>
                  <a:cubicBezTo>
                    <a:pt x="358140" y="0"/>
                    <a:pt x="381000" y="21590"/>
                    <a:pt x="381000" y="58623"/>
                  </a:cubicBezTo>
                  <a:close/>
                </a:path>
              </a:pathLst>
            </a:custGeom>
            <a:solidFill>
              <a:srgbClr val="B4D7FB"/>
            </a:solidFill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381000" cy="96206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7969443" y="1013130"/>
            <a:ext cx="818101" cy="2781616"/>
            <a:chOff x="0" y="0"/>
            <a:chExt cx="520700" cy="177042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0700" cy="1750019"/>
            </a:xfrm>
            <a:custGeom>
              <a:avLst/>
              <a:gdLst/>
              <a:ahLst/>
              <a:cxnLst/>
              <a:rect l="l" t="t" r="r" b="b"/>
              <a:pathLst>
                <a:path w="520700" h="1750019">
                  <a:moveTo>
                    <a:pt x="0" y="56583"/>
                  </a:moveTo>
                  <a:lnTo>
                    <a:pt x="0" y="1497945"/>
                  </a:lnTo>
                  <a:cubicBezTo>
                    <a:pt x="0" y="1533787"/>
                    <a:pt x="15965" y="1567767"/>
                    <a:pt x="43555" y="1590646"/>
                  </a:cubicBezTo>
                  <a:lnTo>
                    <a:pt x="216795" y="1734309"/>
                  </a:lnTo>
                  <a:cubicBezTo>
                    <a:pt x="242054" y="1755255"/>
                    <a:pt x="278646" y="1755255"/>
                    <a:pt x="303905" y="1734309"/>
                  </a:cubicBezTo>
                  <a:lnTo>
                    <a:pt x="477145" y="1590646"/>
                  </a:lnTo>
                  <a:cubicBezTo>
                    <a:pt x="504735" y="1567767"/>
                    <a:pt x="520700" y="1533787"/>
                    <a:pt x="520700" y="1497945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2478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350"/>
              <a:ext cx="520700" cy="15354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5771391" y="1013130"/>
            <a:ext cx="818101" cy="2781616"/>
            <a:chOff x="0" y="0"/>
            <a:chExt cx="520700" cy="17704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0700" cy="1750019"/>
            </a:xfrm>
            <a:custGeom>
              <a:avLst/>
              <a:gdLst/>
              <a:ahLst/>
              <a:cxnLst/>
              <a:rect l="l" t="t" r="r" b="b"/>
              <a:pathLst>
                <a:path w="520700" h="1750019">
                  <a:moveTo>
                    <a:pt x="0" y="56583"/>
                  </a:moveTo>
                  <a:lnTo>
                    <a:pt x="0" y="1497945"/>
                  </a:lnTo>
                  <a:cubicBezTo>
                    <a:pt x="0" y="1533787"/>
                    <a:pt x="15965" y="1567767"/>
                    <a:pt x="43555" y="1590646"/>
                  </a:cubicBezTo>
                  <a:lnTo>
                    <a:pt x="216795" y="1734309"/>
                  </a:lnTo>
                  <a:cubicBezTo>
                    <a:pt x="242054" y="1755255"/>
                    <a:pt x="278646" y="1755255"/>
                    <a:pt x="303905" y="1734309"/>
                  </a:cubicBezTo>
                  <a:lnTo>
                    <a:pt x="477145" y="1590646"/>
                  </a:lnTo>
                  <a:cubicBezTo>
                    <a:pt x="504735" y="1567767"/>
                    <a:pt x="520700" y="1533787"/>
                    <a:pt x="520700" y="1497945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0D4BD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6350"/>
              <a:ext cx="520700" cy="15354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3573339" y="1013130"/>
            <a:ext cx="818101" cy="2781616"/>
            <a:chOff x="0" y="0"/>
            <a:chExt cx="520700" cy="17704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0700" cy="1750019"/>
            </a:xfrm>
            <a:custGeom>
              <a:avLst/>
              <a:gdLst/>
              <a:ahLst/>
              <a:cxnLst/>
              <a:rect l="l" t="t" r="r" b="b"/>
              <a:pathLst>
                <a:path w="520700" h="1750019">
                  <a:moveTo>
                    <a:pt x="0" y="56583"/>
                  </a:moveTo>
                  <a:lnTo>
                    <a:pt x="0" y="1497945"/>
                  </a:lnTo>
                  <a:cubicBezTo>
                    <a:pt x="0" y="1533787"/>
                    <a:pt x="15965" y="1567767"/>
                    <a:pt x="43555" y="1590646"/>
                  </a:cubicBezTo>
                  <a:lnTo>
                    <a:pt x="216795" y="1734309"/>
                  </a:lnTo>
                  <a:cubicBezTo>
                    <a:pt x="242054" y="1755255"/>
                    <a:pt x="278646" y="1755255"/>
                    <a:pt x="303905" y="1734309"/>
                  </a:cubicBezTo>
                  <a:lnTo>
                    <a:pt x="477145" y="1590646"/>
                  </a:lnTo>
                  <a:cubicBezTo>
                    <a:pt x="504735" y="1567767"/>
                    <a:pt x="520700" y="1533787"/>
                    <a:pt x="520700" y="1497945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09306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6350"/>
              <a:ext cx="520700" cy="15354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-5400000">
            <a:off x="1589998" y="1227841"/>
            <a:ext cx="818101" cy="2352194"/>
            <a:chOff x="0" y="0"/>
            <a:chExt cx="520700" cy="1497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0700" cy="1476702"/>
            </a:xfrm>
            <a:custGeom>
              <a:avLst/>
              <a:gdLst/>
              <a:ahLst/>
              <a:cxnLst/>
              <a:rect l="l" t="t" r="r" b="b"/>
              <a:pathLst>
                <a:path w="520700" h="1476702">
                  <a:moveTo>
                    <a:pt x="0" y="56583"/>
                  </a:moveTo>
                  <a:lnTo>
                    <a:pt x="0" y="1224629"/>
                  </a:lnTo>
                  <a:cubicBezTo>
                    <a:pt x="0" y="1260471"/>
                    <a:pt x="15965" y="1294451"/>
                    <a:pt x="43555" y="1317330"/>
                  </a:cubicBezTo>
                  <a:lnTo>
                    <a:pt x="216795" y="1460993"/>
                  </a:lnTo>
                  <a:cubicBezTo>
                    <a:pt x="242054" y="1481939"/>
                    <a:pt x="278646" y="1481939"/>
                    <a:pt x="303905" y="1460993"/>
                  </a:cubicBezTo>
                  <a:lnTo>
                    <a:pt x="477145" y="1317330"/>
                  </a:lnTo>
                  <a:cubicBezTo>
                    <a:pt x="504735" y="1294451"/>
                    <a:pt x="520700" y="1260471"/>
                    <a:pt x="520700" y="1224629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1C1D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6350"/>
              <a:ext cx="520700" cy="1262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195327" y="2118258"/>
            <a:ext cx="13962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Collect Documents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393378" y="2118258"/>
            <a:ext cx="13962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Match Invoices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07402" y="2118258"/>
            <a:ext cx="16153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Identify Discrepancies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89482" y="2118258"/>
            <a:ext cx="13962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Adjust and Resolve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851455" y="2251574"/>
            <a:ext cx="139625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Finalize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8204" y="3173277"/>
            <a:ext cx="1745064" cy="1372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Gather the vendor’s statement (usually sent monthly) and your internal Purchase Orders (POs) and receipts.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985138" y="3173277"/>
            <a:ext cx="1848266" cy="915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Tick off every invoice listed on the vendor statement that appears in your ledger.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065274" y="3173277"/>
            <a:ext cx="2240857" cy="2530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  <a:spcBef>
                <a:spcPct val="0"/>
              </a:spcBef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Note any items that don't match. This usually falls into two categories:</a:t>
            </a:r>
          </a:p>
          <a:p>
            <a:pPr marL="273486" lvl="1" indent="-136744">
              <a:lnSpc>
                <a:spcPts val="1773"/>
              </a:lnSpc>
              <a:spcBef>
                <a:spcPct val="0"/>
              </a:spcBef>
              <a:buFont typeface="Arial"/>
              <a:buChar char="•"/>
            </a:pPr>
            <a:r>
              <a:rPr lang="en-US" sz="1400" i="1" dirty="0">
                <a:solidFill>
                  <a:schemeClr val="accent3"/>
                </a:solidFill>
                <a:latin typeface="Helvetica" pitchFamily="2" charset="0"/>
                <a:ea typeface="Helvetica Italics"/>
                <a:cs typeface="Helvetica Italics"/>
                <a:sym typeface="Helvetica Italics"/>
              </a:rPr>
              <a:t>In-Transit Items</a:t>
            </a: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: You paid the bill, but the vendor hasn't processed it yet.</a:t>
            </a:r>
          </a:p>
          <a:p>
            <a:pPr marL="273486" lvl="1" indent="-136744">
              <a:lnSpc>
                <a:spcPts val="1773"/>
              </a:lnSpc>
              <a:buFont typeface="Arial"/>
              <a:buChar char="•"/>
            </a:pPr>
            <a:r>
              <a:rPr lang="en-US" sz="1400" i="1" dirty="0">
                <a:solidFill>
                  <a:schemeClr val="accent3"/>
                </a:solidFill>
                <a:latin typeface="Helvetica" pitchFamily="2" charset="0"/>
                <a:ea typeface="Helvetica Italics"/>
                <a:cs typeface="Helvetica Italics"/>
                <a:sym typeface="Helvetica Italics"/>
              </a:rPr>
              <a:t>Missing Invoices</a:t>
            </a: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: The vendor claims an amount you haven't recorded.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59620" y="3173277"/>
            <a:ext cx="1726117" cy="91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Contact the vendor to request missing copies or to dispute an incorrect charge.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585571" y="3173277"/>
            <a:ext cx="1837747" cy="1145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Once the balance is explained or corrected, the statement is considered "reconciled."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F3429D47-3210-F0EC-25DD-26964D6E7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62053"/>
            <a:ext cx="8965588" cy="853496"/>
          </a:xfrm>
        </p:spPr>
        <p:txBody>
          <a:bodyPr/>
          <a:lstStyle/>
          <a:p>
            <a:r>
              <a:rPr lang="en-US" dirty="0">
                <a:ea typeface="Helvetica Bold"/>
                <a:cs typeface="Helvetica Bold"/>
                <a:sym typeface="Helvetica Bold"/>
              </a:rPr>
              <a:t>The Reconciliation Process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332427" y="2425162"/>
            <a:ext cx="4528326" cy="523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Leverage a pre-built solution from Auritas based on your current SAP solution extension namely OpenText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2427" y="3203739"/>
            <a:ext cx="4667891" cy="523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 spc="-14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Define your "tolerance levels" and acceptable deductions (e.g., automatically ignore discrepancies under $1.00).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32427" y="4114689"/>
            <a:ext cx="4528326" cy="25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 spc="-14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Deploy the solution package into your SAP ERP system.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2427" y="4621405"/>
            <a:ext cx="4427302" cy="79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 spc="-14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Intelligent collaboration with your Vendors for exceptions: Vendors will receive automated reconciliations on the same day.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85368" y="2424853"/>
            <a:ext cx="501846" cy="501846"/>
            <a:chOff x="0" y="0"/>
            <a:chExt cx="1003691" cy="100369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685368" y="3201271"/>
            <a:ext cx="501846" cy="501846"/>
            <a:chOff x="0" y="0"/>
            <a:chExt cx="1003691" cy="1003691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685368" y="3977689"/>
            <a:ext cx="501846" cy="501846"/>
            <a:chOff x="0" y="0"/>
            <a:chExt cx="1003691" cy="1003691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685368" y="4754107"/>
            <a:ext cx="501846" cy="501846"/>
            <a:chOff x="0" y="0"/>
            <a:chExt cx="1003691" cy="1003691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sp>
        <p:nvSpPr>
          <p:cNvPr id="57" name="TextBox 57"/>
          <p:cNvSpPr txBox="1"/>
          <p:nvPr/>
        </p:nvSpPr>
        <p:spPr>
          <a:xfrm>
            <a:off x="740105" y="2566467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231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1.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40105" y="3344186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2.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40105" y="4114689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3.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40105" y="4892284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4.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ABA14460-AB37-BC93-3409-7E11D88E4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4185" y="601224"/>
            <a:ext cx="5245544" cy="670188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Helvetica Bold"/>
                <a:ea typeface="Helvetica Bold"/>
                <a:cs typeface="Helvetica Bold"/>
                <a:sym typeface="Helvetica Bold"/>
              </a:rPr>
              <a:t>Quick Path to Automation 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A4732AFD-EFF4-0A55-F743-3A7FA0E0D9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185" y="1307022"/>
            <a:ext cx="5245544" cy="79008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3"/>
                </a:solidFill>
              </a:rPr>
              <a:t>With Automated Vendor Reconciliation, organizations can rapidly achieve automation, accuracy, and enhanced visibility.</a:t>
            </a:r>
          </a:p>
        </p:txBody>
      </p:sp>
      <p:sp>
        <p:nvSpPr>
          <p:cNvPr id="64" name="Freeform 9">
            <a:extLst>
              <a:ext uri="{FF2B5EF4-FFF2-40B4-BE49-F238E27FC236}">
                <a16:creationId xmlns:a16="http://schemas.microsoft.com/office/drawing/2014/main" id="{E8F7CDCA-94B7-2EEC-4517-17920E24A6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custGeom>
            <a:avLst/>
            <a:gdLst/>
            <a:ahLst/>
            <a:cxnLst/>
            <a:rect l="l" t="t" r="r" b="b"/>
            <a:pathLst>
              <a:path w="6128325" h="8444005">
                <a:moveTo>
                  <a:pt x="0" y="0"/>
                </a:moveTo>
                <a:lnTo>
                  <a:pt x="6128326" y="0"/>
                </a:lnTo>
                <a:lnTo>
                  <a:pt x="6128326" y="8444005"/>
                </a:lnTo>
                <a:lnTo>
                  <a:pt x="0" y="8444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022" r="-72786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EA037827-C52C-1F4A-0EF7-3BD570C612D6}"/>
              </a:ext>
            </a:extLst>
          </p:cNvPr>
          <p:cNvSpPr txBox="1"/>
          <p:nvPr/>
        </p:nvSpPr>
        <p:spPr>
          <a:xfrm>
            <a:off x="1332427" y="5668563"/>
            <a:ext cx="4427302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Train your team on managing “exceptions" rather than expensive manual lookups and spreadsheets. </a:t>
            </a:r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9C9AB6EE-A3BD-1E16-68E5-877FCB19D51A}"/>
              </a:ext>
            </a:extLst>
          </p:cNvPr>
          <p:cNvGrpSpPr/>
          <p:nvPr/>
        </p:nvGrpSpPr>
        <p:grpSpPr>
          <a:xfrm>
            <a:off x="685368" y="5620791"/>
            <a:ext cx="501846" cy="501846"/>
            <a:chOff x="0" y="0"/>
            <a:chExt cx="1003691" cy="1003691"/>
          </a:xfrm>
        </p:grpSpPr>
        <p:grpSp>
          <p:nvGrpSpPr>
            <p:cNvPr id="4" name="Group 47">
              <a:extLst>
                <a:ext uri="{FF2B5EF4-FFF2-40B4-BE49-F238E27FC236}">
                  <a16:creationId xmlns:a16="http://schemas.microsoft.com/office/drawing/2014/main" id="{2A2B407E-AC85-58BC-009B-10DCB18A404C}"/>
                </a:ext>
              </a:extLst>
            </p:cNvPr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11" name="Freeform 48">
                <a:extLst>
                  <a:ext uri="{FF2B5EF4-FFF2-40B4-BE49-F238E27FC236}">
                    <a16:creationId xmlns:a16="http://schemas.microsoft.com/office/drawing/2014/main" id="{9B9F80F2-D072-544F-E171-A0E6ED06D4E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6" name="TextBox 49">
                <a:extLst>
                  <a:ext uri="{FF2B5EF4-FFF2-40B4-BE49-F238E27FC236}">
                    <a16:creationId xmlns:a16="http://schemas.microsoft.com/office/drawing/2014/main" id="{3A9A4B00-2F7A-DED1-8F03-7A632470F527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" name="Group 50">
              <a:extLst>
                <a:ext uri="{FF2B5EF4-FFF2-40B4-BE49-F238E27FC236}">
                  <a16:creationId xmlns:a16="http://schemas.microsoft.com/office/drawing/2014/main" id="{1E9627D9-5A11-D435-09D4-1F131968C879}"/>
                </a:ext>
              </a:extLst>
            </p:cNvPr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9" name="Freeform 51">
                <a:extLst>
                  <a:ext uri="{FF2B5EF4-FFF2-40B4-BE49-F238E27FC236}">
                    <a16:creationId xmlns:a16="http://schemas.microsoft.com/office/drawing/2014/main" id="{14C70051-154D-B2D7-37C2-D81EF71A750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" name="TextBox 52">
                <a:extLst>
                  <a:ext uri="{FF2B5EF4-FFF2-40B4-BE49-F238E27FC236}">
                    <a16:creationId xmlns:a16="http://schemas.microsoft.com/office/drawing/2014/main" id="{F053958A-4D92-F18A-0439-C02321C6B64B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6" name="Group 53">
              <a:extLst>
                <a:ext uri="{FF2B5EF4-FFF2-40B4-BE49-F238E27FC236}">
                  <a16:creationId xmlns:a16="http://schemas.microsoft.com/office/drawing/2014/main" id="{59CB44E6-2449-5CAB-F79B-D54CB05DCAEA}"/>
                </a:ext>
              </a:extLst>
            </p:cNvPr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7" name="Freeform 54">
                <a:extLst>
                  <a:ext uri="{FF2B5EF4-FFF2-40B4-BE49-F238E27FC236}">
                    <a16:creationId xmlns:a16="http://schemas.microsoft.com/office/drawing/2014/main" id="{21DF9050-1E68-2B09-7686-4F1B70CB183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8" name="TextBox 55">
                <a:extLst>
                  <a:ext uri="{FF2B5EF4-FFF2-40B4-BE49-F238E27FC236}">
                    <a16:creationId xmlns:a16="http://schemas.microsoft.com/office/drawing/2014/main" id="{35E3D070-DA51-7B1C-F449-9A18B6C7B1D9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CC87E94-B5A7-3086-4FEB-4C5D9D03F688}"/>
              </a:ext>
            </a:extLst>
          </p:cNvPr>
          <p:cNvSpPr txBox="1"/>
          <p:nvPr/>
        </p:nvSpPr>
        <p:spPr>
          <a:xfrm>
            <a:off x="740105" y="5758968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 Single Corner Rectangle 75">
            <a:extLst>
              <a:ext uri="{FF2B5EF4-FFF2-40B4-BE49-F238E27FC236}">
                <a16:creationId xmlns:a16="http://schemas.microsoft.com/office/drawing/2014/main" id="{E3491511-3C98-468C-4B95-75A37D019DC0}"/>
              </a:ext>
            </a:extLst>
          </p:cNvPr>
          <p:cNvSpPr/>
          <p:nvPr/>
        </p:nvSpPr>
        <p:spPr>
          <a:xfrm>
            <a:off x="548640" y="3429001"/>
            <a:ext cx="10957560" cy="2771504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723685" y="3696989"/>
            <a:ext cx="800464" cy="800464"/>
            <a:chOff x="0" y="0"/>
            <a:chExt cx="1600928" cy="160092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9514903" y="3696989"/>
            <a:ext cx="800464" cy="800464"/>
            <a:chOff x="0" y="0"/>
            <a:chExt cx="1600928" cy="1600928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4320757" y="3696989"/>
            <a:ext cx="800464" cy="800464"/>
            <a:chOff x="0" y="0"/>
            <a:chExt cx="1600928" cy="1600928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6917830" y="3696989"/>
            <a:ext cx="800464" cy="800464"/>
            <a:chOff x="0" y="0"/>
            <a:chExt cx="1600928" cy="1600928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sp>
        <p:nvSpPr>
          <p:cNvPr id="59" name="Freeform 59"/>
          <p:cNvSpPr/>
          <p:nvPr/>
        </p:nvSpPr>
        <p:spPr>
          <a:xfrm>
            <a:off x="1911129" y="3902269"/>
            <a:ext cx="425575" cy="278219"/>
          </a:xfrm>
          <a:custGeom>
            <a:avLst/>
            <a:gdLst/>
            <a:ahLst/>
            <a:cxnLst/>
            <a:rect l="l" t="t" r="r" b="b"/>
            <a:pathLst>
              <a:path w="638362" h="417329">
                <a:moveTo>
                  <a:pt x="0" y="0"/>
                </a:moveTo>
                <a:lnTo>
                  <a:pt x="638362" y="0"/>
                </a:lnTo>
                <a:lnTo>
                  <a:pt x="638362" y="417329"/>
                </a:lnTo>
                <a:lnTo>
                  <a:pt x="0" y="4173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0" name="Freeform 60"/>
          <p:cNvSpPr/>
          <p:nvPr/>
        </p:nvSpPr>
        <p:spPr>
          <a:xfrm>
            <a:off x="4537129" y="3902269"/>
            <a:ext cx="403991" cy="392376"/>
          </a:xfrm>
          <a:custGeom>
            <a:avLst/>
            <a:gdLst/>
            <a:ahLst/>
            <a:cxnLst/>
            <a:rect l="l" t="t" r="r" b="b"/>
            <a:pathLst>
              <a:path w="605987" h="588564">
                <a:moveTo>
                  <a:pt x="0" y="0"/>
                </a:moveTo>
                <a:lnTo>
                  <a:pt x="605986" y="0"/>
                </a:lnTo>
                <a:lnTo>
                  <a:pt x="605986" y="588564"/>
                </a:lnTo>
                <a:lnTo>
                  <a:pt x="0" y="588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1" name="Freeform 61"/>
          <p:cNvSpPr/>
          <p:nvPr/>
        </p:nvSpPr>
        <p:spPr>
          <a:xfrm>
            <a:off x="7116350" y="3949977"/>
            <a:ext cx="419731" cy="296960"/>
          </a:xfrm>
          <a:custGeom>
            <a:avLst/>
            <a:gdLst/>
            <a:ahLst/>
            <a:cxnLst/>
            <a:rect l="l" t="t" r="r" b="b"/>
            <a:pathLst>
              <a:path w="629597" h="445440">
                <a:moveTo>
                  <a:pt x="0" y="0"/>
                </a:moveTo>
                <a:lnTo>
                  <a:pt x="629597" y="0"/>
                </a:lnTo>
                <a:lnTo>
                  <a:pt x="629597" y="445440"/>
                </a:lnTo>
                <a:lnTo>
                  <a:pt x="0" y="445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2" name="Freeform 62"/>
          <p:cNvSpPr/>
          <p:nvPr/>
        </p:nvSpPr>
        <p:spPr>
          <a:xfrm>
            <a:off x="9718589" y="3902269"/>
            <a:ext cx="393091" cy="392376"/>
          </a:xfrm>
          <a:custGeom>
            <a:avLst/>
            <a:gdLst/>
            <a:ahLst/>
            <a:cxnLst/>
            <a:rect l="l" t="t" r="r" b="b"/>
            <a:pathLst>
              <a:path w="589636" h="588564">
                <a:moveTo>
                  <a:pt x="0" y="0"/>
                </a:moveTo>
                <a:lnTo>
                  <a:pt x="589636" y="0"/>
                </a:lnTo>
                <a:lnTo>
                  <a:pt x="589636" y="588564"/>
                </a:lnTo>
                <a:lnTo>
                  <a:pt x="0" y="588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3" name="TextBox 63"/>
          <p:cNvSpPr txBox="1"/>
          <p:nvPr/>
        </p:nvSpPr>
        <p:spPr>
          <a:xfrm>
            <a:off x="719343" y="1836075"/>
            <a:ext cx="10600366" cy="94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lnSpc>
                <a:spcPts val="2053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Helvetica"/>
                <a:ea typeface="Helvetica"/>
                <a:cs typeface="Helvetica"/>
                <a:sym typeface="Helvetica"/>
              </a:rPr>
              <a:t>Improve accuracy and audit readiness, strengthen vendor relationships, and enhance cash flow management. </a:t>
            </a:r>
          </a:p>
          <a:p>
            <a:pPr marL="285750" indent="-285750">
              <a:lnSpc>
                <a:spcPts val="2053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Helvetica"/>
                <a:ea typeface="Helvetica"/>
                <a:cs typeface="Helvetica"/>
                <a:sym typeface="Helvetica"/>
              </a:rPr>
              <a:t>Ensuring that no overpayments, duplicate invoices, or missed credits impact the bottom line.</a:t>
            </a:r>
          </a:p>
          <a:p>
            <a:pPr marL="285750" indent="-285750">
              <a:lnSpc>
                <a:spcPts val="2053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Helvetica"/>
                <a:ea typeface="Helvetica"/>
                <a:cs typeface="Helvetica"/>
                <a:sym typeface="Helvetica"/>
              </a:rPr>
              <a:t>Empower your finance team to shift its focus from tedious data entry to strategic decision-making.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62895" y="4725726"/>
            <a:ext cx="2189140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Speed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608577" y="4725726"/>
            <a:ext cx="2189140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Accuracy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5994561" y="4725726"/>
            <a:ext cx="2593247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Visibility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784653" y="4725726"/>
            <a:ext cx="2189140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 dirty="0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Early Pay Discounts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108163" y="5021308"/>
            <a:ext cx="1968663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Reduce the time from hours or day per month with the manual process to minutes or real-time with automation.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698727" y="5021308"/>
            <a:ext cx="2078902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Extinct the risk of human error during the reconciliation process with 99%+ data extraction accuracy.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341884" y="5021308"/>
            <a:ext cx="1968663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With a centralized digital database, don’t miss hidden information on paper or spreadsheets.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929921" y="5021308"/>
            <a:ext cx="1968663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Don’t delay payments, capture early pay discount opportunities with rapid processing.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3213996" y="3838769"/>
            <a:ext cx="416914" cy="42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2517" b="1">
                <a:solidFill>
                  <a:srgbClr val="A2A2A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+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811069" y="3838769"/>
            <a:ext cx="416914" cy="42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2517" b="1">
                <a:solidFill>
                  <a:srgbClr val="A2A2A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+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8408142" y="3838769"/>
            <a:ext cx="416914" cy="42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2517" b="1">
                <a:solidFill>
                  <a:srgbClr val="A2A2A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+</a:t>
            </a: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DD2540E2-B323-1D0E-CFA8-630BA39BA8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722866"/>
            <a:ext cx="10287992" cy="792683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Helvetica Bold"/>
                <a:ea typeface="Helvetica Bold"/>
                <a:cs typeface="Helvetica Bold"/>
                <a:sym typeface="Helvetica Bold"/>
              </a:rPr>
              <a:t>The Benefits of Automating Vendor Reconciliation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3D1E348-FB5A-B744-A57E-E9D89E0FC12D}" vid="{2AADC1C2-F407-1F44-B229-28447FE963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Props1.xml><?xml version="1.0" encoding="utf-8"?>
<ds:datastoreItem xmlns:ds="http://schemas.openxmlformats.org/officeDocument/2006/customXml" ds:itemID="{7E8C694B-E7DC-4F0A-AF7D-654AA3372C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8B055AD-C7A5-4B99-8F55-4ED0F0E940F3}"/>
</file>

<file path=customXml/itemProps3.xml><?xml version="1.0" encoding="utf-8"?>
<ds:datastoreItem xmlns:ds="http://schemas.openxmlformats.org/officeDocument/2006/customXml" ds:itemID="{7082E9FC-7F96-47D9-BFD9-A09EAB959E5B}">
  <ds:schemaRefs>
    <ds:schemaRef ds:uri="14f4f4a2-3af9-4cc4-9a93-c23463beaaf5"/>
    <ds:schemaRef ds:uri="http://schemas.openxmlformats.org/package/2006/metadata/core-properties"/>
    <ds:schemaRef ds:uri="http://purl.org/dc/elements/1.1/"/>
    <ds:schemaRef ds:uri="7e9375c6-efdf-4ad5-8d29-4507a898058a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3e2b107d-4663-4092-8c4b-a903872f3367"/>
    <ds:schemaRef ds:uri="bfee7331-4438-4be7-adff-9c56a95784c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174</TotalTime>
  <Words>561</Words>
  <Application>Microsoft Macintosh PowerPoint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Helvetica</vt:lpstr>
      <vt:lpstr>Helvetica 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Mateo Castillo</dc:creator>
  <cp:keywords/>
  <dc:description/>
  <cp:lastModifiedBy>Julia Amorim</cp:lastModifiedBy>
  <cp:revision>8</cp:revision>
  <dcterms:created xsi:type="dcterms:W3CDTF">2026-03-04T19:42:52Z</dcterms:created>
  <dcterms:modified xsi:type="dcterms:W3CDTF">2026-03-31T14:43:20Z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