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9" r:id="rId4"/>
  </p:sldMasterIdLst>
  <p:notesMasterIdLst>
    <p:notesMasterId r:id="rId18"/>
  </p:notesMasterIdLst>
  <p:sldIdLst>
    <p:sldId id="2147479306" r:id="rId5"/>
    <p:sldId id="257" r:id="rId6"/>
    <p:sldId id="256" r:id="rId7"/>
    <p:sldId id="9074" r:id="rId8"/>
    <p:sldId id="2147479308" r:id="rId9"/>
    <p:sldId id="2147479309" r:id="rId10"/>
    <p:sldId id="261" r:id="rId11"/>
    <p:sldId id="262" r:id="rId12"/>
    <p:sldId id="2147479311" r:id="rId13"/>
    <p:sldId id="2147479312" r:id="rId14"/>
    <p:sldId id="468" r:id="rId15"/>
    <p:sldId id="2147479310" r:id="rId16"/>
    <p:sldId id="2147479307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A6"/>
    <a:srgbClr val="F0AB00"/>
    <a:srgbClr val="1BC0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86"/>
  </p:normalViewPr>
  <p:slideViewPr>
    <p:cSldViewPr snapToGrid="0" snapToObjects="1">
      <p:cViewPr varScale="1">
        <p:scale>
          <a:sx n="138" d="100"/>
          <a:sy n="138" d="100"/>
        </p:scale>
        <p:origin x="1200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9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Hallerby" userId="d20b2602-9b9a-4a90-b053-40e2a56be2c8" providerId="ADAL" clId="{72770545-09D7-42AC-9582-EA694E82E510}"/>
    <pc:docChg chg="addSld modSld">
      <pc:chgData name="Henrik Hallerby" userId="d20b2602-9b9a-4a90-b053-40e2a56be2c8" providerId="ADAL" clId="{72770545-09D7-42AC-9582-EA694E82E510}" dt="2026-08-19T17:26:49.144" v="76" actId="729"/>
      <pc:docMkLst>
        <pc:docMk/>
      </pc:docMkLst>
      <pc:sldChg chg="mod modShow">
        <pc:chgData name="Henrik Hallerby" userId="d20b2602-9b9a-4a90-b053-40e2a56be2c8" providerId="ADAL" clId="{72770545-09D7-42AC-9582-EA694E82E510}" dt="2026-08-19T17:26:49.144" v="76" actId="729"/>
        <pc:sldMkLst>
          <pc:docMk/>
          <pc:sldMk cId="1929769329" sldId="468"/>
        </pc:sldMkLst>
      </pc:sldChg>
      <pc:sldChg chg="modSp new mod">
        <pc:chgData name="Henrik Hallerby" userId="d20b2602-9b9a-4a90-b053-40e2a56be2c8" providerId="ADAL" clId="{72770545-09D7-42AC-9582-EA694E82E510}" dt="2026-08-19T17:26:20.723" v="50" actId="20577"/>
        <pc:sldMkLst>
          <pc:docMk/>
          <pc:sldMk cId="128101779" sldId="2147479311"/>
        </pc:sldMkLst>
        <pc:spChg chg="mod">
          <ac:chgData name="Henrik Hallerby" userId="d20b2602-9b9a-4a90-b053-40e2a56be2c8" providerId="ADAL" clId="{72770545-09D7-42AC-9582-EA694E82E510}" dt="2026-08-19T17:26:20.723" v="50" actId="20577"/>
          <ac:spMkLst>
            <pc:docMk/>
            <pc:sldMk cId="128101779" sldId="2147479311"/>
            <ac:spMk id="2" creationId="{67E2C924-E0B4-A1FC-253E-B58D7F7F7D24}"/>
          </ac:spMkLst>
        </pc:spChg>
      </pc:sldChg>
      <pc:sldChg chg="modSp new mod">
        <pc:chgData name="Henrik Hallerby" userId="d20b2602-9b9a-4a90-b053-40e2a56be2c8" providerId="ADAL" clId="{72770545-09D7-42AC-9582-EA694E82E510}" dt="2026-08-19T17:26:34.911" v="75" actId="20577"/>
        <pc:sldMkLst>
          <pc:docMk/>
          <pc:sldMk cId="1056130245" sldId="2147479312"/>
        </pc:sldMkLst>
        <pc:spChg chg="mod">
          <ac:chgData name="Henrik Hallerby" userId="d20b2602-9b9a-4a90-b053-40e2a56be2c8" providerId="ADAL" clId="{72770545-09D7-42AC-9582-EA694E82E510}" dt="2026-08-19T17:26:34.911" v="75" actId="20577"/>
          <ac:spMkLst>
            <pc:docMk/>
            <pc:sldMk cId="1056130245" sldId="2147479312"/>
            <ac:spMk id="2" creationId="{AD67EA80-F17B-592A-3C8E-085E1DD46B9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EB6CC-F645-9446-BFEE-444FEE081D83}" type="datetimeFigureOut">
              <a:rPr lang="en-US" smtClean="0"/>
              <a:t>2026-08-19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D19B1-3504-2B41-8CF4-D55736AAE5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962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78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54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131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00086-72E1-40FF-8073-E68F7CC990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856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0A38F-F94B-6C55-DA5D-D17D166FB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B72D6A-E1C7-0769-7006-628AD27C2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196D9-DBAF-88B2-0E74-696F1870BF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FBCB1-DA4A-138D-E630-5D8BA507B4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38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8AADE-E757-5493-B18E-B768A954F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4948F5-39AB-70E6-6A6F-F77BB4899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BE700D-6C2B-457D-5BA5-57B63C10CE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95C9C-6242-DD58-A3CD-52D1064E97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944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30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20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6308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8548C-8897-942A-416C-1755C8442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4CBC72-0D5A-A152-9AAB-D20471D4F4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9983A3-29BC-BEC1-EA63-65AED469A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11CD-598B-3E21-F4AD-865A320B33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0887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C2C35-2B8A-446E-BEC0-FD36716C29AC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108877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099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0136" y="2118321"/>
            <a:ext cx="5101709" cy="188714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r>
              <a:rPr lang="en-US" sz="33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33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7926857" y="4208883"/>
            <a:ext cx="1082157" cy="791561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533" y="293144"/>
            <a:ext cx="486472" cy="281151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8320595" y="253744"/>
            <a:ext cx="0" cy="370092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857498" cy="5143500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2857497" y="0"/>
            <a:ext cx="100968" cy="5143499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115884" y="4916389"/>
            <a:ext cx="4613958" cy="161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5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2ECE5DFA-5582-DB45-9FA5-CDB2666A2322}" type="datetimeyyyy">
              <a:rPr lang="en-US" sz="45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2026</a:t>
            </a:fld>
            <a:r>
              <a:rPr lang="en-US" sz="45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70136" y="1688786"/>
            <a:ext cx="5101709" cy="35122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200" b="1">
                <a:solidFill>
                  <a:schemeClr val="accent2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Subheading will come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681EDFF-98C6-E313-D740-2952DDF598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9618" y="306205"/>
            <a:ext cx="1245404" cy="26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821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4921250" y="0"/>
            <a:ext cx="4222750" cy="51435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697531" y="520943"/>
            <a:ext cx="17363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6506985" y="1409672"/>
            <a:ext cx="1316293" cy="12573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22174" y="1548969"/>
            <a:ext cx="2755901" cy="359687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0924" t="-65" r="-73592" b="65"/>
            </a:stretch>
          </a:blip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7478" y="1409672"/>
            <a:ext cx="3535274" cy="3311184"/>
          </a:xfrm>
          <a:prstGeom prst="rect">
            <a:avLst/>
          </a:prstGeom>
        </p:spPr>
        <p:txBody>
          <a:bodyPr/>
          <a:lstStyle>
            <a:lvl1pPr marL="214313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35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2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Topics for agenda come </a:t>
            </a:r>
          </a:p>
          <a:p>
            <a:pPr marL="214313" marR="0" lvl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14313" marR="0" lvl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14313" marR="0" lvl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14313" marR="0" lvl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14313" marR="0" lvl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14313" marR="0" lvl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514350" marR="0" lvl="1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14313" marR="0" lvl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33B93AE-F507-80D8-99F5-0FDE8D1D63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2302" y="52979"/>
            <a:ext cx="1011951" cy="3248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8124B7-D756-E860-AC88-7672F14BD8E4}"/>
              </a:ext>
            </a:extLst>
          </p:cNvPr>
          <p:cNvSpPr/>
          <p:nvPr userDrawn="1"/>
        </p:nvSpPr>
        <p:spPr>
          <a:xfrm>
            <a:off x="1" y="345694"/>
            <a:ext cx="130628" cy="79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8150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88300" y="160119"/>
            <a:ext cx="862081" cy="185575"/>
          </a:xfrm>
          <a:prstGeom prst="rect">
            <a:avLst/>
          </a:prstGeom>
        </p:spPr>
      </p:pic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45881418-0AC1-4279-9862-C10F945729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7477" y="1663102"/>
            <a:ext cx="7907386" cy="3057754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5" name="Text Placeholder 60">
            <a:extLst>
              <a:ext uri="{FF2B5EF4-FFF2-40B4-BE49-F238E27FC236}">
                <a16:creationId xmlns:a16="http://schemas.microsoft.com/office/drawing/2014/main" id="{583C564F-5156-9C5C-6204-6474F2EE67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209" y="482204"/>
            <a:ext cx="6724191" cy="6544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47E9DA-E233-59E0-CC31-390E0126621C}"/>
              </a:ext>
            </a:extLst>
          </p:cNvPr>
          <p:cNvSpPr/>
          <p:nvPr userDrawn="1"/>
        </p:nvSpPr>
        <p:spPr>
          <a:xfrm>
            <a:off x="1" y="345694"/>
            <a:ext cx="130628" cy="79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0077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209" y="482204"/>
            <a:ext cx="6724191" cy="6544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1" y="345694"/>
            <a:ext cx="130628" cy="79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88300" y="160119"/>
            <a:ext cx="862081" cy="18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29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&amp; Text Slide (More Spa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7477" y="203516"/>
            <a:ext cx="6724191" cy="5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88300" y="160119"/>
            <a:ext cx="862081" cy="185575"/>
          </a:xfrm>
          <a:prstGeom prst="rect">
            <a:avLst/>
          </a:prstGeom>
        </p:spPr>
      </p:pic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45881418-0AC1-4279-9862-C10F945729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7477" y="1522142"/>
            <a:ext cx="7876660" cy="3198714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5" name="Text Placeholder 60">
            <a:extLst>
              <a:ext uri="{FF2B5EF4-FFF2-40B4-BE49-F238E27FC236}">
                <a16:creationId xmlns:a16="http://schemas.microsoft.com/office/drawing/2014/main" id="{6995144D-2924-CFE4-C004-21E1C876A0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7477" y="708798"/>
            <a:ext cx="6724191" cy="2326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05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Subtitle Comes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0F8311-5ED6-04DA-7AF4-06B627E60843}"/>
              </a:ext>
            </a:extLst>
          </p:cNvPr>
          <p:cNvSpPr/>
          <p:nvPr userDrawn="1"/>
        </p:nvSpPr>
        <p:spPr>
          <a:xfrm>
            <a:off x="1" y="150453"/>
            <a:ext cx="130628" cy="79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568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 (More Spa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7477" y="321389"/>
            <a:ext cx="6724191" cy="5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 (More Space)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88300" y="160119"/>
            <a:ext cx="862081" cy="1855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50FE189-099B-DBCB-9794-386A45F9AAA3}"/>
              </a:ext>
            </a:extLst>
          </p:cNvPr>
          <p:cNvSpPr/>
          <p:nvPr userDrawn="1"/>
        </p:nvSpPr>
        <p:spPr>
          <a:xfrm>
            <a:off x="1" y="150453"/>
            <a:ext cx="130628" cy="79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898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773349" y="1063007"/>
            <a:ext cx="124723" cy="790968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732314"/>
            <a:ext cx="9144000" cy="241118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28442"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45681" y="1207170"/>
            <a:ext cx="6724191" cy="5026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8075DA-77D7-74C6-27F9-877002742F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088300" y="160119"/>
            <a:ext cx="862081" cy="18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644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5105400" y="1230086"/>
            <a:ext cx="3624846" cy="3446471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209" y="489857"/>
            <a:ext cx="6724191" cy="5026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BDFDDF-289D-0F1F-3F3B-BE422057B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88300" y="160119"/>
            <a:ext cx="862081" cy="185575"/>
          </a:xfrm>
          <a:prstGeom prst="rect">
            <a:avLst/>
          </a:prstGeom>
        </p:spPr>
      </p:pic>
      <p:sp>
        <p:nvSpPr>
          <p:cNvPr id="3" name="Text Placeholder 60">
            <a:extLst>
              <a:ext uri="{FF2B5EF4-FFF2-40B4-BE49-F238E27FC236}">
                <a16:creationId xmlns:a16="http://schemas.microsoft.com/office/drawing/2014/main" id="{A1D3E3C8-39A8-4A04-C523-18A900D076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7477" y="1524001"/>
            <a:ext cx="4021126" cy="2895601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58AADDED-32F3-7BAC-904C-3A81B63112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80837" y="1505521"/>
            <a:ext cx="3075686" cy="2895601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8A4D1B-0739-DB3F-B60B-C45041848A6D}"/>
              </a:ext>
            </a:extLst>
          </p:cNvPr>
          <p:cNvSpPr/>
          <p:nvPr userDrawn="1"/>
        </p:nvSpPr>
        <p:spPr>
          <a:xfrm>
            <a:off x="1" y="345694"/>
            <a:ext cx="130628" cy="79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4932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5105400" y="1230086"/>
            <a:ext cx="3624846" cy="3446471"/>
          </a:xfrm>
          <a:prstGeom prst="round1Rect">
            <a:avLst>
              <a:gd name="adj" fmla="val 557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209" y="489857"/>
            <a:ext cx="6724191" cy="5026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31D0DF-496A-8F3F-49EF-F9E4029E22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88300" y="160119"/>
            <a:ext cx="862081" cy="185575"/>
          </a:xfrm>
          <a:prstGeom prst="rect">
            <a:avLst/>
          </a:prstGeom>
        </p:spPr>
      </p:pic>
      <p:sp>
        <p:nvSpPr>
          <p:cNvPr id="3" name="Text Placeholder 60">
            <a:extLst>
              <a:ext uri="{FF2B5EF4-FFF2-40B4-BE49-F238E27FC236}">
                <a16:creationId xmlns:a16="http://schemas.microsoft.com/office/drawing/2014/main" id="{EE190DA1-8ECB-FD80-E4A6-A576F0C903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7477" y="1524001"/>
            <a:ext cx="4021126" cy="2895601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7C130D7C-2525-208A-A599-0B60F9930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80837" y="1505521"/>
            <a:ext cx="3075686" cy="2895601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chemeClr val="accent6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810064-5B60-7C12-A6D2-B59D1393276F}"/>
              </a:ext>
            </a:extLst>
          </p:cNvPr>
          <p:cNvSpPr/>
          <p:nvPr userDrawn="1"/>
        </p:nvSpPr>
        <p:spPr>
          <a:xfrm>
            <a:off x="1" y="345694"/>
            <a:ext cx="130628" cy="79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6868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7392" y="598570"/>
            <a:ext cx="4017058" cy="5026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0" y="0"/>
            <a:ext cx="4364182" cy="51435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3479" y="457201"/>
            <a:ext cx="3463893" cy="432261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092" r="-10097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4187536" y="436418"/>
            <a:ext cx="384464" cy="790968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17EF76B-AE5C-40E9-AF64-DCFD884422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088300" y="160119"/>
            <a:ext cx="862081" cy="185575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5EE4CD9C-A594-3E99-98F4-61B1463B9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7392" y="1440367"/>
            <a:ext cx="4021126" cy="3339451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3667865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5638" y="441324"/>
            <a:ext cx="3934158" cy="50264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4779819" y="0"/>
            <a:ext cx="4364182" cy="51435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29962" y="441324"/>
            <a:ext cx="3463893" cy="432261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4013" r="-44013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4600949" y="386626"/>
            <a:ext cx="384464" cy="790968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33F5B86-ED3B-631F-0145-E63479EB48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78058" y="4856200"/>
            <a:ext cx="862081" cy="185575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2C044D3F-916D-8965-42C2-66A2868611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5639" y="1347172"/>
            <a:ext cx="3934158" cy="3339451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18575946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/Summary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208" y="482204"/>
            <a:ext cx="7712932" cy="6544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88300" y="160119"/>
            <a:ext cx="862081" cy="185575"/>
          </a:xfrm>
          <a:prstGeom prst="rect">
            <a:avLst/>
          </a:prstGeom>
        </p:spPr>
      </p:pic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A7FA2185-D902-6D98-95BF-3F01E157E0E5}"/>
              </a:ext>
            </a:extLst>
          </p:cNvPr>
          <p:cNvSpPr/>
          <p:nvPr userDrawn="1"/>
        </p:nvSpPr>
        <p:spPr>
          <a:xfrm>
            <a:off x="667209" y="1452357"/>
            <a:ext cx="7712933" cy="1039941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92758E2E-0AB8-95A3-6B80-CB555CB1D2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7477" y="2807993"/>
            <a:ext cx="7876660" cy="1912863"/>
          </a:xfrm>
          <a:prstGeom prst="rect">
            <a:avLst/>
          </a:prstGeom>
        </p:spPr>
        <p:txBody>
          <a:bodyPr>
            <a:normAutofit/>
          </a:bodyPr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90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9A6689C7-A2B7-7050-F43E-5BA23764E8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7229" y="1615319"/>
            <a:ext cx="7227101" cy="726437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Content Highlight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30D448-6CD7-9DAA-30DD-3DBCD43A9982}"/>
              </a:ext>
            </a:extLst>
          </p:cNvPr>
          <p:cNvSpPr/>
          <p:nvPr userDrawn="1"/>
        </p:nvSpPr>
        <p:spPr>
          <a:xfrm>
            <a:off x="1" y="345694"/>
            <a:ext cx="130628" cy="79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2829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446827" y="1526650"/>
            <a:ext cx="2577756" cy="3145888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A9D9E4DB-1988-55D6-38BF-4C6AEA299505}"/>
              </a:ext>
            </a:extLst>
          </p:cNvPr>
          <p:cNvSpPr/>
          <p:nvPr userDrawn="1"/>
        </p:nvSpPr>
        <p:spPr>
          <a:xfrm>
            <a:off x="3286297" y="1526650"/>
            <a:ext cx="2584520" cy="3145888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145726" y="1530668"/>
            <a:ext cx="2584520" cy="3145888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209" y="489857"/>
            <a:ext cx="6724191" cy="5026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6" name="Text Placeholder 60">
            <a:extLst>
              <a:ext uri="{FF2B5EF4-FFF2-40B4-BE49-F238E27FC236}">
                <a16:creationId xmlns:a16="http://schemas.microsoft.com/office/drawing/2014/main" id="{FE9DED47-EA35-840D-83F0-63FDC63FC6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8980" y="2381655"/>
            <a:ext cx="2063719" cy="2081488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05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050">
                <a:latin typeface="Helvetica" pitchFamily="2" charset="0"/>
              </a:defRPr>
            </a:lvl2pPr>
            <a:lvl3pPr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lvl="1"/>
            <a:r>
              <a:rPr lang="en-US" dirty="0"/>
              <a:t>Text List Layer 2</a:t>
            </a:r>
          </a:p>
          <a:p>
            <a:pPr lvl="2"/>
            <a:r>
              <a:rPr lang="en-US" dirty="0"/>
              <a:t>Text List Layer 3</a:t>
            </a:r>
          </a:p>
        </p:txBody>
      </p:sp>
      <p:sp>
        <p:nvSpPr>
          <p:cNvPr id="28" name="Text Placeholder 60">
            <a:extLst>
              <a:ext uri="{FF2B5EF4-FFF2-40B4-BE49-F238E27FC236}">
                <a16:creationId xmlns:a16="http://schemas.microsoft.com/office/drawing/2014/main" id="{A2F11879-9669-5EED-DDB3-F6CD5F76B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40141" y="2395668"/>
            <a:ext cx="2063719" cy="2081488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05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buClr>
                <a:schemeClr val="accent2"/>
              </a:buClr>
              <a:defRPr lang="en-US" sz="105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marL="514350" lvl="1" indent="-171450" algn="l" defTabSz="6858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2</a:t>
            </a:r>
          </a:p>
          <a:p>
            <a:pPr marL="857250" lvl="2" indent="-171450" algn="l" defTabSz="6858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3</a:t>
            </a:r>
          </a:p>
        </p:txBody>
      </p:sp>
      <p:sp>
        <p:nvSpPr>
          <p:cNvPr id="30" name="Text Placeholder 60">
            <a:extLst>
              <a:ext uri="{FF2B5EF4-FFF2-40B4-BE49-F238E27FC236}">
                <a16:creationId xmlns:a16="http://schemas.microsoft.com/office/drawing/2014/main" id="{37FF097C-E1EC-19A5-650D-AF6C3384D5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7209" y="1677430"/>
            <a:ext cx="2085490" cy="56532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5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60">
            <a:extLst>
              <a:ext uri="{FF2B5EF4-FFF2-40B4-BE49-F238E27FC236}">
                <a16:creationId xmlns:a16="http://schemas.microsoft.com/office/drawing/2014/main" id="{02128630-FE4F-6247-B631-1389D52F54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40141" y="1668884"/>
            <a:ext cx="2063719" cy="56532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5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2" name="Text Placeholder 60">
            <a:extLst>
              <a:ext uri="{FF2B5EF4-FFF2-40B4-BE49-F238E27FC236}">
                <a16:creationId xmlns:a16="http://schemas.microsoft.com/office/drawing/2014/main" id="{73BEDCE2-7DF8-00BA-C355-91AC759829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6247" y="1668884"/>
            <a:ext cx="2085490" cy="56532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5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88300" y="160119"/>
            <a:ext cx="862081" cy="185575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822A2803-184E-B600-68A4-EFE3C81B71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6125" y="2427920"/>
            <a:ext cx="2063719" cy="2081488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05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buClr>
                <a:schemeClr val="accent2"/>
              </a:buClr>
              <a:defRPr lang="en-US" sz="105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marL="514350" lvl="1" indent="-171450" algn="l" defTabSz="6858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2</a:t>
            </a:r>
          </a:p>
          <a:p>
            <a:pPr marL="857250" lvl="2" indent="-171450" algn="l" defTabSz="6858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7EFBF0-74BE-F6CA-0DE2-0ECED5B1535D}"/>
              </a:ext>
            </a:extLst>
          </p:cNvPr>
          <p:cNvSpPr/>
          <p:nvPr userDrawn="1"/>
        </p:nvSpPr>
        <p:spPr>
          <a:xfrm>
            <a:off x="1" y="345694"/>
            <a:ext cx="130628" cy="79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8578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446826" y="1463598"/>
            <a:ext cx="3994147" cy="3208940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209" y="489857"/>
            <a:ext cx="6724191" cy="5026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7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88300" y="160119"/>
            <a:ext cx="862081" cy="185575"/>
          </a:xfrm>
          <a:prstGeom prst="rect">
            <a:avLst/>
          </a:prstGeom>
        </p:spPr>
      </p:pic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149F0AB2-A760-D623-5A12-161D40056A94}"/>
              </a:ext>
            </a:extLst>
          </p:cNvPr>
          <p:cNvSpPr/>
          <p:nvPr userDrawn="1"/>
        </p:nvSpPr>
        <p:spPr>
          <a:xfrm>
            <a:off x="4683127" y="1463598"/>
            <a:ext cx="3994147" cy="3208940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9" name="Text Placeholder 60">
            <a:extLst>
              <a:ext uri="{FF2B5EF4-FFF2-40B4-BE49-F238E27FC236}">
                <a16:creationId xmlns:a16="http://schemas.microsoft.com/office/drawing/2014/main" id="{D40BE05B-4A56-BF2C-B540-D646313CCB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209" y="1722864"/>
            <a:ext cx="3531225" cy="2751563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10" name="Text Placeholder 60">
            <a:extLst>
              <a:ext uri="{FF2B5EF4-FFF2-40B4-BE49-F238E27FC236}">
                <a16:creationId xmlns:a16="http://schemas.microsoft.com/office/drawing/2014/main" id="{EB1ABAF2-182F-09C8-DC76-6000ED7890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1142" y="1722864"/>
            <a:ext cx="3501264" cy="2751563"/>
          </a:xfrm>
          <a:prstGeom prst="rect">
            <a:avLst/>
          </a:prstGeom>
        </p:spPr>
        <p:txBody>
          <a:bodyPr/>
          <a:lstStyle>
            <a:lvl1pPr marL="214313" indent="-214313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514350" marR="0" indent="-214313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05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0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858B55-BB10-0161-BC6D-89DE96011B52}"/>
              </a:ext>
            </a:extLst>
          </p:cNvPr>
          <p:cNvSpPr/>
          <p:nvPr userDrawn="1"/>
        </p:nvSpPr>
        <p:spPr>
          <a:xfrm>
            <a:off x="1" y="345694"/>
            <a:ext cx="130628" cy="790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041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E966E8CA-202D-0A7D-EAD0-759D3A2C89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20878" y="4808322"/>
            <a:ext cx="966914" cy="20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868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7926857" y="4208883"/>
            <a:ext cx="1082157" cy="791561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B05BE5FC-4608-7DB1-FE9F-9301948F93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97290" y="205921"/>
            <a:ext cx="1523561" cy="327968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281870D-B354-CF68-2DED-700776BE6DCA}"/>
              </a:ext>
            </a:extLst>
          </p:cNvPr>
          <p:cNvGrpSpPr/>
          <p:nvPr userDrawn="1"/>
        </p:nvGrpSpPr>
        <p:grpSpPr>
          <a:xfrm>
            <a:off x="718733" y="2325207"/>
            <a:ext cx="5088680" cy="737510"/>
            <a:chOff x="702617" y="4639518"/>
            <a:chExt cx="6784906" cy="983346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2DEEEE8D-CDC4-CA82-0D98-E03DABD7D4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340286-746C-5363-CF7D-E4F6CA4419AD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6784906" cy="983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6000" b="1" spc="-225" dirty="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82095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with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F78C8FAD-0AE5-F807-D38A-CD5F0622FD59}"/>
              </a:ext>
            </a:extLst>
          </p:cNvPr>
          <p:cNvSpPr/>
          <p:nvPr userDrawn="1"/>
        </p:nvSpPr>
        <p:spPr>
          <a:xfrm>
            <a:off x="1523191" y="2598412"/>
            <a:ext cx="3901559" cy="1950595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Helvetica" pitchFamily="2" charset="0"/>
            </a:endParaRPr>
          </a:p>
        </p:txBody>
      </p:sp>
      <p:sp>
        <p:nvSpPr>
          <p:cNvPr id="61" name="Picture Placeholder 11">
            <a:extLst>
              <a:ext uri="{FF2B5EF4-FFF2-40B4-BE49-F238E27FC236}">
                <a16:creationId xmlns:a16="http://schemas.microsoft.com/office/drawing/2014/main" id="{651CE1AF-5F24-4FBC-CF28-5B321BB11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9980" y="2829223"/>
            <a:ext cx="1489370" cy="1489370"/>
          </a:xfrm>
          <a:prstGeom prst="rect">
            <a:avLst/>
          </a:prstGeom>
          <a:solidFill>
            <a:srgbClr val="1C1D3B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7926857" y="4208883"/>
            <a:ext cx="1082157" cy="791561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Helvetica" pitchFamily="2" charset="0"/>
              </a:endParaRPr>
            </a:p>
          </p:txBody>
        </p:sp>
      </p:grpSp>
      <p:sp>
        <p:nvSpPr>
          <p:cNvPr id="59" name="Text Placeholder 60">
            <a:extLst>
              <a:ext uri="{FF2B5EF4-FFF2-40B4-BE49-F238E27FC236}">
                <a16:creationId xmlns:a16="http://schemas.microsoft.com/office/drawing/2014/main" id="{A12F0801-B6B2-47A7-21D4-BBECF4485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05805" y="3093195"/>
            <a:ext cx="2421367" cy="10239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500">
                <a:latin typeface="Helvetica" pitchFamily="2" charset="0"/>
              </a:defRPr>
            </a:lvl2pPr>
            <a:lvl3pPr>
              <a:buClr>
                <a:schemeClr val="accent2"/>
              </a:buClr>
              <a:defRPr sz="1350">
                <a:latin typeface="Helvetica" pitchFamily="2" charset="0"/>
              </a:defRPr>
            </a:lvl3pPr>
            <a:lvl4pPr>
              <a:buClr>
                <a:schemeClr val="accent2"/>
              </a:buClr>
              <a:defRPr sz="1200">
                <a:latin typeface="Helvetica" pitchFamily="2" charset="0"/>
              </a:defRPr>
            </a:lvl4pPr>
            <a:lvl5pPr>
              <a:buClr>
                <a:schemeClr val="accent2"/>
              </a:buClr>
              <a:defRPr sz="12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 xxx-xxx-xxx</a:t>
            </a:r>
          </a:p>
          <a:p>
            <a:pPr lvl="0"/>
            <a:r>
              <a:rPr lang="en-US" dirty="0"/>
              <a:t>E </a:t>
            </a:r>
            <a:r>
              <a:rPr lang="en-US" dirty="0" err="1"/>
              <a:t>xxx@auritas.com</a:t>
            </a:r>
            <a:endParaRPr lang="en-US" dirty="0"/>
          </a:p>
          <a:p>
            <a:pPr lvl="0"/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F893CA-3DD1-7C30-9EEC-B8E02114C2BA}"/>
              </a:ext>
            </a:extLst>
          </p:cNvPr>
          <p:cNvGrpSpPr/>
          <p:nvPr userDrawn="1"/>
        </p:nvGrpSpPr>
        <p:grpSpPr>
          <a:xfrm>
            <a:off x="879980" y="1166762"/>
            <a:ext cx="4372956" cy="737510"/>
            <a:chOff x="702617" y="4639518"/>
            <a:chExt cx="5830607" cy="983346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9A4C15E0-6782-8362-5565-7BFCBE13BD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D96FC3-2A4E-2510-CEC2-CB2DA8BCFDCE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5830607" cy="983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6000" b="1" spc="-225" dirty="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FE8CAF5D-979E-7939-D8B1-ACB715864F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97290" y="205921"/>
            <a:ext cx="1523561" cy="32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261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74349-5971-14CC-B491-5EA13FDA5787}"/>
              </a:ext>
            </a:extLst>
          </p:cNvPr>
          <p:cNvSpPr txBox="1"/>
          <p:nvPr userDrawn="1"/>
        </p:nvSpPr>
        <p:spPr>
          <a:xfrm>
            <a:off x="115884" y="4916389"/>
            <a:ext cx="4613958" cy="161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5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AF2E7C00-FEC2-A149-939B-C3C6587DEFA6}" type="datetimeyyyy">
              <a:rPr lang="en-US" sz="45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2026</a:t>
            </a:fld>
            <a:r>
              <a:rPr lang="en-US" sz="45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</a:t>
            </a:r>
            <a:r>
              <a:rPr lang="en-US" sz="45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Auritas LLC.  All rights reserved.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D7AF59-9BCA-B93D-EB39-6F6D3B1B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F2D51-0203-3B60-1AEC-46B21B0EB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3368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  <p:sldLayoutId id="2147483836" r:id="rId17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b="1" kern="1200">
          <a:solidFill>
            <a:schemeClr val="accent3"/>
          </a:solidFill>
          <a:latin typeface="Helvetica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image" Target="../media/image18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7B3991B-B27B-A303-DA35-91CA2C3FB6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79280" y="1674249"/>
            <a:ext cx="4348567" cy="231668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SAP Business Network: 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Connect Once, 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Transact with Everyone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26CDEDA-D80B-2794-6D69-EBF9DC4BB9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79280" y="1259018"/>
            <a:ext cx="3626192" cy="351223"/>
          </a:xfrm>
        </p:spPr>
        <p:txBody>
          <a:bodyPr/>
          <a:lstStyle/>
          <a:p>
            <a:r>
              <a:rPr lang="sv-SE" dirty="0"/>
              <a:t>Procurement Transformation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51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 Single Corner Rectangle 17">
            <a:extLst>
              <a:ext uri="{FF2B5EF4-FFF2-40B4-BE49-F238E27FC236}">
                <a16:creationId xmlns:a16="http://schemas.microsoft.com/office/drawing/2014/main" id="{FAA67542-BEEB-AD48-1439-6BB11144277A}"/>
              </a:ext>
            </a:extLst>
          </p:cNvPr>
          <p:cNvSpPr/>
          <p:nvPr/>
        </p:nvSpPr>
        <p:spPr>
          <a:xfrm>
            <a:off x="3281876" y="1413636"/>
            <a:ext cx="2519958" cy="3264626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ingle Corner Rectangle 18">
            <a:extLst>
              <a:ext uri="{FF2B5EF4-FFF2-40B4-BE49-F238E27FC236}">
                <a16:creationId xmlns:a16="http://schemas.microsoft.com/office/drawing/2014/main" id="{7ABE2379-B874-BAE1-2C25-70D6CBF22744}"/>
              </a:ext>
            </a:extLst>
          </p:cNvPr>
          <p:cNvSpPr/>
          <p:nvPr/>
        </p:nvSpPr>
        <p:spPr>
          <a:xfrm>
            <a:off x="6052854" y="1413636"/>
            <a:ext cx="2519958" cy="3264626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Single Corner Rectangle 19">
            <a:extLst>
              <a:ext uri="{FF2B5EF4-FFF2-40B4-BE49-F238E27FC236}">
                <a16:creationId xmlns:a16="http://schemas.microsoft.com/office/drawing/2014/main" id="{567A3336-73E0-D8BF-579E-5FA488C4031B}"/>
              </a:ext>
            </a:extLst>
          </p:cNvPr>
          <p:cNvSpPr/>
          <p:nvPr/>
        </p:nvSpPr>
        <p:spPr>
          <a:xfrm>
            <a:off x="510898" y="1413636"/>
            <a:ext cx="2519958" cy="3264626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496119" y="408608"/>
            <a:ext cx="8151763" cy="325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What is SAP Commerce Automation Foundation?</a:t>
            </a:r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886792"/>
            <a:ext cx="8608963" cy="115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SAP Supplier Portal solution for customers running S/4HANA and SAP ECC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23" y="1561492"/>
            <a:ext cx="1699650" cy="16996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98342" y="3684547"/>
            <a:ext cx="2519958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SAP Digital Supplier Network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98342" y="3989887"/>
            <a:ext cx="2519958" cy="414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Many-to-many collaboration connecting buyers and suppliers globally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926" y="1596113"/>
            <a:ext cx="1671392" cy="167139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469320" y="3684548"/>
            <a:ext cx="2603971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Procurement Dashboard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3469321" y="3989887"/>
            <a:ext cx="2041814" cy="330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Streamlined purchasing workflows and </a:t>
            </a:r>
          </a:p>
          <a:p>
            <a:pPr marL="0" indent="0" algn="l">
              <a:lnSpc>
                <a:spcPct val="116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Order management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7220" y="1643674"/>
            <a:ext cx="1617468" cy="161746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260735" y="3684547"/>
            <a:ext cx="2032873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Mobile Analytics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6260735" y="3989887"/>
            <a:ext cx="2136188" cy="414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Real-time supplier performance and </a:t>
            </a:r>
          </a:p>
          <a:p>
            <a:pPr marL="0" indent="0" algn="l">
              <a:lnSpc>
                <a:spcPct val="116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Spend visibility on the go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50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8065" y="445643"/>
            <a:ext cx="4225162" cy="196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Integrating To SAP Business Network:</a:t>
            </a:r>
            <a:endParaRPr lang="en-US" sz="20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468065" y="835970"/>
            <a:ext cx="4574616" cy="314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Connecting To World's Largest B2B Trading Platform</a:t>
            </a:r>
            <a:endParaRPr lang="en-US" sz="14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79212" y="1464194"/>
            <a:ext cx="2333327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05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4.1M</a:t>
            </a:r>
            <a:endParaRPr lang="en-US" sz="205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470420" y="1721641"/>
            <a:ext cx="2333327" cy="124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Companies</a:t>
            </a:r>
            <a:endParaRPr lang="en-US" sz="9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70420" y="1873148"/>
            <a:ext cx="2333327" cy="99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chemeClr val="accent3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Connected businesses across the network.</a:t>
            </a:r>
            <a:endParaRPr lang="en-US" sz="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2868573" y="1464194"/>
            <a:ext cx="2333402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05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5.4s</a:t>
            </a:r>
            <a:endParaRPr lang="en-US" sz="205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2859781" y="1721641"/>
            <a:ext cx="2333402" cy="124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Seconds</a:t>
            </a:r>
            <a:endParaRPr lang="en-US" sz="9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2859781" y="1873148"/>
            <a:ext cx="2333402" cy="99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chemeClr val="accent3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Every 5 seconds a company joins.</a:t>
            </a:r>
            <a:endParaRPr lang="en-US" sz="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70420" y="2172679"/>
            <a:ext cx="2333327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05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$3.1T</a:t>
            </a:r>
            <a:endParaRPr lang="en-US" sz="205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70420" y="2438918"/>
            <a:ext cx="2333327" cy="124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Annual commerce</a:t>
            </a:r>
            <a:endParaRPr lang="en-US" sz="9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70420" y="2590425"/>
            <a:ext cx="2333327" cy="99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chemeClr val="accent3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Total commerce flowing through the platform.</a:t>
            </a:r>
            <a:endParaRPr lang="en-US" sz="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859781" y="2172679"/>
            <a:ext cx="2333402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05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494M</a:t>
            </a:r>
            <a:endParaRPr lang="en-US" sz="205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859781" y="2438918"/>
            <a:ext cx="2333402" cy="124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Documents</a:t>
            </a:r>
            <a:endParaRPr lang="en-US" sz="9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2859781" y="2590425"/>
            <a:ext cx="2333402" cy="99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chemeClr val="accent3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Documents annually processed across all types.</a:t>
            </a:r>
            <a:endParaRPr lang="en-US" sz="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470420" y="2907540"/>
            <a:ext cx="2333327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05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597K</a:t>
            </a:r>
            <a:endParaRPr lang="en-US" sz="205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470420" y="3156195"/>
            <a:ext cx="2333327" cy="124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Timesheets</a:t>
            </a:r>
            <a:endParaRPr lang="en-US" sz="9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470420" y="3307702"/>
            <a:ext cx="2333327" cy="99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chemeClr val="accent3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Timesheets processed annually.</a:t>
            </a:r>
            <a:endParaRPr lang="en-US" sz="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2859781" y="2907540"/>
            <a:ext cx="2333402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05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189</a:t>
            </a:r>
            <a:endParaRPr lang="en-US" sz="205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2859781" y="3156195"/>
            <a:ext cx="2333402" cy="124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Countries</a:t>
            </a:r>
            <a:endParaRPr lang="en-US" sz="9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2859781" y="3307702"/>
            <a:ext cx="2333402" cy="99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chemeClr val="accent3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Where customers and suppliers are located.</a:t>
            </a:r>
            <a:endParaRPr lang="en-US" sz="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470420" y="3633609"/>
            <a:ext cx="2333327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05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200K</a:t>
            </a:r>
            <a:endParaRPr lang="en-US" sz="205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470420" y="3873472"/>
            <a:ext cx="2333327" cy="124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Catalogs</a:t>
            </a:r>
            <a:endParaRPr lang="en-US" sz="9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470420" y="4024979"/>
            <a:ext cx="2333327" cy="99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chemeClr val="accent3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Catalogs on Ariba Network.</a:t>
            </a:r>
            <a:endParaRPr lang="en-US" sz="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2859781" y="3633609"/>
            <a:ext cx="2333402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05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461K</a:t>
            </a:r>
            <a:endParaRPr lang="en-US" sz="205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2859781" y="3873472"/>
            <a:ext cx="2333402" cy="124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Leads</a:t>
            </a:r>
            <a:endParaRPr lang="en-US" sz="9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2859781" y="4024979"/>
            <a:ext cx="2333402" cy="99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chemeClr val="accent3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Leads sent annually to sellers.</a:t>
            </a:r>
            <a:endParaRPr lang="en-US" sz="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1665063" y="4368471"/>
            <a:ext cx="2333402" cy="26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05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26M</a:t>
            </a:r>
            <a:endParaRPr lang="en-US" sz="205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1665063" y="4590749"/>
            <a:ext cx="2333402" cy="124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Users</a:t>
            </a:r>
            <a:endParaRPr lang="en-US" sz="9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1665063" y="4742256"/>
            <a:ext cx="2333402" cy="99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chemeClr val="accent3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Active users across the network.</a:t>
            </a:r>
            <a:endParaRPr lang="en-US" sz="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02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"/>
          <p:cNvSpPr>
            <a:spLocks noGrp="1"/>
          </p:cNvSpPr>
          <p:nvPr>
            <p:ph type="title" idx="4294967295"/>
          </p:nvPr>
        </p:nvSpPr>
        <p:spPr bwMode="gray">
          <a:xfrm>
            <a:off x="377825" y="372266"/>
            <a:ext cx="8388350" cy="277813"/>
          </a:xfrm>
        </p:spPr>
        <p:txBody>
          <a:bodyPr>
            <a:noAutofit/>
          </a:bodyPr>
          <a:lstStyle/>
          <a:p>
            <a:pPr algn="l" fontAlgn="base">
              <a:spcAft>
                <a:spcPct val="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B2B Collaboration keeps changing and evolving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41CC248-BBBC-405A-AEE0-F1E8736CD056}"/>
              </a:ext>
            </a:extLst>
          </p:cNvPr>
          <p:cNvGrpSpPr/>
          <p:nvPr/>
        </p:nvGrpSpPr>
        <p:grpSpPr>
          <a:xfrm>
            <a:off x="377904" y="3957337"/>
            <a:ext cx="8168960" cy="809789"/>
            <a:chOff x="503871" y="4885926"/>
            <a:chExt cx="10891946" cy="10797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A197377-91DE-504B-8AC7-92D8C695A124}"/>
                </a:ext>
              </a:extLst>
            </p:cNvPr>
            <p:cNvSpPr txBox="1"/>
            <p:nvPr/>
          </p:nvSpPr>
          <p:spPr>
            <a:xfrm>
              <a:off x="4365079" y="5084999"/>
              <a:ext cx="3522500" cy="69207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16317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349" b="1" kern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“Sending information”</a:t>
              </a:r>
            </a:p>
            <a:p>
              <a:pPr defTabSz="816317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349" kern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1-way, intermittent, no visibility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C7C7C77-D44F-4D43-A692-762BC5848595}"/>
                </a:ext>
              </a:extLst>
            </p:cNvPr>
            <p:cNvGrpSpPr/>
            <p:nvPr/>
          </p:nvGrpSpPr>
          <p:grpSpPr>
            <a:xfrm>
              <a:off x="503871" y="4937005"/>
              <a:ext cx="3309663" cy="899766"/>
              <a:chOff x="504001" y="5311867"/>
              <a:chExt cx="3310525" cy="900000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3444FB2-0C0A-9340-9CCB-A4CFA613051D}"/>
                  </a:ext>
                </a:extLst>
              </p:cNvPr>
              <p:cNvSpPr txBox="1"/>
              <p:nvPr/>
            </p:nvSpPr>
            <p:spPr>
              <a:xfrm>
                <a:off x="504001" y="5559926"/>
                <a:ext cx="603114" cy="4924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2399" b="1" kern="0">
                    <a:solidFill>
                      <a:schemeClr val="accent3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1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6059DF7-4CD2-234E-9E6D-41E760CE4253}"/>
                  </a:ext>
                </a:extLst>
              </p:cNvPr>
              <p:cNvSpPr txBox="1"/>
              <p:nvPr/>
            </p:nvSpPr>
            <p:spPr>
              <a:xfrm>
                <a:off x="1048221" y="5459899"/>
                <a:ext cx="2013625" cy="5538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349" kern="0">
                    <a:solidFill>
                      <a:schemeClr val="accent3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Phone call, Greeting Cards</a:t>
                </a: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072FA5A6-293C-6A44-B412-54C63237A3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14526" y="5311867"/>
                <a:ext cx="900000" cy="900000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B2DC7E1-E3BF-654B-95D0-788D60340DCF}"/>
                </a:ext>
              </a:extLst>
            </p:cNvPr>
            <p:cNvGrpSpPr/>
            <p:nvPr/>
          </p:nvGrpSpPr>
          <p:grpSpPr>
            <a:xfrm>
              <a:off x="8484677" y="4885926"/>
              <a:ext cx="2911140" cy="1079719"/>
              <a:chOff x="8486886" y="5260774"/>
              <a:chExt cx="2911898" cy="1080000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B40E31-6C44-A74D-9766-BCD8A12F0F9B}"/>
                  </a:ext>
                </a:extLst>
              </p:cNvPr>
              <p:cNvSpPr txBox="1"/>
              <p:nvPr/>
            </p:nvSpPr>
            <p:spPr>
              <a:xfrm>
                <a:off x="8486886" y="5459899"/>
                <a:ext cx="2013626" cy="6922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349" kern="0">
                    <a:solidFill>
                      <a:schemeClr val="accent3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Spread Sheet</a:t>
                </a:r>
              </a:p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349" kern="0">
                    <a:solidFill>
                      <a:schemeClr val="accent3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EMS, FAX</a:t>
                </a:r>
              </a:p>
            </p:txBody>
          </p: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6834137D-ED58-044A-92F3-5502847577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18784" y="5260774"/>
                <a:ext cx="1080000" cy="1080000"/>
              </a:xfrm>
              <a:prstGeom prst="rect">
                <a:avLst/>
              </a:prstGeom>
            </p:spPr>
          </p:pic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ABE1603-77C8-4E1F-AB11-8CC4CBBB7D79}"/>
              </a:ext>
            </a:extLst>
          </p:cNvPr>
          <p:cNvGrpSpPr/>
          <p:nvPr/>
        </p:nvGrpSpPr>
        <p:grpSpPr>
          <a:xfrm>
            <a:off x="377904" y="2542575"/>
            <a:ext cx="8208940" cy="1211714"/>
            <a:chOff x="503871" y="2999573"/>
            <a:chExt cx="10945253" cy="161561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C7113EA-93BB-CC40-8A71-CD652C802A61}"/>
                </a:ext>
              </a:extLst>
            </p:cNvPr>
            <p:cNvSpPr txBox="1"/>
            <p:nvPr/>
          </p:nvSpPr>
          <p:spPr>
            <a:xfrm>
              <a:off x="4365079" y="3234926"/>
              <a:ext cx="3522500" cy="6920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16317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349" b="1" kern="0" dirty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“Peer-to-Peer Communication”</a:t>
              </a:r>
            </a:p>
            <a:p>
              <a:pPr defTabSz="816317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349" kern="0" dirty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Bi-directional, real-time, continuity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8CCD6A2-C7D3-BE48-8AA6-9981DE383B96}"/>
                </a:ext>
              </a:extLst>
            </p:cNvPr>
            <p:cNvGrpSpPr/>
            <p:nvPr/>
          </p:nvGrpSpPr>
          <p:grpSpPr>
            <a:xfrm>
              <a:off x="8484677" y="3067099"/>
              <a:ext cx="2964447" cy="1485015"/>
              <a:chOff x="8486886" y="3441474"/>
              <a:chExt cx="2965219" cy="148540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25E122F-C58B-3C4C-9C9D-9B19FBFB7848}"/>
                  </a:ext>
                </a:extLst>
              </p:cNvPr>
              <p:cNvSpPr txBox="1"/>
              <p:nvPr/>
            </p:nvSpPr>
            <p:spPr>
              <a:xfrm>
                <a:off x="8486886" y="3533901"/>
                <a:ext cx="2370372" cy="11076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349" kern="0">
                    <a:solidFill>
                      <a:schemeClr val="accent3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Vendor Portal (1:N)</a:t>
                </a:r>
              </a:p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349" kern="0">
                    <a:solidFill>
                      <a:schemeClr val="accent3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EDI / VAN</a:t>
                </a:r>
              </a:p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349" kern="0">
                    <a:solidFill>
                      <a:schemeClr val="accent3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ERP</a:t>
                </a: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7FE0F334-558B-E941-A86C-B7722442D6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46952" y="4026876"/>
                <a:ext cx="900000" cy="900000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F3B640A2-B1AC-5745-B160-E3DE2CE157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52105" y="3441474"/>
                <a:ext cx="900000" cy="900000"/>
              </a:xfrm>
              <a:prstGeom prst="rect">
                <a:avLst/>
              </a:prstGeom>
            </p:spPr>
          </p:pic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E35A22B-64C1-E147-847C-3375A7E4C3F6}"/>
                </a:ext>
              </a:extLst>
            </p:cNvPr>
            <p:cNvGrpSpPr/>
            <p:nvPr/>
          </p:nvGrpSpPr>
          <p:grpSpPr>
            <a:xfrm>
              <a:off x="503871" y="2999573"/>
              <a:ext cx="10852736" cy="1615617"/>
              <a:chOff x="504002" y="3373930"/>
              <a:chExt cx="10855562" cy="1616038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C0CF2262-5042-B04F-A18A-6752DCD5142A}"/>
                  </a:ext>
                </a:extLst>
              </p:cNvPr>
              <p:cNvCxnSpPr/>
              <p:nvPr/>
            </p:nvCxnSpPr>
            <p:spPr>
              <a:xfrm>
                <a:off x="559564" y="4989968"/>
                <a:ext cx="10800000" cy="0"/>
              </a:xfrm>
              <a:prstGeom prst="line">
                <a:avLst/>
              </a:prstGeom>
              <a:ln w="12700">
                <a:solidFill>
                  <a:srgbClr val="44546A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7B32B6-CA7F-BE4C-B293-6558DA9FDB3E}"/>
                  </a:ext>
                </a:extLst>
              </p:cNvPr>
              <p:cNvSpPr txBox="1"/>
              <p:nvPr/>
            </p:nvSpPr>
            <p:spPr>
              <a:xfrm>
                <a:off x="504002" y="3847872"/>
                <a:ext cx="603114" cy="4924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2399" b="1" kern="0" dirty="0">
                    <a:solidFill>
                      <a:schemeClr val="accent3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2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78B52F-01B0-E94A-B7BA-D6D83BFE5091}"/>
                  </a:ext>
                </a:extLst>
              </p:cNvPr>
              <p:cNvSpPr txBox="1"/>
              <p:nvPr/>
            </p:nvSpPr>
            <p:spPr>
              <a:xfrm>
                <a:off x="1048222" y="3817093"/>
                <a:ext cx="1893652" cy="5538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349" kern="0">
                    <a:solidFill>
                      <a:schemeClr val="accent3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E-mail, SMS, Chat, Blog</a:t>
                </a:r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35B08D94-D6CF-494B-8EE4-B631235CEE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54856" y="3373930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E0FE2B90-DF96-5048-8EA6-04B32751DE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22705" y="3533570"/>
                <a:ext cx="1440000" cy="1440000"/>
              </a:xfrm>
              <a:prstGeom prst="rect">
                <a:avLst/>
              </a:prstGeom>
            </p:spPr>
          </p:pic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4B2A5C-59C9-A54F-B485-CDCA93ADB074}"/>
              </a:ext>
            </a:extLst>
          </p:cNvPr>
          <p:cNvGrpSpPr/>
          <p:nvPr/>
        </p:nvGrpSpPr>
        <p:grpSpPr>
          <a:xfrm>
            <a:off x="678657" y="897259"/>
            <a:ext cx="7337842" cy="236044"/>
            <a:chOff x="1266920" y="1168257"/>
            <a:chExt cx="9283774" cy="31480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C8552D5-93A2-4B4E-A5DB-9B0B28E8FDAB}"/>
                </a:ext>
              </a:extLst>
            </p:cNvPr>
            <p:cNvSpPr txBox="1"/>
            <p:nvPr/>
          </p:nvSpPr>
          <p:spPr>
            <a:xfrm>
              <a:off x="1266920" y="1168257"/>
              <a:ext cx="1574482" cy="3078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16317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500" b="1" u="sng" kern="0" dirty="0">
                  <a:solidFill>
                    <a:schemeClr val="accent5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Personal Life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F06FDB8-09F7-9444-A5F5-A04C55A1B3BF}"/>
                </a:ext>
              </a:extLst>
            </p:cNvPr>
            <p:cNvSpPr txBox="1"/>
            <p:nvPr/>
          </p:nvSpPr>
          <p:spPr>
            <a:xfrm>
              <a:off x="8836409" y="1175209"/>
              <a:ext cx="1714285" cy="3078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16317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500" b="1" u="sng" kern="0" dirty="0">
                  <a:solidFill>
                    <a:schemeClr val="accent5"/>
                  </a:solidFill>
                  <a:latin typeface="Helvetica" pitchFamily="2" charset="0"/>
                  <a:ea typeface="Arial Unicode MS" pitchFamily="34" charset="-128"/>
                </a:rPr>
                <a:t>Supply Chain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852A8C4-03F1-410E-91A3-A293D9E4FFA7}"/>
              </a:ext>
            </a:extLst>
          </p:cNvPr>
          <p:cNvGrpSpPr/>
          <p:nvPr/>
        </p:nvGrpSpPr>
        <p:grpSpPr>
          <a:xfrm>
            <a:off x="377903" y="943397"/>
            <a:ext cx="8630296" cy="1525310"/>
            <a:chOff x="503870" y="733987"/>
            <a:chExt cx="11507061" cy="203374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056C1E-0CB5-284E-8B0F-DD77C9A32E72}"/>
                </a:ext>
              </a:extLst>
            </p:cNvPr>
            <p:cNvSpPr txBox="1"/>
            <p:nvPr/>
          </p:nvSpPr>
          <p:spPr>
            <a:xfrm>
              <a:off x="4365079" y="1483405"/>
              <a:ext cx="3522500" cy="6920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16317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349" b="1" kern="0" dirty="0">
                  <a:solidFill>
                    <a:schemeClr val="accent2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“Many-to-many Collaboration”</a:t>
              </a:r>
            </a:p>
            <a:p>
              <a:pPr defTabSz="816317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349" kern="0" dirty="0">
                  <a:solidFill>
                    <a:schemeClr val="accent2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Sharing, networking, visibility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856181B-3B6B-B048-9360-F1923A41D839}"/>
                </a:ext>
              </a:extLst>
            </p:cNvPr>
            <p:cNvGrpSpPr/>
            <p:nvPr/>
          </p:nvGrpSpPr>
          <p:grpSpPr>
            <a:xfrm>
              <a:off x="503870" y="936014"/>
              <a:ext cx="10852388" cy="1831719"/>
              <a:chOff x="504001" y="1309834"/>
              <a:chExt cx="10855214" cy="1832196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7F3A81A7-484E-124D-AABB-1CE02D3F9C32}"/>
                  </a:ext>
                </a:extLst>
              </p:cNvPr>
              <p:cNvCxnSpPr/>
              <p:nvPr/>
            </p:nvCxnSpPr>
            <p:spPr>
              <a:xfrm>
                <a:off x="559215" y="3142030"/>
                <a:ext cx="10800000" cy="0"/>
              </a:xfrm>
              <a:prstGeom prst="line">
                <a:avLst/>
              </a:prstGeom>
              <a:ln w="12700">
                <a:solidFill>
                  <a:srgbClr val="44546A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F0046E-CEEA-684D-B4F3-20F08D329308}"/>
                  </a:ext>
                </a:extLst>
              </p:cNvPr>
              <p:cNvSpPr txBox="1"/>
              <p:nvPr/>
            </p:nvSpPr>
            <p:spPr>
              <a:xfrm>
                <a:off x="504001" y="1957396"/>
                <a:ext cx="603114" cy="4924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2399" b="1" kern="0">
                    <a:solidFill>
                      <a:srgbClr val="008FD3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3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F723012-D20A-8340-A0C0-EC752CBD7F76}"/>
                  </a:ext>
                </a:extLst>
              </p:cNvPr>
              <p:cNvSpPr txBox="1"/>
              <p:nvPr/>
            </p:nvSpPr>
            <p:spPr>
              <a:xfrm>
                <a:off x="1048221" y="1788118"/>
                <a:ext cx="2013626" cy="8307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349" kern="0" dirty="0">
                    <a:solidFill>
                      <a:srgbClr val="000000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Social Network, Sharing Economy, Global Community</a:t>
                </a: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D4A0BD85-1A75-7241-98C0-0DA1ED0CF5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97149" y="1743153"/>
                <a:ext cx="1080000" cy="1080000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59E427E7-FCBD-564B-A4C4-A5910300A3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13562" y="1309834"/>
                <a:ext cx="684000" cy="684000"/>
              </a:xfrm>
              <a:prstGeom prst="rect">
                <a:avLst/>
              </a:prstGeom>
            </p:spPr>
          </p:pic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3E0BF17-3D47-FE42-A3F7-C1F1240EED86}"/>
                </a:ext>
              </a:extLst>
            </p:cNvPr>
            <p:cNvGrpSpPr/>
            <p:nvPr/>
          </p:nvGrpSpPr>
          <p:grpSpPr>
            <a:xfrm>
              <a:off x="8442214" y="733987"/>
              <a:ext cx="3568717" cy="1988790"/>
              <a:chOff x="8444411" y="733285"/>
              <a:chExt cx="3569646" cy="1989308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F30502F8-4842-C849-A3A5-2D87B335D6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208305" y="1424689"/>
                <a:ext cx="1297904" cy="1297904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3021935-7D49-1D4D-BB89-CEAE14CB8C05}"/>
                  </a:ext>
                </a:extLst>
              </p:cNvPr>
              <p:cNvSpPr txBox="1"/>
              <p:nvPr/>
            </p:nvSpPr>
            <p:spPr>
              <a:xfrm>
                <a:off x="8444411" y="1368684"/>
                <a:ext cx="2204563" cy="11076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816317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349" b="1" kern="0" dirty="0">
                    <a:solidFill>
                      <a:srgbClr val="FFC000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B2B Collaboration Network with Supplier Community</a:t>
                </a:r>
              </a:p>
            </p:txBody>
          </p:sp>
          <p:sp>
            <p:nvSpPr>
              <p:cNvPr id="22" name="Left Arrow 21">
                <a:extLst>
                  <a:ext uri="{FF2B5EF4-FFF2-40B4-BE49-F238E27FC236}">
                    <a16:creationId xmlns:a16="http://schemas.microsoft.com/office/drawing/2014/main" id="{D16700E0-B5AA-3C4A-AC72-4EB3D9EA3A76}"/>
                  </a:ext>
                </a:extLst>
              </p:cNvPr>
              <p:cNvSpPr/>
              <p:nvPr/>
            </p:nvSpPr>
            <p:spPr bwMode="gray">
              <a:xfrm rot="19962077">
                <a:off x="10590276" y="733285"/>
                <a:ext cx="1423781" cy="476958"/>
              </a:xfrm>
              <a:prstGeom prst="leftArrow">
                <a:avLst/>
              </a:prstGeom>
              <a:solidFill>
                <a:schemeClr val="accent3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lIns="67483" tIns="53986" rIns="67483" bIns="53986" rtlCol="0" anchor="ctr"/>
              <a:lstStyle/>
              <a:p>
                <a:pPr algn="ctr" defTabSz="685578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0AB00"/>
                  </a:buClr>
                  <a:buSzPct val="80000"/>
                  <a:defRPr/>
                </a:pPr>
                <a:r>
                  <a:rPr lang="en-US" sz="1050" kern="0">
                    <a:solidFill>
                      <a:srgbClr val="FFFFFF"/>
                    </a:solidFill>
                    <a:latin typeface="Helvetica" pitchFamily="2" charset="0"/>
                    <a:ea typeface="Arial Unicode MS" pitchFamily="34" charset="-128"/>
                    <a:cs typeface="Arial Unicode MS" pitchFamily="34" charset="-128"/>
                  </a:rPr>
                  <a:t>We’re HERE!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707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8388A-BAD4-92B3-A0B3-AFB7E792B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7128B12-958A-12B8-1C2A-CAB6DB61F45E}"/>
              </a:ext>
            </a:extLst>
          </p:cNvPr>
          <p:cNvSpPr/>
          <p:nvPr/>
        </p:nvSpPr>
        <p:spPr>
          <a:xfrm>
            <a:off x="496118" y="537875"/>
            <a:ext cx="8151763" cy="523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Enable digital commerce for your suppliers</a:t>
            </a:r>
            <a:endParaRPr lang="en-US" sz="2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C2DB4BBA-7203-887A-B3AA-BD72AAD4C3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981"/>
          <a:stretch>
            <a:fillRect/>
          </a:stretch>
        </p:blipFill>
        <p:spPr>
          <a:xfrm>
            <a:off x="5486400" y="1575800"/>
            <a:ext cx="2852928" cy="2767873"/>
          </a:xfrm>
          <a:prstGeom prst="rect">
            <a:avLst/>
          </a:prstGeom>
        </p:spPr>
      </p:pic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A3EA5DC5-5CB5-F0F8-2425-D713FFC197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3435" y="959272"/>
            <a:ext cx="85055" cy="85055"/>
          </a:xfrm>
          <a:prstGeom prst="rect">
            <a:avLst/>
          </a:prstGeom>
        </p:spPr>
      </p:pic>
      <p:sp>
        <p:nvSpPr>
          <p:cNvPr id="19" name="Text 4">
            <a:extLst>
              <a:ext uri="{FF2B5EF4-FFF2-40B4-BE49-F238E27FC236}">
                <a16:creationId xmlns:a16="http://schemas.microsoft.com/office/drawing/2014/main" id="{13956625-2989-F113-5DC3-664A4358F772}"/>
              </a:ext>
            </a:extLst>
          </p:cNvPr>
          <p:cNvSpPr/>
          <p:nvPr/>
        </p:nvSpPr>
        <p:spPr>
          <a:xfrm>
            <a:off x="496118" y="1242782"/>
            <a:ext cx="4063443" cy="414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400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You really can't run an Intelligent Enterprise on email, phone &amp; paper.</a:t>
            </a:r>
            <a:endParaRPr lang="en-US" sz="14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705C9A-E26E-32D3-AEBC-F705BC49D2E4}"/>
              </a:ext>
            </a:extLst>
          </p:cNvPr>
          <p:cNvSpPr txBox="1"/>
          <p:nvPr/>
        </p:nvSpPr>
        <p:spPr>
          <a:xfrm>
            <a:off x="496118" y="2388778"/>
            <a:ext cx="1509826" cy="1141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defTabSz="816317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1349" kern="0" dirty="0">
                <a:solidFill>
                  <a:schemeClr val="accent3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Error-Prone</a:t>
            </a:r>
          </a:p>
          <a:p>
            <a:pPr marL="342900" indent="-342900" defTabSz="816317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1349" kern="0" dirty="0">
                <a:solidFill>
                  <a:schemeClr val="accent3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Slow</a:t>
            </a:r>
          </a:p>
          <a:p>
            <a:pPr marL="342900" indent="-342900" defTabSz="816317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1349" kern="0" dirty="0">
                <a:solidFill>
                  <a:schemeClr val="accent3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High-Cost</a:t>
            </a:r>
          </a:p>
          <a:p>
            <a:pPr marL="342900" indent="-342900" defTabSz="816317" fontAlgn="base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1349" kern="0" dirty="0">
                <a:solidFill>
                  <a:schemeClr val="accent3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Data Poor</a:t>
            </a:r>
          </a:p>
        </p:txBody>
      </p:sp>
    </p:spTree>
    <p:extLst>
      <p:ext uri="{BB962C8B-B14F-4D97-AF65-F5344CB8AC3E}">
        <p14:creationId xmlns:p14="http://schemas.microsoft.com/office/powerpoint/2010/main" val="364246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62865-856C-5789-4CF6-71907A73E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E0035CF-C0E9-9810-C504-877F3DDC2394}"/>
              </a:ext>
            </a:extLst>
          </p:cNvPr>
          <p:cNvSpPr/>
          <p:nvPr/>
        </p:nvSpPr>
        <p:spPr>
          <a:xfrm>
            <a:off x="496118" y="1985786"/>
            <a:ext cx="4274665" cy="2656420"/>
          </a:xfrm>
          <a:prstGeom prst="round1Rect">
            <a:avLst>
              <a:gd name="adj" fmla="val 881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94C0A5EC-7230-2ECE-CB22-03F51CE0392A}"/>
              </a:ext>
            </a:extLst>
          </p:cNvPr>
          <p:cNvSpPr/>
          <p:nvPr/>
        </p:nvSpPr>
        <p:spPr>
          <a:xfrm>
            <a:off x="496118" y="537875"/>
            <a:ext cx="8151763" cy="523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Enable digital commerce for your suppliers</a:t>
            </a:r>
            <a:endParaRPr lang="en-US" sz="2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DB82741A-BBB0-1DBD-60D5-68EBF6FAE3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23435" y="959272"/>
            <a:ext cx="85055" cy="85055"/>
          </a:xfrm>
          <a:prstGeom prst="rect">
            <a:avLst/>
          </a:prstGeom>
        </p:spPr>
      </p:pic>
      <p:sp>
        <p:nvSpPr>
          <p:cNvPr id="19" name="Text 4">
            <a:extLst>
              <a:ext uri="{FF2B5EF4-FFF2-40B4-BE49-F238E27FC236}">
                <a16:creationId xmlns:a16="http://schemas.microsoft.com/office/drawing/2014/main" id="{D377896A-EBAE-2BAD-CA55-806720C7B185}"/>
              </a:ext>
            </a:extLst>
          </p:cNvPr>
          <p:cNvSpPr/>
          <p:nvPr/>
        </p:nvSpPr>
        <p:spPr>
          <a:xfrm>
            <a:off x="496118" y="1242782"/>
            <a:ext cx="4063443" cy="414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400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SAP Business Network is the proven solution for digital supplier collaboration.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F7819472-447F-D596-C5F0-D32F93957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541" y="1995753"/>
            <a:ext cx="1989153" cy="1989153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1B9F0A4F-11C8-8BFC-8889-2E87AC6425EB}"/>
              </a:ext>
            </a:extLst>
          </p:cNvPr>
          <p:cNvSpPr/>
          <p:nvPr/>
        </p:nvSpPr>
        <p:spPr>
          <a:xfrm>
            <a:off x="749828" y="3984906"/>
            <a:ext cx="3809733" cy="6402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i="1" dirty="0">
                <a:solidFill>
                  <a:schemeClr val="accent5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Accelerating your digital transformation on the path to becoming  an Autonomous Enterprise</a:t>
            </a:r>
            <a:endParaRPr lang="en-US" sz="1200" b="1" dirty="0">
              <a:solidFill>
                <a:schemeClr val="accent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1621B4DD-37F5-774B-8E14-D0FBDCA92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117" y="2228843"/>
            <a:ext cx="1644176" cy="1644176"/>
          </a:xfrm>
          <a:prstGeom prst="rect">
            <a:avLst/>
          </a:prstGeom>
        </p:spPr>
      </p:pic>
      <p:sp>
        <p:nvSpPr>
          <p:cNvPr id="9" name="Text 3">
            <a:extLst>
              <a:ext uri="{FF2B5EF4-FFF2-40B4-BE49-F238E27FC236}">
                <a16:creationId xmlns:a16="http://schemas.microsoft.com/office/drawing/2014/main" id="{8F6466C5-E313-A023-1A01-0D1965A73A6C}"/>
              </a:ext>
            </a:extLst>
          </p:cNvPr>
          <p:cNvSpPr/>
          <p:nvPr/>
        </p:nvSpPr>
        <p:spPr>
          <a:xfrm>
            <a:off x="5674388" y="1821324"/>
            <a:ext cx="1067050" cy="307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800" b="1" dirty="0">
                <a:solidFill>
                  <a:schemeClr val="bg2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$3.1T</a:t>
            </a:r>
            <a:endParaRPr lang="en-US" sz="2800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3A631EA2-2E47-B1A0-33EE-64667BEBCF45}"/>
              </a:ext>
            </a:extLst>
          </p:cNvPr>
          <p:cNvSpPr/>
          <p:nvPr/>
        </p:nvSpPr>
        <p:spPr>
          <a:xfrm>
            <a:off x="5410729" y="2170451"/>
            <a:ext cx="1652734" cy="163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in commerce on an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annual basis</a:t>
            </a:r>
            <a:endParaRPr lang="en-US" sz="900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F3FB076C-18F9-F0C1-EB33-535CA6034A1D}"/>
              </a:ext>
            </a:extLst>
          </p:cNvPr>
          <p:cNvSpPr/>
          <p:nvPr/>
        </p:nvSpPr>
        <p:spPr>
          <a:xfrm>
            <a:off x="6972249" y="2339813"/>
            <a:ext cx="1151145" cy="307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800" b="1" dirty="0">
                <a:solidFill>
                  <a:schemeClr val="bg2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4.1M</a:t>
            </a:r>
            <a:endParaRPr lang="en-US" sz="2800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496B56BE-B3DF-6EF5-2B9D-046DDC8D68A9}"/>
              </a:ext>
            </a:extLst>
          </p:cNvPr>
          <p:cNvSpPr/>
          <p:nvPr/>
        </p:nvSpPr>
        <p:spPr>
          <a:xfrm>
            <a:off x="6741438" y="2662829"/>
            <a:ext cx="1652734" cy="163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companies on the Network</a:t>
            </a:r>
            <a:endParaRPr lang="en-US" sz="900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67BB0F35-7840-49B2-5433-4A4E10D555D2}"/>
              </a:ext>
            </a:extLst>
          </p:cNvPr>
          <p:cNvSpPr/>
          <p:nvPr/>
        </p:nvSpPr>
        <p:spPr>
          <a:xfrm>
            <a:off x="5674388" y="3061804"/>
            <a:ext cx="1067050" cy="307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800" b="1" dirty="0">
                <a:solidFill>
                  <a:schemeClr val="bg2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490M+</a:t>
            </a:r>
            <a:endParaRPr lang="en-US" sz="2800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214D1391-0DFF-1A08-7520-4991795F162A}"/>
              </a:ext>
            </a:extLst>
          </p:cNvPr>
          <p:cNvSpPr/>
          <p:nvPr/>
        </p:nvSpPr>
        <p:spPr>
          <a:xfrm>
            <a:off x="5410729" y="3410931"/>
            <a:ext cx="1652734" cy="163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business commerce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transactions per year</a:t>
            </a:r>
            <a:endParaRPr lang="en-US" sz="900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42F93A3C-63F5-6C98-DBE7-99B0AA176CA8}"/>
              </a:ext>
            </a:extLst>
          </p:cNvPr>
          <p:cNvSpPr/>
          <p:nvPr/>
        </p:nvSpPr>
        <p:spPr>
          <a:xfrm>
            <a:off x="6972249" y="3564309"/>
            <a:ext cx="1151145" cy="307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800" b="1" dirty="0">
                <a:solidFill>
                  <a:schemeClr val="bg2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76%</a:t>
            </a:r>
            <a:endParaRPr lang="en-US" sz="2800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97A7942B-5EFB-F52F-1DAD-ED54AAF25F44}"/>
              </a:ext>
            </a:extLst>
          </p:cNvPr>
          <p:cNvSpPr/>
          <p:nvPr/>
        </p:nvSpPr>
        <p:spPr>
          <a:xfrm>
            <a:off x="6741438" y="3903309"/>
            <a:ext cx="1652734" cy="163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800" dirty="0">
                <a:solidFill>
                  <a:schemeClr val="bg2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of </a:t>
            </a:r>
            <a:r>
              <a:rPr lang="en-US" sz="900" dirty="0">
                <a:solidFill>
                  <a:schemeClr val="bg2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Fortune</a:t>
            </a:r>
            <a:r>
              <a:rPr lang="en-US" sz="800" dirty="0">
                <a:solidFill>
                  <a:schemeClr val="bg2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 2000 companies</a:t>
            </a:r>
            <a:endParaRPr lang="en-US" sz="800" dirty="0">
              <a:solidFill>
                <a:schemeClr val="bg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67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l="22451" t="11888" r="22294" b="18151"/>
          <a:stretch>
            <a:fillRect/>
          </a:stretch>
        </p:blipFill>
        <p:spPr>
          <a:xfrm>
            <a:off x="439702" y="338951"/>
            <a:ext cx="3526830" cy="446559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74985" y="1675389"/>
            <a:ext cx="3110258" cy="688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One could say, it's like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the best Smart Phone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in the world…</a:t>
            </a: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274985" y="2989283"/>
            <a:ext cx="3110258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chemeClr val="accent1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Without a SIM card.</a:t>
            </a:r>
            <a:endParaRPr lang="en-US" sz="2200" dirty="0">
              <a:solidFill>
                <a:schemeClr val="accent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94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762A44D2-5E0F-4242-A144-010C980A1614}"/>
              </a:ext>
            </a:extLst>
          </p:cNvPr>
          <p:cNvSpPr/>
          <p:nvPr/>
        </p:nvSpPr>
        <p:spPr>
          <a:xfrm>
            <a:off x="496119" y="2364291"/>
            <a:ext cx="3949432" cy="2180128"/>
          </a:xfrm>
          <a:prstGeom prst="round1Rect">
            <a:avLst>
              <a:gd name="adj" fmla="val 8810"/>
            </a:avLst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ingle Corner Rectangle 11">
            <a:extLst>
              <a:ext uri="{FF2B5EF4-FFF2-40B4-BE49-F238E27FC236}">
                <a16:creationId xmlns:a16="http://schemas.microsoft.com/office/drawing/2014/main" id="{EBBD018C-8E3D-1094-2A7E-1A657FA04E2D}"/>
              </a:ext>
            </a:extLst>
          </p:cNvPr>
          <p:cNvSpPr/>
          <p:nvPr/>
        </p:nvSpPr>
        <p:spPr>
          <a:xfrm>
            <a:off x="4698448" y="2364291"/>
            <a:ext cx="3949432" cy="2180128"/>
          </a:xfrm>
          <a:prstGeom prst="round1Rect">
            <a:avLst>
              <a:gd name="adj" fmla="val 881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F3D6BC96-A411-F79A-A268-40246D752904}"/>
              </a:ext>
            </a:extLst>
          </p:cNvPr>
          <p:cNvSpPr/>
          <p:nvPr/>
        </p:nvSpPr>
        <p:spPr>
          <a:xfrm>
            <a:off x="496119" y="1420951"/>
            <a:ext cx="8151761" cy="746193"/>
          </a:xfrm>
          <a:prstGeom prst="round1Rect">
            <a:avLst>
              <a:gd name="adj" fmla="val 881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496119" y="386259"/>
            <a:ext cx="8151763" cy="359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chemeClr val="accent3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SAP CA Business Case</a:t>
            </a:r>
            <a:endParaRPr lang="en-US" sz="2800" dirty="0">
              <a:solidFill>
                <a:schemeClr val="accent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96119" y="1567858"/>
            <a:ext cx="8151761" cy="476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$500m in spend is $1m in savings*</a:t>
            </a:r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684887" y="2580799"/>
            <a:ext cx="1571896" cy="252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BUYER VALUE</a:t>
            </a:r>
            <a:endParaRPr lang="en-US" sz="1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15502" y="3013704"/>
            <a:ext cx="3279531" cy="13069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l">
              <a:lnSpc>
                <a:spcPct val="121000"/>
              </a:lnSpc>
              <a:buClr>
                <a:schemeClr val="accent3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Eliminate payment of duplicate invoices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 algn="l">
              <a:lnSpc>
                <a:spcPct val="121000"/>
              </a:lnSpc>
              <a:buClr>
                <a:schemeClr val="accent3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Reduce the cost of processing invoices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 algn="l">
              <a:lnSpc>
                <a:spcPct val="121000"/>
              </a:lnSpc>
              <a:buClr>
                <a:schemeClr val="accent3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Capture missed early payment discounts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 algn="l">
              <a:lnSpc>
                <a:spcPct val="121000"/>
              </a:lnSpc>
              <a:buClr>
                <a:schemeClr val="accent3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Avoid being charged with late payment fees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 algn="l">
              <a:lnSpc>
                <a:spcPct val="121000"/>
              </a:lnSpc>
              <a:buClr>
                <a:schemeClr val="accent3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Augment visibility of cash-flows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 algn="l">
              <a:lnSpc>
                <a:spcPct val="121000"/>
              </a:lnSpc>
              <a:buClr>
                <a:schemeClr val="accent3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Improve Employee Experience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896246" y="2574717"/>
            <a:ext cx="1553836" cy="265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SUPPLIER VALUE</a:t>
            </a:r>
            <a:endParaRPr lang="en-US" sz="1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4946636" y="3013703"/>
            <a:ext cx="3182508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Top 5 Questions answered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946636" y="3273653"/>
            <a:ext cx="3244054" cy="9658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182880" indent="-182880" algn="l">
              <a:lnSpc>
                <a:spcPct val="121000"/>
              </a:lnSpc>
              <a:buClr>
                <a:schemeClr val="accent2"/>
              </a:buClr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Do I have a new order?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 algn="l">
              <a:lnSpc>
                <a:spcPct val="121000"/>
              </a:lnSpc>
              <a:buClr>
                <a:schemeClr val="accent2"/>
              </a:buClr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Did the customer receive my goods/services?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 algn="l">
              <a:lnSpc>
                <a:spcPct val="121000"/>
              </a:lnSpc>
              <a:buClr>
                <a:schemeClr val="accent2"/>
              </a:buClr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What is the status of my invoice?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 algn="l">
              <a:lnSpc>
                <a:spcPct val="121000"/>
              </a:lnSpc>
              <a:buClr>
                <a:schemeClr val="accent2"/>
              </a:buClr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When will I be paid?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 algn="l">
              <a:lnSpc>
                <a:spcPct val="121000"/>
              </a:lnSpc>
              <a:buClr>
                <a:schemeClr val="accent2"/>
              </a:buClr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Do I have leads to respond to?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36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E2C924-E0B4-A1FC-253E-B58D7F7F7D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v-SE" dirty="0"/>
              <a:t>Here is how you transact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01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7EA80-F17B-592A-3C8E-085E1DD46B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v-SE" dirty="0"/>
              <a:t>Here is the future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130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ulia appoints receivables, payables finance heads in new ...">
            <a:extLst>
              <a:ext uri="{FF2B5EF4-FFF2-40B4-BE49-F238E27FC236}">
                <a16:creationId xmlns:a16="http://schemas.microsoft.com/office/drawing/2014/main" id="{FB92004D-059A-B536-46B4-2418D12F59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24" b="41469"/>
          <a:stretch>
            <a:fillRect/>
          </a:stretch>
        </p:blipFill>
        <p:spPr bwMode="auto">
          <a:xfrm>
            <a:off x="6911244" y="2660623"/>
            <a:ext cx="1823080" cy="38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1085" y="263433"/>
            <a:ext cx="7945438" cy="525463"/>
          </a:xfrm>
        </p:spPr>
        <p:txBody>
          <a:bodyPr>
            <a:normAutofit/>
          </a:bodyPr>
          <a:lstStyle/>
          <a:p>
            <a:pPr fontAlgn="base">
              <a:spcAft>
                <a:spcPts val="600"/>
              </a:spcAft>
              <a:defRPr/>
            </a:pPr>
            <a:r>
              <a:rPr lang="en-US" sz="2800" dirty="0"/>
              <a:t>SAP Business Network and VIM</a:t>
            </a:r>
          </a:p>
        </p:txBody>
      </p:sp>
      <p:sp>
        <p:nvSpPr>
          <p:cNvPr id="263" name="Rectangle 262"/>
          <p:cNvSpPr/>
          <p:nvPr/>
        </p:nvSpPr>
        <p:spPr bwMode="gray">
          <a:xfrm>
            <a:off x="262647" y="4164243"/>
            <a:ext cx="8618706" cy="715824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lIns="67449" tIns="107919" rIns="67449" bIns="53959" rtlCol="0" anchor="t"/>
          <a:lstStyle/>
          <a:p>
            <a:pPr marL="134934" lvl="1" indent="-134934" defTabSz="816181" fontAlgn="base"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1000" dirty="0">
                <a:solidFill>
                  <a:schemeClr val="accent3"/>
                </a:solidFill>
                <a:latin typeface="Helvetica" pitchFamily="2" charset="0"/>
              </a:rPr>
              <a:t>The SAP Business Network ensures a very high degree of automated invoice processing. However, workflow approvals might still be required </a:t>
            </a:r>
          </a:p>
          <a:p>
            <a:pPr marL="134934" lvl="1" indent="-134934" defTabSz="816181" fontAlgn="base">
              <a:spcBef>
                <a:spcPts val="45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1000" dirty="0">
                <a:solidFill>
                  <a:schemeClr val="accent3"/>
                </a:solidFill>
                <a:latin typeface="Helvetica" pitchFamily="2" charset="0"/>
              </a:rPr>
              <a:t>Having passed the SAP Business Network business rules invoices are received in the (central) ERP-System. Required workflows are being triggered. Finally, the invoice is matched and posted in the (local) SAP ERP system</a:t>
            </a:r>
          </a:p>
        </p:txBody>
      </p:sp>
      <p:sp>
        <p:nvSpPr>
          <p:cNvPr id="141" name="Rounded Rectangle 140"/>
          <p:cNvSpPr/>
          <p:nvPr/>
        </p:nvSpPr>
        <p:spPr bwMode="gray">
          <a:xfrm>
            <a:off x="3538756" y="1435798"/>
            <a:ext cx="3360276" cy="2504329"/>
          </a:xfrm>
          <a:prstGeom prst="roundRect">
            <a:avLst>
              <a:gd name="adj" fmla="val 560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txBody>
          <a:bodyPr wrap="square" rtlCol="0" anchor="ctr" anchorCtr="1">
            <a:noAutofit/>
          </a:bodyPr>
          <a:lstStyle/>
          <a:p>
            <a:pPr defTabSz="685600">
              <a:defRPr/>
            </a:pPr>
            <a:endParaRPr lang="en-US" sz="1500" b="1" kern="0">
              <a:solidFill>
                <a:sysClr val="windowText" lastClr="000000"/>
              </a:solidFill>
              <a:latin typeface="Helvetica" pitchFamily="2" charset="0"/>
              <a:cs typeface="Arial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3634787" y="1558749"/>
            <a:ext cx="3150269" cy="323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16344" fontAlgn="base">
              <a:spcBef>
                <a:spcPts val="45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2099" b="1" kern="0">
                <a:solidFill>
                  <a:srgbClr val="107BC9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SAP S/4HANA or ECC</a:t>
            </a:r>
          </a:p>
        </p:txBody>
      </p:sp>
      <p:sp>
        <p:nvSpPr>
          <p:cNvPr id="142" name="Chevron 70"/>
          <p:cNvSpPr/>
          <p:nvPr/>
        </p:nvSpPr>
        <p:spPr bwMode="auto">
          <a:xfrm>
            <a:off x="3586663" y="3234287"/>
            <a:ext cx="3260195" cy="411373"/>
          </a:xfrm>
          <a:prstGeom prst="chevron">
            <a:avLst>
              <a:gd name="adj" fmla="val 28704"/>
            </a:avLst>
          </a:prstGeom>
          <a:solidFill>
            <a:schemeClr val="bg1"/>
          </a:solidFill>
          <a:ln w="19050" cap="flat" cmpd="sng" algn="ctr">
            <a:solidFill>
              <a:srgbClr val="F0AB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158702" indent="1418" algn="ctr" defTabSz="816344">
              <a:tabLst>
                <a:tab pos="310319" algn="l"/>
              </a:tabLst>
              <a:defRPr/>
            </a:pPr>
            <a:endParaRPr lang="en-US" sz="1050" b="1" spc="268" noProof="1">
              <a:solidFill>
                <a:srgbClr val="000000"/>
              </a:solidFill>
              <a:latin typeface="Helvetica" pitchFamily="2" charset="0"/>
            </a:endParaRPr>
          </a:p>
          <a:p>
            <a:pPr marL="158702" indent="1418" algn="ctr" defTabSz="816344">
              <a:tabLst>
                <a:tab pos="310319" algn="l"/>
              </a:tabLst>
              <a:defRPr/>
            </a:pPr>
            <a:r>
              <a:rPr lang="en-US" sz="1050" b="1" noProof="1">
                <a:solidFill>
                  <a:srgbClr val="000000"/>
                </a:solidFill>
                <a:latin typeface="Helvetica" pitchFamily="2" charset="0"/>
              </a:rPr>
              <a:t>Invoice Processing to Pay</a:t>
            </a:r>
          </a:p>
          <a:p>
            <a:pPr marL="158702" indent="1418" algn="ctr" defTabSz="816344">
              <a:tabLst>
                <a:tab pos="310319" algn="l"/>
              </a:tabLst>
              <a:defRPr/>
            </a:pPr>
            <a:r>
              <a:rPr lang="en-US" sz="1050" noProof="1">
                <a:solidFill>
                  <a:srgbClr val="000000"/>
                </a:solidFill>
                <a:latin typeface="Helvetica" pitchFamily="2" charset="0"/>
              </a:rPr>
              <a:t>Automated reconciliation and posting</a:t>
            </a:r>
          </a:p>
          <a:p>
            <a:pPr marL="158702" indent="1418" algn="ctr" defTabSz="816344">
              <a:tabLst>
                <a:tab pos="310319" algn="l"/>
              </a:tabLst>
              <a:defRPr/>
            </a:pPr>
            <a:endParaRPr lang="en-US" sz="975" b="1" spc="268" noProof="1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259" name="Text Box 22"/>
          <p:cNvSpPr txBox="1">
            <a:spLocks noChangeArrowheads="1"/>
          </p:cNvSpPr>
          <p:nvPr/>
        </p:nvSpPr>
        <p:spPr bwMode="gray">
          <a:xfrm>
            <a:off x="3745394" y="2894698"/>
            <a:ext cx="657552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26144" indent="-126144" algn="ctr" defTabSz="816344" eaLnBrk="0" hangingPunct="0">
              <a:lnSpc>
                <a:spcPct val="90000"/>
              </a:lnSpc>
            </a:pPr>
            <a:r>
              <a:rPr lang="en-US" sz="750" noProof="1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Invoice</a:t>
            </a:r>
          </a:p>
          <a:p>
            <a:pPr marL="126144" indent="-126144" algn="ctr" defTabSz="816344" eaLnBrk="0" hangingPunct="0">
              <a:lnSpc>
                <a:spcPct val="90000"/>
              </a:lnSpc>
            </a:pPr>
            <a:r>
              <a:rPr lang="en-US" sz="750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V</a:t>
            </a:r>
            <a:r>
              <a:rPr lang="en-US" sz="750" noProof="1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erif</a:t>
            </a:r>
            <a:r>
              <a:rPr lang="en-US" sz="750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i</a:t>
            </a:r>
            <a:r>
              <a:rPr lang="en-US" sz="750" noProof="1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cation</a:t>
            </a:r>
          </a:p>
        </p:txBody>
      </p:sp>
      <p:sp>
        <p:nvSpPr>
          <p:cNvPr id="260" name="Text Box 20"/>
          <p:cNvSpPr txBox="1">
            <a:spLocks noChangeArrowheads="1"/>
          </p:cNvSpPr>
          <p:nvPr/>
        </p:nvSpPr>
        <p:spPr bwMode="gray">
          <a:xfrm>
            <a:off x="4556887" y="2894698"/>
            <a:ext cx="745717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816344" eaLnBrk="0" hangingPunct="0">
              <a:lnSpc>
                <a:spcPct val="90000"/>
              </a:lnSpc>
            </a:pPr>
            <a:r>
              <a:rPr lang="en-US" sz="750" noProof="1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Collaboration</a:t>
            </a:r>
            <a:br>
              <a:rPr lang="en-US" sz="750" noProof="1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</a:br>
            <a:r>
              <a:rPr lang="en-US" sz="750" noProof="1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&amp; Monitoring</a:t>
            </a:r>
          </a:p>
        </p:txBody>
      </p:sp>
      <p:sp>
        <p:nvSpPr>
          <p:cNvPr id="261" name="Text Box 21"/>
          <p:cNvSpPr txBox="1">
            <a:spLocks noChangeArrowheads="1"/>
          </p:cNvSpPr>
          <p:nvPr/>
        </p:nvSpPr>
        <p:spPr bwMode="gray">
          <a:xfrm>
            <a:off x="6171490" y="2894698"/>
            <a:ext cx="66717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816344" eaLnBrk="0" hangingPunct="0">
              <a:lnSpc>
                <a:spcPct val="90000"/>
              </a:lnSpc>
            </a:pPr>
            <a:r>
              <a:rPr lang="en-US" sz="750" noProof="1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Invoice</a:t>
            </a:r>
          </a:p>
          <a:p>
            <a:pPr algn="ctr" defTabSz="816344" eaLnBrk="0" hangingPunct="0">
              <a:lnSpc>
                <a:spcPct val="90000"/>
              </a:lnSpc>
            </a:pPr>
            <a:r>
              <a:rPr lang="en-US" sz="750" noProof="1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Completion</a:t>
            </a:r>
          </a:p>
        </p:txBody>
      </p:sp>
      <p:sp>
        <p:nvSpPr>
          <p:cNvPr id="289" name="Text Box 31"/>
          <p:cNvSpPr txBox="1">
            <a:spLocks noChangeArrowheads="1"/>
          </p:cNvSpPr>
          <p:nvPr/>
        </p:nvSpPr>
        <p:spPr bwMode="gray">
          <a:xfrm>
            <a:off x="7081162" y="3161160"/>
            <a:ext cx="905637" cy="14542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0" tIns="0" rIns="0" bIns="0">
            <a:spAutoFit/>
          </a:bodyPr>
          <a:lstStyle/>
          <a:p>
            <a:pPr indent="1418" algn="ctr" defTabSz="816344" eaLnBrk="0" hangingPunct="0">
              <a:lnSpc>
                <a:spcPct val="90000"/>
              </a:lnSpc>
              <a:defRPr/>
            </a:pPr>
            <a:r>
              <a:rPr lang="en-US" sz="1050" b="1" noProof="1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Payment</a:t>
            </a:r>
          </a:p>
        </p:txBody>
      </p:sp>
      <p:sp>
        <p:nvSpPr>
          <p:cNvPr id="304" name="Text Box 20"/>
          <p:cNvSpPr txBox="1">
            <a:spLocks noChangeArrowheads="1"/>
          </p:cNvSpPr>
          <p:nvPr/>
        </p:nvSpPr>
        <p:spPr bwMode="gray">
          <a:xfrm>
            <a:off x="5456558" y="2894698"/>
            <a:ext cx="561372" cy="300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816344" eaLnBrk="0" hangingPunct="0">
              <a:lnSpc>
                <a:spcPct val="90000"/>
              </a:lnSpc>
            </a:pPr>
            <a:r>
              <a:rPr lang="en-US" sz="750" noProof="1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Invoice </a:t>
            </a:r>
          </a:p>
          <a:p>
            <a:pPr algn="ctr" defTabSz="816344" eaLnBrk="0" hangingPunct="0">
              <a:lnSpc>
                <a:spcPct val="90000"/>
              </a:lnSpc>
            </a:pPr>
            <a:r>
              <a:rPr lang="en-US" sz="750" noProof="1">
                <a:solidFill>
                  <a:srgbClr val="000000"/>
                </a:solidFill>
                <a:latin typeface="Helvetica" pitchFamily="2" charset="0"/>
                <a:sym typeface="Arial" pitchFamily="34" charset="0"/>
              </a:rPr>
              <a:t>Approval</a:t>
            </a:r>
          </a:p>
        </p:txBody>
      </p:sp>
      <p:sp>
        <p:nvSpPr>
          <p:cNvPr id="308" name="Text Placeholder 3"/>
          <p:cNvSpPr txBox="1">
            <a:spLocks/>
          </p:cNvSpPr>
          <p:nvPr/>
        </p:nvSpPr>
        <p:spPr>
          <a:xfrm>
            <a:off x="3601235" y="1929490"/>
            <a:ext cx="264435" cy="376251"/>
          </a:xfrm>
          <a:prstGeom prst="rect">
            <a:avLst/>
          </a:prstGeom>
          <a:noFill/>
        </p:spPr>
        <p:txBody>
          <a:bodyPr lIns="137093" tIns="137093" rIns="137093" bIns="137093" anchor="ctr"/>
          <a:lstStyle>
            <a:lvl1pPr marL="0" indent="0" algn="l" defTabSz="107941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079418" rtl="0" eaLnBrk="1" latinLnBrk="0" hangingPunct="1">
              <a:spcBef>
                <a:spcPts val="714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2477" indent="-212477" algn="l" defTabSz="1079418" rtl="0" eaLnBrk="1" latinLnBrk="0" hangingPunct="1">
              <a:spcBef>
                <a:spcPts val="476"/>
              </a:spcBef>
              <a:buClr>
                <a:schemeClr val="accent1"/>
              </a:buClr>
              <a:buSzPct val="100000"/>
              <a:buFont typeface="Wingdings" pitchFamily="2" charset="2"/>
              <a:buChar char="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4967" indent="-212477" algn="l" defTabSz="1079418" rtl="0" eaLnBrk="1" latinLnBrk="0" hangingPunct="1">
              <a:spcBef>
                <a:spcPts val="476"/>
              </a:spcBef>
              <a:buClr>
                <a:schemeClr val="accent2"/>
              </a:buClr>
              <a:buSzPct val="100000"/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9034" indent="-212477" algn="l" defTabSz="1079418" rtl="0" eaLnBrk="1" latinLnBrk="0" hangingPunct="1">
              <a:spcBef>
                <a:spcPts val="298"/>
              </a:spcBef>
              <a:buClr>
                <a:schemeClr val="accent2"/>
              </a:buClr>
              <a:buSzPct val="100000"/>
              <a:buFont typeface="Courier New" pitchFamily="49" charset="0"/>
              <a:buChar char="o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8407" indent="-269857" algn="l" defTabSz="10794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08112" indent="-269857" algn="l" defTabSz="10794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47824" indent="-269857" algn="l" defTabSz="10794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87540" indent="-269857" algn="l" defTabSz="10794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09328">
              <a:spcBef>
                <a:spcPts val="0"/>
              </a:spcBef>
              <a:buClr>
                <a:srgbClr val="F0AB00"/>
              </a:buClr>
            </a:pPr>
            <a:r>
              <a:rPr lang="en-US" sz="2399">
                <a:solidFill>
                  <a:srgbClr val="000000"/>
                </a:solidFill>
                <a:latin typeface="Helvetica" pitchFamily="2" charset="0"/>
              </a:rPr>
              <a:t>+</a:t>
            </a:r>
          </a:p>
        </p:txBody>
      </p:sp>
      <p:sp>
        <p:nvSpPr>
          <p:cNvPr id="312" name="Textfeld 9"/>
          <p:cNvSpPr txBox="1"/>
          <p:nvPr/>
        </p:nvSpPr>
        <p:spPr bwMode="auto">
          <a:xfrm>
            <a:off x="3080218" y="3239658"/>
            <a:ext cx="554568" cy="372564"/>
          </a:xfrm>
          <a:prstGeom prst="chevron">
            <a:avLst>
              <a:gd name="adj" fmla="val 27927"/>
            </a:avLst>
          </a:prstGeom>
          <a:solidFill>
            <a:schemeClr val="bg1"/>
          </a:solidFill>
          <a:ln w="19050" cap="flat" cmpd="sng" algn="ctr">
            <a:solidFill>
              <a:srgbClr val="107BC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>
            <a:defPPr>
              <a:defRPr lang="de-DE"/>
            </a:defPPr>
            <a:lvl1pPr marL="211664" indent="1891" algn="ctr">
              <a:tabLst>
                <a:tab pos="413879" algn="l"/>
              </a:tabLst>
              <a:defRPr sz="1400" b="1" spc="357"/>
            </a:lvl1pPr>
          </a:lstStyle>
          <a:p>
            <a:pPr marL="158702" defTabSz="816344">
              <a:tabLst>
                <a:tab pos="310319" algn="l"/>
              </a:tabLst>
            </a:pPr>
            <a:endParaRPr lang="en-US" sz="1050" noProof="1">
              <a:solidFill>
                <a:srgbClr val="000000"/>
              </a:solidFill>
              <a:latin typeface="Helvetica" pitchFamily="2" charset="0"/>
            </a:endParaRPr>
          </a:p>
        </p:txBody>
      </p:sp>
      <p:cxnSp>
        <p:nvCxnSpPr>
          <p:cNvPr id="9" name="Elbow Connector 8"/>
          <p:cNvCxnSpPr>
            <a:cxnSpLocks/>
            <a:stCxn id="17" idx="3"/>
            <a:endCxn id="312" idx="0"/>
          </p:cNvCxnSpPr>
          <p:nvPr/>
        </p:nvCxnSpPr>
        <p:spPr>
          <a:xfrm>
            <a:off x="1744557" y="2038178"/>
            <a:ext cx="1560923" cy="1201481"/>
          </a:xfrm>
          <a:prstGeom prst="bentConnector2">
            <a:avLst/>
          </a:prstGeom>
          <a:ln w="19050">
            <a:solidFill>
              <a:srgbClr val="107BC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 Placeholder 3"/>
          <p:cNvSpPr txBox="1">
            <a:spLocks/>
          </p:cNvSpPr>
          <p:nvPr/>
        </p:nvSpPr>
        <p:spPr>
          <a:xfrm>
            <a:off x="3943055" y="1963505"/>
            <a:ext cx="2562021" cy="322985"/>
          </a:xfrm>
          <a:prstGeom prst="rect">
            <a:avLst/>
          </a:prstGeom>
          <a:solidFill>
            <a:schemeClr val="bg1"/>
          </a:solidFill>
          <a:ln w="19050">
            <a:solidFill>
              <a:srgbClr val="EDAB02"/>
            </a:solidFill>
          </a:ln>
        </p:spPr>
        <p:txBody>
          <a:bodyPr lIns="68562" tIns="68562" rIns="68562" bIns="68562" anchor="t"/>
          <a:lstStyle>
            <a:defPPr>
              <a:defRPr lang="de-DE"/>
            </a:defPPr>
            <a:lvl1pPr indent="0" algn="ctr" defTabSz="1079418">
              <a:spcBef>
                <a:spcPts val="0"/>
              </a:spcBef>
              <a:buClr>
                <a:srgbClr val="F0AB00"/>
              </a:buClr>
              <a:buSzPct val="80000"/>
              <a:buFontTx/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0" indent="0" defTabSz="1079418">
              <a:spcBef>
                <a:spcPts val="714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>
                <a:latin typeface="+mn-lt"/>
              </a:defRPr>
            </a:lvl2pPr>
            <a:lvl3pPr marL="212477" indent="-212477" defTabSz="1079418">
              <a:spcBef>
                <a:spcPts val="476"/>
              </a:spcBef>
              <a:buClr>
                <a:schemeClr val="accent1"/>
              </a:buClr>
              <a:buSzPct val="100000"/>
              <a:buFont typeface="Wingdings" pitchFamily="2" charset="2"/>
              <a:buChar char=""/>
              <a:defRPr sz="1900">
                <a:latin typeface="+mn-lt"/>
              </a:defRPr>
            </a:lvl3pPr>
            <a:lvl4pPr marL="424967" indent="-212477" defTabSz="1079418">
              <a:spcBef>
                <a:spcPts val="476"/>
              </a:spcBef>
              <a:buClr>
                <a:schemeClr val="accent2"/>
              </a:buClr>
              <a:buSzPct val="100000"/>
              <a:buFont typeface="Arial" pitchFamily="34" charset="0"/>
              <a:buChar char="–"/>
              <a:defRPr sz="1700">
                <a:latin typeface="+mn-lt"/>
              </a:defRPr>
            </a:lvl4pPr>
            <a:lvl5pPr marL="639034" indent="-212477" defTabSz="1079418">
              <a:spcBef>
                <a:spcPts val="298"/>
              </a:spcBef>
              <a:buClr>
                <a:schemeClr val="accent2"/>
              </a:buClr>
              <a:buSzPct val="100000"/>
              <a:buFont typeface="Courier New" pitchFamily="49" charset="0"/>
              <a:buChar char="o"/>
              <a:defRPr sz="1700">
                <a:latin typeface="+mn-lt"/>
              </a:defRPr>
            </a:lvl5pPr>
            <a:lvl6pPr marL="2968407" indent="-269857" defTabSz="1079418">
              <a:spcBef>
                <a:spcPct val="20000"/>
              </a:spcBef>
              <a:buFont typeface="Arial" pitchFamily="34" charset="0"/>
              <a:buChar char="•"/>
              <a:defRPr sz="2400"/>
            </a:lvl6pPr>
            <a:lvl7pPr marL="3508112" indent="-269857" defTabSz="1079418">
              <a:spcBef>
                <a:spcPct val="20000"/>
              </a:spcBef>
              <a:buFont typeface="Arial" pitchFamily="34" charset="0"/>
              <a:buChar char="•"/>
              <a:defRPr sz="2400"/>
            </a:lvl7pPr>
            <a:lvl8pPr marL="4047824" indent="-269857" defTabSz="1079418">
              <a:spcBef>
                <a:spcPct val="20000"/>
              </a:spcBef>
              <a:buFont typeface="Arial" pitchFamily="34" charset="0"/>
              <a:buChar char="•"/>
              <a:defRPr sz="2400"/>
            </a:lvl8pPr>
            <a:lvl9pPr marL="4587540" indent="-269857" defTabSz="1079418">
              <a:spcBef>
                <a:spcPct val="20000"/>
              </a:spcBef>
              <a:buFont typeface="Arial" pitchFamily="34" charset="0"/>
              <a:buChar char="•"/>
              <a:defRPr sz="2400"/>
            </a:lvl9pPr>
          </a:lstStyle>
          <a:p>
            <a:pPr defTabSz="809328"/>
            <a:r>
              <a:rPr lang="en-US" sz="1050">
                <a:solidFill>
                  <a:srgbClr val="000000"/>
                </a:solidFill>
                <a:latin typeface="Helvetica" pitchFamily="2" charset="0"/>
              </a:rPr>
              <a:t>SAP Invoice Management</a:t>
            </a:r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F5D67041-E271-4537-9907-BF87B8686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841" y="2383869"/>
            <a:ext cx="486698" cy="486698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7CB2CA48-16FB-44D2-954C-3944B43E7B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1963" y="2352847"/>
            <a:ext cx="509772" cy="509772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12795402-C10F-4071-9500-6EE51E1C6D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3777" y="2373402"/>
            <a:ext cx="506036" cy="506036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D2565A32-EF87-49A8-AC07-F459B1411B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4177" y="2361795"/>
            <a:ext cx="521354" cy="5213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C0931C-11EC-464A-B369-2792F59B2FB5}"/>
              </a:ext>
            </a:extLst>
          </p:cNvPr>
          <p:cNvSpPr txBox="1"/>
          <p:nvPr/>
        </p:nvSpPr>
        <p:spPr>
          <a:xfrm>
            <a:off x="1565767" y="3053925"/>
            <a:ext cx="254878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81634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75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Paper</a:t>
            </a:r>
          </a:p>
        </p:txBody>
      </p:sp>
      <p:pic>
        <p:nvPicPr>
          <p:cNvPr id="146" name="Picture 145">
            <a:extLst>
              <a:ext uri="{FF2B5EF4-FFF2-40B4-BE49-F238E27FC236}">
                <a16:creationId xmlns:a16="http://schemas.microsoft.com/office/drawing/2014/main" id="{BF5E0FD0-1068-41A8-9D20-0FA71EF7F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372" y="2712916"/>
            <a:ext cx="299541" cy="299541"/>
          </a:xfrm>
          <a:prstGeom prst="rect">
            <a:avLst/>
          </a:prstGeom>
        </p:spPr>
      </p:pic>
      <p:sp>
        <p:nvSpPr>
          <p:cNvPr id="147" name="TextBox 146">
            <a:extLst>
              <a:ext uri="{FF2B5EF4-FFF2-40B4-BE49-F238E27FC236}">
                <a16:creationId xmlns:a16="http://schemas.microsoft.com/office/drawing/2014/main" id="{57C40B17-6B6C-4F5E-BDB7-10534333B078}"/>
              </a:ext>
            </a:extLst>
          </p:cNvPr>
          <p:cNvSpPr txBox="1"/>
          <p:nvPr/>
        </p:nvSpPr>
        <p:spPr>
          <a:xfrm>
            <a:off x="912899" y="3053925"/>
            <a:ext cx="238848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81634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75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Email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2814D028-08AC-4695-BC44-129F09A8C138}"/>
              </a:ext>
            </a:extLst>
          </p:cNvPr>
          <p:cNvSpPr txBox="1"/>
          <p:nvPr/>
        </p:nvSpPr>
        <p:spPr>
          <a:xfrm>
            <a:off x="531331" y="3593878"/>
            <a:ext cx="423415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1634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75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cXML</a:t>
            </a:r>
            <a:br>
              <a:rPr lang="en-US" sz="75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</a:br>
            <a:r>
              <a:rPr lang="en-US" sz="75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EDI</a:t>
            </a:r>
            <a:br>
              <a:rPr lang="en-US" sz="75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</a:br>
            <a:r>
              <a:rPr lang="en-US" sz="75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CSV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50C5699-40C6-43FA-9353-426D4EC19650}"/>
              </a:ext>
            </a:extLst>
          </p:cNvPr>
          <p:cNvSpPr txBox="1"/>
          <p:nvPr/>
        </p:nvSpPr>
        <p:spPr>
          <a:xfrm>
            <a:off x="1190779" y="3593877"/>
            <a:ext cx="274114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81634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75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SAP II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39E22D48-6509-4140-A3F8-5036388CEB91}"/>
              </a:ext>
            </a:extLst>
          </p:cNvPr>
          <p:cNvSpPr txBox="1"/>
          <p:nvPr/>
        </p:nvSpPr>
        <p:spPr>
          <a:xfrm>
            <a:off x="1694462" y="3593877"/>
            <a:ext cx="626775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81634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75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Supplier Portal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5CCE0E-DB3B-4423-BAED-AF5A9B32C8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6169" y="3313892"/>
            <a:ext cx="300145" cy="3001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6E449F-6CCB-4EFF-B0BC-2E56B6AB71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2429" y="3292532"/>
            <a:ext cx="315008" cy="3150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B2194B-11A7-4233-8BFE-C876F1F124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015" y="3306827"/>
            <a:ext cx="329590" cy="3295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C048F1-C086-49B6-AB1E-F5BD5421DF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334" y="2733303"/>
            <a:ext cx="315008" cy="3150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B0CE8C-8BA5-4187-A063-29413BB33C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1244" y="1751521"/>
            <a:ext cx="573312" cy="573312"/>
          </a:xfrm>
          <a:prstGeom prst="rect">
            <a:avLst/>
          </a:prstGeom>
        </p:spPr>
      </p:pic>
      <p:sp>
        <p:nvSpPr>
          <p:cNvPr id="43" name="Textfeld 2">
            <a:extLst>
              <a:ext uri="{FF2B5EF4-FFF2-40B4-BE49-F238E27FC236}">
                <a16:creationId xmlns:a16="http://schemas.microsoft.com/office/drawing/2014/main" id="{472C7547-2E0E-3930-1FE7-B5E202B38138}"/>
              </a:ext>
            </a:extLst>
          </p:cNvPr>
          <p:cNvSpPr txBox="1"/>
          <p:nvPr/>
        </p:nvSpPr>
        <p:spPr>
          <a:xfrm>
            <a:off x="880879" y="2352847"/>
            <a:ext cx="1275435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81634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de-DE" sz="1000" b="1" kern="0"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SAP Business Network</a:t>
            </a:r>
          </a:p>
        </p:txBody>
      </p:sp>
      <p:sp>
        <p:nvSpPr>
          <p:cNvPr id="44" name="Textfeld 2">
            <a:extLst>
              <a:ext uri="{FF2B5EF4-FFF2-40B4-BE49-F238E27FC236}">
                <a16:creationId xmlns:a16="http://schemas.microsoft.com/office/drawing/2014/main" id="{D988C973-8EE9-8326-5A5E-560572650D30}"/>
              </a:ext>
            </a:extLst>
          </p:cNvPr>
          <p:cNvSpPr txBox="1"/>
          <p:nvPr/>
        </p:nvSpPr>
        <p:spPr>
          <a:xfrm>
            <a:off x="6895528" y="3334620"/>
            <a:ext cx="1253681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816344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de-DE" sz="1000" b="1" kern="0">
                <a:latin typeface="Helvetica" pitchFamily="2" charset="0"/>
                <a:ea typeface="Arial Unicode MS" pitchFamily="34" charset="-128"/>
              </a:rPr>
              <a:t>SAP Business Network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E7733A-E621-03E9-7B3F-21A2DBAAEC12}"/>
              </a:ext>
            </a:extLst>
          </p:cNvPr>
          <p:cNvSpPr txBox="1"/>
          <p:nvPr/>
        </p:nvSpPr>
        <p:spPr>
          <a:xfrm>
            <a:off x="534817" y="841188"/>
            <a:ext cx="7629992" cy="3295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43" indent="-285743"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</a:rPr>
              <a:t>Perfect fit. Natural Progression. Achieve Optimized Invoice Automation</a:t>
            </a:r>
          </a:p>
        </p:txBody>
      </p:sp>
    </p:spTree>
    <p:extLst>
      <p:ext uri="{BB962C8B-B14F-4D97-AF65-F5344CB8AC3E}">
        <p14:creationId xmlns:p14="http://schemas.microsoft.com/office/powerpoint/2010/main" val="1929769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6D974-B623-3CEB-9F66-CC7710A05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9EC476-13A7-BA59-B590-F865B9E147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5567" y="321389"/>
            <a:ext cx="7441660" cy="573556"/>
          </a:xfrm>
        </p:spPr>
        <p:txBody>
          <a:bodyPr>
            <a:normAutofit fontScale="92500"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Commerce Automation Scope and Document Flow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EB2B28-9749-D10B-68A3-5BCA62DD4BAD}"/>
              </a:ext>
            </a:extLst>
          </p:cNvPr>
          <p:cNvSpPr txBox="1"/>
          <p:nvPr/>
        </p:nvSpPr>
        <p:spPr>
          <a:xfrm>
            <a:off x="6777049" y="1781278"/>
            <a:ext cx="965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15827"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900" b="1" kern="0" dirty="0">
                <a:solidFill>
                  <a:srgbClr val="000000"/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rPr>
              <a:t>Role: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rPr>
              <a:t> Supplier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FA9A71-DB0A-0A67-715D-31587E640190}"/>
              </a:ext>
            </a:extLst>
          </p:cNvPr>
          <p:cNvSpPr txBox="1"/>
          <p:nvPr/>
        </p:nvSpPr>
        <p:spPr>
          <a:xfrm>
            <a:off x="657716" y="1781278"/>
            <a:ext cx="24663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15827"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900" b="1" kern="0">
                <a:solidFill>
                  <a:srgbClr val="000000"/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rPr>
              <a:t>Buyer Roles:</a:t>
            </a:r>
            <a:r>
              <a:rPr lang="en-US" sz="900" kern="0">
                <a:solidFill>
                  <a:srgbClr val="000000"/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rPr>
              <a:t> Purchaser, Warehouse Clerk</a:t>
            </a:r>
            <a:r>
              <a:rPr lang="en-US" sz="900" b="1" kern="0">
                <a:solidFill>
                  <a:srgbClr val="000000"/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38E6EFEF-E63E-7032-4439-79D418044554}"/>
              </a:ext>
            </a:extLst>
          </p:cNvPr>
          <p:cNvSpPr>
            <a:spLocks noChangeAspect="1"/>
          </p:cNvSpPr>
          <p:nvPr/>
        </p:nvSpPr>
        <p:spPr bwMode="auto">
          <a:xfrm>
            <a:off x="6669292" y="1065450"/>
            <a:ext cx="1181333" cy="674474"/>
          </a:xfrm>
          <a:custGeom>
            <a:avLst/>
            <a:gdLst>
              <a:gd name="T0" fmla="*/ 317 w 371"/>
              <a:gd name="T1" fmla="*/ 102 h 211"/>
              <a:gd name="T2" fmla="*/ 301 w 371"/>
              <a:gd name="T3" fmla="*/ 105 h 211"/>
              <a:gd name="T4" fmla="*/ 245 w 371"/>
              <a:gd name="T5" fmla="*/ 49 h 211"/>
              <a:gd name="T6" fmla="*/ 217 w 371"/>
              <a:gd name="T7" fmla="*/ 57 h 211"/>
              <a:gd name="T8" fmla="*/ 132 w 371"/>
              <a:gd name="T9" fmla="*/ 0 h 211"/>
              <a:gd name="T10" fmla="*/ 42 w 371"/>
              <a:gd name="T11" fmla="*/ 82 h 211"/>
              <a:gd name="T12" fmla="*/ 0 w 371"/>
              <a:gd name="T13" fmla="*/ 144 h 211"/>
              <a:gd name="T14" fmla="*/ 63 w 371"/>
              <a:gd name="T15" fmla="*/ 211 h 211"/>
              <a:gd name="T16" fmla="*/ 64 w 371"/>
              <a:gd name="T17" fmla="*/ 211 h 211"/>
              <a:gd name="T18" fmla="*/ 316 w 371"/>
              <a:gd name="T19" fmla="*/ 211 h 211"/>
              <a:gd name="T20" fmla="*/ 316 w 371"/>
              <a:gd name="T21" fmla="*/ 211 h 211"/>
              <a:gd name="T22" fmla="*/ 317 w 371"/>
              <a:gd name="T23" fmla="*/ 211 h 211"/>
              <a:gd name="T24" fmla="*/ 371 w 371"/>
              <a:gd name="T25" fmla="*/ 156 h 211"/>
              <a:gd name="T26" fmla="*/ 317 w 371"/>
              <a:gd name="T27" fmla="*/ 102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1" h="211">
                <a:moveTo>
                  <a:pt x="317" y="102"/>
                </a:moveTo>
                <a:cubicBezTo>
                  <a:pt x="311" y="102"/>
                  <a:pt x="306" y="103"/>
                  <a:pt x="301" y="105"/>
                </a:cubicBezTo>
                <a:cubicBezTo>
                  <a:pt x="301" y="74"/>
                  <a:pt x="276" y="49"/>
                  <a:pt x="245" y="49"/>
                </a:cubicBezTo>
                <a:cubicBezTo>
                  <a:pt x="235" y="49"/>
                  <a:pt x="225" y="52"/>
                  <a:pt x="217" y="57"/>
                </a:cubicBezTo>
                <a:cubicBezTo>
                  <a:pt x="203" y="24"/>
                  <a:pt x="171" y="0"/>
                  <a:pt x="132" y="0"/>
                </a:cubicBezTo>
                <a:cubicBezTo>
                  <a:pt x="85" y="0"/>
                  <a:pt x="46" y="36"/>
                  <a:pt x="42" y="82"/>
                </a:cubicBezTo>
                <a:cubicBezTo>
                  <a:pt x="17" y="92"/>
                  <a:pt x="0" y="116"/>
                  <a:pt x="0" y="144"/>
                </a:cubicBezTo>
                <a:cubicBezTo>
                  <a:pt x="0" y="180"/>
                  <a:pt x="28" y="209"/>
                  <a:pt x="63" y="211"/>
                </a:cubicBezTo>
                <a:cubicBezTo>
                  <a:pt x="64" y="211"/>
                  <a:pt x="64" y="211"/>
                  <a:pt x="64" y="211"/>
                </a:cubicBezTo>
                <a:cubicBezTo>
                  <a:pt x="316" y="211"/>
                  <a:pt x="316" y="211"/>
                  <a:pt x="316" y="211"/>
                </a:cubicBezTo>
                <a:cubicBezTo>
                  <a:pt x="316" y="211"/>
                  <a:pt x="316" y="211"/>
                  <a:pt x="316" y="211"/>
                </a:cubicBezTo>
                <a:cubicBezTo>
                  <a:pt x="316" y="211"/>
                  <a:pt x="317" y="211"/>
                  <a:pt x="317" y="211"/>
                </a:cubicBezTo>
                <a:cubicBezTo>
                  <a:pt x="347" y="211"/>
                  <a:pt x="371" y="186"/>
                  <a:pt x="371" y="156"/>
                </a:cubicBezTo>
                <a:cubicBezTo>
                  <a:pt x="371" y="126"/>
                  <a:pt x="347" y="102"/>
                  <a:pt x="317" y="102"/>
                </a:cubicBezTo>
                <a:close/>
              </a:path>
            </a:pathLst>
          </a:custGeom>
          <a:noFill/>
          <a:ln w="38100" algn="ctr">
            <a:solidFill>
              <a:srgbClr val="008FD3"/>
            </a:solidFill>
            <a:prstDash val="solid"/>
            <a:miter lim="800000"/>
            <a:headEnd/>
            <a:tailEnd/>
          </a:ln>
          <a:effectLst/>
        </p:spPr>
        <p:txBody>
          <a:bodyPr wrap="none" lIns="67431" tIns="0" rIns="67431" bIns="80937" rtlCol="0" anchor="b"/>
          <a:lstStyle/>
          <a:p>
            <a:pPr algn="ctr" defTabSz="68498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1574" b="1" kern="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rPr>
              <a:t>SAP</a:t>
            </a:r>
            <a:br>
              <a:rPr lang="en-GB" sz="1050" b="1" kern="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rPr>
            </a:br>
            <a:r>
              <a:rPr lang="en-GB" sz="1050" b="1" kern="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rPr>
              <a:t>Supplier Network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7BEC288-17E7-4908-D76F-56BB193A9A63}"/>
              </a:ext>
            </a:extLst>
          </p:cNvPr>
          <p:cNvGrpSpPr/>
          <p:nvPr/>
        </p:nvGrpSpPr>
        <p:grpSpPr>
          <a:xfrm>
            <a:off x="1300242" y="1065451"/>
            <a:ext cx="1181333" cy="674474"/>
            <a:chOff x="1731379" y="1260565"/>
            <a:chExt cx="1575931" cy="899766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837C334D-E541-AF6A-7F5C-E7516F957F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31379" y="1260565"/>
              <a:ext cx="1575931" cy="899766"/>
            </a:xfrm>
            <a:custGeom>
              <a:avLst/>
              <a:gdLst>
                <a:gd name="T0" fmla="*/ 317 w 371"/>
                <a:gd name="T1" fmla="*/ 102 h 211"/>
                <a:gd name="T2" fmla="*/ 301 w 371"/>
                <a:gd name="T3" fmla="*/ 105 h 211"/>
                <a:gd name="T4" fmla="*/ 245 w 371"/>
                <a:gd name="T5" fmla="*/ 49 h 211"/>
                <a:gd name="T6" fmla="*/ 217 w 371"/>
                <a:gd name="T7" fmla="*/ 57 h 211"/>
                <a:gd name="T8" fmla="*/ 132 w 371"/>
                <a:gd name="T9" fmla="*/ 0 h 211"/>
                <a:gd name="T10" fmla="*/ 42 w 371"/>
                <a:gd name="T11" fmla="*/ 82 h 211"/>
                <a:gd name="T12" fmla="*/ 0 w 371"/>
                <a:gd name="T13" fmla="*/ 144 h 211"/>
                <a:gd name="T14" fmla="*/ 63 w 371"/>
                <a:gd name="T15" fmla="*/ 211 h 211"/>
                <a:gd name="T16" fmla="*/ 64 w 371"/>
                <a:gd name="T17" fmla="*/ 211 h 211"/>
                <a:gd name="T18" fmla="*/ 316 w 371"/>
                <a:gd name="T19" fmla="*/ 211 h 211"/>
                <a:gd name="T20" fmla="*/ 316 w 371"/>
                <a:gd name="T21" fmla="*/ 211 h 211"/>
                <a:gd name="T22" fmla="*/ 317 w 371"/>
                <a:gd name="T23" fmla="*/ 211 h 211"/>
                <a:gd name="T24" fmla="*/ 371 w 371"/>
                <a:gd name="T25" fmla="*/ 156 h 211"/>
                <a:gd name="T26" fmla="*/ 317 w 371"/>
                <a:gd name="T27" fmla="*/ 10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1" h="211">
                  <a:moveTo>
                    <a:pt x="317" y="102"/>
                  </a:moveTo>
                  <a:cubicBezTo>
                    <a:pt x="311" y="102"/>
                    <a:pt x="306" y="103"/>
                    <a:pt x="301" y="105"/>
                  </a:cubicBezTo>
                  <a:cubicBezTo>
                    <a:pt x="301" y="74"/>
                    <a:pt x="276" y="49"/>
                    <a:pt x="245" y="49"/>
                  </a:cubicBezTo>
                  <a:cubicBezTo>
                    <a:pt x="235" y="49"/>
                    <a:pt x="225" y="52"/>
                    <a:pt x="217" y="57"/>
                  </a:cubicBezTo>
                  <a:cubicBezTo>
                    <a:pt x="203" y="24"/>
                    <a:pt x="171" y="0"/>
                    <a:pt x="132" y="0"/>
                  </a:cubicBezTo>
                  <a:cubicBezTo>
                    <a:pt x="85" y="0"/>
                    <a:pt x="46" y="36"/>
                    <a:pt x="42" y="82"/>
                  </a:cubicBezTo>
                  <a:cubicBezTo>
                    <a:pt x="17" y="92"/>
                    <a:pt x="0" y="116"/>
                    <a:pt x="0" y="144"/>
                  </a:cubicBezTo>
                  <a:cubicBezTo>
                    <a:pt x="0" y="180"/>
                    <a:pt x="28" y="209"/>
                    <a:pt x="63" y="211"/>
                  </a:cubicBezTo>
                  <a:cubicBezTo>
                    <a:pt x="64" y="211"/>
                    <a:pt x="64" y="211"/>
                    <a:pt x="64" y="211"/>
                  </a:cubicBezTo>
                  <a:cubicBezTo>
                    <a:pt x="316" y="211"/>
                    <a:pt x="316" y="211"/>
                    <a:pt x="316" y="211"/>
                  </a:cubicBezTo>
                  <a:cubicBezTo>
                    <a:pt x="316" y="211"/>
                    <a:pt x="316" y="211"/>
                    <a:pt x="316" y="211"/>
                  </a:cubicBezTo>
                  <a:cubicBezTo>
                    <a:pt x="316" y="211"/>
                    <a:pt x="317" y="211"/>
                    <a:pt x="317" y="211"/>
                  </a:cubicBezTo>
                  <a:cubicBezTo>
                    <a:pt x="347" y="211"/>
                    <a:pt x="371" y="186"/>
                    <a:pt x="371" y="156"/>
                  </a:cubicBezTo>
                  <a:cubicBezTo>
                    <a:pt x="371" y="126"/>
                    <a:pt x="347" y="102"/>
                    <a:pt x="317" y="102"/>
                  </a:cubicBezTo>
                  <a:close/>
                </a:path>
              </a:pathLst>
            </a:custGeom>
            <a:noFill/>
            <a:ln w="38100" algn="ctr">
              <a:solidFill>
                <a:srgbClr val="008FD3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 lIns="67431" tIns="0" rIns="67431" bIns="161832" rtlCol="0" anchor="b"/>
            <a:lstStyle/>
            <a:p>
              <a:pPr algn="ctr" defTabSz="684985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endParaRPr lang="en-GB" sz="488" kern="0">
                <a:solidFill>
                  <a:srgbClr val="000000"/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FC2EC1-33A1-73B3-7EC6-6F03410F9DE9}"/>
                </a:ext>
              </a:extLst>
            </p:cNvPr>
            <p:cNvSpPr txBox="1"/>
            <p:nvPr/>
          </p:nvSpPr>
          <p:spPr>
            <a:xfrm>
              <a:off x="2009860" y="1527316"/>
              <a:ext cx="1111168" cy="5539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16071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349" b="1" kern="0">
                  <a:solidFill>
                    <a:srgbClr val="000000"/>
                  </a:solidFill>
                  <a:latin typeface="Arial" panose="020B0604020202020204"/>
                  <a:ea typeface="Arial Unicode MS" pitchFamily="34" charset="-128"/>
                  <a:cs typeface="Arial Unicode MS" pitchFamily="34" charset="-128"/>
                </a:rPr>
                <a:t>ECC or S/4HANA</a:t>
              </a: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E4CE0C7E-0475-CB80-FE4D-F86FCF678F1E}"/>
              </a:ext>
            </a:extLst>
          </p:cNvPr>
          <p:cNvCxnSpPr>
            <a:stCxn id="92" idx="1"/>
            <a:endCxn id="93" idx="3"/>
          </p:cNvCxnSpPr>
          <p:nvPr/>
        </p:nvCxnSpPr>
        <p:spPr>
          <a:xfrm flipH="1">
            <a:off x="2834558" y="3121657"/>
            <a:ext cx="3481134" cy="7080"/>
          </a:xfrm>
          <a:prstGeom prst="straightConnector1">
            <a:avLst/>
          </a:prstGeom>
          <a:ln w="9525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59073F9-3D1C-7F91-FA3E-6098B10F47C2}"/>
              </a:ext>
            </a:extLst>
          </p:cNvPr>
          <p:cNvCxnSpPr>
            <a:cxnSpLocks/>
            <a:stCxn id="85" idx="2"/>
          </p:cNvCxnSpPr>
          <p:nvPr/>
        </p:nvCxnSpPr>
        <p:spPr>
          <a:xfrm>
            <a:off x="7253094" y="2313468"/>
            <a:ext cx="0" cy="258282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51EAC4B-7B60-5B89-694B-E82F878CD4D2}"/>
              </a:ext>
            </a:extLst>
          </p:cNvPr>
          <p:cNvCxnSpPr>
            <a:stCxn id="100" idx="3"/>
            <a:endCxn id="101" idx="1"/>
          </p:cNvCxnSpPr>
          <p:nvPr/>
        </p:nvCxnSpPr>
        <p:spPr>
          <a:xfrm flipV="1">
            <a:off x="2834558" y="3578853"/>
            <a:ext cx="3481134" cy="9798"/>
          </a:xfrm>
          <a:prstGeom prst="straightConnector1">
            <a:avLst/>
          </a:prstGeom>
          <a:ln w="9525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E0EBBB17-D38E-7EAA-ABF9-36802F51BBFD}"/>
              </a:ext>
            </a:extLst>
          </p:cNvPr>
          <p:cNvCxnSpPr>
            <a:stCxn id="97" idx="3"/>
            <a:endCxn id="98" idx="1"/>
          </p:cNvCxnSpPr>
          <p:nvPr/>
        </p:nvCxnSpPr>
        <p:spPr>
          <a:xfrm flipV="1">
            <a:off x="2834558" y="4497904"/>
            <a:ext cx="3481134" cy="10578"/>
          </a:xfrm>
          <a:prstGeom prst="straightConnector1">
            <a:avLst/>
          </a:prstGeom>
          <a:ln w="9525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7505145E-AD6D-6B8A-8758-7403919D7828}"/>
              </a:ext>
            </a:extLst>
          </p:cNvPr>
          <p:cNvCxnSpPr>
            <a:stCxn id="89" idx="1"/>
            <a:endCxn id="88" idx="3"/>
          </p:cNvCxnSpPr>
          <p:nvPr/>
        </p:nvCxnSpPr>
        <p:spPr>
          <a:xfrm flipH="1">
            <a:off x="2834558" y="2666790"/>
            <a:ext cx="3481134" cy="3162"/>
          </a:xfrm>
          <a:prstGeom prst="straightConnector1">
            <a:avLst/>
          </a:prstGeom>
          <a:ln w="9525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229FE608-6720-AD28-69E1-1E99DD67CE96}"/>
              </a:ext>
            </a:extLst>
          </p:cNvPr>
          <p:cNvSpPr txBox="1"/>
          <p:nvPr/>
        </p:nvSpPr>
        <p:spPr>
          <a:xfrm>
            <a:off x="946644" y="2105033"/>
            <a:ext cx="1888524" cy="2100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txBody>
          <a:bodyPr wrap="square" bIns="47957" rtlCol="0">
            <a:spAutoFit/>
          </a:bodyPr>
          <a:lstStyle/>
          <a:p>
            <a:pPr algn="ctr" defTabSz="815827"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750" kern="0" dirty="0">
                <a:solidFill>
                  <a:schemeClr val="accent3"/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rPr>
              <a:t>Create Purchase Order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9D0F103-68C2-008C-01CC-4B253224265A}"/>
              </a:ext>
            </a:extLst>
          </p:cNvPr>
          <p:cNvSpPr txBox="1"/>
          <p:nvPr/>
        </p:nvSpPr>
        <p:spPr>
          <a:xfrm>
            <a:off x="6308832" y="2105719"/>
            <a:ext cx="1888524" cy="2077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buClr>
                <a:srgbClr val="F0AB00"/>
              </a:buClr>
              <a:buSzPct val="80000"/>
              <a:defRPr sz="1400" kern="0">
                <a:solidFill>
                  <a:srgbClr val="1366CE"/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815827">
              <a:defRPr/>
            </a:pPr>
            <a:r>
              <a:rPr lang="en-US" sz="750">
                <a:solidFill>
                  <a:schemeClr val="accent2">
                    <a:lumMod val="50000"/>
                  </a:schemeClr>
                </a:solidFill>
                <a:latin typeface="Arial" panose="020B0604020202020204"/>
              </a:rPr>
              <a:t>Receive Purchase Order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01A352A-48F1-D161-15BB-71850B2CD464}"/>
              </a:ext>
            </a:extLst>
          </p:cNvPr>
          <p:cNvSpPr txBox="1"/>
          <p:nvPr/>
        </p:nvSpPr>
        <p:spPr>
          <a:xfrm>
            <a:off x="946034" y="3944691"/>
            <a:ext cx="1888524" cy="2077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 sz="1000" kern="0">
                <a:solidFill>
                  <a:srgbClr val="1366CE"/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algn="ctr" defTabSz="815827">
              <a:defRPr/>
            </a:pPr>
            <a:r>
              <a:rPr lang="en-US" sz="750">
                <a:solidFill>
                  <a:schemeClr val="accent2">
                    <a:lumMod val="50000"/>
                  </a:schemeClr>
                </a:solidFill>
                <a:latin typeface="Arial" panose="020B0604020202020204"/>
              </a:rPr>
              <a:t>Post Supplier Invoice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D01A84-E993-EF7D-49C8-03A14E11CC21}"/>
              </a:ext>
            </a:extLst>
          </p:cNvPr>
          <p:cNvSpPr txBox="1"/>
          <p:nvPr/>
        </p:nvSpPr>
        <p:spPr>
          <a:xfrm>
            <a:off x="6315692" y="3934503"/>
            <a:ext cx="1888524" cy="2077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txBody>
          <a:bodyPr wrap="square" lIns="34255" rIns="34255" rtlCol="0">
            <a:spAutoFit/>
          </a:bodyPr>
          <a:lstStyle>
            <a:defPPr>
              <a:defRPr lang="de-DE"/>
            </a:defPPr>
            <a:lvl1pPr algn="ctr" fontAlgn="base">
              <a:spcAft>
                <a:spcPct val="0"/>
              </a:spcAft>
              <a:buClr>
                <a:srgbClr val="F0AB00"/>
              </a:buClr>
              <a:buSzPct val="80000"/>
              <a:defRPr sz="1000" kern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815827">
              <a:defRPr/>
            </a:pPr>
            <a:r>
              <a:rPr lang="en-US" sz="750">
                <a:solidFill>
                  <a:schemeClr val="accent3"/>
                </a:solidFill>
                <a:latin typeface="Arial" panose="020B0604020202020204"/>
              </a:rPr>
              <a:t>Send Invoice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534ED94-E4BF-F63D-E540-126FA0FD69C3}"/>
              </a:ext>
            </a:extLst>
          </p:cNvPr>
          <p:cNvSpPr txBox="1"/>
          <p:nvPr/>
        </p:nvSpPr>
        <p:spPr>
          <a:xfrm>
            <a:off x="946034" y="2566077"/>
            <a:ext cx="1888524" cy="2077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 defTabSz="815827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750" kern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rPr>
              <a:t>Update Purchase Order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A0AA0C1-3ECD-83EF-6F40-46588F33E0B5}"/>
              </a:ext>
            </a:extLst>
          </p:cNvPr>
          <p:cNvSpPr txBox="1"/>
          <p:nvPr/>
        </p:nvSpPr>
        <p:spPr>
          <a:xfrm>
            <a:off x="6315692" y="2565244"/>
            <a:ext cx="1888524" cy="203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txBody>
          <a:bodyPr wrap="square" bIns="41107" rtlCol="0">
            <a:spAutoFit/>
          </a:bodyPr>
          <a:lstStyle>
            <a:defPPr>
              <a:defRPr lang="de-DE"/>
            </a:defPPr>
            <a:lvl1pPr fontAlgn="base">
              <a:spcAft>
                <a:spcPct val="0"/>
              </a:spcAft>
              <a:buClr>
                <a:srgbClr val="F0AB00"/>
              </a:buClr>
              <a:buSzPct val="80000"/>
              <a:defRPr sz="1000" kern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algn="ctr" defTabSz="815827">
              <a:defRPr/>
            </a:pPr>
            <a:r>
              <a:rPr lang="en-US" sz="750">
                <a:solidFill>
                  <a:schemeClr val="accent3"/>
                </a:solidFill>
                <a:latin typeface="Arial" panose="020B0604020202020204"/>
              </a:rPr>
              <a:t>Confirm Purchase Order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0B275ED-DA15-88C9-EC9A-069D2528190E}"/>
              </a:ext>
            </a:extLst>
          </p:cNvPr>
          <p:cNvSpPr/>
          <p:nvPr/>
        </p:nvSpPr>
        <p:spPr bwMode="gray">
          <a:xfrm>
            <a:off x="990419" y="2155634"/>
            <a:ext cx="107917" cy="107917"/>
          </a:xfrm>
          <a:prstGeom prst="rect">
            <a:avLst/>
          </a:prstGeom>
          <a:solidFill>
            <a:srgbClr val="00B050"/>
          </a:solidFill>
          <a:ln w="6350" algn="ctr">
            <a:solidFill>
              <a:srgbClr val="00B050"/>
            </a:solidFill>
            <a:miter lim="800000"/>
            <a:headEnd/>
            <a:tailEnd/>
          </a:ln>
        </p:spPr>
        <p:txBody>
          <a:bodyPr lIns="67433" tIns="53945" rIns="67433" bIns="53945" rtlCol="0" anchor="ctr"/>
          <a:lstStyle/>
          <a:p>
            <a:pPr algn="ctr" defTabSz="68502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endParaRPr lang="en-US" sz="750" kern="0">
              <a:solidFill>
                <a:srgbClr val="000000"/>
              </a:solidFill>
              <a:latin typeface="Arial" panose="020B0604020202020204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173C8EE-37C3-E78C-612C-EA02118BF03B}"/>
              </a:ext>
            </a:extLst>
          </p:cNvPr>
          <p:cNvCxnSpPr>
            <a:stCxn id="89" idx="2"/>
            <a:endCxn id="92" idx="0"/>
          </p:cNvCxnSpPr>
          <p:nvPr/>
        </p:nvCxnSpPr>
        <p:spPr>
          <a:xfrm>
            <a:off x="7259954" y="2768335"/>
            <a:ext cx="0" cy="25177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5903D2C3-FF6D-8F63-7270-CB61F711599A}"/>
              </a:ext>
            </a:extLst>
          </p:cNvPr>
          <p:cNvSpPr txBox="1"/>
          <p:nvPr/>
        </p:nvSpPr>
        <p:spPr>
          <a:xfrm>
            <a:off x="6315692" y="3020111"/>
            <a:ext cx="1888524" cy="203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txBody>
          <a:bodyPr wrap="square" bIns="41107" rtlCol="0">
            <a:spAutoFit/>
          </a:bodyPr>
          <a:lstStyle>
            <a:defPPr>
              <a:defRPr lang="de-DE"/>
            </a:defPPr>
            <a:lvl1pPr algn="ctr">
              <a:buClr>
                <a:srgbClr val="F0AB00"/>
              </a:buClr>
              <a:buSzPct val="80000"/>
              <a:defRPr sz="1400" kern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815827">
              <a:defRPr/>
            </a:pPr>
            <a:r>
              <a:rPr lang="en-US" sz="750">
                <a:solidFill>
                  <a:schemeClr val="accent3"/>
                </a:solidFill>
                <a:latin typeface="Arial" panose="020B0604020202020204"/>
              </a:rPr>
              <a:t>Send Advance Shipment Notice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AD5A626-E6B2-2F44-E0D2-438E9D6CC867}"/>
              </a:ext>
            </a:extLst>
          </p:cNvPr>
          <p:cNvSpPr txBox="1"/>
          <p:nvPr/>
        </p:nvSpPr>
        <p:spPr>
          <a:xfrm>
            <a:off x="946034" y="3024862"/>
            <a:ext cx="1888524" cy="2077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 defTabSz="815827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750" kern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 Unicode MS" pitchFamily="34" charset="-128"/>
                <a:cs typeface="Arial Unicode MS" pitchFamily="34" charset="-128"/>
              </a:rPr>
              <a:t>Update Purchase Order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9F4FCDF2-9810-A552-B9B1-7724AFE9CD25}"/>
              </a:ext>
            </a:extLst>
          </p:cNvPr>
          <p:cNvCxnSpPr>
            <a:stCxn id="84" idx="2"/>
            <a:endCxn id="88" idx="0"/>
          </p:cNvCxnSpPr>
          <p:nvPr/>
        </p:nvCxnSpPr>
        <p:spPr>
          <a:xfrm flipH="1">
            <a:off x="1890296" y="2315041"/>
            <a:ext cx="610" cy="251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5DB24737-BE8C-434A-9C9C-61793C13E396}"/>
              </a:ext>
            </a:extLst>
          </p:cNvPr>
          <p:cNvCxnSpPr>
            <a:stCxn id="88" idx="2"/>
            <a:endCxn id="93" idx="0"/>
          </p:cNvCxnSpPr>
          <p:nvPr/>
        </p:nvCxnSpPr>
        <p:spPr>
          <a:xfrm>
            <a:off x="1890296" y="2773826"/>
            <a:ext cx="0" cy="251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FF2D71E7-D0C9-6B94-FD42-B22D01FDC6BF}"/>
              </a:ext>
            </a:extLst>
          </p:cNvPr>
          <p:cNvCxnSpPr>
            <a:stCxn id="93" idx="2"/>
            <a:endCxn id="100" idx="0"/>
          </p:cNvCxnSpPr>
          <p:nvPr/>
        </p:nvCxnSpPr>
        <p:spPr>
          <a:xfrm>
            <a:off x="1890296" y="3232611"/>
            <a:ext cx="0" cy="25103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A0E73307-6D61-FA4A-5AD3-3AD1EF824523}"/>
              </a:ext>
            </a:extLst>
          </p:cNvPr>
          <p:cNvSpPr txBox="1"/>
          <p:nvPr/>
        </p:nvSpPr>
        <p:spPr>
          <a:xfrm>
            <a:off x="946034" y="4403478"/>
            <a:ext cx="1888524" cy="2100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txBody>
          <a:bodyPr wrap="square" bIns="47957" rtlCol="0">
            <a:spAutoFit/>
          </a:bodyPr>
          <a:lstStyle>
            <a:defPPr>
              <a:defRPr lang="de-DE"/>
            </a:defPPr>
            <a:lvl1pPr algn="ctr">
              <a:buClr>
                <a:srgbClr val="F0AB00"/>
              </a:buClr>
              <a:buSzPct val="80000"/>
              <a:defRPr sz="1400" kern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815827">
              <a:defRPr/>
            </a:pPr>
            <a:r>
              <a:rPr lang="en-US" sz="750">
                <a:solidFill>
                  <a:schemeClr val="accent3"/>
                </a:solidFill>
                <a:latin typeface="Arial" panose="020B0604020202020204"/>
              </a:rPr>
              <a:t>Release Invoice for Payment 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477A727-7985-60B8-0DF3-7A2B9386C3C4}"/>
              </a:ext>
            </a:extLst>
          </p:cNvPr>
          <p:cNvSpPr txBox="1"/>
          <p:nvPr/>
        </p:nvSpPr>
        <p:spPr>
          <a:xfrm>
            <a:off x="6315692" y="4394029"/>
            <a:ext cx="1888524" cy="2077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buClr>
                <a:srgbClr val="F0AB00"/>
              </a:buClr>
              <a:buSzPct val="80000"/>
              <a:defRPr sz="1400" kern="0">
                <a:solidFill>
                  <a:srgbClr val="1366CE"/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815827">
              <a:defRPr/>
            </a:pPr>
            <a:r>
              <a:rPr lang="en-US" sz="750">
                <a:solidFill>
                  <a:schemeClr val="accent2">
                    <a:lumMod val="50000"/>
                  </a:schemeClr>
                </a:solidFill>
                <a:latin typeface="Arial" panose="020B0604020202020204"/>
              </a:rPr>
              <a:t>Receive Invoice Status Update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B3AF9AA-8973-6606-DA22-43489F11E8E7}"/>
              </a:ext>
            </a:extLst>
          </p:cNvPr>
          <p:cNvSpPr/>
          <p:nvPr/>
        </p:nvSpPr>
        <p:spPr bwMode="gray">
          <a:xfrm>
            <a:off x="6361742" y="4443256"/>
            <a:ext cx="107917" cy="107917"/>
          </a:xfrm>
          <a:prstGeom prst="rect">
            <a:avLst/>
          </a:prstGeom>
          <a:solidFill>
            <a:srgbClr val="C00000"/>
          </a:solidFill>
          <a:ln w="6350" algn="ctr">
            <a:noFill/>
            <a:miter lim="800000"/>
            <a:headEnd/>
            <a:tailEnd/>
          </a:ln>
        </p:spPr>
        <p:txBody>
          <a:bodyPr lIns="67433" tIns="53945" rIns="67433" bIns="53945" rtlCol="0" anchor="ctr"/>
          <a:lstStyle/>
          <a:p>
            <a:pPr algn="ctr" defTabSz="68502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endParaRPr lang="en-US" sz="750" kern="0">
              <a:solidFill>
                <a:srgbClr val="000000"/>
              </a:solidFill>
              <a:latin typeface="Arial" panose="020B0604020202020204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AE1FDDB-EFD8-1BCC-E74B-6CFAB034AABE}"/>
              </a:ext>
            </a:extLst>
          </p:cNvPr>
          <p:cNvSpPr txBox="1"/>
          <p:nvPr/>
        </p:nvSpPr>
        <p:spPr>
          <a:xfrm>
            <a:off x="946034" y="3483647"/>
            <a:ext cx="1888524" cy="2100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txBody>
          <a:bodyPr wrap="square" bIns="47957" rtlCol="0">
            <a:spAutoFit/>
          </a:bodyPr>
          <a:lstStyle>
            <a:defPPr>
              <a:defRPr lang="de-DE"/>
            </a:defPPr>
            <a:lvl1pPr algn="ctr">
              <a:buClr>
                <a:srgbClr val="F0AB00"/>
              </a:buClr>
              <a:buSzPct val="80000"/>
              <a:defRPr sz="1400" kern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815827">
              <a:defRPr/>
            </a:pPr>
            <a:r>
              <a:rPr lang="en-US" sz="750">
                <a:solidFill>
                  <a:schemeClr val="accent3"/>
                </a:solidFill>
                <a:latin typeface="Arial" panose="020B0604020202020204"/>
              </a:rPr>
              <a:t>Create Goods Receipt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8C79F33-72FE-8B13-B7C0-DA5EC310A2E1}"/>
              </a:ext>
            </a:extLst>
          </p:cNvPr>
          <p:cNvSpPr txBox="1"/>
          <p:nvPr/>
        </p:nvSpPr>
        <p:spPr>
          <a:xfrm>
            <a:off x="6315692" y="3474978"/>
            <a:ext cx="1888524" cy="2077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 anchor="ctr" anchorCtr="0">
            <a:spAutoFit/>
          </a:bodyPr>
          <a:lstStyle>
            <a:defPPr>
              <a:defRPr lang="de-DE"/>
            </a:defPPr>
            <a:lvl1pPr algn="ctr">
              <a:spcBef>
                <a:spcPct val="50000"/>
              </a:spcBef>
              <a:buClr>
                <a:srgbClr val="F0AB00"/>
              </a:buClr>
              <a:buSzPct val="80000"/>
              <a:defRPr sz="1400" kern="0">
                <a:solidFill>
                  <a:srgbClr val="1366CE"/>
                </a:solidFill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815827">
              <a:defRPr/>
            </a:pPr>
            <a:r>
              <a:rPr lang="en-US" sz="750">
                <a:solidFill>
                  <a:schemeClr val="accent2">
                    <a:lumMod val="50000"/>
                  </a:schemeClr>
                </a:solidFill>
                <a:latin typeface="Arial" panose="020B0604020202020204"/>
              </a:rPr>
              <a:t>Receive Goods Receipt Notice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54D55E4-1018-C3A2-0953-CF8DE4361B05}"/>
              </a:ext>
            </a:extLst>
          </p:cNvPr>
          <p:cNvCxnSpPr>
            <a:stCxn id="101" idx="2"/>
            <a:endCxn id="87" idx="0"/>
          </p:cNvCxnSpPr>
          <p:nvPr/>
        </p:nvCxnSpPr>
        <p:spPr>
          <a:xfrm>
            <a:off x="7259954" y="3682727"/>
            <a:ext cx="0" cy="251776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EC37CE95-85AD-6D10-034C-A168D040FFAA}"/>
              </a:ext>
            </a:extLst>
          </p:cNvPr>
          <p:cNvCxnSpPr>
            <a:stCxn id="86" idx="2"/>
            <a:endCxn id="97" idx="0"/>
          </p:cNvCxnSpPr>
          <p:nvPr/>
        </p:nvCxnSpPr>
        <p:spPr>
          <a:xfrm>
            <a:off x="1890296" y="4152440"/>
            <a:ext cx="0" cy="25103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50774CDD-4FA3-C503-1407-C5484212EDD0}"/>
              </a:ext>
            </a:extLst>
          </p:cNvPr>
          <p:cNvCxnSpPr>
            <a:stCxn id="84" idx="3"/>
            <a:endCxn id="85" idx="1"/>
          </p:cNvCxnSpPr>
          <p:nvPr/>
        </p:nvCxnSpPr>
        <p:spPr>
          <a:xfrm flipV="1">
            <a:off x="2835168" y="2209594"/>
            <a:ext cx="3473664" cy="443"/>
          </a:xfrm>
          <a:prstGeom prst="straightConnector1">
            <a:avLst/>
          </a:prstGeom>
          <a:ln w="9525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76B75759-681E-3EA0-1148-F28DC5DED3F5}"/>
              </a:ext>
            </a:extLst>
          </p:cNvPr>
          <p:cNvCxnSpPr>
            <a:stCxn id="87" idx="1"/>
            <a:endCxn id="86" idx="3"/>
          </p:cNvCxnSpPr>
          <p:nvPr/>
        </p:nvCxnSpPr>
        <p:spPr>
          <a:xfrm flipH="1">
            <a:off x="2834558" y="4038378"/>
            <a:ext cx="3481134" cy="10188"/>
          </a:xfrm>
          <a:prstGeom prst="straightConnector1">
            <a:avLst/>
          </a:prstGeom>
          <a:ln w="9525">
            <a:solidFill>
              <a:schemeClr val="accent3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79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069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2478FF 1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2478FF"/>
      </a:hlink>
      <a:folHlink>
        <a:srgbClr val="6D1ED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3D1E348-FB5A-B744-A57E-E9D89E0FC12D}" vid="{2AADC1C2-F407-1F44-B229-28447FE963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2C25E1BE06EB4BA875789CC6408811" ma:contentTypeVersion="48" ma:contentTypeDescription="Create a new document." ma:contentTypeScope="" ma:versionID="bae4c6d881cb1313339c19a77fff9f88">
  <xsd:schema xmlns:xsd="http://www.w3.org/2001/XMLSchema" xmlns:xs="http://www.w3.org/2001/XMLSchema" xmlns:p="http://schemas.microsoft.com/office/2006/metadata/properties" xmlns:ns2="9d60c1a1-ca45-464e-a4b6-c8166f57fd47" xmlns:ns3="65800f4e-2fce-4c7d-bede-f6e131980058" xmlns:ns4="16407873-d4d9-4a8e-ba8c-de1f4baab728" targetNamespace="http://schemas.microsoft.com/office/2006/metadata/properties" ma:root="true" ma:fieldsID="ee53e4130b8c1e98a878dd1134ed221a" ns2:_="" ns3:_="" ns4:_="">
    <xsd:import namespace="9d60c1a1-ca45-464e-a4b6-c8166f57fd47"/>
    <xsd:import namespace="65800f4e-2fce-4c7d-bede-f6e131980058"/>
    <xsd:import namespace="16407873-d4d9-4a8e-ba8c-de1f4baab728"/>
    <xsd:element name="properties">
      <xsd:complexType>
        <xsd:sequence>
          <xsd:element name="documentManagement">
            <xsd:complexType>
              <xsd:all>
                <xsd:element ref="ns2:SalesforceId" minOccurs="0"/>
                <xsd:element ref="ns2:NotestoApprover" minOccurs="0"/>
                <xsd:element ref="ns2:Approver1" minOccurs="0"/>
                <xsd:element ref="ns2:MailtobeCopiedonFirstApproverCompletion" minOccurs="0"/>
                <xsd:element ref="ns2:Approver2" minOccurs="0"/>
                <xsd:element ref="ns2:Approver3" minOccurs="0"/>
                <xsd:element ref="ns2:WorkflowStatus" minOccurs="0"/>
                <xsd:element ref="ns2:Approver_x0020_1_x002d__x0020_Comments" minOccurs="0"/>
                <xsd:element ref="ns2:Approver_x0020_2_x002d__x0020_Comments" minOccurs="0"/>
                <xsd:element ref="ns2:Approver_x0020_3_x002d__x0020_Comments" minOccurs="0"/>
                <xsd:element ref="ns2:Practice" minOccurs="0"/>
                <xsd:element ref="ns2:Resp_sales" minOccurs="0"/>
                <xsd:element ref="ns2:Sales_Collateral" minOccurs="0"/>
                <xsd:element ref="ns2:Pre_Sales_Resp" minOccurs="0"/>
                <xsd:element ref="ns2:_Flow_SignoffStatus" minOccurs="0"/>
                <xsd:element ref="ns2:GoldenNugget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4:TaxCatchAll" minOccurs="0"/>
                <xsd:element ref="ns2:MediaServiceLocation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File_Link" minOccurs="0"/>
                <xsd:element ref="ns2:CC_Sal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0c1a1-ca45-464e-a4b6-c8166f57fd47" elementFormDefault="qualified">
    <xsd:import namespace="http://schemas.microsoft.com/office/2006/documentManagement/types"/>
    <xsd:import namespace="http://schemas.microsoft.com/office/infopath/2007/PartnerControls"/>
    <xsd:element name="SalesforceId" ma:index="2" nillable="true" ma:displayName="Data" ma:default="Sharepoint_Auritas_Doc1" ma:internalName="SalesforceId" ma:readOnly="false">
      <xsd:simpleType>
        <xsd:restriction base="dms:Text">
          <xsd:maxLength value="255"/>
        </xsd:restriction>
      </xsd:simpleType>
    </xsd:element>
    <xsd:element name="NotestoApprover" ma:index="3" nillable="true" ma:displayName="Notes to Approver" ma:description="Notes sent by the workflow initiator to the approvers" ma:format="Dropdown" ma:internalName="NotestoApprover" ma:readOnly="false">
      <xsd:simpleType>
        <xsd:restriction base="dms:Note"/>
      </xsd:simpleType>
    </xsd:element>
    <xsd:element name="Approver1" ma:index="4" nillable="true" ma:displayName="Approver 1" ma:description="First Approver for the Document" ma:format="Dropdown" ma:list="UserInfo" ma:SharePointGroup="0" ma:internalName="Approver1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iltobeCopiedonFirstApproverCompletion" ma:index="5" nillable="true" ma:displayName="CC_Appr1_Notify" ma:format="Dropdown" ma:list="UserInfo" ma:SharePointGroup="0" ma:internalName="MailtobeCopiedonFirstApproverCompletion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2" ma:index="6" nillable="true" ma:displayName="Approver 2" ma:description="Second Approver for Document Approval" ma:format="Dropdown" ma:list="UserInfo" ma:SharePointGroup="0" ma:internalName="Approver2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3" ma:index="7" nillable="true" ma:displayName="Approver 3" ma:description="Thirst Approver" ma:format="Dropdown" ma:list="UserInfo" ma:SharePointGroup="0" ma:internalName="Approver3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orkflowStatus" ma:index="8" nillable="true" ma:displayName="Workflow Status" ma:description="Status of the Workflow" ma:format="Dropdown" ma:internalName="WorkflowStatus" ma:readOnly="false">
      <xsd:simpleType>
        <xsd:restriction base="dms:Note">
          <xsd:maxLength value="255"/>
        </xsd:restriction>
      </xsd:simpleType>
    </xsd:element>
    <xsd:element name="Approver_x0020_1_x002d__x0020_Comments" ma:index="10" nillable="true" ma:displayName="Approver 1- Comments" ma:format="Dropdown" ma:internalName="Approver_x0020_1_x002d__x0020_Comments" ma:readOnly="false">
      <xsd:simpleType>
        <xsd:restriction base="dms:Note"/>
      </xsd:simpleType>
    </xsd:element>
    <xsd:element name="Approver_x0020_2_x002d__x0020_Comments" ma:index="11" nillable="true" ma:displayName="Approver 2- Comments" ma:format="Dropdown" ma:internalName="Approver_x0020_2_x002d__x0020_Comments" ma:readOnly="false">
      <xsd:simpleType>
        <xsd:restriction base="dms:Note"/>
      </xsd:simpleType>
    </xsd:element>
    <xsd:element name="Approver_x0020_3_x002d__x0020_Comments" ma:index="12" nillable="true" ma:displayName="Approver 3- Comments" ma:format="Dropdown" ma:internalName="Approver_x0020_3_x002d__x0020_Comments" ma:readOnly="false">
      <xsd:simpleType>
        <xsd:restriction base="dms:Note"/>
      </xsd:simpleType>
    </xsd:element>
    <xsd:element name="Practice" ma:index="14" nillable="true" ma:displayName="Practice" ma:format="Dropdown" ma:internalName="Practice" ma:readOnly="false">
      <xsd:simpleType>
        <xsd:restriction base="dms:Text">
          <xsd:maxLength value="255"/>
        </xsd:restriction>
      </xsd:simpleType>
    </xsd:element>
    <xsd:element name="Resp_sales" ma:index="15" nillable="true" ma:displayName="Resp_sales" ma:format="Dropdown" ma:internalName="Resp_sales" ma:readOnly="false">
      <xsd:simpleType>
        <xsd:restriction base="dms:Text">
          <xsd:maxLength value="255"/>
        </xsd:restriction>
      </xsd:simpleType>
    </xsd:element>
    <xsd:element name="Sales_Collateral" ma:index="16" nillable="true" ma:displayName="Sales_Collateral" ma:format="Dropdown" ma:internalName="Sales_Collateral" ma:readOnly="false">
      <xsd:simpleType>
        <xsd:restriction base="dms:Text">
          <xsd:maxLength value="255"/>
        </xsd:restriction>
      </xsd:simpleType>
    </xsd:element>
    <xsd:element name="Pre_Sales_Resp" ma:index="17" nillable="true" ma:displayName="Pre_Sales_Resp" ma:format="Dropdown" ma:internalName="Pre_Sales_Resp" ma:readOnly="false">
      <xsd:simpleType>
        <xsd:restriction base="dms:Text">
          <xsd:maxLength value="255"/>
        </xsd:restriction>
      </xsd:simpleType>
    </xsd:element>
    <xsd:element name="_Flow_SignoffStatus" ma:index="18" nillable="true" ma:displayName="Sign-off status" ma:internalName="Sign_x002d_off_x0020_status" ma:readOnly="false">
      <xsd:simpleType>
        <xsd:restriction base="dms:Text"/>
      </xsd:simpleType>
    </xsd:element>
    <xsd:element name="GoldenNugget" ma:index="19" nillable="true" ma:displayName="Golden Nugget" ma:description="Line of Business and description of nugget or reference section sub-heading. E.g. DVM, Solution Approach, Business Case. All to be comma separated." ma:format="Dropdown" ma:internalName="GoldenNugget" ma:readOnly="false">
      <xsd:simpleType>
        <xsd:restriction base="dms:Text">
          <xsd:maxLength value="255"/>
        </xsd:restriction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28" nillable="true" ma:displayName="Extracted Text" ma:hidden="true" ma:internalName="MediaServiceOCR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hidden="true" ma:internalName="MediaServiceKeyPoints" ma:readOnly="true">
      <xsd:simpleType>
        <xsd:restriction base="dms:Note"/>
      </xsd:simpleType>
    </xsd:element>
    <xsd:element name="MediaServiceLocation" ma:index="33" nillable="true" ma:displayName="Location" ma:hidden="true" ma:internalName="MediaServiceLocation" ma:readOnly="true">
      <xsd:simpleType>
        <xsd:restriction base="dms:Text"/>
      </xsd:simpleType>
    </xsd:element>
    <xsd:element name="lcf76f155ced4ddcb4097134ff3c332f" ma:index="34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3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3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3" nillable="true" ma:displayName="MediaServiceBillingMetadata" ma:hidden="true" ma:internalName="MediaServiceBillingMetadata" ma:readOnly="true">
      <xsd:simpleType>
        <xsd:restriction base="dms:Note"/>
      </xsd:simpleType>
    </xsd:element>
    <xsd:element name="File_Link" ma:index="44" nillable="true" ma:displayName="File_Link" ma:format="Hyperlink" ma:internalName="File_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C_Sales" ma:index="45" nillable="true" ma:displayName="CC_Sales" ma:format="Dropdown" ma:list="UserInfo" ma:SharePointGroup="0" ma:internalName="CC_Sales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800f4e-2fce-4c7d-bede-f6e131980058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description="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description="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407873-d4d9-4a8e-ba8c-de1f4baab728" elementFormDefault="qualified">
    <xsd:import namespace="http://schemas.microsoft.com/office/2006/documentManagement/types"/>
    <xsd:import namespace="http://schemas.microsoft.com/office/infopath/2007/PartnerControls"/>
    <xsd:element name="TaxCatchAll" ma:index="32" nillable="true" ma:displayName="Taxonomy Catch All Column" ma:hidden="true" ma:list="{ec4e6ce2-7d3b-4222-8ce8-1ce92df49294}" ma:internalName="TaxCatchAll" ma:readOnly="false" ma:showField="CatchAllData" ma:web="16407873-d4d9-4a8e-ba8c-de1f4baab7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60c1a1-ca45-464e-a4b6-c8166f57fd47">
      <Terms xmlns="http://schemas.microsoft.com/office/infopath/2007/PartnerControls"/>
    </lcf76f155ced4ddcb4097134ff3c332f>
    <TaxCatchAll xmlns="16407873-d4d9-4a8e-ba8c-de1f4baab728" xsi:nil="true"/>
    <MailtobeCopiedonFirstApproverCompletion xmlns="9d60c1a1-ca45-464e-a4b6-c8166f57fd47">
      <UserInfo>
        <DisplayName/>
        <AccountId xsi:nil="true"/>
        <AccountType/>
      </UserInfo>
    </MailtobeCopiedonFirstApproverCompletion>
    <Approver_x0020_1_x002d__x0020_Comments xmlns="9d60c1a1-ca45-464e-a4b6-c8166f57fd47" xsi:nil="true"/>
    <Pre_Sales_Resp xmlns="9d60c1a1-ca45-464e-a4b6-c8166f57fd47" xsi:nil="true"/>
    <Approver1 xmlns="9d60c1a1-ca45-464e-a4b6-c8166f57fd47">
      <UserInfo>
        <DisplayName/>
        <AccountId xsi:nil="true"/>
        <AccountType/>
      </UserInfo>
    </Approver1>
    <_Flow_SignoffStatus xmlns="9d60c1a1-ca45-464e-a4b6-c8166f57fd47" xsi:nil="true"/>
    <GoldenNugget xmlns="9d60c1a1-ca45-464e-a4b6-c8166f57fd47" xsi:nil="true"/>
    <SalesforceId xmlns="9d60c1a1-ca45-464e-a4b6-c8166f57fd47">Sharepoint_Auritas_Doc1</SalesforceId>
    <Approver2 xmlns="9d60c1a1-ca45-464e-a4b6-c8166f57fd47">
      <UserInfo>
        <DisplayName/>
        <AccountId xsi:nil="true"/>
        <AccountType/>
      </UserInfo>
    </Approver2>
    <Approver3 xmlns="9d60c1a1-ca45-464e-a4b6-c8166f57fd47">
      <UserInfo>
        <DisplayName/>
        <AccountId xsi:nil="true"/>
        <AccountType/>
      </UserInfo>
    </Approver3>
    <Resp_sales xmlns="9d60c1a1-ca45-464e-a4b6-c8166f57fd47" xsi:nil="true"/>
    <Sales_Collateral xmlns="9d60c1a1-ca45-464e-a4b6-c8166f57fd47" xsi:nil="true"/>
    <NotestoApprover xmlns="9d60c1a1-ca45-464e-a4b6-c8166f57fd47" xsi:nil="true"/>
    <Approver_x0020_2_x002d__x0020_Comments xmlns="9d60c1a1-ca45-464e-a4b6-c8166f57fd47" xsi:nil="true"/>
    <Practice xmlns="9d60c1a1-ca45-464e-a4b6-c8166f57fd47" xsi:nil="true"/>
    <Approver_x0020_3_x002d__x0020_Comments xmlns="9d60c1a1-ca45-464e-a4b6-c8166f57fd47" xsi:nil="true"/>
    <WorkflowStatus xmlns="9d60c1a1-ca45-464e-a4b6-c8166f57fd47" xsi:nil="true"/>
    <CC_Sales xmlns="9d60c1a1-ca45-464e-a4b6-c8166f57fd47">
      <UserInfo>
        <DisplayName/>
        <AccountId xsi:nil="true"/>
        <AccountType/>
      </UserInfo>
    </CC_Sales>
    <File_Link xmlns="9d60c1a1-ca45-464e-a4b6-c8166f57fd47">
      <Url xsi:nil="true"/>
      <Description xsi:nil="true"/>
    </File_Link>
  </documentManagement>
</p:properties>
</file>

<file path=customXml/itemProps1.xml><?xml version="1.0" encoding="utf-8"?>
<ds:datastoreItem xmlns:ds="http://schemas.openxmlformats.org/officeDocument/2006/customXml" ds:itemID="{5C33B2D1-F31A-4C7E-BBA9-F0E3FFFA4A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CF46D0-C46A-4F19-BD4B-67DEBA2E32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60c1a1-ca45-464e-a4b6-c8166f57fd47"/>
    <ds:schemaRef ds:uri="65800f4e-2fce-4c7d-bede-f6e131980058"/>
    <ds:schemaRef ds:uri="16407873-d4d9-4a8e-ba8c-de1f4baab7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A052C5A-D8BD-4BA0-9E51-7EDAFA1D6747}">
  <ds:schemaRefs>
    <ds:schemaRef ds:uri="http://schemas.microsoft.com/office/infopath/2007/PartnerControls"/>
    <ds:schemaRef ds:uri="http://www.w3.org/XML/1998/namespace"/>
    <ds:schemaRef ds:uri="http://purl.org/dc/terms/"/>
    <ds:schemaRef ds:uri="16407873-d4d9-4a8e-ba8c-de1f4baab728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65800f4e-2fce-4c7d-bede-f6e131980058"/>
    <ds:schemaRef ds:uri="9d60c1a1-ca45-464e-a4b6-c8166f57fd4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34954</TotalTime>
  <Words>634</Words>
  <Application>Microsoft Office PowerPoint</Application>
  <PresentationFormat>On-screen Show (16:9)</PresentationFormat>
  <Paragraphs>158</Paragraphs>
  <Slides>13</Slides>
  <Notes>10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Helvetica</vt:lpstr>
      <vt:lpstr>Wingdings</vt:lpstr>
      <vt:lpstr>2_Office Theme</vt:lpstr>
      <vt:lpstr>PowerPoint Presentation</vt:lpstr>
      <vt:lpstr>PowerPoint Presentation</vt:lpstr>
      <vt:lpstr>PowerPoint Presentation</vt:lpstr>
      <vt:lpstr>B2B Collaboration keeps changing and evolving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SAP Business Network and VIM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EMPLOYEE FILE MANAGEMENT</dc:title>
  <dc:creator>Randy Reber</dc:creator>
  <cp:lastModifiedBy>Henrik Hallerby</cp:lastModifiedBy>
  <cp:revision>225</cp:revision>
  <dcterms:modified xsi:type="dcterms:W3CDTF">2026-08-19T17:26:50Z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0x010100D62C25E1BE06EB4BA875789CC6408811</vt:lpwstr>
  </property>
  <property fmtid="{D5CDD505-2E9C-101B-9397-08002B2CF9AE}" pid="3" name="MediaServiceImageTags">
    <vt:lpwstr/>
  </property>
</Properties>
</file>