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Lst>
  <p:notesMasterIdLst>
    <p:notesMasterId r:id="rId21"/>
  </p:notesMasterIdLst>
  <p:handoutMasterIdLst>
    <p:handoutMasterId r:id="rId22"/>
  </p:handoutMasterIdLst>
  <p:sldIdLst>
    <p:sldId id="2147469065" r:id="rId5"/>
    <p:sldId id="2147479290" r:id="rId6"/>
    <p:sldId id="2147479304" r:id="rId7"/>
    <p:sldId id="2147479303" r:id="rId8"/>
    <p:sldId id="2147479301" r:id="rId9"/>
    <p:sldId id="3285" r:id="rId10"/>
    <p:sldId id="2147479125" r:id="rId11"/>
    <p:sldId id="2147479134" r:id="rId12"/>
    <p:sldId id="2147479139" r:id="rId13"/>
    <p:sldId id="2147479144" r:id="rId14"/>
    <p:sldId id="2147479142" r:id="rId15"/>
    <p:sldId id="2147469103" r:id="rId16"/>
    <p:sldId id="259" r:id="rId17"/>
    <p:sldId id="2147479292" r:id="rId18"/>
    <p:sldId id="2147479294" r:id="rId19"/>
    <p:sldId id="214747929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 userDrawn="1">
          <p15:clr>
            <a:srgbClr val="A4A3A4"/>
          </p15:clr>
        </p15:guide>
        <p15:guide id="2" pos="336" userDrawn="1">
          <p15:clr>
            <a:srgbClr val="A4A3A4"/>
          </p15:clr>
        </p15:guide>
        <p15:guide id="3" orient="horz" pos="3984" userDrawn="1">
          <p15:clr>
            <a:srgbClr val="A4A3A4"/>
          </p15:clr>
        </p15:guide>
        <p15:guide id="4" pos="748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nerous Art" initials="GA" lastIdx="1" clrIdx="0">
    <p:extLst>
      <p:ext uri="{19B8F6BF-5375-455C-9EA6-DF929625EA0E}">
        <p15:presenceInfo xmlns:p15="http://schemas.microsoft.com/office/powerpoint/2012/main" userId="74acd13c187467f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4BD4"/>
    <a:srgbClr val="000FFC"/>
    <a:srgbClr val="F0AB00"/>
    <a:srgbClr val="FFC000"/>
    <a:srgbClr val="F9F9FA"/>
    <a:srgbClr val="1C1D3B"/>
    <a:srgbClr val="D40606"/>
    <a:srgbClr val="FCFEFE"/>
    <a:srgbClr val="E4001A"/>
    <a:srgbClr val="D800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4BA0B2-D03D-F94E-AC0A-23C483552CDB}" v="1" dt="2026-07-15T15:28:50.7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89"/>
    <p:restoredTop sz="95976"/>
  </p:normalViewPr>
  <p:slideViewPr>
    <p:cSldViewPr snapToGrid="0">
      <p:cViewPr varScale="1">
        <p:scale>
          <a:sx n="107" d="100"/>
          <a:sy n="107" d="100"/>
        </p:scale>
        <p:origin x="640" y="168"/>
      </p:cViewPr>
      <p:guideLst>
        <p:guide orient="horz" pos="336"/>
        <p:guide pos="336"/>
        <p:guide orient="horz" pos="3984"/>
        <p:guide pos="74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996EEF-566E-7A88-F308-3D4015628DB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Helvetica" pitchFamily="2" charset="0"/>
            </a:endParaRPr>
          </a:p>
        </p:txBody>
      </p:sp>
      <p:sp>
        <p:nvSpPr>
          <p:cNvPr id="3" name="Date Placeholder 2">
            <a:extLst>
              <a:ext uri="{FF2B5EF4-FFF2-40B4-BE49-F238E27FC236}">
                <a16:creationId xmlns:a16="http://schemas.microsoft.com/office/drawing/2014/main" id="{C67DBD38-A3EA-998C-B5B7-F0D7645121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73912D-7C6A-43A1-BD4F-844544856533}" type="datetimeFigureOut">
              <a:rPr lang="en-US" smtClean="0">
                <a:latin typeface="Helvetica" pitchFamily="2" charset="0"/>
              </a:rPr>
              <a:t>10/5/26</a:t>
            </a:fld>
            <a:endParaRPr lang="en-US">
              <a:latin typeface="Helvetica" pitchFamily="2" charset="0"/>
            </a:endParaRPr>
          </a:p>
        </p:txBody>
      </p:sp>
      <p:sp>
        <p:nvSpPr>
          <p:cNvPr id="4" name="Footer Placeholder 3">
            <a:extLst>
              <a:ext uri="{FF2B5EF4-FFF2-40B4-BE49-F238E27FC236}">
                <a16:creationId xmlns:a16="http://schemas.microsoft.com/office/drawing/2014/main" id="{6E8E6501-4663-6A70-ADCD-586B90C8C4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Helvetica" pitchFamily="2" charset="0"/>
            </a:endParaRPr>
          </a:p>
        </p:txBody>
      </p:sp>
      <p:sp>
        <p:nvSpPr>
          <p:cNvPr id="5" name="Slide Number Placeholder 4">
            <a:extLst>
              <a:ext uri="{FF2B5EF4-FFF2-40B4-BE49-F238E27FC236}">
                <a16:creationId xmlns:a16="http://schemas.microsoft.com/office/drawing/2014/main" id="{2BB7DFDC-48CD-9984-5DE0-373B2C55F4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0673D9B-926C-4BC4-9140-1F67C9ADB123}" type="slidenum">
              <a:rPr lang="en-US" smtClean="0">
                <a:latin typeface="Helvetica" pitchFamily="2" charset="0"/>
              </a:rPr>
              <a:t>‹#›</a:t>
            </a:fld>
            <a:endParaRPr lang="en-US">
              <a:latin typeface="Helvetica" pitchFamily="2" charset="0"/>
            </a:endParaRPr>
          </a:p>
        </p:txBody>
      </p:sp>
    </p:spTree>
    <p:extLst>
      <p:ext uri="{BB962C8B-B14F-4D97-AF65-F5344CB8AC3E}">
        <p14:creationId xmlns:p14="http://schemas.microsoft.com/office/powerpoint/2010/main" val="362462269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Helvetica"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Helvetica" pitchFamily="2" charset="0"/>
              </a:defRPr>
            </a:lvl1pPr>
          </a:lstStyle>
          <a:p>
            <a:fld id="{E219295E-01D2-8A42-BCF5-8A36CE324D4F}" type="datetimeFigureOut">
              <a:rPr lang="en-US" smtClean="0"/>
              <a:pPr/>
              <a:t>10/5/26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Helvetica"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Helvetica" pitchFamily="2" charset="0"/>
              </a:defRPr>
            </a:lvl1pPr>
          </a:lstStyle>
          <a:p>
            <a:fld id="{0BC411F4-90E6-5244-AF3B-45150A40F001}" type="slidenum">
              <a:rPr lang="en-US" smtClean="0"/>
              <a:pPr/>
              <a:t>‹#›</a:t>
            </a:fld>
            <a:endParaRPr lang="en-US"/>
          </a:p>
        </p:txBody>
      </p:sp>
    </p:spTree>
    <p:extLst>
      <p:ext uri="{BB962C8B-B14F-4D97-AF65-F5344CB8AC3E}">
        <p14:creationId xmlns:p14="http://schemas.microsoft.com/office/powerpoint/2010/main" val="1391130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Helvetica" pitchFamily="2" charset="0"/>
        <a:ea typeface="+mn-ea"/>
        <a:cs typeface="+mn-cs"/>
      </a:defRPr>
    </a:lvl1pPr>
    <a:lvl2pPr marL="457200" algn="l" defTabSz="914400" rtl="0" eaLnBrk="1" latinLnBrk="0" hangingPunct="1">
      <a:defRPr sz="1200" b="0" i="0" kern="1200">
        <a:solidFill>
          <a:schemeClr val="tx1"/>
        </a:solidFill>
        <a:latin typeface="Helvetica" pitchFamily="2" charset="0"/>
        <a:ea typeface="+mn-ea"/>
        <a:cs typeface="+mn-cs"/>
      </a:defRPr>
    </a:lvl2pPr>
    <a:lvl3pPr marL="914400" algn="l" defTabSz="914400" rtl="0" eaLnBrk="1" latinLnBrk="0" hangingPunct="1">
      <a:defRPr sz="1200" b="0" i="0" kern="1200">
        <a:solidFill>
          <a:schemeClr val="tx1"/>
        </a:solidFill>
        <a:latin typeface="Helvetica" pitchFamily="2" charset="0"/>
        <a:ea typeface="+mn-ea"/>
        <a:cs typeface="+mn-cs"/>
      </a:defRPr>
    </a:lvl3pPr>
    <a:lvl4pPr marL="1371600" algn="l" defTabSz="914400" rtl="0" eaLnBrk="1" latinLnBrk="0" hangingPunct="1">
      <a:defRPr sz="1200" b="0" i="0" kern="1200">
        <a:solidFill>
          <a:schemeClr val="tx1"/>
        </a:solidFill>
        <a:latin typeface="Helvetica" pitchFamily="2" charset="0"/>
        <a:ea typeface="+mn-ea"/>
        <a:cs typeface="+mn-cs"/>
      </a:defRPr>
    </a:lvl4pPr>
    <a:lvl5pPr marL="1828800" algn="l" defTabSz="914400" rtl="0" eaLnBrk="1" latinLnBrk="0" hangingPunct="1">
      <a:defRPr sz="1200" b="0" i="0" kern="1200">
        <a:solidFill>
          <a:schemeClr val="tx1"/>
        </a:solidFill>
        <a:latin typeface="Helvetica"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4E3A2-994D-EF72-F03C-C418E19F8C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F0DC7-43E9-0BB1-3F33-81FD8F9B2E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5FABE0-CE63-4E4E-F6A7-E00E30FBEBED}"/>
              </a:ext>
            </a:extLst>
          </p:cNvPr>
          <p:cNvSpPr>
            <a:spLocks noGrp="1"/>
          </p:cNvSpPr>
          <p:nvPr>
            <p:ph type="body" idx="1"/>
          </p:nvPr>
        </p:nvSpPr>
        <p:spPr/>
        <p:txBody>
          <a:bodyPr/>
          <a:lstStyle/>
          <a:p>
            <a:pPr marL="228600" indent="-228600">
              <a:buFont typeface="+mj-lt"/>
              <a:buAutoNum type="arabicPeriod"/>
            </a:pPr>
            <a:r>
              <a:rPr lang="en-US"/>
              <a:t>https://</a:t>
            </a:r>
            <a:r>
              <a:rPr lang="en-US" err="1"/>
              <a:t>kpmg.com</a:t>
            </a:r>
            <a:r>
              <a:rPr lang="en-US"/>
              <a:t>/xx/</a:t>
            </a:r>
            <a:r>
              <a:rPr lang="en-US" err="1"/>
              <a:t>en</a:t>
            </a:r>
            <a:r>
              <a:rPr lang="en-US"/>
              <a:t>/media/press-releases/2024/06/29-percent-of-companies-feel-ready-to-have-esg-data.html</a:t>
            </a:r>
          </a:p>
          <a:p>
            <a:pPr marL="228600" indent="-228600">
              <a:buFont typeface="+mj-lt"/>
              <a:buAutoNum type="arabicPeriod"/>
            </a:pPr>
            <a:r>
              <a:rPr lang="en-US"/>
              <a:t>https://</a:t>
            </a:r>
            <a:r>
              <a:rPr lang="en-US" err="1"/>
              <a:t>esglore.com</a:t>
            </a:r>
            <a:r>
              <a:rPr lang="en-US"/>
              <a:t>/analytics/esg-regulations-have-increased-155-in-the-last-decade</a:t>
            </a:r>
          </a:p>
          <a:p>
            <a:pPr marL="228600" indent="-228600">
              <a:buFont typeface="+mj-lt"/>
              <a:buAutoNum type="arabicPeriod"/>
            </a:pPr>
            <a:r>
              <a:rPr lang="en-US"/>
              <a:t>https://</a:t>
            </a:r>
            <a:r>
              <a:rPr lang="en-US" err="1"/>
              <a:t>enable.green</a:t>
            </a:r>
            <a:r>
              <a:rPr lang="en-US"/>
              <a:t>/news/</a:t>
            </a:r>
            <a:r>
              <a:rPr lang="en-US" err="1"/>
              <a:t>esg</a:t>
            </a:r>
            <a:r>
              <a:rPr lang="en-US"/>
              <a:t>-reporting-in-the-us-what-companies-need-to-know/</a:t>
            </a:r>
          </a:p>
          <a:p>
            <a:pPr marL="228600" indent="-228600">
              <a:buFont typeface="+mj-lt"/>
              <a:buAutoNum type="arabicPeriod"/>
            </a:pPr>
            <a:r>
              <a:rPr lang="en-US"/>
              <a:t>https://</a:t>
            </a:r>
            <a:r>
              <a:rPr lang="en-US" err="1"/>
              <a:t>blog.worldfavor.com</a:t>
            </a:r>
            <a:r>
              <a:rPr lang="en-US"/>
              <a:t>/countries-affected-by-mandatory-</a:t>
            </a:r>
            <a:r>
              <a:rPr lang="en-US" err="1"/>
              <a:t>esg</a:t>
            </a:r>
            <a:r>
              <a:rPr lang="en-US"/>
              <a:t>-reporting-here-is-the-list</a:t>
            </a:r>
          </a:p>
          <a:p>
            <a:pPr marL="228600" indent="-228600">
              <a:buFont typeface="+mj-lt"/>
              <a:buAutoNum type="arabicPeriod"/>
            </a:pPr>
            <a:r>
              <a:rPr lang="en-US"/>
              <a:t>https://</a:t>
            </a:r>
            <a:r>
              <a:rPr lang="en-US" err="1"/>
              <a:t>corpgov.law.harvard.edu</a:t>
            </a:r>
            <a:r>
              <a:rPr lang="en-US"/>
              <a:t>/2025/04/12/regulatory-shifts-in-</a:t>
            </a:r>
            <a:r>
              <a:rPr lang="en-US" err="1"/>
              <a:t>esg</a:t>
            </a:r>
            <a:r>
              <a:rPr lang="en-US"/>
              <a:t>-what-comes-next-for-companies/</a:t>
            </a:r>
          </a:p>
          <a:p>
            <a:pPr marL="228600" indent="-228600">
              <a:buFont typeface="+mj-lt"/>
              <a:buAutoNum type="arabicPeriod"/>
            </a:pPr>
            <a:r>
              <a:rPr lang="en-US"/>
              <a:t>https://</a:t>
            </a:r>
            <a:r>
              <a:rPr lang="en-US" err="1"/>
              <a:t>www.pulsora.com</a:t>
            </a:r>
            <a:r>
              <a:rPr lang="en-US"/>
              <a:t>/blog/</a:t>
            </a:r>
            <a:r>
              <a:rPr lang="en-US" err="1"/>
              <a:t>esg</a:t>
            </a:r>
            <a:r>
              <a:rPr lang="en-US"/>
              <a:t>-reporting-obligations</a:t>
            </a:r>
          </a:p>
          <a:p>
            <a:pPr marL="228600" indent="-228600">
              <a:buFont typeface="+mj-lt"/>
              <a:buAutoNum type="arabicPeriod"/>
            </a:pPr>
            <a:r>
              <a:rPr lang="en-US"/>
              <a:t>https://</a:t>
            </a:r>
            <a:r>
              <a:rPr lang="en-US" err="1"/>
              <a:t>www.elliottdavis.com</a:t>
            </a:r>
            <a:r>
              <a:rPr lang="en-US"/>
              <a:t>/insights/esg-compliance-guide-for-us-states-in-2025</a:t>
            </a:r>
          </a:p>
          <a:p>
            <a:pPr marL="228600" indent="-228600">
              <a:buFont typeface="+mj-lt"/>
              <a:buAutoNum type="arabicPeriod"/>
            </a:pPr>
            <a:r>
              <a:rPr lang="en-US"/>
              <a:t>https://</a:t>
            </a:r>
            <a:r>
              <a:rPr lang="en-US" err="1"/>
              <a:t>optro.ai</a:t>
            </a:r>
            <a:r>
              <a:rPr lang="en-US"/>
              <a:t>/blog/</a:t>
            </a:r>
            <a:r>
              <a:rPr lang="en-US" err="1"/>
              <a:t>esg</a:t>
            </a:r>
            <a:r>
              <a:rPr lang="en-US"/>
              <a:t>-reporting</a:t>
            </a:r>
          </a:p>
        </p:txBody>
      </p:sp>
      <p:sp>
        <p:nvSpPr>
          <p:cNvPr id="4" name="Slide Number Placeholder 3">
            <a:extLst>
              <a:ext uri="{FF2B5EF4-FFF2-40B4-BE49-F238E27FC236}">
                <a16:creationId xmlns:a16="http://schemas.microsoft.com/office/drawing/2014/main" id="{554C83FC-4B55-5DAA-7C7B-A03493C32813}"/>
              </a:ext>
            </a:extLst>
          </p:cNvPr>
          <p:cNvSpPr>
            <a:spLocks noGrp="1"/>
          </p:cNvSpPr>
          <p:nvPr>
            <p:ph type="sldNum" sz="quarter" idx="5"/>
          </p:nvPr>
        </p:nvSpPr>
        <p:spPr/>
        <p:txBody>
          <a:bodyPr/>
          <a:lstStyle/>
          <a:p>
            <a:fld id="{0BC411F4-90E6-5244-AF3B-45150A40F001}" type="slidenum">
              <a:rPr lang="en-US" smtClean="0"/>
              <a:pPr/>
              <a:t>2</a:t>
            </a:fld>
            <a:endParaRPr lang="en-US"/>
          </a:p>
        </p:txBody>
      </p:sp>
    </p:spTree>
    <p:extLst>
      <p:ext uri="{BB962C8B-B14F-4D97-AF65-F5344CB8AC3E}">
        <p14:creationId xmlns:p14="http://schemas.microsoft.com/office/powerpoint/2010/main" val="833163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Most of the corporate processes start, when a document enters an organization.  Before anything else happens, the information contained on this document has to be captured (made readable for the computer). This process is also know as Optical Character recognition (OCR). SAP Information Capture is the product, that can help take care of this particular process. </a:t>
            </a:r>
          </a:p>
          <a:p>
            <a:endParaRPr lang="en-US"/>
          </a:p>
          <a:p>
            <a:r>
              <a:rPr lang="en-US"/>
              <a:t>After information from the document is captured by SAP Information Capture, it has to be passed to the leading application for further processing. In our case it is passed to SAP. Inside SAP it has to be processed to achieve a specific business outcome: dispatch goods ordered by a customer, process a quotation and send a response, or reconcile a remittance advice. Usually processing such information is done by hand, manually, and it is a highly labor intensive process, which is slow, error prone and costly. SAP Information Capture helps to fully automate processing of incoming information.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009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0D402-D296-B9EB-F11A-1DEE53C1F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1450A-1FA8-287F-D6DD-5AA58EDCC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6D0B1D-AEA3-6869-9B74-29F812C27CC0}"/>
              </a:ext>
            </a:extLst>
          </p:cNvPr>
          <p:cNvSpPr>
            <a:spLocks noGrp="1"/>
          </p:cNvSpPr>
          <p:nvPr>
            <p:ph type="body" idx="1"/>
          </p:nvPr>
        </p:nvSpPr>
        <p:spPr/>
        <p:txBody>
          <a:bodyPr/>
          <a:lstStyle/>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8D3DBCEB-E492-4974-50F4-612A2CC3B4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40F88-02BF-4C30-BE6D-C3D6D94CD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538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748D67-2A12-4317-91B0-57D0E3C91F14}" type="slidenum">
              <a:rPr lang="en-US" smtClean="0"/>
              <a:t>12</a:t>
            </a:fld>
            <a:endParaRPr lang="en-US"/>
          </a:p>
        </p:txBody>
      </p:sp>
    </p:spTree>
    <p:extLst>
      <p:ext uri="{BB962C8B-B14F-4D97-AF65-F5344CB8AC3E}">
        <p14:creationId xmlns:p14="http://schemas.microsoft.com/office/powerpoint/2010/main" val="2262271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61" name="Text Placeholder 60">
            <a:extLst>
              <a:ext uri="{FF2B5EF4-FFF2-40B4-BE49-F238E27FC236}">
                <a16:creationId xmlns:a16="http://schemas.microsoft.com/office/drawing/2014/main" id="{B9188BAB-85D5-DD13-C67E-E27202EAE70B}"/>
              </a:ext>
            </a:extLst>
          </p:cNvPr>
          <p:cNvSpPr>
            <a:spLocks noGrp="1"/>
          </p:cNvSpPr>
          <p:nvPr>
            <p:ph type="body" sz="quarter" idx="12" hasCustomPrompt="1"/>
          </p:nvPr>
        </p:nvSpPr>
        <p:spPr>
          <a:xfrm>
            <a:off x="4760181" y="2824427"/>
            <a:ext cx="6802279" cy="2516199"/>
          </a:xfrm>
          <a:prstGeom prst="rect">
            <a:avLst/>
          </a:prstGeom>
        </p:spPr>
        <p:txBody>
          <a:bodyPr/>
          <a:lstStyle>
            <a:lvl1pPr marL="0" indent="0">
              <a:lnSpc>
                <a:spcPct val="100000"/>
              </a:lnSpc>
              <a:buClr>
                <a:schemeClr val="accent2"/>
              </a:buClr>
              <a:buFont typeface="Arial" panose="020B0604020202020204" pitchFamily="34" charset="0"/>
              <a:buNone/>
              <a:defRPr sz="48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r>
              <a:rPr lang="en-US" sz="4400" b="1">
                <a:solidFill>
                  <a:srgbClr val="1C1D3B"/>
                </a:solidFill>
                <a:latin typeface="Helvetica" pitchFamily="2" charset="0"/>
                <a:cs typeface="Sora" pitchFamily="2" charset="0"/>
              </a:rPr>
              <a:t>The presentation title will come here</a:t>
            </a:r>
          </a:p>
          <a:p>
            <a:r>
              <a:rPr lang="en-US" sz="4400" b="1">
                <a:solidFill>
                  <a:srgbClr val="1C1D3B"/>
                </a:solidFill>
                <a:latin typeface="Helvetica" pitchFamily="2" charset="0"/>
                <a:cs typeface="Sora" pitchFamily="2" charset="0"/>
              </a:rPr>
              <a:t>(up to three lines)</a:t>
            </a:r>
          </a:p>
        </p:txBody>
      </p:sp>
      <p:grpSp>
        <p:nvGrpSpPr>
          <p:cNvPr id="5" name="Group 4">
            <a:extLst>
              <a:ext uri="{FF2B5EF4-FFF2-40B4-BE49-F238E27FC236}">
                <a16:creationId xmlns:a16="http://schemas.microsoft.com/office/drawing/2014/main" id="{869EF4BB-C667-DD16-7B1E-C4A8E3017170}"/>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01E5F9BA-617A-B0BA-907C-867F56DA41B5}"/>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56809C12-3214-8461-E791-55EA82D68A54}"/>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17E92F0E-DA18-3D69-61EA-598E22779C89}"/>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D766CD77-DF13-BB39-6A84-C32C4D303EB6}"/>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E04714BE-61FF-118A-9FA5-83B7E097E2A9}"/>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0CE47359-5BBA-6469-155D-330B00ED6237}"/>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3463834F-BB22-7C42-588D-998182DA2107}"/>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12AC4676-3F9B-B363-1811-BBA9954A4ECE}"/>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9CA89CBD-CB7E-9616-683E-7FDB69F24D8B}"/>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CD1ED26E-4806-5A4A-B2B2-C7214A5035EA}"/>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2A14418-6267-4B50-2234-A3B2B1ED178A}"/>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78B61E1D-448E-1940-DD01-F5178758E149}"/>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997A3EB2-A3DD-1D0E-A47E-CF05C9AFCDEF}"/>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6AF7B9CF-CE5C-9D30-7050-DCB5F684EC1A}"/>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B98C4E48-54D1-56DC-2F01-308F6360FEB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E500999A-671B-73C1-72D0-8ECF91D8AD06}"/>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41B09303-8FC7-0CB4-CD04-95929ED7084E}"/>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54CE1726-7AC5-F56E-6FEC-9B26B8EB3E26}"/>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E0132A18-5DE3-F130-839C-8E32858653F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7BB454A-78E9-3207-CD58-5F7A2B7E4727}"/>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F901E444-9043-E751-905D-E0061F122B9F}"/>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5C700834-6448-9A0D-1702-D49490B871E1}"/>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1AAAE891-D9BC-2DF2-E9F9-B31DA0D492F8}"/>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449D16E0-51B4-0212-F85C-51C63C0704CF}"/>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F9EEBA6C-84F7-190F-3326-63C259C3E74B}"/>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24ED561A-A36F-C179-94F1-9EC4360B37BD}"/>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3A8C8B0D-6F42-6135-261A-D86CE87D99CC}"/>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3D8C87F3-5DAA-2B75-AA87-04F7B36C9D41}"/>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653A4F01-CCD9-8595-4901-98D4AE37C1F3}"/>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657520B6-4BF5-C2BE-FB74-E808748F6E55}"/>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5EDECA02-690E-A029-14F6-68FC169AC8FA}"/>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F64906F2-5FB3-EF20-83E3-4F1DFD8CA2CD}"/>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A7E92967-4817-239D-CB39-92A052CB2FA6}"/>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DEF7D5EE-A7EA-533C-7E9B-E34F6C40F4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2EA523F2-B53B-ECA6-3FBB-ED15AA72C4F1}"/>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12930BEE-2FEB-5673-0BCE-8B662FF553D4}"/>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341CA6F-3015-2658-B6AD-41EE97EA345A}"/>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BDD782AA-F4C9-1445-2021-922DCC9FB9F9}"/>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F7176604-F11B-902B-2A4F-E24912C950F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D9ABF3C-2F70-371A-7695-69FA0BCB7326}"/>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F6513386-5B25-B370-75B9-CBF971663457}"/>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EF152BDE-9E15-6F22-9BD9-5862C13E4E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08BE346A-2409-86D8-09A8-EB5E1E1EEFAC}"/>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A071D0B8-7BD1-1130-D1AC-C17B71739967}"/>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437AEEDE-A472-FF54-B708-38B1927C341B}"/>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28F75F4D-BE14-74A1-74CB-A3BF9EB12A9B}"/>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22748C43-E929-A605-2D04-251F20436A41}"/>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A78085A7-6077-CFE4-5AF7-67B201F9CB17}"/>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55" name="Picture 54" descr="A logo with white text&#10;&#10;Description automatically generated">
            <a:extLst>
              <a:ext uri="{FF2B5EF4-FFF2-40B4-BE49-F238E27FC236}">
                <a16:creationId xmlns:a16="http://schemas.microsoft.com/office/drawing/2014/main" id="{00956D7E-CCF5-1A23-EE32-9B2E170015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63377" y="390859"/>
            <a:ext cx="648629" cy="374868"/>
          </a:xfrm>
          <a:prstGeom prst="rect">
            <a:avLst/>
          </a:prstGeom>
        </p:spPr>
      </p:pic>
      <p:cxnSp>
        <p:nvCxnSpPr>
          <p:cNvPr id="56" name="Straight Connector 55">
            <a:extLst>
              <a:ext uri="{FF2B5EF4-FFF2-40B4-BE49-F238E27FC236}">
                <a16:creationId xmlns:a16="http://schemas.microsoft.com/office/drawing/2014/main" id="{ED556286-F534-4342-4B2F-E1B058C13DA4}"/>
              </a:ext>
            </a:extLst>
          </p:cNvPr>
          <p:cNvCxnSpPr>
            <a:cxnSpLocks/>
          </p:cNvCxnSpPr>
          <p:nvPr userDrawn="1"/>
        </p:nvCxnSpPr>
        <p:spPr>
          <a:xfrm>
            <a:off x="11094126" y="338326"/>
            <a:ext cx="0" cy="493456"/>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pic>
        <p:nvPicPr>
          <p:cNvPr id="57" name="Picture Placeholder 16">
            <a:extLst>
              <a:ext uri="{FF2B5EF4-FFF2-40B4-BE49-F238E27FC236}">
                <a16:creationId xmlns:a16="http://schemas.microsoft.com/office/drawing/2014/main" id="{1B469D76-27A7-1B27-84FD-D9628A660C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3809997" cy="6858000"/>
          </a:xfrm>
          <a:custGeom>
            <a:avLst/>
            <a:gdLst>
              <a:gd name="connsiteX0" fmla="*/ 0 w 3259899"/>
              <a:gd name="connsiteY0" fmla="*/ 0 h 4149052"/>
              <a:gd name="connsiteX1" fmla="*/ 3259899 w 3259899"/>
              <a:gd name="connsiteY1" fmla="*/ 0 h 4149052"/>
              <a:gd name="connsiteX2" fmla="*/ 3259899 w 3259899"/>
              <a:gd name="connsiteY2" fmla="*/ 4149052 h 4149052"/>
              <a:gd name="connsiteX3" fmla="*/ 0 w 3259899"/>
              <a:gd name="connsiteY3" fmla="*/ 4149052 h 4149052"/>
            </a:gdLst>
            <a:ahLst/>
            <a:cxnLst>
              <a:cxn ang="0">
                <a:pos x="connsiteX0" y="connsiteY0"/>
              </a:cxn>
              <a:cxn ang="0">
                <a:pos x="connsiteX1" y="connsiteY1"/>
              </a:cxn>
              <a:cxn ang="0">
                <a:pos x="connsiteX2" y="connsiteY2"/>
              </a:cxn>
              <a:cxn ang="0">
                <a:pos x="connsiteX3" y="connsiteY3"/>
              </a:cxn>
            </a:cxnLst>
            <a:rect l="l" t="t" r="r" b="b"/>
            <a:pathLst>
              <a:path w="3259899" h="4149052">
                <a:moveTo>
                  <a:pt x="0" y="0"/>
                </a:moveTo>
                <a:lnTo>
                  <a:pt x="3259899" y="0"/>
                </a:lnTo>
                <a:lnTo>
                  <a:pt x="3259899" y="4149052"/>
                </a:lnTo>
                <a:lnTo>
                  <a:pt x="0" y="4149052"/>
                </a:lnTo>
                <a:close/>
              </a:path>
            </a:pathLst>
          </a:custGeom>
          <a:noFill/>
        </p:spPr>
      </p:pic>
      <p:sp>
        <p:nvSpPr>
          <p:cNvPr id="59" name="Rectangle 58">
            <a:extLst>
              <a:ext uri="{FF2B5EF4-FFF2-40B4-BE49-F238E27FC236}">
                <a16:creationId xmlns:a16="http://schemas.microsoft.com/office/drawing/2014/main" id="{7B482298-B4F7-18EF-5BF8-1EBD8DD9F9A3}"/>
              </a:ext>
            </a:extLst>
          </p:cNvPr>
          <p:cNvSpPr/>
          <p:nvPr userDrawn="1"/>
        </p:nvSpPr>
        <p:spPr>
          <a:xfrm>
            <a:off x="3809996" y="-1"/>
            <a:ext cx="134624" cy="6857999"/>
          </a:xfrm>
          <a:prstGeom prst="rect">
            <a:avLst/>
          </a:prstGeom>
          <a:solidFill>
            <a:srgbClr val="D4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0" name="TextBox 59">
            <a:extLst>
              <a:ext uri="{FF2B5EF4-FFF2-40B4-BE49-F238E27FC236}">
                <a16:creationId xmlns:a16="http://schemas.microsoft.com/office/drawing/2014/main" id="{DDB2AB9A-54EC-3569-E48D-6F355A3EBFBE}"/>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2026 Auritas LLC.  All rights reserved.</a:t>
            </a:r>
          </a:p>
        </p:txBody>
      </p:sp>
      <p:sp>
        <p:nvSpPr>
          <p:cNvPr id="63" name="Text Placeholder 60">
            <a:extLst>
              <a:ext uri="{FF2B5EF4-FFF2-40B4-BE49-F238E27FC236}">
                <a16:creationId xmlns:a16="http://schemas.microsoft.com/office/drawing/2014/main" id="{DD4DCDF3-5D25-3421-FF6E-A32E3383D718}"/>
              </a:ext>
            </a:extLst>
          </p:cNvPr>
          <p:cNvSpPr>
            <a:spLocks noGrp="1"/>
          </p:cNvSpPr>
          <p:nvPr>
            <p:ph type="body" sz="quarter" idx="11" hasCustomPrompt="1"/>
          </p:nvPr>
        </p:nvSpPr>
        <p:spPr>
          <a:xfrm>
            <a:off x="4760181" y="2251715"/>
            <a:ext cx="6802279" cy="468297"/>
          </a:xfrm>
          <a:prstGeom prst="rect">
            <a:avLst/>
          </a:prstGeom>
        </p:spPr>
        <p:txBody>
          <a:bodyPr anchor="ctr"/>
          <a:lstStyle>
            <a:lvl1pPr marL="0" indent="0">
              <a:lnSpc>
                <a:spcPct val="150000"/>
              </a:lnSpc>
              <a:buClr>
                <a:schemeClr val="accent2"/>
              </a:buClr>
              <a:buFont typeface="Arial" panose="020B0604020202020204" pitchFamily="34" charset="0"/>
              <a:buNone/>
              <a:defRPr sz="1600" b="1">
                <a:solidFill>
                  <a:schemeClr val="accent2"/>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Subheading will come here</a:t>
            </a:r>
          </a:p>
        </p:txBody>
      </p:sp>
      <p:pic>
        <p:nvPicPr>
          <p:cNvPr id="2" name="Graphic 1">
            <a:extLst>
              <a:ext uri="{FF2B5EF4-FFF2-40B4-BE49-F238E27FC236}">
                <a16:creationId xmlns:a16="http://schemas.microsoft.com/office/drawing/2014/main" id="{A681EDFF-98C6-E313-D740-2952DDF5986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159491" y="408273"/>
            <a:ext cx="1660538" cy="357454"/>
          </a:xfrm>
          <a:prstGeom prst="rect">
            <a:avLst/>
          </a:prstGeom>
        </p:spPr>
      </p:pic>
    </p:spTree>
    <p:extLst>
      <p:ext uri="{BB962C8B-B14F-4D97-AF65-F5344CB8AC3E}">
        <p14:creationId xmlns:p14="http://schemas.microsoft.com/office/powerpoint/2010/main" val="424199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82FCDD-1B0D-B8F4-C148-009B89EF524D}"/>
              </a:ext>
            </a:extLst>
          </p:cNvPr>
          <p:cNvSpPr/>
          <p:nvPr userDrawn="1"/>
        </p:nvSpPr>
        <p:spPr>
          <a:xfrm>
            <a:off x="6561666" y="0"/>
            <a:ext cx="5630333"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 name="TextBox 2">
            <a:extLst>
              <a:ext uri="{FF2B5EF4-FFF2-40B4-BE49-F238E27FC236}">
                <a16:creationId xmlns:a16="http://schemas.microsoft.com/office/drawing/2014/main" id="{2C06FF1E-3398-5B30-8C22-7AD6BFF8E245}"/>
              </a:ext>
            </a:extLst>
          </p:cNvPr>
          <p:cNvSpPr txBox="1"/>
          <p:nvPr userDrawn="1"/>
        </p:nvSpPr>
        <p:spPr>
          <a:xfrm>
            <a:off x="930041" y="694590"/>
            <a:ext cx="2254143" cy="769441"/>
          </a:xfrm>
          <a:prstGeom prst="rect">
            <a:avLst/>
          </a:prstGeom>
          <a:noFill/>
        </p:spPr>
        <p:txBody>
          <a:bodyPr wrap="none" rtlCol="0">
            <a:spAutoFit/>
          </a:bodyPr>
          <a:lstStyle/>
          <a:p>
            <a:r>
              <a:rPr lang="en-US" sz="4400" b="1">
                <a:latin typeface="Helvetica" pitchFamily="2" charset="0"/>
                <a:cs typeface="Sora" pitchFamily="2" charset="0"/>
              </a:rPr>
              <a:t>Agenda</a:t>
            </a:r>
          </a:p>
        </p:txBody>
      </p:sp>
      <p:sp>
        <p:nvSpPr>
          <p:cNvPr id="6" name="Rectangle 5">
            <a:extLst>
              <a:ext uri="{FF2B5EF4-FFF2-40B4-BE49-F238E27FC236}">
                <a16:creationId xmlns:a16="http://schemas.microsoft.com/office/drawing/2014/main" id="{B73EA784-004F-3055-4320-BFEDCF18B956}"/>
              </a:ext>
            </a:extLst>
          </p:cNvPr>
          <p:cNvSpPr/>
          <p:nvPr userDrawn="1"/>
        </p:nvSpPr>
        <p:spPr>
          <a:xfrm>
            <a:off x="8675980" y="1879562"/>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Picture Placeholder 11">
            <a:extLst>
              <a:ext uri="{FF2B5EF4-FFF2-40B4-BE49-F238E27FC236}">
                <a16:creationId xmlns:a16="http://schemas.microsoft.com/office/drawing/2014/main" id="{ABEA7740-9D11-0810-9EC3-D2819BB84F60}"/>
              </a:ext>
            </a:extLst>
          </p:cNvPr>
          <p:cNvSpPr>
            <a:spLocks noGrp="1"/>
          </p:cNvSpPr>
          <p:nvPr>
            <p:ph type="pic" sz="quarter" idx="10"/>
          </p:nvPr>
        </p:nvSpPr>
        <p:spPr>
          <a:xfrm>
            <a:off x="6562899" y="2065292"/>
            <a:ext cx="3674534" cy="4795837"/>
          </a:xfrm>
          <a:prstGeom prst="rect">
            <a:avLst/>
          </a:prstGeom>
          <a:blipFill dpi="0" rotWithShape="1">
            <a:blip r:embed="rId2">
              <a:extLst>
                <a:ext uri="{28A0092B-C50C-407E-A947-70E740481C1C}">
                  <a14:useLocalDpi xmlns:a14="http://schemas.microsoft.com/office/drawing/2010/main" val="0"/>
                </a:ext>
              </a:extLst>
            </a:blip>
            <a:srcRect/>
            <a:stretch>
              <a:fillRect l="-50924" t="-65" r="-73592" b="65"/>
            </a:stretch>
          </a:blipFill>
        </p:spPr>
        <p:txBody>
          <a:bodyPr/>
          <a:lstStyle/>
          <a:p>
            <a:r>
              <a:rPr lang="en-US"/>
              <a:t>Click icon to add picture</a:t>
            </a:r>
          </a:p>
        </p:txBody>
      </p:sp>
      <p:sp>
        <p:nvSpPr>
          <p:cNvPr id="13" name="Text Placeholder 60">
            <a:extLst>
              <a:ext uri="{FF2B5EF4-FFF2-40B4-BE49-F238E27FC236}">
                <a16:creationId xmlns:a16="http://schemas.microsoft.com/office/drawing/2014/main" id="{2DE85165-8D42-272D-C2BA-45611E5692F0}"/>
              </a:ext>
            </a:extLst>
          </p:cNvPr>
          <p:cNvSpPr>
            <a:spLocks noGrp="1"/>
          </p:cNvSpPr>
          <p:nvPr>
            <p:ph type="body" sz="quarter" idx="11" hasCustomPrompt="1"/>
          </p:nvPr>
        </p:nvSpPr>
        <p:spPr>
          <a:xfrm>
            <a:off x="916637" y="1879563"/>
            <a:ext cx="4713698" cy="4414912"/>
          </a:xfrm>
          <a:prstGeom prst="rect">
            <a:avLst/>
          </a:prstGeom>
        </p:spPr>
        <p:txBody>
          <a:bodyPr/>
          <a:lstStyle>
            <a:lvl1pPr marL="28575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8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6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a:t>Topics for agenda come </a:t>
            </a:r>
          </a:p>
          <a:p>
            <a:pPr marL="685800" marR="0" lvl="1"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endParaRPr lang="en-US"/>
          </a:p>
          <a:p>
            <a:pPr lvl="0"/>
            <a:endParaRPr lang="en-US"/>
          </a:p>
        </p:txBody>
      </p:sp>
      <p:sp>
        <p:nvSpPr>
          <p:cNvPr id="5" name="Rectangle 4">
            <a:extLst>
              <a:ext uri="{FF2B5EF4-FFF2-40B4-BE49-F238E27FC236}">
                <a16:creationId xmlns:a16="http://schemas.microsoft.com/office/drawing/2014/main" id="{BF603D84-C260-5E07-85E8-6CDF8F65DD05}"/>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6" descr="A black background with white text&#10;&#10;AI-generated content may be incorrect.">
            <a:extLst>
              <a:ext uri="{FF2B5EF4-FFF2-40B4-BE49-F238E27FC236}">
                <a16:creationId xmlns:a16="http://schemas.microsoft.com/office/drawing/2014/main" id="{A33B93AE-F507-80D8-99F5-0FDE8D1D632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9736" y="70639"/>
            <a:ext cx="1349268" cy="433186"/>
          </a:xfrm>
          <a:prstGeom prst="rect">
            <a:avLst/>
          </a:prstGeom>
        </p:spPr>
      </p:pic>
    </p:spTree>
    <p:extLst>
      <p:ext uri="{BB962C8B-B14F-4D97-AF65-F5344CB8AC3E}">
        <p14:creationId xmlns:p14="http://schemas.microsoft.com/office/powerpoint/2010/main" val="4070734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Title &amp; Text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41E6997-A5EB-ADF8-98B0-A7242126C2F4}"/>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2" name="Text Placeholder 60">
            <a:extLst>
              <a:ext uri="{FF2B5EF4-FFF2-40B4-BE49-F238E27FC236}">
                <a16:creationId xmlns:a16="http://schemas.microsoft.com/office/drawing/2014/main" id="{45881418-0AC1-4279-9862-C10F94572912}"/>
              </a:ext>
            </a:extLst>
          </p:cNvPr>
          <p:cNvSpPr>
            <a:spLocks noGrp="1"/>
          </p:cNvSpPr>
          <p:nvPr>
            <p:ph type="body" sz="quarter" idx="11" hasCustomPrompt="1"/>
          </p:nvPr>
        </p:nvSpPr>
        <p:spPr>
          <a:xfrm>
            <a:off x="916636" y="2217469"/>
            <a:ext cx="10543181" cy="4077005"/>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p:txBody>
      </p:sp>
      <p:sp>
        <p:nvSpPr>
          <p:cNvPr id="5" name="Text Placeholder 60">
            <a:extLst>
              <a:ext uri="{FF2B5EF4-FFF2-40B4-BE49-F238E27FC236}">
                <a16:creationId xmlns:a16="http://schemas.microsoft.com/office/drawing/2014/main" id="{583C564F-5156-9C5C-6204-6474F2EE67DA}"/>
              </a:ext>
            </a:extLst>
          </p:cNvPr>
          <p:cNvSpPr>
            <a:spLocks noGrp="1"/>
          </p:cNvSpPr>
          <p:nvPr>
            <p:ph type="body" sz="quarter" idx="12" hasCustomPrompt="1"/>
          </p:nvPr>
        </p:nvSpPr>
        <p:spPr>
          <a:xfrm>
            <a:off x="889612" y="642938"/>
            <a:ext cx="8965588" cy="87261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Tree>
    <p:extLst>
      <p:ext uri="{BB962C8B-B14F-4D97-AF65-F5344CB8AC3E}">
        <p14:creationId xmlns:p14="http://schemas.microsoft.com/office/powerpoint/2010/main" val="1052142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Just Title Slid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642938"/>
            <a:ext cx="8965588" cy="87261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DC5F3193-B37F-9AB6-1009-CE3170B8C931}"/>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3" name="Picture 4">
            <a:extLst>
              <a:ext uri="{FF2B5EF4-FFF2-40B4-BE49-F238E27FC236}">
                <a16:creationId xmlns:a16="http://schemas.microsoft.com/office/drawing/2014/main" id="{4790CC93-49A1-4D61-3216-668E1B17A38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786261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amp; Text Slide (More Spac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916636" y="271354"/>
            <a:ext cx="8965588" cy="673709"/>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141E6997-A5EB-ADF8-98B0-A7242126C2F4}"/>
              </a:ext>
            </a:extLst>
          </p:cNvPr>
          <p:cNvSpPr/>
          <p:nvPr userDrawn="1"/>
        </p:nvSpPr>
        <p:spPr>
          <a:xfrm>
            <a:off x="0" y="22290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2" name="Text Placeholder 60">
            <a:extLst>
              <a:ext uri="{FF2B5EF4-FFF2-40B4-BE49-F238E27FC236}">
                <a16:creationId xmlns:a16="http://schemas.microsoft.com/office/drawing/2014/main" id="{45881418-0AC1-4279-9862-C10F94572912}"/>
              </a:ext>
            </a:extLst>
          </p:cNvPr>
          <p:cNvSpPr>
            <a:spLocks noGrp="1"/>
          </p:cNvSpPr>
          <p:nvPr>
            <p:ph type="body" sz="quarter" idx="11" hasCustomPrompt="1"/>
          </p:nvPr>
        </p:nvSpPr>
        <p:spPr>
          <a:xfrm>
            <a:off x="916636" y="2029523"/>
            <a:ext cx="10502213" cy="4264952"/>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p:txBody>
      </p:sp>
      <p:sp>
        <p:nvSpPr>
          <p:cNvPr id="5" name="Text Placeholder 60">
            <a:extLst>
              <a:ext uri="{FF2B5EF4-FFF2-40B4-BE49-F238E27FC236}">
                <a16:creationId xmlns:a16="http://schemas.microsoft.com/office/drawing/2014/main" id="{6995144D-2924-CFE4-C004-21E1C876A0EF}"/>
              </a:ext>
            </a:extLst>
          </p:cNvPr>
          <p:cNvSpPr>
            <a:spLocks noGrp="1"/>
          </p:cNvSpPr>
          <p:nvPr>
            <p:ph type="body" sz="quarter" idx="13" hasCustomPrompt="1"/>
          </p:nvPr>
        </p:nvSpPr>
        <p:spPr>
          <a:xfrm>
            <a:off x="916636" y="945064"/>
            <a:ext cx="8965588" cy="310164"/>
          </a:xfrm>
          <a:prstGeom prst="rect">
            <a:avLst/>
          </a:prstGeom>
        </p:spPr>
        <p:txBody>
          <a:bodyPr>
            <a:noAutofit/>
          </a:bodyPr>
          <a:lstStyle>
            <a:lvl1pPr marL="0" indent="0">
              <a:lnSpc>
                <a:spcPct val="100000"/>
              </a:lnSpc>
              <a:buClr>
                <a:schemeClr val="accent2"/>
              </a:buClr>
              <a:buFont typeface="Arial" panose="020B0604020202020204" pitchFamily="34" charset="0"/>
              <a:buNone/>
              <a:defRPr sz="14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Subtitle Comes Here</a:t>
            </a:r>
          </a:p>
        </p:txBody>
      </p:sp>
    </p:spTree>
    <p:extLst>
      <p:ext uri="{BB962C8B-B14F-4D97-AF65-F5344CB8AC3E}">
        <p14:creationId xmlns:p14="http://schemas.microsoft.com/office/powerpoint/2010/main" val="3049329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Title Slide (More Spac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916636" y="428518"/>
            <a:ext cx="8965588" cy="673709"/>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 (More Space)</a:t>
            </a:r>
          </a:p>
        </p:txBody>
      </p:sp>
      <p:sp>
        <p:nvSpPr>
          <p:cNvPr id="3" name="Rectangle 2">
            <a:extLst>
              <a:ext uri="{FF2B5EF4-FFF2-40B4-BE49-F238E27FC236}">
                <a16:creationId xmlns:a16="http://schemas.microsoft.com/office/drawing/2014/main" id="{141E6997-A5EB-ADF8-98B0-A7242126C2F4}"/>
              </a:ext>
            </a:extLst>
          </p:cNvPr>
          <p:cNvSpPr/>
          <p:nvPr userDrawn="1"/>
        </p:nvSpPr>
        <p:spPr>
          <a:xfrm>
            <a:off x="0" y="22290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985707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ew Sec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339273-83A9-BCC6-AB5E-3FDD0E633CAB}"/>
              </a:ext>
            </a:extLst>
          </p:cNvPr>
          <p:cNvSpPr/>
          <p:nvPr userDrawn="1"/>
        </p:nvSpPr>
        <p:spPr>
          <a:xfrm>
            <a:off x="1031132" y="1417342"/>
            <a:ext cx="166297"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Picture Placeholder 11">
            <a:extLst>
              <a:ext uri="{FF2B5EF4-FFF2-40B4-BE49-F238E27FC236}">
                <a16:creationId xmlns:a16="http://schemas.microsoft.com/office/drawing/2014/main" id="{E6FF7232-FE38-2566-3C86-5B6F71184712}"/>
              </a:ext>
            </a:extLst>
          </p:cNvPr>
          <p:cNvSpPr>
            <a:spLocks noGrp="1"/>
          </p:cNvSpPr>
          <p:nvPr>
            <p:ph type="pic" sz="quarter" idx="10"/>
          </p:nvPr>
        </p:nvSpPr>
        <p:spPr>
          <a:xfrm>
            <a:off x="0" y="3643086"/>
            <a:ext cx="12192000" cy="3214914"/>
          </a:xfrm>
          <a:prstGeom prst="rect">
            <a:avLst/>
          </a:prstGeom>
          <a:blipFill dpi="0" rotWithShape="1">
            <a:blip r:embed="rId2">
              <a:extLst>
                <a:ext uri="{28A0092B-C50C-407E-A947-70E740481C1C}">
                  <a14:useLocalDpi xmlns:a14="http://schemas.microsoft.com/office/drawing/2010/main" val="0"/>
                </a:ext>
              </a:extLst>
            </a:blip>
            <a:srcRect/>
            <a:stretch>
              <a:fillRect b="-28442"/>
            </a:stretch>
          </a:blipFill>
        </p:spPr>
        <p:txBody>
          <a:bodyPr/>
          <a:lstStyle/>
          <a:p>
            <a:r>
              <a:rPr lang="en-US"/>
              <a:t>Click icon to add picture</a:t>
            </a:r>
          </a:p>
        </p:txBody>
      </p:sp>
      <p:sp>
        <p:nvSpPr>
          <p:cNvPr id="7" name="Text Placeholder 60">
            <a:extLst>
              <a:ext uri="{FF2B5EF4-FFF2-40B4-BE49-F238E27FC236}">
                <a16:creationId xmlns:a16="http://schemas.microsoft.com/office/drawing/2014/main" id="{59F923A2-ADBB-5715-9951-21709BA8CB6F}"/>
              </a:ext>
            </a:extLst>
          </p:cNvPr>
          <p:cNvSpPr>
            <a:spLocks noGrp="1"/>
          </p:cNvSpPr>
          <p:nvPr>
            <p:ph type="body" sz="quarter" idx="12" hasCustomPrompt="1"/>
          </p:nvPr>
        </p:nvSpPr>
        <p:spPr>
          <a:xfrm>
            <a:off x="1794241" y="1609560"/>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New Section Title Comes Here</a:t>
            </a:r>
          </a:p>
        </p:txBody>
      </p:sp>
      <p:pic>
        <p:nvPicPr>
          <p:cNvPr id="4" name="Picture 4">
            <a:extLst>
              <a:ext uri="{FF2B5EF4-FFF2-40B4-BE49-F238E27FC236}">
                <a16:creationId xmlns:a16="http://schemas.microsoft.com/office/drawing/2014/main" id="{D68075DA-77D7-74C6-27F9-877002742F5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798289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Box Gray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69D37B55-2F48-0E42-D8B7-A0F63B0CFF3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72BDFDDF-289D-0F1F-3F3B-BE422057B24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3" name="Text Placeholder 60">
            <a:extLst>
              <a:ext uri="{FF2B5EF4-FFF2-40B4-BE49-F238E27FC236}">
                <a16:creationId xmlns:a16="http://schemas.microsoft.com/office/drawing/2014/main" id="{A1D3E3C8-39A8-4A04-C523-18A900D076DC}"/>
              </a:ext>
            </a:extLst>
          </p:cNvPr>
          <p:cNvSpPr>
            <a:spLocks noGrp="1"/>
          </p:cNvSpPr>
          <p:nvPr>
            <p:ph type="body" sz="quarter" idx="11" hasCustomPrompt="1"/>
          </p:nvPr>
        </p:nvSpPr>
        <p:spPr>
          <a:xfrm>
            <a:off x="916636" y="2032001"/>
            <a:ext cx="5361501" cy="386080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p:txBody>
      </p:sp>
      <p:sp>
        <p:nvSpPr>
          <p:cNvPr id="6" name="Text Placeholder 60">
            <a:extLst>
              <a:ext uri="{FF2B5EF4-FFF2-40B4-BE49-F238E27FC236}">
                <a16:creationId xmlns:a16="http://schemas.microsoft.com/office/drawing/2014/main" id="{58AADDED-32F3-7BAC-904C-3A81B63112AB}"/>
              </a:ext>
            </a:extLst>
          </p:cNvPr>
          <p:cNvSpPr>
            <a:spLocks noGrp="1"/>
          </p:cNvSpPr>
          <p:nvPr>
            <p:ph type="body" sz="quarter" idx="13" hasCustomPrompt="1"/>
          </p:nvPr>
        </p:nvSpPr>
        <p:spPr>
          <a:xfrm>
            <a:off x="7174449" y="2007361"/>
            <a:ext cx="4100915" cy="386080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p:txBody>
      </p:sp>
    </p:spTree>
    <p:extLst>
      <p:ext uri="{BB962C8B-B14F-4D97-AF65-F5344CB8AC3E}">
        <p14:creationId xmlns:p14="http://schemas.microsoft.com/office/powerpoint/2010/main" val="77680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Box Dark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DF8C9214-F3D9-0CAB-A24D-6838DC4F3548}"/>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3331D0DF-496A-8F3F-49EF-F9E4029E226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3" name="Text Placeholder 60">
            <a:extLst>
              <a:ext uri="{FF2B5EF4-FFF2-40B4-BE49-F238E27FC236}">
                <a16:creationId xmlns:a16="http://schemas.microsoft.com/office/drawing/2014/main" id="{EE190DA1-8ECB-FD80-E4A6-A576F0C903CF}"/>
              </a:ext>
            </a:extLst>
          </p:cNvPr>
          <p:cNvSpPr>
            <a:spLocks noGrp="1"/>
          </p:cNvSpPr>
          <p:nvPr>
            <p:ph type="body" sz="quarter" idx="11" hasCustomPrompt="1"/>
          </p:nvPr>
        </p:nvSpPr>
        <p:spPr>
          <a:xfrm>
            <a:off x="916636" y="2032001"/>
            <a:ext cx="5361501" cy="386080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p:txBody>
      </p:sp>
      <p:sp>
        <p:nvSpPr>
          <p:cNvPr id="6" name="Text Placeholder 60">
            <a:extLst>
              <a:ext uri="{FF2B5EF4-FFF2-40B4-BE49-F238E27FC236}">
                <a16:creationId xmlns:a16="http://schemas.microsoft.com/office/drawing/2014/main" id="{7C130D7C-2525-208A-A599-0B60F9930EE8}"/>
              </a:ext>
            </a:extLst>
          </p:cNvPr>
          <p:cNvSpPr>
            <a:spLocks noGrp="1"/>
          </p:cNvSpPr>
          <p:nvPr>
            <p:ph type="body" sz="quarter" idx="13" hasCustomPrompt="1"/>
          </p:nvPr>
        </p:nvSpPr>
        <p:spPr>
          <a:xfrm>
            <a:off x="7174449" y="2007361"/>
            <a:ext cx="4100915" cy="386080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chemeClr val="accent6"/>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p:txBody>
      </p:sp>
    </p:spTree>
    <p:extLst>
      <p:ext uri="{BB962C8B-B14F-4D97-AF65-F5344CB8AC3E}">
        <p14:creationId xmlns:p14="http://schemas.microsoft.com/office/powerpoint/2010/main" val="3578273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6396522" y="798094"/>
            <a:ext cx="5356077"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7F99B59A-2A58-7BA0-09EC-91DA88BDD7CB}"/>
              </a:ext>
            </a:extLst>
          </p:cNvPr>
          <p:cNvSpPr/>
          <p:nvPr userDrawn="1"/>
        </p:nvSpPr>
        <p:spPr>
          <a:xfrm>
            <a:off x="0"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04639" y="609601"/>
            <a:ext cx="4618524" cy="5763489"/>
          </a:xfrm>
          <a:prstGeom prst="rect">
            <a:avLst/>
          </a:prstGeom>
          <a:blipFill dpi="0" rotWithShape="1">
            <a:blip r:embed="rId2">
              <a:extLst>
                <a:ext uri="{28A0092B-C50C-407E-A947-70E740481C1C}">
                  <a14:useLocalDpi xmlns:a14="http://schemas.microsoft.com/office/drawing/2010/main" val="0"/>
                </a:ext>
              </a:extLst>
            </a:blip>
            <a:srcRect/>
            <a:stretch>
              <a:fillRect l="-13092" r="-100978"/>
            </a:stretch>
          </a:blipFill>
        </p:spPr>
        <p:txBody>
          <a:bodyPr/>
          <a:lstStyle/>
          <a:p>
            <a:r>
              <a:rPr lang="en-US"/>
              <a:t>Click icon to add picture</a:t>
            </a:r>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5583381" y="58189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F17EF76B-AE5C-40E9-AF64-DCFD884422F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
        <p:nvSpPr>
          <p:cNvPr id="4" name="Text Placeholder 60">
            <a:extLst>
              <a:ext uri="{FF2B5EF4-FFF2-40B4-BE49-F238E27FC236}">
                <a16:creationId xmlns:a16="http://schemas.microsoft.com/office/drawing/2014/main" id="{5EE4CD9C-A594-3E99-98F4-61B1463B9849}"/>
              </a:ext>
            </a:extLst>
          </p:cNvPr>
          <p:cNvSpPr>
            <a:spLocks noGrp="1"/>
          </p:cNvSpPr>
          <p:nvPr>
            <p:ph type="body" sz="quarter" idx="11" hasCustomPrompt="1"/>
          </p:nvPr>
        </p:nvSpPr>
        <p:spPr>
          <a:xfrm>
            <a:off x="6396522" y="1920489"/>
            <a:ext cx="5361501" cy="445260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p:txBody>
      </p:sp>
    </p:spTree>
    <p:extLst>
      <p:ext uri="{BB962C8B-B14F-4D97-AF65-F5344CB8AC3E}">
        <p14:creationId xmlns:p14="http://schemas.microsoft.com/office/powerpoint/2010/main" val="519240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gh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514184" y="588432"/>
            <a:ext cx="5245544" cy="670188"/>
          </a:xfrm>
          <a:prstGeom prst="rect">
            <a:avLst/>
          </a:prstGeom>
        </p:spPr>
        <p:txBody>
          <a:bodyPr/>
          <a:lstStyle>
            <a:lvl1pPr marL="0" indent="0" algn="l">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7F99B59A-2A58-7BA0-09EC-91DA88BDD7CB}"/>
              </a:ext>
            </a:extLst>
          </p:cNvPr>
          <p:cNvSpPr/>
          <p:nvPr userDrawn="1"/>
        </p:nvSpPr>
        <p:spPr>
          <a:xfrm>
            <a:off x="6373091"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973283" y="588432"/>
            <a:ext cx="4618524" cy="5763489"/>
          </a:xfrm>
          <a:prstGeom prst="rect">
            <a:avLst/>
          </a:prstGeom>
          <a:blipFill dpi="0" rotWithShape="1">
            <a:blip r:embed="rId2">
              <a:extLst>
                <a:ext uri="{28A0092B-C50C-407E-A947-70E740481C1C}">
                  <a14:useLocalDpi xmlns:a14="http://schemas.microsoft.com/office/drawing/2010/main" val="0"/>
                </a:ext>
              </a:extLst>
            </a:blip>
            <a:srcRect/>
            <a:stretch>
              <a:fillRect l="-44013" r="-44013"/>
            </a:stretch>
          </a:blipFill>
        </p:spPr>
        <p:txBody>
          <a:bodyPr/>
          <a:lstStyle/>
          <a:p>
            <a:r>
              <a:rPr lang="en-US"/>
              <a:t>Click icon to add picture</a:t>
            </a:r>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6134598" y="51550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A33F5B86-ED3B-631F-0145-E63479EB486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37410" y="6474933"/>
            <a:ext cx="1149441" cy="247433"/>
          </a:xfrm>
          <a:prstGeom prst="rect">
            <a:avLst/>
          </a:prstGeom>
        </p:spPr>
      </p:pic>
      <p:sp>
        <p:nvSpPr>
          <p:cNvPr id="4" name="Text Placeholder 60">
            <a:extLst>
              <a:ext uri="{FF2B5EF4-FFF2-40B4-BE49-F238E27FC236}">
                <a16:creationId xmlns:a16="http://schemas.microsoft.com/office/drawing/2014/main" id="{2C044D3F-916D-8965-42C2-66A286861142}"/>
              </a:ext>
            </a:extLst>
          </p:cNvPr>
          <p:cNvSpPr>
            <a:spLocks noGrp="1"/>
          </p:cNvSpPr>
          <p:nvPr>
            <p:ph type="body" sz="quarter" idx="11" hasCustomPrompt="1"/>
          </p:nvPr>
        </p:nvSpPr>
        <p:spPr>
          <a:xfrm>
            <a:off x="514185" y="1796229"/>
            <a:ext cx="5245544" cy="445260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p:txBody>
      </p:sp>
    </p:spTree>
    <p:extLst>
      <p:ext uri="{BB962C8B-B14F-4D97-AF65-F5344CB8AC3E}">
        <p14:creationId xmlns:p14="http://schemas.microsoft.com/office/powerpoint/2010/main" val="3379882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ighlight/Summary Text Slid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1" y="642938"/>
            <a:ext cx="10283909" cy="87261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DC5F3193-B37F-9AB6-1009-CE3170B8C931}"/>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3" name="Picture 4">
            <a:extLst>
              <a:ext uri="{FF2B5EF4-FFF2-40B4-BE49-F238E27FC236}">
                <a16:creationId xmlns:a16="http://schemas.microsoft.com/office/drawing/2014/main" id="{4790CC93-49A1-4D61-3216-668E1B17A38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2" name="Round Single Corner Rectangle 1">
            <a:extLst>
              <a:ext uri="{FF2B5EF4-FFF2-40B4-BE49-F238E27FC236}">
                <a16:creationId xmlns:a16="http://schemas.microsoft.com/office/drawing/2014/main" id="{A7FA2185-D902-6D98-95BF-3F01E157E0E5}"/>
              </a:ext>
            </a:extLst>
          </p:cNvPr>
          <p:cNvSpPr/>
          <p:nvPr userDrawn="1"/>
        </p:nvSpPr>
        <p:spPr>
          <a:xfrm>
            <a:off x="889612" y="1936476"/>
            <a:ext cx="10283910" cy="1386588"/>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Text Placeholder 60">
            <a:extLst>
              <a:ext uri="{FF2B5EF4-FFF2-40B4-BE49-F238E27FC236}">
                <a16:creationId xmlns:a16="http://schemas.microsoft.com/office/drawing/2014/main" id="{92758E2E-0AB8-95A3-6B80-CB555CB1D26A}"/>
              </a:ext>
            </a:extLst>
          </p:cNvPr>
          <p:cNvSpPr>
            <a:spLocks noGrp="1"/>
          </p:cNvSpPr>
          <p:nvPr>
            <p:ph type="body" sz="quarter" idx="11" hasCustomPrompt="1"/>
          </p:nvPr>
        </p:nvSpPr>
        <p:spPr>
          <a:xfrm>
            <a:off x="916636" y="3743991"/>
            <a:ext cx="10502213" cy="2550484"/>
          </a:xfrm>
          <a:prstGeom prst="rect">
            <a:avLst/>
          </a:prstGeom>
        </p:spPr>
        <p:txBody>
          <a:bodyPr>
            <a:normAutofit/>
          </a:bodyPr>
          <a:lstStyle>
            <a:lvl1pPr marL="285750" indent="-285750">
              <a:lnSpc>
                <a:spcPct val="150000"/>
              </a:lnSpc>
              <a:spcBef>
                <a:spcPts val="0"/>
              </a:spcBef>
              <a:spcAft>
                <a:spcPts val="1000"/>
              </a:spcAft>
              <a:buClr>
                <a:schemeClr val="accent2"/>
              </a:buClr>
              <a:buFont typeface="Arial" panose="020B0604020202020204" pitchFamily="34" charset="0"/>
              <a:buNone/>
              <a:defRPr sz="12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p:txBody>
      </p:sp>
      <p:sp>
        <p:nvSpPr>
          <p:cNvPr id="7" name="Text Placeholder 60">
            <a:extLst>
              <a:ext uri="{FF2B5EF4-FFF2-40B4-BE49-F238E27FC236}">
                <a16:creationId xmlns:a16="http://schemas.microsoft.com/office/drawing/2014/main" id="{9A6689C7-A2B7-7050-F43E-5BA23764E877}"/>
              </a:ext>
            </a:extLst>
          </p:cNvPr>
          <p:cNvSpPr>
            <a:spLocks noGrp="1"/>
          </p:cNvSpPr>
          <p:nvPr>
            <p:ph type="body" sz="quarter" idx="13" hasCustomPrompt="1"/>
          </p:nvPr>
        </p:nvSpPr>
        <p:spPr>
          <a:xfrm>
            <a:off x="1236306" y="2153758"/>
            <a:ext cx="9636134" cy="968583"/>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Content Highlight Comes Here</a:t>
            </a:r>
          </a:p>
        </p:txBody>
      </p:sp>
    </p:spTree>
    <p:extLst>
      <p:ext uri="{BB962C8B-B14F-4D97-AF65-F5344CB8AC3E}">
        <p14:creationId xmlns:p14="http://schemas.microsoft.com/office/powerpoint/2010/main" val="46147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Boxes Slide">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D232D6F8-7D69-0622-4124-A078F23EEEBC}"/>
              </a:ext>
            </a:extLst>
          </p:cNvPr>
          <p:cNvSpPr/>
          <p:nvPr userDrawn="1"/>
        </p:nvSpPr>
        <p:spPr>
          <a:xfrm>
            <a:off x="595769" y="2035533"/>
            <a:ext cx="3437008"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Round Single Corner Rectangle 6">
            <a:extLst>
              <a:ext uri="{FF2B5EF4-FFF2-40B4-BE49-F238E27FC236}">
                <a16:creationId xmlns:a16="http://schemas.microsoft.com/office/drawing/2014/main" id="{A9D9E4DB-1988-55D6-38BF-4C6AEA299505}"/>
              </a:ext>
            </a:extLst>
          </p:cNvPr>
          <p:cNvSpPr/>
          <p:nvPr userDrawn="1"/>
        </p:nvSpPr>
        <p:spPr>
          <a:xfrm>
            <a:off x="4381729" y="2035533"/>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8194300" y="2040891"/>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6" name="Text Placeholder 60">
            <a:extLst>
              <a:ext uri="{FF2B5EF4-FFF2-40B4-BE49-F238E27FC236}">
                <a16:creationId xmlns:a16="http://schemas.microsoft.com/office/drawing/2014/main" id="{FE9DED47-EA35-840D-83F0-63FDC63FC6CF}"/>
              </a:ext>
            </a:extLst>
          </p:cNvPr>
          <p:cNvSpPr>
            <a:spLocks noGrp="1"/>
          </p:cNvSpPr>
          <p:nvPr>
            <p:ph type="body" sz="quarter" idx="11" hasCustomPrompt="1"/>
          </p:nvPr>
        </p:nvSpPr>
        <p:spPr>
          <a:xfrm>
            <a:off x="918640" y="3175540"/>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1400">
                <a:latin typeface="Helvetica" pitchFamily="2" charset="0"/>
              </a:defRPr>
            </a:lvl2pPr>
            <a:lvl3pPr>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List Layer 1</a:t>
            </a:r>
          </a:p>
          <a:p>
            <a:pPr lvl="1"/>
            <a:r>
              <a:rPr lang="en-US"/>
              <a:t>Text List Layer 2</a:t>
            </a:r>
          </a:p>
          <a:p>
            <a:pPr lvl="2"/>
            <a:r>
              <a:rPr lang="en-US"/>
              <a:t>Text List Layer 3</a:t>
            </a:r>
          </a:p>
        </p:txBody>
      </p:sp>
      <p:sp>
        <p:nvSpPr>
          <p:cNvPr id="28" name="Text Placeholder 60">
            <a:extLst>
              <a:ext uri="{FF2B5EF4-FFF2-40B4-BE49-F238E27FC236}">
                <a16:creationId xmlns:a16="http://schemas.microsoft.com/office/drawing/2014/main" id="{A2F11879-9669-5EED-DDB3-F6CD5F76B074}"/>
              </a:ext>
            </a:extLst>
          </p:cNvPr>
          <p:cNvSpPr>
            <a:spLocks noGrp="1"/>
          </p:cNvSpPr>
          <p:nvPr>
            <p:ph type="body" sz="quarter" idx="13" hasCustomPrompt="1"/>
          </p:nvPr>
        </p:nvSpPr>
        <p:spPr>
          <a:xfrm>
            <a:off x="4720187" y="3194223"/>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lang="en-US" sz="1400" kern="1200" dirty="0" smtClean="0">
                <a:solidFill>
                  <a:schemeClr val="tx1"/>
                </a:solidFill>
                <a:latin typeface="Helvetica" pitchFamily="2" charset="0"/>
                <a:ea typeface="+mn-ea"/>
                <a:cs typeface="+mn-cs"/>
              </a:defRPr>
            </a:lvl1pPr>
            <a:lvl2pPr>
              <a:buClr>
                <a:schemeClr val="accent2"/>
              </a:buClr>
              <a:defRPr lang="en-US" sz="1400" kern="1200" dirty="0" smtClean="0">
                <a:solidFill>
                  <a:schemeClr val="tx1"/>
                </a:solidFill>
                <a:latin typeface="Helvetica" pitchFamily="2" charset="0"/>
                <a:ea typeface="+mn-ea"/>
                <a:cs typeface="+mn-cs"/>
              </a:defRPr>
            </a:lvl2pPr>
            <a:lvl3pPr>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List Layer 1</a:t>
            </a:r>
          </a:p>
          <a:p>
            <a:pPr marL="685800" lvl="1"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pPr>
            <a:r>
              <a:rPr lang="en-US"/>
              <a:t>Text List Layer 2</a:t>
            </a:r>
          </a:p>
          <a:p>
            <a:pPr marL="1143000" lvl="2"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pPr>
            <a:r>
              <a:rPr lang="en-US"/>
              <a:t>Text List Layer 3</a:t>
            </a:r>
          </a:p>
        </p:txBody>
      </p:sp>
      <p:sp>
        <p:nvSpPr>
          <p:cNvPr id="30" name="Text Placeholder 60">
            <a:extLst>
              <a:ext uri="{FF2B5EF4-FFF2-40B4-BE49-F238E27FC236}">
                <a16:creationId xmlns:a16="http://schemas.microsoft.com/office/drawing/2014/main" id="{37FF097C-E1EC-19A5-650D-AF6C3384D56E}"/>
              </a:ext>
            </a:extLst>
          </p:cNvPr>
          <p:cNvSpPr>
            <a:spLocks noGrp="1"/>
          </p:cNvSpPr>
          <p:nvPr>
            <p:ph type="body" sz="quarter" idx="15" hasCustomPrompt="1"/>
          </p:nvPr>
        </p:nvSpPr>
        <p:spPr>
          <a:xfrm>
            <a:off x="889612" y="2236573"/>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1" name="Text Placeholder 60">
            <a:extLst>
              <a:ext uri="{FF2B5EF4-FFF2-40B4-BE49-F238E27FC236}">
                <a16:creationId xmlns:a16="http://schemas.microsoft.com/office/drawing/2014/main" id="{02128630-FE4F-6247-B631-1389D52F54D1}"/>
              </a:ext>
            </a:extLst>
          </p:cNvPr>
          <p:cNvSpPr>
            <a:spLocks noGrp="1"/>
          </p:cNvSpPr>
          <p:nvPr>
            <p:ph type="body" sz="quarter" idx="16" hasCustomPrompt="1"/>
          </p:nvPr>
        </p:nvSpPr>
        <p:spPr>
          <a:xfrm>
            <a:off x="4720187" y="2225179"/>
            <a:ext cx="2751625"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2" name="Text Placeholder 60">
            <a:extLst>
              <a:ext uri="{FF2B5EF4-FFF2-40B4-BE49-F238E27FC236}">
                <a16:creationId xmlns:a16="http://schemas.microsoft.com/office/drawing/2014/main" id="{73BEDCE2-7DF8-00BA-C355-91AC759829D7}"/>
              </a:ext>
            </a:extLst>
          </p:cNvPr>
          <p:cNvSpPr>
            <a:spLocks noGrp="1"/>
          </p:cNvSpPr>
          <p:nvPr>
            <p:ph type="body" sz="quarter" idx="17" hasCustomPrompt="1"/>
          </p:nvPr>
        </p:nvSpPr>
        <p:spPr>
          <a:xfrm>
            <a:off x="8514996" y="2225179"/>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6" name="Rectangle 5">
            <a:extLst>
              <a:ext uri="{FF2B5EF4-FFF2-40B4-BE49-F238E27FC236}">
                <a16:creationId xmlns:a16="http://schemas.microsoft.com/office/drawing/2014/main" id="{99454E7F-4AD9-3A14-3D90-57381CE222F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2" name="Picture 4">
            <a:extLst>
              <a:ext uri="{FF2B5EF4-FFF2-40B4-BE49-F238E27FC236}">
                <a16:creationId xmlns:a16="http://schemas.microsoft.com/office/drawing/2014/main" id="{B7C18632-2D38-AC81-D676-61F10913C50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4" name="Text Placeholder 60">
            <a:extLst>
              <a:ext uri="{FF2B5EF4-FFF2-40B4-BE49-F238E27FC236}">
                <a16:creationId xmlns:a16="http://schemas.microsoft.com/office/drawing/2014/main" id="{822A2803-184E-B600-68A4-EFE3C81B7198}"/>
              </a:ext>
            </a:extLst>
          </p:cNvPr>
          <p:cNvSpPr>
            <a:spLocks noGrp="1"/>
          </p:cNvSpPr>
          <p:nvPr>
            <p:ph type="body" sz="quarter" idx="18" hasCustomPrompt="1"/>
          </p:nvPr>
        </p:nvSpPr>
        <p:spPr>
          <a:xfrm>
            <a:off x="8541500" y="3237226"/>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lang="en-US" sz="1400" kern="1200" dirty="0" smtClean="0">
                <a:solidFill>
                  <a:schemeClr val="tx1"/>
                </a:solidFill>
                <a:latin typeface="Helvetica" pitchFamily="2" charset="0"/>
                <a:ea typeface="+mn-ea"/>
                <a:cs typeface="+mn-cs"/>
              </a:defRPr>
            </a:lvl1pPr>
            <a:lvl2pPr>
              <a:buClr>
                <a:schemeClr val="accent2"/>
              </a:buClr>
              <a:defRPr lang="en-US" sz="1400" kern="1200" dirty="0" smtClean="0">
                <a:solidFill>
                  <a:schemeClr val="tx1"/>
                </a:solidFill>
                <a:latin typeface="Helvetica" pitchFamily="2" charset="0"/>
                <a:ea typeface="+mn-ea"/>
                <a:cs typeface="+mn-cs"/>
              </a:defRPr>
            </a:lvl2pPr>
            <a:lvl3pPr>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List Layer 1</a:t>
            </a:r>
          </a:p>
          <a:p>
            <a:pPr marL="685800" lvl="1"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pPr>
            <a:r>
              <a:rPr lang="en-US"/>
              <a:t>Text List Layer 2</a:t>
            </a:r>
          </a:p>
          <a:p>
            <a:pPr marL="1143000" lvl="2"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pPr>
            <a:r>
              <a:rPr lang="en-US"/>
              <a:t>Text List Layer 3</a:t>
            </a:r>
          </a:p>
        </p:txBody>
      </p:sp>
    </p:spTree>
    <p:extLst>
      <p:ext uri="{BB962C8B-B14F-4D97-AF65-F5344CB8AC3E}">
        <p14:creationId xmlns:p14="http://schemas.microsoft.com/office/powerpoint/2010/main" val="3927869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Boxes Slide">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D232D6F8-7D69-0622-4124-A078F23EEEBC}"/>
              </a:ext>
            </a:extLst>
          </p:cNvPr>
          <p:cNvSpPr/>
          <p:nvPr userDrawn="1"/>
        </p:nvSpPr>
        <p:spPr>
          <a:xfrm>
            <a:off x="595768" y="1951463"/>
            <a:ext cx="5325529" cy="427858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6" name="Rectangle 5">
            <a:extLst>
              <a:ext uri="{FF2B5EF4-FFF2-40B4-BE49-F238E27FC236}">
                <a16:creationId xmlns:a16="http://schemas.microsoft.com/office/drawing/2014/main" id="{99454E7F-4AD9-3A14-3D90-57381CE222F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2" name="Picture 4">
            <a:extLst>
              <a:ext uri="{FF2B5EF4-FFF2-40B4-BE49-F238E27FC236}">
                <a16:creationId xmlns:a16="http://schemas.microsoft.com/office/drawing/2014/main" id="{B7C18632-2D38-AC81-D676-61F10913C50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3" name="Round Single Corner Rectangle 2">
            <a:extLst>
              <a:ext uri="{FF2B5EF4-FFF2-40B4-BE49-F238E27FC236}">
                <a16:creationId xmlns:a16="http://schemas.microsoft.com/office/drawing/2014/main" id="{149F0AB2-A760-D623-5A12-161D40056A94}"/>
              </a:ext>
            </a:extLst>
          </p:cNvPr>
          <p:cNvSpPr/>
          <p:nvPr userDrawn="1"/>
        </p:nvSpPr>
        <p:spPr>
          <a:xfrm>
            <a:off x="6244169" y="1951463"/>
            <a:ext cx="5325529" cy="427858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Text Placeholder 60">
            <a:extLst>
              <a:ext uri="{FF2B5EF4-FFF2-40B4-BE49-F238E27FC236}">
                <a16:creationId xmlns:a16="http://schemas.microsoft.com/office/drawing/2014/main" id="{D40BE05B-4A56-BF2C-B540-D646313CCB92}"/>
              </a:ext>
            </a:extLst>
          </p:cNvPr>
          <p:cNvSpPr>
            <a:spLocks noGrp="1"/>
          </p:cNvSpPr>
          <p:nvPr>
            <p:ph type="body" sz="quarter" idx="11" hasCustomPrompt="1"/>
          </p:nvPr>
        </p:nvSpPr>
        <p:spPr>
          <a:xfrm>
            <a:off x="889612" y="2297151"/>
            <a:ext cx="4708300" cy="366875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p:txBody>
      </p:sp>
      <p:sp>
        <p:nvSpPr>
          <p:cNvPr id="10" name="Text Placeholder 60">
            <a:extLst>
              <a:ext uri="{FF2B5EF4-FFF2-40B4-BE49-F238E27FC236}">
                <a16:creationId xmlns:a16="http://schemas.microsoft.com/office/drawing/2014/main" id="{EB1ABAF2-182F-09C8-DC76-6000ED7890FE}"/>
              </a:ext>
            </a:extLst>
          </p:cNvPr>
          <p:cNvSpPr>
            <a:spLocks noGrp="1"/>
          </p:cNvSpPr>
          <p:nvPr>
            <p:ph type="body" sz="quarter" idx="13" hasCustomPrompt="1"/>
          </p:nvPr>
        </p:nvSpPr>
        <p:spPr>
          <a:xfrm>
            <a:off x="6601522" y="2297151"/>
            <a:ext cx="4668352" cy="366875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p:txBody>
      </p:sp>
    </p:spTree>
    <p:extLst>
      <p:ext uri="{BB962C8B-B14F-4D97-AF65-F5344CB8AC3E}">
        <p14:creationId xmlns:p14="http://schemas.microsoft.com/office/powerpoint/2010/main" val="9810532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E966E8CA-202D-0A7D-EAD0-759D3A2C898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694504" y="6411096"/>
            <a:ext cx="1289218" cy="277522"/>
          </a:xfrm>
          <a:prstGeom prst="rect">
            <a:avLst/>
          </a:prstGeom>
        </p:spPr>
      </p:pic>
    </p:spTree>
    <p:extLst>
      <p:ext uri="{BB962C8B-B14F-4D97-AF65-F5344CB8AC3E}">
        <p14:creationId xmlns:p14="http://schemas.microsoft.com/office/powerpoint/2010/main" val="736675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4" name="Graphic 3">
            <a:extLst>
              <a:ext uri="{FF2B5EF4-FFF2-40B4-BE49-F238E27FC236}">
                <a16:creationId xmlns:a16="http://schemas.microsoft.com/office/drawing/2014/main" id="{B05BE5FC-4608-7DB1-FE9F-9301948F935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729719" y="274562"/>
            <a:ext cx="2031415" cy="437290"/>
          </a:xfrm>
          <a:prstGeom prst="rect">
            <a:avLst/>
          </a:prstGeom>
        </p:spPr>
      </p:pic>
      <p:grpSp>
        <p:nvGrpSpPr>
          <p:cNvPr id="54" name="Group 53">
            <a:extLst>
              <a:ext uri="{FF2B5EF4-FFF2-40B4-BE49-F238E27FC236}">
                <a16:creationId xmlns:a16="http://schemas.microsoft.com/office/drawing/2014/main" id="{C281870D-B354-CF68-2DED-700776BE6DCA}"/>
              </a:ext>
            </a:extLst>
          </p:cNvPr>
          <p:cNvGrpSpPr/>
          <p:nvPr userDrawn="1"/>
        </p:nvGrpSpPr>
        <p:grpSpPr>
          <a:xfrm>
            <a:off x="958311" y="3100278"/>
            <a:ext cx="5085694" cy="902939"/>
            <a:chOff x="702617" y="4639518"/>
            <a:chExt cx="5085694" cy="902939"/>
          </a:xfrm>
        </p:grpSpPr>
        <p:pic>
          <p:nvPicPr>
            <p:cNvPr id="55" name="Graphic 54">
              <a:extLst>
                <a:ext uri="{FF2B5EF4-FFF2-40B4-BE49-F238E27FC236}">
                  <a16:creationId xmlns:a16="http://schemas.microsoft.com/office/drawing/2014/main" id="{2DEEEE8D-CDC4-CA82-0D98-E03DABD7D40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23362" y="5072610"/>
              <a:ext cx="164949" cy="235256"/>
            </a:xfrm>
            <a:prstGeom prst="rect">
              <a:avLst/>
            </a:prstGeom>
          </p:spPr>
        </p:pic>
        <p:sp>
          <p:nvSpPr>
            <p:cNvPr id="56" name="TextBox 55">
              <a:extLst>
                <a:ext uri="{FF2B5EF4-FFF2-40B4-BE49-F238E27FC236}">
                  <a16:creationId xmlns:a16="http://schemas.microsoft.com/office/drawing/2014/main" id="{8E340286-746C-5363-CF7D-E4F6CA4419AD}"/>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a:solidFill>
                    <a:srgbClr val="1B1B37"/>
                  </a:solidFill>
                  <a:latin typeface="Helvetica" pitchFamily="2" charset="0"/>
                  <a:cs typeface="Sora" pitchFamily="2" charset="0"/>
                </a:rPr>
                <a:t>Thank you</a:t>
              </a:r>
            </a:p>
          </p:txBody>
        </p:sp>
      </p:grpSp>
    </p:spTree>
    <p:extLst>
      <p:ext uri="{BB962C8B-B14F-4D97-AF65-F5344CB8AC3E}">
        <p14:creationId xmlns:p14="http://schemas.microsoft.com/office/powerpoint/2010/main" val="78154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Slide with Car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F78C8FAD-0AE5-F807-D38A-CD5F0622FD59}"/>
              </a:ext>
            </a:extLst>
          </p:cNvPr>
          <p:cNvSpPr/>
          <p:nvPr userDrawn="1"/>
        </p:nvSpPr>
        <p:spPr>
          <a:xfrm>
            <a:off x="2030921" y="3464549"/>
            <a:ext cx="5202078" cy="2600793"/>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1" name="Picture Placeholder 11">
            <a:extLst>
              <a:ext uri="{FF2B5EF4-FFF2-40B4-BE49-F238E27FC236}">
                <a16:creationId xmlns:a16="http://schemas.microsoft.com/office/drawing/2014/main" id="{651CE1AF-5F24-4FBC-CF28-5B321BB11F34}"/>
              </a:ext>
            </a:extLst>
          </p:cNvPr>
          <p:cNvSpPr>
            <a:spLocks noGrp="1"/>
          </p:cNvSpPr>
          <p:nvPr>
            <p:ph type="pic" sz="quarter" idx="10"/>
          </p:nvPr>
        </p:nvSpPr>
        <p:spPr>
          <a:xfrm>
            <a:off x="1173307" y="3772298"/>
            <a:ext cx="1985826" cy="1985826"/>
          </a:xfrm>
          <a:prstGeom prst="rect">
            <a:avLst/>
          </a:prstGeom>
          <a:solidFill>
            <a:srgbClr val="1C1D3B"/>
          </a:solidFill>
        </p:spPr>
        <p:txBody>
          <a:bodyPr/>
          <a:lstStyle/>
          <a:p>
            <a:r>
              <a:rPr lang="en-US"/>
              <a:t>Click icon to add picture</a:t>
            </a:r>
          </a:p>
        </p:txBody>
      </p:sp>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sp>
        <p:nvSpPr>
          <p:cNvPr id="59" name="Text Placeholder 60">
            <a:extLst>
              <a:ext uri="{FF2B5EF4-FFF2-40B4-BE49-F238E27FC236}">
                <a16:creationId xmlns:a16="http://schemas.microsoft.com/office/drawing/2014/main" id="{A12F0801-B6B2-47A7-21D4-BBECF44855CF}"/>
              </a:ext>
            </a:extLst>
          </p:cNvPr>
          <p:cNvSpPr>
            <a:spLocks noGrp="1"/>
          </p:cNvSpPr>
          <p:nvPr>
            <p:ph type="body" sz="quarter" idx="11" hasCustomPrompt="1"/>
          </p:nvPr>
        </p:nvSpPr>
        <p:spPr>
          <a:xfrm>
            <a:off x="3607740" y="4124261"/>
            <a:ext cx="3228489" cy="1365274"/>
          </a:xfrm>
          <a:prstGeom prst="rect">
            <a:avLst/>
          </a:prstGeom>
        </p:spPr>
        <p:txBody>
          <a:bodyPr/>
          <a:lstStyle>
            <a:lvl1pPr marL="0" indent="0">
              <a:lnSpc>
                <a:spcPct val="100000"/>
              </a:lnSpc>
              <a:spcBef>
                <a:spcPts val="400"/>
              </a:spcBef>
              <a:buClr>
                <a:schemeClr val="accent2"/>
              </a:buClr>
              <a:buFont typeface="Arial" panose="020B0604020202020204" pitchFamily="34" charset="0"/>
              <a:buNone/>
              <a:defRPr sz="16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First &amp; Last Name</a:t>
            </a:r>
          </a:p>
          <a:p>
            <a:pPr lvl="0"/>
            <a:r>
              <a:rPr lang="en-US"/>
              <a:t>Title</a:t>
            </a:r>
          </a:p>
          <a:p>
            <a:pPr lvl="0"/>
            <a:r>
              <a:rPr lang="en-US"/>
              <a:t>P xxx-xxx-xxx</a:t>
            </a:r>
          </a:p>
          <a:p>
            <a:pPr lvl="0"/>
            <a:r>
              <a:rPr lang="en-US"/>
              <a:t>E </a:t>
            </a:r>
            <a:r>
              <a:rPr lang="en-US" err="1"/>
              <a:t>xxx@auritas.com</a:t>
            </a:r>
            <a:endParaRPr lang="en-US"/>
          </a:p>
          <a:p>
            <a:pPr lvl="0"/>
            <a:endParaRPr lang="en-US"/>
          </a:p>
        </p:txBody>
      </p:sp>
      <p:grpSp>
        <p:nvGrpSpPr>
          <p:cNvPr id="56" name="Group 55">
            <a:extLst>
              <a:ext uri="{FF2B5EF4-FFF2-40B4-BE49-F238E27FC236}">
                <a16:creationId xmlns:a16="http://schemas.microsoft.com/office/drawing/2014/main" id="{18F893CA-3DD1-7C30-9EEC-B8E02114C2BA}"/>
              </a:ext>
            </a:extLst>
          </p:cNvPr>
          <p:cNvGrpSpPr/>
          <p:nvPr userDrawn="1"/>
        </p:nvGrpSpPr>
        <p:grpSpPr>
          <a:xfrm>
            <a:off x="1173307" y="1555684"/>
            <a:ext cx="5085694" cy="902939"/>
            <a:chOff x="702617" y="4639518"/>
            <a:chExt cx="5085694" cy="902939"/>
          </a:xfrm>
        </p:grpSpPr>
        <p:pic>
          <p:nvPicPr>
            <p:cNvPr id="57" name="Graphic 56">
              <a:extLst>
                <a:ext uri="{FF2B5EF4-FFF2-40B4-BE49-F238E27FC236}">
                  <a16:creationId xmlns:a16="http://schemas.microsoft.com/office/drawing/2014/main" id="{9A4C15E0-6782-8362-5565-7BFCBE13BDF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623362" y="5072610"/>
              <a:ext cx="164949" cy="235256"/>
            </a:xfrm>
            <a:prstGeom prst="rect">
              <a:avLst/>
            </a:prstGeom>
          </p:spPr>
        </p:pic>
        <p:sp>
          <p:nvSpPr>
            <p:cNvPr id="58" name="TextBox 57">
              <a:extLst>
                <a:ext uri="{FF2B5EF4-FFF2-40B4-BE49-F238E27FC236}">
                  <a16:creationId xmlns:a16="http://schemas.microsoft.com/office/drawing/2014/main" id="{ABD96FC3-2A4E-2510-CEC2-CB2DA8BCFDCE}"/>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a:solidFill>
                    <a:srgbClr val="1B1B37"/>
                  </a:solidFill>
                  <a:latin typeface="Helvetica" pitchFamily="2" charset="0"/>
                  <a:cs typeface="Sora" pitchFamily="2" charset="0"/>
                </a:rPr>
                <a:t>Thank you</a:t>
              </a:r>
            </a:p>
          </p:txBody>
        </p:sp>
      </p:grpSp>
      <p:pic>
        <p:nvPicPr>
          <p:cNvPr id="60" name="Graphic 59">
            <a:extLst>
              <a:ext uri="{FF2B5EF4-FFF2-40B4-BE49-F238E27FC236}">
                <a16:creationId xmlns:a16="http://schemas.microsoft.com/office/drawing/2014/main" id="{FE8CAF5D-979E-7939-D8B1-ACB715864F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729719" y="274562"/>
            <a:ext cx="2031415" cy="437290"/>
          </a:xfrm>
          <a:prstGeom prst="rect">
            <a:avLst/>
          </a:prstGeom>
        </p:spPr>
      </p:pic>
    </p:spTree>
    <p:extLst>
      <p:ext uri="{BB962C8B-B14F-4D97-AF65-F5344CB8AC3E}">
        <p14:creationId xmlns:p14="http://schemas.microsoft.com/office/powerpoint/2010/main" val="18753788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mp; Text Slide">
    <p:spTree>
      <p:nvGrpSpPr>
        <p:cNvPr id="1" name=""/>
        <p:cNvGrpSpPr/>
        <p:nvPr/>
      </p:nvGrpSpPr>
      <p:grpSpPr>
        <a:xfrm>
          <a:off x="0" y="0"/>
          <a:ext cx="0" cy="0"/>
          <a:chOff x="0" y="0"/>
          <a:chExt cx="0" cy="0"/>
        </a:xfrm>
      </p:grpSpPr>
      <p:sp>
        <p:nvSpPr>
          <p:cNvPr id="19" name="Text Placeholder 60">
            <a:extLst>
              <a:ext uri="{FF2B5EF4-FFF2-40B4-BE49-F238E27FC236}">
                <a16:creationId xmlns:a16="http://schemas.microsoft.com/office/drawing/2014/main" id="{876CDDFE-434F-6A26-DB23-E7A842365836}"/>
              </a:ext>
            </a:extLst>
          </p:cNvPr>
          <p:cNvSpPr>
            <a:spLocks noGrp="1"/>
          </p:cNvSpPr>
          <p:nvPr>
            <p:ph type="body" sz="quarter" idx="11" hasCustomPrompt="1"/>
          </p:nvPr>
        </p:nvSpPr>
        <p:spPr>
          <a:xfrm>
            <a:off x="916637" y="2217469"/>
            <a:ext cx="10331934" cy="3776931"/>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602428"/>
            <a:ext cx="8965588" cy="91312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141E6997-A5EB-ADF8-98B0-A7242126C2F4}"/>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638555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 Body">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08B887-878E-B858-E229-F31F4DAAB382}"/>
              </a:ext>
            </a:extLst>
          </p:cNvPr>
          <p:cNvSpPr>
            <a:spLocks noGrp="1"/>
          </p:cNvSpPr>
          <p:nvPr>
            <p:ph type="title" hasCustomPrompt="1"/>
          </p:nvPr>
        </p:nvSpPr>
        <p:spPr bwMode="auto">
          <a:xfrm>
            <a:off x="609600" y="190500"/>
            <a:ext cx="10972800" cy="9525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ctr" anchorCtr="0" compatLnSpc="1">
            <a:prstTxWarp prst="textNoShape">
              <a:avLst/>
            </a:prstTxWarp>
          </a:bodyPr>
          <a:lstStyle>
            <a:lvl1pPr>
              <a:defRPr sz="3200" b="1">
                <a:latin typeface="Arial" panose="020B0604020202020204" pitchFamily="34" charset="0"/>
                <a:cs typeface="Arial" panose="020B0604020202020204" pitchFamily="34" charset="0"/>
              </a:defRPr>
            </a:lvl1pPr>
          </a:lstStyle>
          <a:p>
            <a:pPr lvl="0"/>
            <a:r>
              <a:rPr lang="en-US" dirty="0"/>
              <a:t>Slide title</a:t>
            </a:r>
            <a:endParaRPr dirty="0"/>
          </a:p>
        </p:txBody>
      </p:sp>
      <p:sp>
        <p:nvSpPr>
          <p:cNvPr id="3" name="Text Placeholder 2">
            <a:extLst>
              <a:ext uri="{FF2B5EF4-FFF2-40B4-BE49-F238E27FC236}">
                <a16:creationId xmlns:a16="http://schemas.microsoft.com/office/drawing/2014/main" id="{C16A197A-BE11-07E9-42EF-EACAB96DB07B}"/>
              </a:ext>
            </a:extLst>
          </p:cNvPr>
          <p:cNvSpPr>
            <a:spLocks noGrp="1"/>
          </p:cNvSpPr>
          <p:nvPr>
            <p:ph idx="1"/>
          </p:nvPr>
        </p:nvSpPr>
        <p:spPr bwMode="auto">
          <a:xfrm>
            <a:off x="609600" y="1600200"/>
            <a:ext cx="10972800" cy="4572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noAutofit/>
          </a:bodyPr>
          <a:lstStyle>
            <a:lvl1pPr marL="0" indent="0">
              <a:buNone/>
              <a:defRPr sz="2000">
                <a:latin typeface="Arial" panose="020B0604020202020204" pitchFamily="34" charset="0"/>
                <a:cs typeface="Arial" panose="020B0604020202020204" pitchFamily="34" charset="0"/>
              </a:defRPr>
            </a:lvl1pPr>
            <a:lvl2pPr marL="228600" indent="-222250">
              <a:tabLst/>
              <a:defRPr sz="1800">
                <a:latin typeface="Arial" panose="020B0604020202020204" pitchFamily="34" charset="0"/>
                <a:cs typeface="Arial" panose="020B0604020202020204" pitchFamily="34" charset="0"/>
              </a:defRPr>
            </a:lvl2pPr>
            <a:lvl3pPr marL="458788" indent="-230188">
              <a:tabLst/>
              <a:defRPr sz="1600">
                <a:latin typeface="Arial" panose="020B0604020202020204" pitchFamily="34" charset="0"/>
                <a:cs typeface="Arial" panose="020B0604020202020204" pitchFamily="34" charset="0"/>
              </a:defRPr>
            </a:lvl3pPr>
            <a:lvl4pPr marL="687388" indent="-228600">
              <a:tabLst/>
              <a:defRPr sz="1400">
                <a:latin typeface="Arial" panose="020B0604020202020204" pitchFamily="34" charset="0"/>
                <a:cs typeface="Arial" panose="020B0604020202020204" pitchFamily="34" charset="0"/>
              </a:defRPr>
            </a:lvl4pPr>
            <a:lvl5pPr marL="917575" indent="-230188">
              <a:tabLst/>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9219229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374349-5971-14CC-B491-5EA13FDA5787}"/>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a:t>
            </a:r>
            <a:fld id="{2610C0C9-AC39-0F43-9126-473E2421B996}" type="datetimeyyyy">
              <a:rPr lang="en-US" sz="600" b="0" smtClean="0">
                <a:solidFill>
                  <a:srgbClr val="7F7F7F"/>
                </a:solidFill>
                <a:latin typeface="Helvetica" pitchFamily="2" charset="0"/>
                <a:cs typeface="Segoe UI" panose="020B0502040204020203" pitchFamily="34" charset="0"/>
              </a:rPr>
              <a:t>2026</a:t>
            </a:fld>
            <a:r>
              <a:rPr lang="en-US" sz="600" b="0">
                <a:solidFill>
                  <a:srgbClr val="7F7F7F"/>
                </a:solidFill>
                <a:latin typeface="Helvetica" pitchFamily="2" charset="0"/>
                <a:cs typeface="Segoe UI" panose="020B0502040204020203" pitchFamily="34" charset="0"/>
              </a:rPr>
              <a:t> Auritas LLC.  All rights reserved.</a:t>
            </a:r>
          </a:p>
        </p:txBody>
      </p:sp>
      <p:sp>
        <p:nvSpPr>
          <p:cNvPr id="4" name="Title Placeholder 3">
            <a:extLst>
              <a:ext uri="{FF2B5EF4-FFF2-40B4-BE49-F238E27FC236}">
                <a16:creationId xmlns:a16="http://schemas.microsoft.com/office/drawing/2014/main" id="{77D7AF59-9BCA-B93D-EB39-6F6D3B1BE9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4">
            <a:extLst>
              <a:ext uri="{FF2B5EF4-FFF2-40B4-BE49-F238E27FC236}">
                <a16:creationId xmlns:a16="http://schemas.microsoft.com/office/drawing/2014/main" id="{8A3F2D51-0203-3B60-1AEC-46B21B0EB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041210"/>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82" r:id="rId3"/>
    <p:sldLayoutId id="2147483771" r:id="rId4"/>
    <p:sldLayoutId id="2147483784" r:id="rId5"/>
    <p:sldLayoutId id="2147483785" r:id="rId6"/>
    <p:sldLayoutId id="2147483772" r:id="rId7"/>
    <p:sldLayoutId id="2147483773" r:id="rId8"/>
    <p:sldLayoutId id="2147483774" r:id="rId9"/>
    <p:sldLayoutId id="2147483775" r:id="rId10"/>
    <p:sldLayoutId id="2147483776" r:id="rId11"/>
    <p:sldLayoutId id="2147483786" r:id="rId12"/>
    <p:sldLayoutId id="2147483777" r:id="rId13"/>
    <p:sldLayoutId id="2147483783" r:id="rId14"/>
    <p:sldLayoutId id="2147483778" r:id="rId15"/>
    <p:sldLayoutId id="2147483779" r:id="rId16"/>
    <p:sldLayoutId id="2147483780" r:id="rId17"/>
    <p:sldLayoutId id="2147483787" r:id="rId18"/>
    <p:sldLayoutId id="2147483788" r:id="rId19"/>
  </p:sldLayoutIdLst>
  <p:txStyles>
    <p:titleStyle>
      <a:lvl1pPr algn="l" defTabSz="914400" rtl="0" eaLnBrk="1" latinLnBrk="0" hangingPunct="1">
        <a:lnSpc>
          <a:spcPct val="100000"/>
        </a:lnSpc>
        <a:spcBef>
          <a:spcPct val="0"/>
        </a:spcBef>
        <a:buNone/>
        <a:defRPr sz="4400" b="1"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4.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3.png"/><Relationship Id="rId7" Type="http://schemas.openxmlformats.org/officeDocument/2006/relationships/image" Target="../media/image38.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slide" Target="slide10.xml"/><Relationship Id="rId5" Type="http://schemas.openxmlformats.org/officeDocument/2006/relationships/image" Target="../media/image24.png"/><Relationship Id="rId10" Type="http://schemas.openxmlformats.org/officeDocument/2006/relationships/image" Target="../media/image39.png"/><Relationship Id="rId4" Type="http://schemas.openxmlformats.org/officeDocument/2006/relationships/image" Target="../media/image23.png"/><Relationship Id="rId9" Type="http://schemas.openxmlformats.org/officeDocument/2006/relationships/slide" Target="slide11.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2970BD-FAE9-C7A2-DF72-589C0A3F88C1}"/>
              </a:ext>
            </a:extLst>
          </p:cNvPr>
          <p:cNvSpPr>
            <a:spLocks noGrp="1"/>
          </p:cNvSpPr>
          <p:nvPr>
            <p:ph type="body" sz="quarter" idx="12"/>
          </p:nvPr>
        </p:nvSpPr>
        <p:spPr>
          <a:xfrm>
            <a:off x="4471423" y="2403322"/>
            <a:ext cx="7295461" cy="2950731"/>
          </a:xfrm>
        </p:spPr>
        <p:txBody>
          <a:bodyPr>
            <a:normAutofit fontScale="92500"/>
          </a:bodyPr>
          <a:lstStyle/>
          <a:p>
            <a:r>
              <a:rPr lang="en-US" altLang="en-US">
                <a:solidFill>
                  <a:srgbClr val="000000"/>
                </a:solidFill>
                <a:latin typeface="Arial" panose="020B0604020202020204" pitchFamily="34" charset="0"/>
              </a:rPr>
              <a:t>Turning Operational Data into </a:t>
            </a:r>
            <a:r>
              <a:rPr lang="en-US" altLang="en-US">
                <a:solidFill>
                  <a:schemeClr val="accent2"/>
                </a:solidFill>
                <a:latin typeface="Arial" panose="020B0604020202020204" pitchFamily="34" charset="0"/>
              </a:rPr>
              <a:t>ESG Intelligence </a:t>
            </a:r>
            <a:r>
              <a:rPr lang="en-US" altLang="en-US">
                <a:solidFill>
                  <a:srgbClr val="000000"/>
                </a:solidFill>
                <a:latin typeface="Arial" panose="020B0604020202020204" pitchFamily="34" charset="0"/>
              </a:rPr>
              <a:t>with SAP Invoice Management (IM) by OpenText </a:t>
            </a:r>
          </a:p>
          <a:p>
            <a:endParaRPr lang="en-US"/>
          </a:p>
        </p:txBody>
      </p:sp>
      <p:sp>
        <p:nvSpPr>
          <p:cNvPr id="3" name="Text Placeholder 2">
            <a:extLst>
              <a:ext uri="{FF2B5EF4-FFF2-40B4-BE49-F238E27FC236}">
                <a16:creationId xmlns:a16="http://schemas.microsoft.com/office/drawing/2014/main" id="{5D51CFA8-F9C4-DEF0-D831-C1812B5ABAD4}"/>
              </a:ext>
            </a:extLst>
          </p:cNvPr>
          <p:cNvSpPr>
            <a:spLocks noGrp="1"/>
          </p:cNvSpPr>
          <p:nvPr>
            <p:ph type="body" sz="quarter" idx="11"/>
          </p:nvPr>
        </p:nvSpPr>
        <p:spPr>
          <a:xfrm>
            <a:off x="4471423" y="1830610"/>
            <a:ext cx="6802279" cy="468297"/>
          </a:xfrm>
        </p:spPr>
        <p:txBody>
          <a:bodyPr>
            <a:normAutofit/>
          </a:bodyPr>
          <a:lstStyle/>
          <a:p>
            <a:r>
              <a:rPr lang="en-US" b="0">
                <a:solidFill>
                  <a:schemeClr val="accent3"/>
                </a:solidFill>
              </a:rPr>
              <a:t>Auritas + OpenText Webinar | Thursday, April 23, 2026</a:t>
            </a:r>
          </a:p>
        </p:txBody>
      </p:sp>
    </p:spTree>
    <p:extLst>
      <p:ext uri="{BB962C8B-B14F-4D97-AF65-F5344CB8AC3E}">
        <p14:creationId xmlns:p14="http://schemas.microsoft.com/office/powerpoint/2010/main" val="1619689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41213-1341-0904-774B-3C09A29D942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C1906C5-A71B-EA39-CF19-8E4D6C30088F}"/>
              </a:ext>
            </a:extLst>
          </p:cNvPr>
          <p:cNvSpPr>
            <a:spLocks noGrp="1"/>
          </p:cNvSpPr>
          <p:nvPr>
            <p:ph type="body" sz="quarter" idx="12"/>
          </p:nvPr>
        </p:nvSpPr>
        <p:spPr>
          <a:xfrm>
            <a:off x="889611" y="642938"/>
            <a:ext cx="9821931" cy="872611"/>
          </a:xfrm>
        </p:spPr>
        <p:txBody>
          <a:bodyPr>
            <a:normAutofit/>
          </a:bodyPr>
          <a:lstStyle/>
          <a:p>
            <a:r>
              <a:rPr lang="en-US"/>
              <a:t>ESG Reporting – Trends &amp; Key Drivers </a:t>
            </a:r>
            <a:endParaRPr lang="en-US">
              <a:solidFill>
                <a:schemeClr val="accent2"/>
              </a:solidFill>
            </a:endParaRPr>
          </a:p>
        </p:txBody>
      </p:sp>
      <p:sp>
        <p:nvSpPr>
          <p:cNvPr id="15" name="Rectangle 11">
            <a:extLst>
              <a:ext uri="{FF2B5EF4-FFF2-40B4-BE49-F238E27FC236}">
                <a16:creationId xmlns:a16="http://schemas.microsoft.com/office/drawing/2014/main" id="{C5841D2A-3502-9D94-3384-0A2BFA41AD8D}"/>
              </a:ext>
            </a:extLst>
          </p:cNvPr>
          <p:cNvSpPr>
            <a:spLocks noChangeArrowheads="1"/>
          </p:cNvSpPr>
          <p:nvPr/>
        </p:nvSpPr>
        <p:spPr bwMode="auto">
          <a:xfrm>
            <a:off x="0" y="-500431"/>
            <a:ext cx="184731" cy="100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4111" rIns="91440" bIns="84111"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 name="Rectangle 12">
            <a:extLst>
              <a:ext uri="{FF2B5EF4-FFF2-40B4-BE49-F238E27FC236}">
                <a16:creationId xmlns:a16="http://schemas.microsoft.com/office/drawing/2014/main" id="{ABA9B163-96D8-0E69-F91B-2FA0A8CBC547}"/>
              </a:ext>
            </a:extLst>
          </p:cNvPr>
          <p:cNvSpPr>
            <a:spLocks noChangeArrowheads="1"/>
          </p:cNvSpPr>
          <p:nvPr/>
        </p:nvSpPr>
        <p:spPr bwMode="auto">
          <a:xfrm>
            <a:off x="0" y="90100"/>
            <a:ext cx="22313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1F2A"/>
                </a:solidFill>
                <a:effectLst/>
                <a:latin typeface="Plus Jakarta Sans"/>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 name="Round Single Corner Rectangle 1">
            <a:extLst>
              <a:ext uri="{FF2B5EF4-FFF2-40B4-BE49-F238E27FC236}">
                <a16:creationId xmlns:a16="http://schemas.microsoft.com/office/drawing/2014/main" id="{79F001D7-9033-3D7F-9C8A-F0BB0C05374F}"/>
              </a:ext>
            </a:extLst>
          </p:cNvPr>
          <p:cNvSpPr/>
          <p:nvPr/>
        </p:nvSpPr>
        <p:spPr>
          <a:xfrm>
            <a:off x="422437" y="1817320"/>
            <a:ext cx="2212247" cy="4195553"/>
          </a:xfrm>
          <a:prstGeom prst="round1Rect">
            <a:avLst>
              <a:gd name="adj" fmla="val 1310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 Single Corner Rectangle 9">
            <a:extLst>
              <a:ext uri="{FF2B5EF4-FFF2-40B4-BE49-F238E27FC236}">
                <a16:creationId xmlns:a16="http://schemas.microsoft.com/office/drawing/2014/main" id="{C1C115B5-A527-46CE-F8D4-B49B0D2A3952}"/>
              </a:ext>
            </a:extLst>
          </p:cNvPr>
          <p:cNvSpPr/>
          <p:nvPr/>
        </p:nvSpPr>
        <p:spPr>
          <a:xfrm>
            <a:off x="2712675" y="1817320"/>
            <a:ext cx="2212247" cy="4195553"/>
          </a:xfrm>
          <a:prstGeom prst="round1Rect">
            <a:avLst>
              <a:gd name="adj" fmla="val 1310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 Single Corner Rectangle 11">
            <a:extLst>
              <a:ext uri="{FF2B5EF4-FFF2-40B4-BE49-F238E27FC236}">
                <a16:creationId xmlns:a16="http://schemas.microsoft.com/office/drawing/2014/main" id="{5B72A80F-1A9C-8784-E3AC-3CAAD29DB295}"/>
              </a:ext>
            </a:extLst>
          </p:cNvPr>
          <p:cNvSpPr/>
          <p:nvPr/>
        </p:nvSpPr>
        <p:spPr>
          <a:xfrm>
            <a:off x="5002913" y="1817320"/>
            <a:ext cx="2212247" cy="4195553"/>
          </a:xfrm>
          <a:prstGeom prst="round1Rect">
            <a:avLst>
              <a:gd name="adj" fmla="val 1310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Single Corner Rectangle 12">
            <a:extLst>
              <a:ext uri="{FF2B5EF4-FFF2-40B4-BE49-F238E27FC236}">
                <a16:creationId xmlns:a16="http://schemas.microsoft.com/office/drawing/2014/main" id="{114CCFE1-AE4C-5158-D300-78AFF7369CF6}"/>
              </a:ext>
            </a:extLst>
          </p:cNvPr>
          <p:cNvSpPr/>
          <p:nvPr/>
        </p:nvSpPr>
        <p:spPr>
          <a:xfrm>
            <a:off x="7293152" y="1817320"/>
            <a:ext cx="2212247" cy="4195553"/>
          </a:xfrm>
          <a:prstGeom prst="round1Rect">
            <a:avLst>
              <a:gd name="adj" fmla="val 1310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40EB3BB-5AC6-6EC5-E555-1AA8876CF504}"/>
              </a:ext>
            </a:extLst>
          </p:cNvPr>
          <p:cNvSpPr/>
          <p:nvPr/>
        </p:nvSpPr>
        <p:spPr>
          <a:xfrm>
            <a:off x="987492" y="2971057"/>
            <a:ext cx="1102907" cy="1102907"/>
          </a:xfrm>
          <a:prstGeom prst="ellipse">
            <a:avLst/>
          </a:prstGeom>
          <a:noFill/>
          <a:ln w="2127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
            <a:extLst>
              <a:ext uri="{FF2B5EF4-FFF2-40B4-BE49-F238E27FC236}">
                <a16:creationId xmlns:a16="http://schemas.microsoft.com/office/drawing/2014/main" id="{4EBC77BC-D274-59EB-857F-564E7C7F02DE}"/>
              </a:ext>
            </a:extLst>
          </p:cNvPr>
          <p:cNvSpPr>
            <a:spLocks noChangeArrowheads="1"/>
          </p:cNvSpPr>
          <p:nvPr/>
        </p:nvSpPr>
        <p:spPr bwMode="auto">
          <a:xfrm>
            <a:off x="2799286" y="4319831"/>
            <a:ext cx="209464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solidFill>
                  <a:srgbClr val="000000"/>
                </a:solidFill>
                <a:effectLst/>
                <a:latin typeface="Helvetica" pitchFamily="2" charset="0"/>
              </a:rPr>
              <a:t>76% of investors say sustainability-related financial information is important or </a:t>
            </a:r>
            <a:r>
              <a:rPr kumimoji="0" lang="en-US" altLang="en-US" sz="1200" b="1" i="0" u="none" strike="noStrike" cap="none" normalizeH="0" baseline="0" dirty="0">
                <a:ln>
                  <a:noFill/>
                </a:ln>
                <a:solidFill>
                  <a:srgbClr val="000000"/>
                </a:solidFill>
                <a:effectLst/>
                <a:latin typeface="Helvetica" pitchFamily="2" charset="0"/>
              </a:rPr>
              <a:t>very important in investment decisions</a:t>
            </a:r>
            <a:r>
              <a:rPr kumimoji="0" lang="en-US" altLang="en-US" sz="1200" i="0" u="none" strike="noStrike" cap="none" normalizeH="0" baseline="0" dirty="0">
                <a:ln>
                  <a:noFill/>
                </a:ln>
                <a:solidFill>
                  <a:srgbClr val="000000"/>
                </a:solidFill>
                <a:effectLst/>
                <a:latin typeface="Helvetica" pitchFamily="2" charset="0"/>
              </a:rPr>
              <a:t>. </a:t>
            </a:r>
            <a:endParaRPr kumimoji="0" lang="en-US" altLang="en-US" sz="1200" i="0" u="none" strike="noStrike" cap="none" normalizeH="0" baseline="0" dirty="0">
              <a:ln>
                <a:noFill/>
              </a:ln>
              <a:solidFill>
                <a:schemeClr val="tx1"/>
              </a:solidFill>
              <a:effectLst/>
              <a:latin typeface="Helvetica" pitchFamily="2" charset="0"/>
            </a:endParaRPr>
          </a:p>
        </p:txBody>
      </p:sp>
      <p:sp>
        <p:nvSpPr>
          <p:cNvPr id="20" name="TextBox 19">
            <a:extLst>
              <a:ext uri="{FF2B5EF4-FFF2-40B4-BE49-F238E27FC236}">
                <a16:creationId xmlns:a16="http://schemas.microsoft.com/office/drawing/2014/main" id="{A7990F57-6CDC-7616-B6C9-A83859EA7FE2}"/>
              </a:ext>
            </a:extLst>
          </p:cNvPr>
          <p:cNvSpPr txBox="1"/>
          <p:nvPr/>
        </p:nvSpPr>
        <p:spPr>
          <a:xfrm>
            <a:off x="5171935" y="4319831"/>
            <a:ext cx="1938489" cy="1384995"/>
          </a:xfrm>
          <a:prstGeom prst="rect">
            <a:avLst/>
          </a:prstGeom>
          <a:noFill/>
        </p:spPr>
        <p:txBody>
          <a:bodyPr wrap="square">
            <a:spAutoFit/>
          </a:bodyPr>
          <a:lstStyle/>
          <a:p>
            <a:r>
              <a:rPr lang="en-US" sz="1200">
                <a:latin typeface="Helvetica" pitchFamily="2" charset="0"/>
              </a:rPr>
              <a:t>81% of executives report stakeholder pressure to increase sustainability actions. </a:t>
            </a:r>
            <a:r>
              <a:rPr lang="en-US" altLang="en-US" sz="1200">
                <a:solidFill>
                  <a:srgbClr val="000000"/>
                </a:solidFill>
                <a:latin typeface="Helvetica" pitchFamily="2" charset="0"/>
              </a:rPr>
              <a:t>46% say </a:t>
            </a:r>
            <a:r>
              <a:rPr lang="en-US" altLang="en-US" sz="1200" b="1">
                <a:solidFill>
                  <a:srgbClr val="000000"/>
                </a:solidFill>
                <a:latin typeface="Helvetica" pitchFamily="2" charset="0"/>
              </a:rPr>
              <a:t>investor demand </a:t>
            </a:r>
            <a:r>
              <a:rPr lang="en-US" altLang="en-US" sz="1200">
                <a:solidFill>
                  <a:srgbClr val="000000"/>
                </a:solidFill>
                <a:latin typeface="Helvetica" pitchFamily="2" charset="0"/>
              </a:rPr>
              <a:t>is the main reason they engage in ESG reporting. </a:t>
            </a:r>
            <a:endParaRPr lang="en-US" sz="1200">
              <a:latin typeface="Helvetica" pitchFamily="2" charset="0"/>
            </a:endParaRPr>
          </a:p>
        </p:txBody>
      </p:sp>
      <p:sp>
        <p:nvSpPr>
          <p:cNvPr id="23" name="TextBox 22">
            <a:extLst>
              <a:ext uri="{FF2B5EF4-FFF2-40B4-BE49-F238E27FC236}">
                <a16:creationId xmlns:a16="http://schemas.microsoft.com/office/drawing/2014/main" id="{E618DB2D-EF52-ECA3-2174-5D7E8C6D8FE5}"/>
              </a:ext>
            </a:extLst>
          </p:cNvPr>
          <p:cNvSpPr txBox="1"/>
          <p:nvPr/>
        </p:nvSpPr>
        <p:spPr>
          <a:xfrm>
            <a:off x="7472252" y="4342299"/>
            <a:ext cx="1815978" cy="1569660"/>
          </a:xfrm>
          <a:prstGeom prst="rect">
            <a:avLst/>
          </a:prstGeom>
          <a:noFill/>
        </p:spPr>
        <p:txBody>
          <a:bodyPr wrap="square">
            <a:spAutoFit/>
          </a:bodyPr>
          <a:lstStyle/>
          <a:p>
            <a:r>
              <a:rPr lang="en-US" sz="1200" b="1" i="0" u="none" strike="noStrike">
                <a:solidFill>
                  <a:srgbClr val="000000"/>
                </a:solidFill>
                <a:effectLst/>
                <a:latin typeface="Helvetica" pitchFamily="2" charset="0"/>
              </a:rPr>
              <a:t>ESG-related </a:t>
            </a:r>
            <a:r>
              <a:rPr lang="en-US" sz="1200" b="1">
                <a:solidFill>
                  <a:srgbClr val="000000"/>
                </a:solidFill>
                <a:latin typeface="Helvetica" pitchFamily="2" charset="0"/>
              </a:rPr>
              <a:t>regulations have </a:t>
            </a:r>
            <a:r>
              <a:rPr lang="en-US" sz="1200" b="1" i="0" u="none" strike="noStrike">
                <a:solidFill>
                  <a:srgbClr val="000000"/>
                </a:solidFill>
                <a:effectLst/>
                <a:latin typeface="Helvetica" pitchFamily="2" charset="0"/>
              </a:rPr>
              <a:t>increased </a:t>
            </a:r>
            <a:r>
              <a:rPr lang="en-US" sz="1200" i="0" u="none" strike="noStrike">
                <a:solidFill>
                  <a:srgbClr val="000000"/>
                </a:solidFill>
                <a:effectLst/>
                <a:latin typeface="Helvetica" pitchFamily="2" charset="0"/>
              </a:rPr>
              <a:t>by about 155% over the last decade. Since 2021, </a:t>
            </a:r>
            <a:r>
              <a:rPr lang="en-US" sz="1200">
                <a:solidFill>
                  <a:srgbClr val="000000"/>
                </a:solidFill>
                <a:latin typeface="Helvetica" pitchFamily="2" charset="0"/>
              </a:rPr>
              <a:t>it has increased </a:t>
            </a:r>
            <a:r>
              <a:rPr lang="en-US" sz="1200" i="0" u="none" strike="noStrike">
                <a:solidFill>
                  <a:srgbClr val="000000"/>
                </a:solidFill>
                <a:effectLst/>
                <a:latin typeface="Helvetica" pitchFamily="2" charset="0"/>
              </a:rPr>
              <a:t>by 552%.</a:t>
            </a:r>
          </a:p>
          <a:p>
            <a:endParaRPr lang="en-US" sz="1200">
              <a:latin typeface="Helvetica" pitchFamily="2" charset="0"/>
            </a:endParaRPr>
          </a:p>
        </p:txBody>
      </p:sp>
      <p:sp>
        <p:nvSpPr>
          <p:cNvPr id="25" name="Rectangle 1">
            <a:extLst>
              <a:ext uri="{FF2B5EF4-FFF2-40B4-BE49-F238E27FC236}">
                <a16:creationId xmlns:a16="http://schemas.microsoft.com/office/drawing/2014/main" id="{06CE655A-3B81-76E4-E6AC-94150CBB5D54}"/>
              </a:ext>
            </a:extLst>
          </p:cNvPr>
          <p:cNvSpPr>
            <a:spLocks noChangeArrowheads="1"/>
          </p:cNvSpPr>
          <p:nvPr/>
        </p:nvSpPr>
        <p:spPr bwMode="auto">
          <a:xfrm>
            <a:off x="597538" y="4319831"/>
            <a:ext cx="195291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1200">
                <a:solidFill>
                  <a:srgbClr val="000000"/>
                </a:solidFill>
                <a:latin typeface="Helvetica" pitchFamily="2" charset="0"/>
              </a:rPr>
              <a:t>84% of companies engage with </a:t>
            </a:r>
            <a:r>
              <a:rPr lang="en-US" altLang="en-US" sz="1200" b="1">
                <a:solidFill>
                  <a:srgbClr val="000000"/>
                </a:solidFill>
                <a:latin typeface="Helvetica" pitchFamily="2" charset="0"/>
              </a:rPr>
              <a:t>ESG ratings &amp; reporting </a:t>
            </a:r>
            <a:r>
              <a:rPr lang="en-US" altLang="en-US" sz="1200">
                <a:solidFill>
                  <a:srgbClr val="000000"/>
                </a:solidFill>
                <a:latin typeface="Helvetica" pitchFamily="2" charset="0"/>
              </a:rPr>
              <a:t>frameworks as part of their</a:t>
            </a:r>
            <a:r>
              <a:rPr lang="en-US" altLang="en-US" sz="1200" b="1">
                <a:solidFill>
                  <a:srgbClr val="000000"/>
                </a:solidFill>
                <a:latin typeface="Helvetica" pitchFamily="2" charset="0"/>
              </a:rPr>
              <a:t> sustainability strategy</a:t>
            </a:r>
            <a:r>
              <a:rPr lang="en-US" altLang="en-US" sz="1200">
                <a:solidFill>
                  <a:srgbClr val="000000"/>
                </a:solidFill>
                <a:latin typeface="Helvetica" pitchFamily="2" charset="0"/>
              </a:rPr>
              <a:t>.</a:t>
            </a:r>
          </a:p>
        </p:txBody>
      </p:sp>
      <p:sp>
        <p:nvSpPr>
          <p:cNvPr id="26" name="Oval 25">
            <a:extLst>
              <a:ext uri="{FF2B5EF4-FFF2-40B4-BE49-F238E27FC236}">
                <a16:creationId xmlns:a16="http://schemas.microsoft.com/office/drawing/2014/main" id="{A8CEF2AF-5C2F-8427-8866-0F6EAF3ABA33}"/>
              </a:ext>
            </a:extLst>
          </p:cNvPr>
          <p:cNvSpPr/>
          <p:nvPr/>
        </p:nvSpPr>
        <p:spPr>
          <a:xfrm>
            <a:off x="3277513" y="2971057"/>
            <a:ext cx="1102907" cy="1102907"/>
          </a:xfrm>
          <a:prstGeom prst="ellipse">
            <a:avLst/>
          </a:prstGeom>
          <a:noFill/>
          <a:ln w="2127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8BDD257-B8E3-4C7F-CBB5-905140131704}"/>
              </a:ext>
            </a:extLst>
          </p:cNvPr>
          <p:cNvSpPr/>
          <p:nvPr/>
        </p:nvSpPr>
        <p:spPr>
          <a:xfrm>
            <a:off x="5567861" y="2971057"/>
            <a:ext cx="1102907" cy="1102907"/>
          </a:xfrm>
          <a:prstGeom prst="ellipse">
            <a:avLst/>
          </a:prstGeom>
          <a:noFill/>
          <a:ln w="2127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D17AF23-F118-B81E-60EC-0C55ABAB941C}"/>
              </a:ext>
            </a:extLst>
          </p:cNvPr>
          <p:cNvSpPr/>
          <p:nvPr/>
        </p:nvSpPr>
        <p:spPr>
          <a:xfrm>
            <a:off x="7857990" y="2971057"/>
            <a:ext cx="1102907" cy="1102907"/>
          </a:xfrm>
          <a:prstGeom prst="ellipse">
            <a:avLst/>
          </a:prstGeom>
          <a:noFill/>
          <a:ln w="2127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33">
            <a:extLst>
              <a:ext uri="{FF2B5EF4-FFF2-40B4-BE49-F238E27FC236}">
                <a16:creationId xmlns:a16="http://schemas.microsoft.com/office/drawing/2014/main" id="{49AAFF81-CC50-8ECC-8903-EA1593013A76}"/>
              </a:ext>
            </a:extLst>
          </p:cNvPr>
          <p:cNvSpPr/>
          <p:nvPr/>
        </p:nvSpPr>
        <p:spPr>
          <a:xfrm rot="16200000">
            <a:off x="837059" y="2813191"/>
            <a:ext cx="733214" cy="627196"/>
          </a:xfrm>
          <a:prstGeom prst="triangle">
            <a:avLst>
              <a:gd name="adj" fmla="val 6992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riangle 34">
            <a:extLst>
              <a:ext uri="{FF2B5EF4-FFF2-40B4-BE49-F238E27FC236}">
                <a16:creationId xmlns:a16="http://schemas.microsoft.com/office/drawing/2014/main" id="{2F7711A1-5A90-7020-F1F5-46B858A2F7E9}"/>
              </a:ext>
            </a:extLst>
          </p:cNvPr>
          <p:cNvSpPr/>
          <p:nvPr/>
        </p:nvSpPr>
        <p:spPr>
          <a:xfrm rot="16200000">
            <a:off x="2999001" y="2640679"/>
            <a:ext cx="774174" cy="885757"/>
          </a:xfrm>
          <a:prstGeom prst="triangle">
            <a:avLst>
              <a:gd name="adj" fmla="val 3148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riangle 37">
            <a:extLst>
              <a:ext uri="{FF2B5EF4-FFF2-40B4-BE49-F238E27FC236}">
                <a16:creationId xmlns:a16="http://schemas.microsoft.com/office/drawing/2014/main" id="{5C610B4F-E811-2C15-BC56-628CB314C49B}"/>
              </a:ext>
            </a:extLst>
          </p:cNvPr>
          <p:cNvSpPr/>
          <p:nvPr/>
        </p:nvSpPr>
        <p:spPr>
          <a:xfrm rot="16200000">
            <a:off x="5435829" y="2859802"/>
            <a:ext cx="733214" cy="627196"/>
          </a:xfrm>
          <a:prstGeom prst="triangle">
            <a:avLst>
              <a:gd name="adj" fmla="val 61244"/>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1">
            <a:extLst>
              <a:ext uri="{FF2B5EF4-FFF2-40B4-BE49-F238E27FC236}">
                <a16:creationId xmlns:a16="http://schemas.microsoft.com/office/drawing/2014/main" id="{54FAF5F3-75AA-24ED-FAF2-801D8FB8CADE}"/>
              </a:ext>
            </a:extLst>
          </p:cNvPr>
          <p:cNvSpPr>
            <a:spLocks noChangeArrowheads="1"/>
          </p:cNvSpPr>
          <p:nvPr/>
        </p:nvSpPr>
        <p:spPr bwMode="auto">
          <a:xfrm>
            <a:off x="1167224" y="3351919"/>
            <a:ext cx="72867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en-US" altLang="en-US" sz="2000" b="1">
                <a:solidFill>
                  <a:schemeClr val="accent3"/>
                </a:solidFill>
                <a:latin typeface="Helvetica" pitchFamily="2" charset="0"/>
              </a:rPr>
              <a:t>84%</a:t>
            </a:r>
            <a:endParaRPr lang="en-US" altLang="en-US" sz="2000">
              <a:solidFill>
                <a:schemeClr val="accent3"/>
              </a:solidFill>
              <a:latin typeface="Helvetica" pitchFamily="2" charset="0"/>
            </a:endParaRPr>
          </a:p>
        </p:txBody>
      </p:sp>
      <p:sp>
        <p:nvSpPr>
          <p:cNvPr id="43" name="Rectangle 1">
            <a:extLst>
              <a:ext uri="{FF2B5EF4-FFF2-40B4-BE49-F238E27FC236}">
                <a16:creationId xmlns:a16="http://schemas.microsoft.com/office/drawing/2014/main" id="{711B64DC-B55E-7039-5DEA-3BA8138C7652}"/>
              </a:ext>
            </a:extLst>
          </p:cNvPr>
          <p:cNvSpPr>
            <a:spLocks noChangeArrowheads="1"/>
          </p:cNvSpPr>
          <p:nvPr/>
        </p:nvSpPr>
        <p:spPr bwMode="auto">
          <a:xfrm>
            <a:off x="3454462" y="3351919"/>
            <a:ext cx="72867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en-US" altLang="en-US" sz="2000" b="1">
                <a:solidFill>
                  <a:schemeClr val="accent3"/>
                </a:solidFill>
                <a:latin typeface="Helvetica" pitchFamily="2" charset="0"/>
              </a:rPr>
              <a:t>76%</a:t>
            </a:r>
            <a:endParaRPr lang="en-US" altLang="en-US" sz="2000">
              <a:solidFill>
                <a:schemeClr val="accent3"/>
              </a:solidFill>
              <a:latin typeface="Helvetica" pitchFamily="2" charset="0"/>
            </a:endParaRPr>
          </a:p>
        </p:txBody>
      </p:sp>
      <p:sp>
        <p:nvSpPr>
          <p:cNvPr id="45" name="Rectangle 1">
            <a:extLst>
              <a:ext uri="{FF2B5EF4-FFF2-40B4-BE49-F238E27FC236}">
                <a16:creationId xmlns:a16="http://schemas.microsoft.com/office/drawing/2014/main" id="{17F41F4B-2329-D1D5-9C80-92F744826F35}"/>
              </a:ext>
            </a:extLst>
          </p:cNvPr>
          <p:cNvSpPr>
            <a:spLocks noChangeArrowheads="1"/>
          </p:cNvSpPr>
          <p:nvPr/>
        </p:nvSpPr>
        <p:spPr bwMode="auto">
          <a:xfrm>
            <a:off x="5745023" y="3351919"/>
            <a:ext cx="72867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en-US" altLang="en-US" sz="2000" b="1">
                <a:solidFill>
                  <a:schemeClr val="accent3"/>
                </a:solidFill>
                <a:latin typeface="Helvetica" pitchFamily="2" charset="0"/>
              </a:rPr>
              <a:t>81%</a:t>
            </a:r>
            <a:endParaRPr lang="en-US" altLang="en-US" sz="2000">
              <a:solidFill>
                <a:schemeClr val="accent3"/>
              </a:solidFill>
              <a:latin typeface="Helvetica" pitchFamily="2" charset="0"/>
            </a:endParaRPr>
          </a:p>
        </p:txBody>
      </p:sp>
      <p:sp>
        <p:nvSpPr>
          <p:cNvPr id="46" name="Rectangle 1">
            <a:extLst>
              <a:ext uri="{FF2B5EF4-FFF2-40B4-BE49-F238E27FC236}">
                <a16:creationId xmlns:a16="http://schemas.microsoft.com/office/drawing/2014/main" id="{F7543FDB-7FB7-F745-A1CB-6A9EB3E52F3D}"/>
              </a:ext>
            </a:extLst>
          </p:cNvPr>
          <p:cNvSpPr>
            <a:spLocks noChangeArrowheads="1"/>
          </p:cNvSpPr>
          <p:nvPr/>
        </p:nvSpPr>
        <p:spPr bwMode="auto">
          <a:xfrm>
            <a:off x="7956560" y="3351919"/>
            <a:ext cx="8935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en-US" altLang="en-US" sz="2000" b="1">
                <a:solidFill>
                  <a:schemeClr val="accent3"/>
                </a:solidFill>
                <a:latin typeface="Helvetica" pitchFamily="2" charset="0"/>
              </a:rPr>
              <a:t>155%</a:t>
            </a:r>
            <a:endParaRPr lang="en-US" altLang="en-US" sz="2000">
              <a:solidFill>
                <a:schemeClr val="accent3"/>
              </a:solidFill>
              <a:latin typeface="Helvetica" pitchFamily="2" charset="0"/>
            </a:endParaRPr>
          </a:p>
        </p:txBody>
      </p:sp>
      <p:sp>
        <p:nvSpPr>
          <p:cNvPr id="47" name="TextBox 46">
            <a:extLst>
              <a:ext uri="{FF2B5EF4-FFF2-40B4-BE49-F238E27FC236}">
                <a16:creationId xmlns:a16="http://schemas.microsoft.com/office/drawing/2014/main" id="{04034206-46C1-77E8-EB20-524EB649CC4F}"/>
              </a:ext>
            </a:extLst>
          </p:cNvPr>
          <p:cNvSpPr txBox="1"/>
          <p:nvPr/>
        </p:nvSpPr>
        <p:spPr>
          <a:xfrm>
            <a:off x="7382199" y="1957250"/>
            <a:ext cx="2034149" cy="584775"/>
          </a:xfrm>
          <a:prstGeom prst="rect">
            <a:avLst/>
          </a:prstGeom>
          <a:noFill/>
        </p:spPr>
        <p:txBody>
          <a:bodyPr wrap="square">
            <a:spAutoFit/>
          </a:bodyPr>
          <a:lstStyle/>
          <a:p>
            <a:pPr algn="ctr"/>
            <a:r>
              <a:rPr lang="en-US" sz="1600" b="1">
                <a:solidFill>
                  <a:schemeClr val="accent3"/>
                </a:solidFill>
                <a:latin typeface="Helvetica" pitchFamily="2" charset="0"/>
              </a:rPr>
              <a:t>Regulatory Compliance</a:t>
            </a:r>
            <a:endParaRPr lang="en-US" sz="1400" b="1">
              <a:solidFill>
                <a:schemeClr val="accent3"/>
              </a:solidFill>
              <a:latin typeface="Helvetica" pitchFamily="2" charset="0"/>
            </a:endParaRPr>
          </a:p>
        </p:txBody>
      </p:sp>
      <p:sp>
        <p:nvSpPr>
          <p:cNvPr id="48" name="TextBox 47">
            <a:extLst>
              <a:ext uri="{FF2B5EF4-FFF2-40B4-BE49-F238E27FC236}">
                <a16:creationId xmlns:a16="http://schemas.microsoft.com/office/drawing/2014/main" id="{4F3CE64C-CD3C-D95E-088F-402089335C6F}"/>
              </a:ext>
            </a:extLst>
          </p:cNvPr>
          <p:cNvSpPr txBox="1"/>
          <p:nvPr/>
        </p:nvSpPr>
        <p:spPr>
          <a:xfrm>
            <a:off x="511485" y="1957250"/>
            <a:ext cx="2034149" cy="584775"/>
          </a:xfrm>
          <a:prstGeom prst="rect">
            <a:avLst/>
          </a:prstGeom>
          <a:noFill/>
        </p:spPr>
        <p:txBody>
          <a:bodyPr wrap="square">
            <a:spAutoFit/>
          </a:bodyPr>
          <a:lstStyle/>
          <a:p>
            <a:pPr algn="ctr"/>
            <a:r>
              <a:rPr lang="en-US" sz="1600" b="1">
                <a:solidFill>
                  <a:schemeClr val="accent3"/>
                </a:solidFill>
                <a:latin typeface="Helvetica" pitchFamily="2" charset="0"/>
              </a:rPr>
              <a:t>Organizational Strategy</a:t>
            </a:r>
            <a:endParaRPr lang="en-US" sz="1400" b="1">
              <a:solidFill>
                <a:schemeClr val="accent3"/>
              </a:solidFill>
              <a:latin typeface="Helvetica" pitchFamily="2" charset="0"/>
            </a:endParaRPr>
          </a:p>
        </p:txBody>
      </p:sp>
      <p:sp>
        <p:nvSpPr>
          <p:cNvPr id="49" name="TextBox 48">
            <a:extLst>
              <a:ext uri="{FF2B5EF4-FFF2-40B4-BE49-F238E27FC236}">
                <a16:creationId xmlns:a16="http://schemas.microsoft.com/office/drawing/2014/main" id="{E47DF2BE-E34D-E271-7B04-B6EC261F3020}"/>
              </a:ext>
            </a:extLst>
          </p:cNvPr>
          <p:cNvSpPr txBox="1"/>
          <p:nvPr/>
        </p:nvSpPr>
        <p:spPr>
          <a:xfrm>
            <a:off x="2801722" y="1957250"/>
            <a:ext cx="2034149" cy="584775"/>
          </a:xfrm>
          <a:prstGeom prst="rect">
            <a:avLst/>
          </a:prstGeom>
          <a:noFill/>
        </p:spPr>
        <p:txBody>
          <a:bodyPr wrap="square">
            <a:spAutoFit/>
          </a:bodyPr>
          <a:lstStyle/>
          <a:p>
            <a:pPr algn="ctr"/>
            <a:r>
              <a:rPr lang="en-US" sz="1600" b="1" dirty="0">
                <a:solidFill>
                  <a:schemeClr val="accent3"/>
                </a:solidFill>
                <a:latin typeface="Helvetica" pitchFamily="2" charset="0"/>
              </a:rPr>
              <a:t>Investment Benefits</a:t>
            </a:r>
            <a:endParaRPr lang="en-US" sz="1400" b="1" dirty="0">
              <a:solidFill>
                <a:schemeClr val="accent3"/>
              </a:solidFill>
              <a:latin typeface="Helvetica" pitchFamily="2" charset="0"/>
            </a:endParaRPr>
          </a:p>
        </p:txBody>
      </p:sp>
      <p:sp>
        <p:nvSpPr>
          <p:cNvPr id="51" name="TextBox 50">
            <a:extLst>
              <a:ext uri="{FF2B5EF4-FFF2-40B4-BE49-F238E27FC236}">
                <a16:creationId xmlns:a16="http://schemas.microsoft.com/office/drawing/2014/main" id="{CB20DB4D-00E3-A814-5B49-5129C2899799}"/>
              </a:ext>
            </a:extLst>
          </p:cNvPr>
          <p:cNvSpPr txBox="1"/>
          <p:nvPr/>
        </p:nvSpPr>
        <p:spPr>
          <a:xfrm>
            <a:off x="5155100" y="1957250"/>
            <a:ext cx="2034149" cy="584775"/>
          </a:xfrm>
          <a:prstGeom prst="rect">
            <a:avLst/>
          </a:prstGeom>
          <a:noFill/>
        </p:spPr>
        <p:txBody>
          <a:bodyPr wrap="square">
            <a:spAutoFit/>
          </a:bodyPr>
          <a:lstStyle/>
          <a:p>
            <a:pPr algn="ctr"/>
            <a:r>
              <a:rPr lang="en-US" sz="1600" b="1">
                <a:solidFill>
                  <a:schemeClr val="accent3"/>
                </a:solidFill>
                <a:latin typeface="Helvetica" pitchFamily="2" charset="0"/>
              </a:rPr>
              <a:t>Stakeholder Pressure</a:t>
            </a:r>
            <a:endParaRPr lang="en-US" sz="1400" b="1">
              <a:solidFill>
                <a:schemeClr val="accent3"/>
              </a:solidFill>
              <a:latin typeface="Helvetica" pitchFamily="2" charset="0"/>
            </a:endParaRPr>
          </a:p>
        </p:txBody>
      </p:sp>
      <p:sp>
        <p:nvSpPr>
          <p:cNvPr id="52" name="Round Single Corner Rectangle 51">
            <a:extLst>
              <a:ext uri="{FF2B5EF4-FFF2-40B4-BE49-F238E27FC236}">
                <a16:creationId xmlns:a16="http://schemas.microsoft.com/office/drawing/2014/main" id="{C0D6715E-95E5-401A-EF53-5C75036B320B}"/>
              </a:ext>
            </a:extLst>
          </p:cNvPr>
          <p:cNvSpPr/>
          <p:nvPr/>
        </p:nvSpPr>
        <p:spPr>
          <a:xfrm>
            <a:off x="9583390" y="1817320"/>
            <a:ext cx="2212247" cy="4195553"/>
          </a:xfrm>
          <a:prstGeom prst="round1Rect">
            <a:avLst>
              <a:gd name="adj" fmla="val 1310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894AC513-4A64-9E6A-1DCA-18573F9D0C4B}"/>
              </a:ext>
            </a:extLst>
          </p:cNvPr>
          <p:cNvSpPr txBox="1"/>
          <p:nvPr/>
        </p:nvSpPr>
        <p:spPr>
          <a:xfrm>
            <a:off x="9731242" y="4319831"/>
            <a:ext cx="2034149" cy="1384995"/>
          </a:xfrm>
          <a:prstGeom prst="rect">
            <a:avLst/>
          </a:prstGeom>
          <a:noFill/>
        </p:spPr>
        <p:txBody>
          <a:bodyPr wrap="square">
            <a:spAutoFit/>
          </a:bodyPr>
          <a:lstStyle/>
          <a:p>
            <a:r>
              <a:rPr lang="en-US" sz="1200">
                <a:solidFill>
                  <a:srgbClr val="000000"/>
                </a:solidFill>
                <a:latin typeface="Helvetica" pitchFamily="2" charset="0"/>
              </a:rPr>
              <a:t>O</a:t>
            </a:r>
            <a:r>
              <a:rPr lang="en-US" sz="1200" i="0" u="none" strike="noStrike">
                <a:solidFill>
                  <a:srgbClr val="000000"/>
                </a:solidFill>
                <a:effectLst/>
                <a:latin typeface="Helvetica" pitchFamily="2" charset="0"/>
              </a:rPr>
              <a:t>nly about 29% of companies </a:t>
            </a:r>
            <a:r>
              <a:rPr lang="en-US" sz="1200" b="1" i="0" u="none" strike="noStrike">
                <a:solidFill>
                  <a:srgbClr val="000000"/>
                </a:solidFill>
                <a:effectLst/>
                <a:latin typeface="Helvetica" pitchFamily="2" charset="0"/>
              </a:rPr>
              <a:t>felt sufficiently prepared for ESG data assurance </a:t>
            </a:r>
            <a:r>
              <a:rPr lang="en-US" sz="1200" i="0" u="none" strike="noStrike">
                <a:solidFill>
                  <a:srgbClr val="000000"/>
                </a:solidFill>
                <a:effectLst/>
                <a:latin typeface="Helvetica" pitchFamily="2" charset="0"/>
              </a:rPr>
              <a:t>despite tightening regulatory deadlines.</a:t>
            </a:r>
          </a:p>
          <a:p>
            <a:r>
              <a:rPr lang="en-US" sz="1200" i="0" u="none" strike="noStrike">
                <a:solidFill>
                  <a:srgbClr val="000000"/>
                </a:solidFill>
                <a:effectLst/>
                <a:latin typeface="Helvetica" pitchFamily="2" charset="0"/>
              </a:rPr>
              <a:t> </a:t>
            </a:r>
            <a:endParaRPr lang="en-US" sz="1200">
              <a:latin typeface="Helvetica" pitchFamily="2" charset="0"/>
            </a:endParaRPr>
          </a:p>
        </p:txBody>
      </p:sp>
      <p:sp>
        <p:nvSpPr>
          <p:cNvPr id="54" name="Oval 53">
            <a:extLst>
              <a:ext uri="{FF2B5EF4-FFF2-40B4-BE49-F238E27FC236}">
                <a16:creationId xmlns:a16="http://schemas.microsoft.com/office/drawing/2014/main" id="{33055C4E-3AB7-14BE-17D7-96633520CE13}"/>
              </a:ext>
            </a:extLst>
          </p:cNvPr>
          <p:cNvSpPr/>
          <p:nvPr/>
        </p:nvSpPr>
        <p:spPr>
          <a:xfrm>
            <a:off x="10148228" y="3027396"/>
            <a:ext cx="1102907" cy="1102907"/>
          </a:xfrm>
          <a:prstGeom prst="ellipse">
            <a:avLst/>
          </a:prstGeom>
          <a:noFill/>
          <a:ln w="2127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AFAC158-20DA-8CE8-40A9-EDA3976EAA8B}"/>
              </a:ext>
            </a:extLst>
          </p:cNvPr>
          <p:cNvSpPr/>
          <p:nvPr/>
        </p:nvSpPr>
        <p:spPr>
          <a:xfrm>
            <a:off x="9998769" y="2740316"/>
            <a:ext cx="749547" cy="157951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riangle 55">
            <a:extLst>
              <a:ext uri="{FF2B5EF4-FFF2-40B4-BE49-F238E27FC236}">
                <a16:creationId xmlns:a16="http://schemas.microsoft.com/office/drawing/2014/main" id="{397C988F-FFE9-ECFC-5667-3D59E3BF656C}"/>
              </a:ext>
            </a:extLst>
          </p:cNvPr>
          <p:cNvSpPr/>
          <p:nvPr/>
        </p:nvSpPr>
        <p:spPr>
          <a:xfrm rot="17750166">
            <a:off x="10423533" y="3453893"/>
            <a:ext cx="859228" cy="885757"/>
          </a:xfrm>
          <a:prstGeom prst="triangle">
            <a:avLst>
              <a:gd name="adj" fmla="val 6989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1">
            <a:extLst>
              <a:ext uri="{FF2B5EF4-FFF2-40B4-BE49-F238E27FC236}">
                <a16:creationId xmlns:a16="http://schemas.microsoft.com/office/drawing/2014/main" id="{3C98472A-6956-985E-6C4D-AF1FA4B5F935}"/>
              </a:ext>
            </a:extLst>
          </p:cNvPr>
          <p:cNvSpPr>
            <a:spLocks noChangeArrowheads="1"/>
          </p:cNvSpPr>
          <p:nvPr/>
        </p:nvSpPr>
        <p:spPr bwMode="auto">
          <a:xfrm>
            <a:off x="10325177" y="3351919"/>
            <a:ext cx="72867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en-US" altLang="en-US" sz="2000" b="1">
                <a:solidFill>
                  <a:schemeClr val="accent3"/>
                </a:solidFill>
                <a:latin typeface="Helvetica" pitchFamily="2" charset="0"/>
              </a:rPr>
              <a:t>29%</a:t>
            </a:r>
            <a:endParaRPr lang="en-US" altLang="en-US" sz="2000">
              <a:solidFill>
                <a:schemeClr val="accent3"/>
              </a:solidFill>
              <a:latin typeface="Helvetica" pitchFamily="2" charset="0"/>
            </a:endParaRPr>
          </a:p>
        </p:txBody>
      </p:sp>
      <p:sp>
        <p:nvSpPr>
          <p:cNvPr id="58" name="TextBox 57">
            <a:extLst>
              <a:ext uri="{FF2B5EF4-FFF2-40B4-BE49-F238E27FC236}">
                <a16:creationId xmlns:a16="http://schemas.microsoft.com/office/drawing/2014/main" id="{FBE7DDB6-19B2-6CE2-898E-5F08F048938A}"/>
              </a:ext>
            </a:extLst>
          </p:cNvPr>
          <p:cNvSpPr txBox="1"/>
          <p:nvPr/>
        </p:nvSpPr>
        <p:spPr>
          <a:xfrm>
            <a:off x="9672437" y="1957250"/>
            <a:ext cx="2034149" cy="584775"/>
          </a:xfrm>
          <a:prstGeom prst="rect">
            <a:avLst/>
          </a:prstGeom>
          <a:noFill/>
        </p:spPr>
        <p:txBody>
          <a:bodyPr wrap="square">
            <a:spAutoFit/>
          </a:bodyPr>
          <a:lstStyle/>
          <a:p>
            <a:pPr algn="ctr"/>
            <a:r>
              <a:rPr lang="en-US" sz="1600" b="1">
                <a:solidFill>
                  <a:schemeClr val="accent3"/>
                </a:solidFill>
                <a:latin typeface="Helvetica" pitchFamily="2" charset="0"/>
              </a:rPr>
              <a:t>Regulatory Readiness</a:t>
            </a:r>
            <a:endParaRPr lang="en-US" sz="1400" b="1">
              <a:solidFill>
                <a:schemeClr val="accent3"/>
              </a:solidFill>
              <a:latin typeface="Helvetica" pitchFamily="2" charset="0"/>
            </a:endParaRPr>
          </a:p>
        </p:txBody>
      </p:sp>
      <p:sp>
        <p:nvSpPr>
          <p:cNvPr id="62" name="Rectangle 61">
            <a:extLst>
              <a:ext uri="{FF2B5EF4-FFF2-40B4-BE49-F238E27FC236}">
                <a16:creationId xmlns:a16="http://schemas.microsoft.com/office/drawing/2014/main" id="{3A61CF26-A46C-1FCB-C190-C167C95F79BB}"/>
              </a:ext>
            </a:extLst>
          </p:cNvPr>
          <p:cNvSpPr/>
          <p:nvPr/>
        </p:nvSpPr>
        <p:spPr>
          <a:xfrm>
            <a:off x="10246158" y="3894718"/>
            <a:ext cx="654923" cy="40011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9626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F90AE51-634C-C649-9FA2-DCCAD720BC54}"/>
              </a:ext>
            </a:extLst>
          </p:cNvPr>
          <p:cNvSpPr>
            <a:spLocks noGrp="1"/>
          </p:cNvSpPr>
          <p:nvPr>
            <p:ph type="body" sz="quarter" idx="12"/>
          </p:nvPr>
        </p:nvSpPr>
        <p:spPr/>
        <p:txBody>
          <a:bodyPr>
            <a:normAutofit fontScale="85000" lnSpcReduction="20000"/>
          </a:bodyPr>
          <a:lstStyle/>
          <a:p>
            <a:r>
              <a:rPr lang="en-US" dirty="0"/>
              <a:t>ESG reporting is shifting from voluntary to mandatory, with strict deadlines</a:t>
            </a:r>
          </a:p>
        </p:txBody>
      </p:sp>
      <p:cxnSp>
        <p:nvCxnSpPr>
          <p:cNvPr id="61" name="Straight Connector 60">
            <a:extLst>
              <a:ext uri="{FF2B5EF4-FFF2-40B4-BE49-F238E27FC236}">
                <a16:creationId xmlns:a16="http://schemas.microsoft.com/office/drawing/2014/main" id="{DAB9DCB3-238D-C7BC-795A-D407A32AB5A6}"/>
              </a:ext>
            </a:extLst>
          </p:cNvPr>
          <p:cNvCxnSpPr>
            <a:cxnSpLocks/>
          </p:cNvCxnSpPr>
          <p:nvPr/>
        </p:nvCxnSpPr>
        <p:spPr>
          <a:xfrm>
            <a:off x="2387500" y="6058315"/>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5B5047D-1946-80FF-1AEA-7BF651226184}"/>
              </a:ext>
            </a:extLst>
          </p:cNvPr>
          <p:cNvCxnSpPr>
            <a:cxnSpLocks/>
          </p:cNvCxnSpPr>
          <p:nvPr/>
        </p:nvCxnSpPr>
        <p:spPr>
          <a:xfrm>
            <a:off x="2425880" y="6362501"/>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FAD7942-9509-17B8-BAA7-31C4DA8DE331}"/>
              </a:ext>
            </a:extLst>
          </p:cNvPr>
          <p:cNvSpPr/>
          <p:nvPr/>
        </p:nvSpPr>
        <p:spPr>
          <a:xfrm>
            <a:off x="2812803" y="5997160"/>
            <a:ext cx="122310" cy="12231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4" name="Oval 63">
            <a:extLst>
              <a:ext uri="{FF2B5EF4-FFF2-40B4-BE49-F238E27FC236}">
                <a16:creationId xmlns:a16="http://schemas.microsoft.com/office/drawing/2014/main" id="{600CD552-73A2-CB22-A229-81A16E68CA44}"/>
              </a:ext>
            </a:extLst>
          </p:cNvPr>
          <p:cNvSpPr/>
          <p:nvPr/>
        </p:nvSpPr>
        <p:spPr>
          <a:xfrm>
            <a:off x="2812803" y="6301346"/>
            <a:ext cx="122310" cy="12231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cxnSp>
        <p:nvCxnSpPr>
          <p:cNvPr id="65" name="Straight Connector 64">
            <a:extLst>
              <a:ext uri="{FF2B5EF4-FFF2-40B4-BE49-F238E27FC236}">
                <a16:creationId xmlns:a16="http://schemas.microsoft.com/office/drawing/2014/main" id="{5412A001-C767-954E-BF5C-6790AAEDA743}"/>
              </a:ext>
            </a:extLst>
          </p:cNvPr>
          <p:cNvCxnSpPr>
            <a:cxnSpLocks/>
          </p:cNvCxnSpPr>
          <p:nvPr/>
        </p:nvCxnSpPr>
        <p:spPr>
          <a:xfrm>
            <a:off x="2419135" y="1799835"/>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F2190A3-F5D2-951C-5CCA-A0D980E592AA}"/>
              </a:ext>
            </a:extLst>
          </p:cNvPr>
          <p:cNvCxnSpPr>
            <a:cxnSpLocks/>
          </p:cNvCxnSpPr>
          <p:nvPr/>
        </p:nvCxnSpPr>
        <p:spPr>
          <a:xfrm>
            <a:off x="2419136" y="2104021"/>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3E5E1FF-ED88-9FC4-F708-55F8E686D9E3}"/>
              </a:ext>
            </a:extLst>
          </p:cNvPr>
          <p:cNvCxnSpPr>
            <a:cxnSpLocks/>
            <a:endCxn id="94" idx="2"/>
          </p:cNvCxnSpPr>
          <p:nvPr/>
        </p:nvCxnSpPr>
        <p:spPr>
          <a:xfrm>
            <a:off x="2281864" y="2739872"/>
            <a:ext cx="527566"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D337023-CCE8-7403-D828-EC18E147F7F3}"/>
              </a:ext>
            </a:extLst>
          </p:cNvPr>
          <p:cNvCxnSpPr>
            <a:cxnSpLocks/>
          </p:cNvCxnSpPr>
          <p:nvPr/>
        </p:nvCxnSpPr>
        <p:spPr>
          <a:xfrm>
            <a:off x="2374011" y="3056751"/>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19B716D0-4043-5A79-ECAC-EB07374AFEA9}"/>
              </a:ext>
            </a:extLst>
          </p:cNvPr>
          <p:cNvCxnSpPr>
            <a:cxnSpLocks/>
          </p:cNvCxnSpPr>
          <p:nvPr/>
        </p:nvCxnSpPr>
        <p:spPr>
          <a:xfrm>
            <a:off x="2374011" y="3344783"/>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9D8E09E-9F74-4012-4454-A5C251209604}"/>
              </a:ext>
            </a:extLst>
          </p:cNvPr>
          <p:cNvCxnSpPr>
            <a:cxnSpLocks/>
          </p:cNvCxnSpPr>
          <p:nvPr/>
        </p:nvCxnSpPr>
        <p:spPr>
          <a:xfrm>
            <a:off x="2425880" y="3658550"/>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7C84264-8850-EEAA-B8FD-E69BE8FC7A49}"/>
              </a:ext>
            </a:extLst>
          </p:cNvPr>
          <p:cNvCxnSpPr>
            <a:cxnSpLocks/>
          </p:cNvCxnSpPr>
          <p:nvPr/>
        </p:nvCxnSpPr>
        <p:spPr>
          <a:xfrm>
            <a:off x="2374010" y="3961758"/>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FC8B504-CABA-8061-199F-41B657CE713C}"/>
              </a:ext>
            </a:extLst>
          </p:cNvPr>
          <p:cNvCxnSpPr>
            <a:cxnSpLocks/>
          </p:cNvCxnSpPr>
          <p:nvPr/>
        </p:nvCxnSpPr>
        <p:spPr>
          <a:xfrm>
            <a:off x="2374010" y="4259767"/>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469FEFD6-0EC3-2BED-86CE-EBF08D5D1770}"/>
              </a:ext>
            </a:extLst>
          </p:cNvPr>
          <p:cNvCxnSpPr>
            <a:cxnSpLocks/>
          </p:cNvCxnSpPr>
          <p:nvPr/>
        </p:nvCxnSpPr>
        <p:spPr>
          <a:xfrm>
            <a:off x="2374010" y="4563953"/>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D321E5E-26EF-9ACE-8F85-A9393A0D607B}"/>
              </a:ext>
            </a:extLst>
          </p:cNvPr>
          <p:cNvCxnSpPr>
            <a:cxnSpLocks/>
          </p:cNvCxnSpPr>
          <p:nvPr/>
        </p:nvCxnSpPr>
        <p:spPr>
          <a:xfrm>
            <a:off x="2384127" y="4866448"/>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1393F7C2-E8EC-F030-B844-CC1D03FBBD91}"/>
              </a:ext>
            </a:extLst>
          </p:cNvPr>
          <p:cNvCxnSpPr>
            <a:cxnSpLocks/>
          </p:cNvCxnSpPr>
          <p:nvPr/>
        </p:nvCxnSpPr>
        <p:spPr>
          <a:xfrm>
            <a:off x="2374009" y="5172325"/>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9047BF0-B268-85D2-18B5-0742130E4F44}"/>
              </a:ext>
            </a:extLst>
          </p:cNvPr>
          <p:cNvCxnSpPr>
            <a:cxnSpLocks/>
          </p:cNvCxnSpPr>
          <p:nvPr/>
        </p:nvCxnSpPr>
        <p:spPr>
          <a:xfrm>
            <a:off x="2383503" y="5454161"/>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5092D5D-076A-1952-AB9D-AB09B58A6A47}"/>
              </a:ext>
            </a:extLst>
          </p:cNvPr>
          <p:cNvCxnSpPr>
            <a:cxnSpLocks/>
          </p:cNvCxnSpPr>
          <p:nvPr/>
        </p:nvCxnSpPr>
        <p:spPr>
          <a:xfrm>
            <a:off x="2421883" y="5758347"/>
            <a:ext cx="435419"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8" name="Content Placeholder 3">
            <a:extLst>
              <a:ext uri="{FF2B5EF4-FFF2-40B4-BE49-F238E27FC236}">
                <a16:creationId xmlns:a16="http://schemas.microsoft.com/office/drawing/2014/main" id="{92C4E6B0-0A28-F982-D8D8-F6495BF34BEA}"/>
              </a:ext>
            </a:extLst>
          </p:cNvPr>
          <p:cNvSpPr txBox="1">
            <a:spLocks/>
          </p:cNvSpPr>
          <p:nvPr/>
        </p:nvSpPr>
        <p:spPr>
          <a:xfrm>
            <a:off x="3073952" y="1667664"/>
            <a:ext cx="7718648" cy="4896544"/>
          </a:xfrm>
          <a:prstGeom prst="rect">
            <a:avLst/>
          </a:prstGeom>
        </p:spPr>
        <p:txBody>
          <a:bodyPr/>
          <a:lst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Streamlined Energy and Carbon Reporting (SECR) – </a:t>
            </a:r>
            <a:r>
              <a:rPr lang="en-US" sz="1000" b="1"/>
              <a:t>UK</a:t>
            </a:r>
            <a:r>
              <a:rPr lang="en-US" sz="1000"/>
              <a:t> </a:t>
            </a:r>
          </a:p>
          <a:p>
            <a:r>
              <a:rPr lang="en-US" sz="1000"/>
              <a:t>Climate Leadership and Community Protection Act – </a:t>
            </a:r>
            <a:r>
              <a:rPr lang="en-US" sz="1000" b="1"/>
              <a:t>New York, USA</a:t>
            </a:r>
          </a:p>
          <a:p>
            <a:r>
              <a:rPr lang="en-US" sz="1000"/>
              <a:t>EU Taxonomy Regulation (first reporting 2022) – </a:t>
            </a:r>
            <a:r>
              <a:rPr lang="en-US" sz="1000" b="1"/>
              <a:t>EU</a:t>
            </a:r>
            <a:endParaRPr lang="en-US" sz="1000"/>
          </a:p>
          <a:p>
            <a:r>
              <a:rPr lang="en-US" sz="1000"/>
              <a:t>Climate Commitment Act – </a:t>
            </a:r>
            <a:r>
              <a:rPr lang="en-US" sz="1000" b="1"/>
              <a:t>Washington, USA</a:t>
            </a:r>
          </a:p>
          <a:p>
            <a:r>
              <a:rPr lang="en-US" sz="1000"/>
              <a:t>International Sustainability Standards Board (ISSB – IFRS S1 &amp; S2) </a:t>
            </a:r>
          </a:p>
          <a:p>
            <a:r>
              <a:rPr lang="en-US" sz="1000"/>
              <a:t>Corporate Sustainability Reporting Directive (CSRD) – </a:t>
            </a:r>
            <a:r>
              <a:rPr lang="en-US" sz="1000" b="1"/>
              <a:t>EU</a:t>
            </a:r>
          </a:p>
          <a:p>
            <a:r>
              <a:rPr lang="en-US" sz="1000"/>
              <a:t>Minnesota Climate Risk Disclosure for financial institutions – </a:t>
            </a:r>
            <a:r>
              <a:rPr lang="en-US" sz="1000" b="1"/>
              <a:t>Minnesota, USA</a:t>
            </a:r>
            <a:endParaRPr lang="en-US" sz="1000"/>
          </a:p>
          <a:p>
            <a:r>
              <a:rPr lang="en-US" sz="1000"/>
              <a:t>SB 253 (Scope 1 &amp; 2) – </a:t>
            </a:r>
            <a:r>
              <a:rPr lang="en-US" sz="1000" b="1"/>
              <a:t>California, USA</a:t>
            </a:r>
          </a:p>
          <a:p>
            <a:r>
              <a:rPr lang="en-US" sz="1000"/>
              <a:t>SB 261 – </a:t>
            </a:r>
            <a:r>
              <a:rPr lang="en-US" sz="1000" b="1"/>
              <a:t>California, USA</a:t>
            </a:r>
          </a:p>
          <a:p>
            <a:r>
              <a:rPr lang="en-US" sz="1000"/>
              <a:t>SB 253 (Scope 3) – </a:t>
            </a:r>
            <a:r>
              <a:rPr lang="en-US" sz="1000" b="1"/>
              <a:t>California, USA</a:t>
            </a:r>
            <a:endParaRPr lang="en-US" sz="1000"/>
          </a:p>
          <a:p>
            <a:r>
              <a:rPr lang="en-US" sz="1000"/>
              <a:t>SB 3456 (Scope 1 &amp; 2) – </a:t>
            </a:r>
            <a:r>
              <a:rPr lang="en-US" sz="1000" b="1"/>
              <a:t>New York, USA</a:t>
            </a:r>
          </a:p>
          <a:p>
            <a:r>
              <a:rPr lang="en-US" sz="1000"/>
              <a:t>SB 3697 (Scope 3) – </a:t>
            </a:r>
            <a:r>
              <a:rPr lang="en-US" sz="1000" b="1"/>
              <a:t>New York, USA</a:t>
            </a:r>
          </a:p>
          <a:p>
            <a:r>
              <a:rPr lang="en-US" sz="1000"/>
              <a:t>CSRD – </a:t>
            </a:r>
            <a:r>
              <a:rPr lang="en-US" sz="1000" b="1"/>
              <a:t>EU</a:t>
            </a:r>
            <a:r>
              <a:rPr lang="en-US" sz="1000"/>
              <a:t>, Non-EU companies with EU operations</a:t>
            </a:r>
          </a:p>
          <a:p>
            <a:r>
              <a:rPr lang="en-US" sz="1000"/>
              <a:t>Upcoming – SEC Climate Disclosure Rule – </a:t>
            </a:r>
            <a:r>
              <a:rPr lang="en-US" sz="1000" b="1"/>
              <a:t>USA</a:t>
            </a:r>
            <a:r>
              <a:rPr lang="en-US" sz="1000"/>
              <a:t> </a:t>
            </a:r>
          </a:p>
          <a:p>
            <a:r>
              <a:rPr lang="en-US" sz="1000"/>
              <a:t>Upcoming – Greenhouse Gas Pollution Reduction Roadmap – </a:t>
            </a:r>
            <a:r>
              <a:rPr lang="en-US" sz="1000" b="1"/>
              <a:t>Colorado, USA</a:t>
            </a:r>
          </a:p>
          <a:p>
            <a:r>
              <a:rPr lang="en-US" altLang="en-US" sz="900"/>
              <a:t>S4117 Climate Corporate Data Accountability Act (proposed) </a:t>
            </a:r>
            <a:r>
              <a:rPr lang="en-US" sz="900"/>
              <a:t>–</a:t>
            </a:r>
            <a:r>
              <a:rPr lang="en-US" altLang="en-US" sz="900"/>
              <a:t> </a:t>
            </a:r>
            <a:r>
              <a:rPr lang="en-US" altLang="en-US" sz="900" b="1"/>
              <a:t>New Jersey,</a:t>
            </a:r>
            <a:r>
              <a:rPr lang="en-US" sz="900" b="1"/>
              <a:t> USA</a:t>
            </a:r>
          </a:p>
          <a:p>
            <a:endParaRPr lang="en-US" sz="1000" b="1"/>
          </a:p>
          <a:p>
            <a:endParaRPr lang="en-US" sz="1000" b="1" dirty="0"/>
          </a:p>
        </p:txBody>
      </p:sp>
      <p:sp>
        <p:nvSpPr>
          <p:cNvPr id="79" name="Chevron 78">
            <a:extLst>
              <a:ext uri="{FF2B5EF4-FFF2-40B4-BE49-F238E27FC236}">
                <a16:creationId xmlns:a16="http://schemas.microsoft.com/office/drawing/2014/main" id="{2DC9A747-19DA-9C1C-7BC8-38DF8AFBF78D}"/>
              </a:ext>
            </a:extLst>
          </p:cNvPr>
          <p:cNvSpPr/>
          <p:nvPr/>
        </p:nvSpPr>
        <p:spPr>
          <a:xfrm rot="5400000">
            <a:off x="1195348" y="5426627"/>
            <a:ext cx="1884988" cy="576064"/>
          </a:xfrm>
          <a:prstGeom prst="chevron">
            <a:avLst>
              <a:gd name="adj" fmla="val 33908"/>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Helvetica" pitchFamily="2" charset="0"/>
            </a:endParaRPr>
          </a:p>
        </p:txBody>
      </p:sp>
      <p:sp>
        <p:nvSpPr>
          <p:cNvPr id="80" name="Rectangle 79">
            <a:extLst>
              <a:ext uri="{FF2B5EF4-FFF2-40B4-BE49-F238E27FC236}">
                <a16:creationId xmlns:a16="http://schemas.microsoft.com/office/drawing/2014/main" id="{8F97124D-4EB4-E37A-D85E-CA271F644D97}"/>
              </a:ext>
            </a:extLst>
          </p:cNvPr>
          <p:cNvSpPr/>
          <p:nvPr/>
        </p:nvSpPr>
        <p:spPr>
          <a:xfrm flipH="1">
            <a:off x="1846443" y="1706900"/>
            <a:ext cx="579430" cy="58769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1" name="Rectangle 80">
            <a:extLst>
              <a:ext uri="{FF2B5EF4-FFF2-40B4-BE49-F238E27FC236}">
                <a16:creationId xmlns:a16="http://schemas.microsoft.com/office/drawing/2014/main" id="{5E00987C-2807-8702-A831-F5EB0363787B}"/>
              </a:ext>
            </a:extLst>
          </p:cNvPr>
          <p:cNvSpPr/>
          <p:nvPr/>
        </p:nvSpPr>
        <p:spPr>
          <a:xfrm flipH="1">
            <a:off x="1849815" y="2873062"/>
            <a:ext cx="576064" cy="327705"/>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2" name="Rectangle 81">
            <a:extLst>
              <a:ext uri="{FF2B5EF4-FFF2-40B4-BE49-F238E27FC236}">
                <a16:creationId xmlns:a16="http://schemas.microsoft.com/office/drawing/2014/main" id="{3557C3CA-72D3-A009-83CF-14FED2124977}"/>
              </a:ext>
            </a:extLst>
          </p:cNvPr>
          <p:cNvSpPr/>
          <p:nvPr/>
        </p:nvSpPr>
        <p:spPr>
          <a:xfrm flipH="1">
            <a:off x="1849815" y="3186788"/>
            <a:ext cx="576064" cy="605055"/>
          </a:xfrm>
          <a:prstGeom prst="rect">
            <a:avLst/>
          </a:prstGeom>
          <a:solidFill>
            <a:srgbClr val="0D4B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3" name="Rectangle 82">
            <a:extLst>
              <a:ext uri="{FF2B5EF4-FFF2-40B4-BE49-F238E27FC236}">
                <a16:creationId xmlns:a16="http://schemas.microsoft.com/office/drawing/2014/main" id="{7F0E99E2-EDA2-2052-5160-73C554157CBC}"/>
              </a:ext>
            </a:extLst>
          </p:cNvPr>
          <p:cNvSpPr/>
          <p:nvPr/>
        </p:nvSpPr>
        <p:spPr>
          <a:xfrm flipH="1">
            <a:off x="1849814" y="3752633"/>
            <a:ext cx="576064" cy="61393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4" name="Rectangle 83">
            <a:extLst>
              <a:ext uri="{FF2B5EF4-FFF2-40B4-BE49-F238E27FC236}">
                <a16:creationId xmlns:a16="http://schemas.microsoft.com/office/drawing/2014/main" id="{2F14DBA1-EC1F-EACE-F6F0-E813F0290488}"/>
              </a:ext>
            </a:extLst>
          </p:cNvPr>
          <p:cNvSpPr/>
          <p:nvPr/>
        </p:nvSpPr>
        <p:spPr>
          <a:xfrm flipH="1">
            <a:off x="1849814" y="4366564"/>
            <a:ext cx="576064" cy="660783"/>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5" name="Content Placeholder 3">
            <a:extLst>
              <a:ext uri="{FF2B5EF4-FFF2-40B4-BE49-F238E27FC236}">
                <a16:creationId xmlns:a16="http://schemas.microsoft.com/office/drawing/2014/main" id="{0BA93316-03BC-BA9D-D837-1F0175823CDF}"/>
              </a:ext>
            </a:extLst>
          </p:cNvPr>
          <p:cNvSpPr txBox="1">
            <a:spLocks/>
          </p:cNvSpPr>
          <p:nvPr/>
        </p:nvSpPr>
        <p:spPr bwMode="auto">
          <a:xfrm>
            <a:off x="1846443" y="1852256"/>
            <a:ext cx="576067" cy="274424"/>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228600" indent="-22225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458788" indent="-230188"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3pPr>
            <a:lvl4pPr marL="687388" indent="-228600"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917575" indent="-230188"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300" b="1" dirty="0">
                <a:solidFill>
                  <a:schemeClr val="bg1"/>
                </a:solidFill>
                <a:latin typeface="Helvetica" pitchFamily="2" charset="0"/>
              </a:rPr>
              <a:t>2019</a:t>
            </a:r>
          </a:p>
        </p:txBody>
      </p:sp>
      <p:sp>
        <p:nvSpPr>
          <p:cNvPr id="86" name="Content Placeholder 3">
            <a:extLst>
              <a:ext uri="{FF2B5EF4-FFF2-40B4-BE49-F238E27FC236}">
                <a16:creationId xmlns:a16="http://schemas.microsoft.com/office/drawing/2014/main" id="{EB3049AB-7AEA-B97C-8AF7-71A6BCFA1D64}"/>
              </a:ext>
            </a:extLst>
          </p:cNvPr>
          <p:cNvSpPr txBox="1">
            <a:spLocks/>
          </p:cNvSpPr>
          <p:nvPr/>
        </p:nvSpPr>
        <p:spPr bwMode="auto">
          <a:xfrm>
            <a:off x="1849816" y="2564170"/>
            <a:ext cx="576067" cy="308852"/>
          </a:xfrm>
          <a:prstGeom prst="rect">
            <a:avLst/>
          </a:prstGeom>
          <a:solidFill>
            <a:schemeClr val="accent2">
              <a:lumMod val="50000"/>
            </a:schemeClr>
          </a:solid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228600" indent="-22225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458788" indent="-230188"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3pPr>
            <a:lvl4pPr marL="687388" indent="-228600"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917575" indent="-230188"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300" b="1" dirty="0">
                <a:solidFill>
                  <a:schemeClr val="bg1"/>
                </a:solidFill>
                <a:latin typeface="Helvetica" pitchFamily="2" charset="0"/>
              </a:rPr>
              <a:t>2023</a:t>
            </a:r>
          </a:p>
        </p:txBody>
      </p:sp>
      <p:sp>
        <p:nvSpPr>
          <p:cNvPr id="87" name="Content Placeholder 3">
            <a:extLst>
              <a:ext uri="{FF2B5EF4-FFF2-40B4-BE49-F238E27FC236}">
                <a16:creationId xmlns:a16="http://schemas.microsoft.com/office/drawing/2014/main" id="{D138C160-E88E-49A5-664A-E88D364D501C}"/>
              </a:ext>
            </a:extLst>
          </p:cNvPr>
          <p:cNvSpPr txBox="1">
            <a:spLocks/>
          </p:cNvSpPr>
          <p:nvPr/>
        </p:nvSpPr>
        <p:spPr bwMode="auto">
          <a:xfrm>
            <a:off x="1849816" y="2923906"/>
            <a:ext cx="576067" cy="197524"/>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228600" indent="-22225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458788" indent="-230188"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3pPr>
            <a:lvl4pPr marL="687388" indent="-228600"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917575" indent="-230188"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300" b="1" dirty="0">
                <a:solidFill>
                  <a:schemeClr val="bg1"/>
                </a:solidFill>
                <a:latin typeface="Helvetica" pitchFamily="2" charset="0"/>
              </a:rPr>
              <a:t>2024</a:t>
            </a:r>
          </a:p>
        </p:txBody>
      </p:sp>
      <p:sp>
        <p:nvSpPr>
          <p:cNvPr id="88" name="Content Placeholder 3">
            <a:extLst>
              <a:ext uri="{FF2B5EF4-FFF2-40B4-BE49-F238E27FC236}">
                <a16:creationId xmlns:a16="http://schemas.microsoft.com/office/drawing/2014/main" id="{B8193E79-BC24-13EC-BBB1-777FB11E2384}"/>
              </a:ext>
            </a:extLst>
          </p:cNvPr>
          <p:cNvSpPr txBox="1">
            <a:spLocks/>
          </p:cNvSpPr>
          <p:nvPr/>
        </p:nvSpPr>
        <p:spPr bwMode="auto">
          <a:xfrm>
            <a:off x="1860451" y="3371985"/>
            <a:ext cx="576067" cy="274424"/>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228600" indent="-22225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458788" indent="-230188"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3pPr>
            <a:lvl4pPr marL="687388" indent="-228600"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917575" indent="-230188"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300" b="1" dirty="0">
                <a:solidFill>
                  <a:schemeClr val="bg1"/>
                </a:solidFill>
                <a:latin typeface="Helvetica" pitchFamily="2" charset="0"/>
              </a:rPr>
              <a:t>2025</a:t>
            </a:r>
          </a:p>
        </p:txBody>
      </p:sp>
      <p:sp>
        <p:nvSpPr>
          <p:cNvPr id="89" name="Content Placeholder 3">
            <a:extLst>
              <a:ext uri="{FF2B5EF4-FFF2-40B4-BE49-F238E27FC236}">
                <a16:creationId xmlns:a16="http://schemas.microsoft.com/office/drawing/2014/main" id="{92D1CF97-2E88-7B8D-47FE-28F1BAE14433}"/>
              </a:ext>
            </a:extLst>
          </p:cNvPr>
          <p:cNvSpPr txBox="1">
            <a:spLocks/>
          </p:cNvSpPr>
          <p:nvPr/>
        </p:nvSpPr>
        <p:spPr bwMode="auto">
          <a:xfrm>
            <a:off x="1849701" y="3926712"/>
            <a:ext cx="576067" cy="274424"/>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228600" indent="-22225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458788" indent="-230188"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3pPr>
            <a:lvl4pPr marL="687388" indent="-228600"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917575" indent="-230188"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300" b="1" dirty="0">
                <a:solidFill>
                  <a:schemeClr val="bg1"/>
                </a:solidFill>
                <a:latin typeface="Helvetica" pitchFamily="2" charset="0"/>
              </a:rPr>
              <a:t>2026</a:t>
            </a:r>
          </a:p>
        </p:txBody>
      </p:sp>
      <p:sp>
        <p:nvSpPr>
          <p:cNvPr id="90" name="Content Placeholder 3">
            <a:extLst>
              <a:ext uri="{FF2B5EF4-FFF2-40B4-BE49-F238E27FC236}">
                <a16:creationId xmlns:a16="http://schemas.microsoft.com/office/drawing/2014/main" id="{A9B174CB-CAFB-4DD1-643B-9847D5467B0D}"/>
              </a:ext>
            </a:extLst>
          </p:cNvPr>
          <p:cNvSpPr txBox="1">
            <a:spLocks/>
          </p:cNvSpPr>
          <p:nvPr/>
        </p:nvSpPr>
        <p:spPr bwMode="auto">
          <a:xfrm>
            <a:off x="1849810" y="4607751"/>
            <a:ext cx="576067" cy="274424"/>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228600" indent="-22225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458788" indent="-230188"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3pPr>
            <a:lvl4pPr marL="687388" indent="-228600"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917575" indent="-230188"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300" b="1" dirty="0">
                <a:solidFill>
                  <a:schemeClr val="bg1"/>
                </a:solidFill>
                <a:latin typeface="Helvetica" pitchFamily="2" charset="0"/>
              </a:rPr>
              <a:t>2027</a:t>
            </a:r>
          </a:p>
        </p:txBody>
      </p:sp>
      <p:sp>
        <p:nvSpPr>
          <p:cNvPr id="91" name="Content Placeholder 3">
            <a:extLst>
              <a:ext uri="{FF2B5EF4-FFF2-40B4-BE49-F238E27FC236}">
                <a16:creationId xmlns:a16="http://schemas.microsoft.com/office/drawing/2014/main" id="{0BCE86EF-921B-F3C8-79E2-C41AC91951A6}"/>
              </a:ext>
            </a:extLst>
          </p:cNvPr>
          <p:cNvSpPr txBox="1">
            <a:spLocks/>
          </p:cNvSpPr>
          <p:nvPr/>
        </p:nvSpPr>
        <p:spPr bwMode="auto">
          <a:xfrm>
            <a:off x="1837236" y="5577447"/>
            <a:ext cx="576067" cy="274424"/>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228600" indent="-22225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458788" indent="-230188"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3pPr>
            <a:lvl4pPr marL="687388" indent="-228600"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917575" indent="-230188"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300" b="1" dirty="0">
                <a:solidFill>
                  <a:schemeClr val="accent3"/>
                </a:solidFill>
                <a:latin typeface="Helvetica" pitchFamily="2" charset="0"/>
              </a:rPr>
              <a:t>2028</a:t>
            </a:r>
            <a:r>
              <a:rPr lang="en-US" sz="1300" dirty="0">
                <a:solidFill>
                  <a:schemeClr val="accent3"/>
                </a:solidFill>
                <a:latin typeface="Helvetica" pitchFamily="2" charset="0"/>
              </a:rPr>
              <a:t>+</a:t>
            </a:r>
          </a:p>
        </p:txBody>
      </p:sp>
      <p:sp>
        <p:nvSpPr>
          <p:cNvPr id="92" name="Oval 91">
            <a:extLst>
              <a:ext uri="{FF2B5EF4-FFF2-40B4-BE49-F238E27FC236}">
                <a16:creationId xmlns:a16="http://schemas.microsoft.com/office/drawing/2014/main" id="{5E8723AC-8617-1CC6-04D1-FE7862BCC43D}"/>
              </a:ext>
            </a:extLst>
          </p:cNvPr>
          <p:cNvSpPr/>
          <p:nvPr/>
        </p:nvSpPr>
        <p:spPr>
          <a:xfrm>
            <a:off x="2806057" y="1738680"/>
            <a:ext cx="122310" cy="12231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3" name="Oval 92">
            <a:extLst>
              <a:ext uri="{FF2B5EF4-FFF2-40B4-BE49-F238E27FC236}">
                <a16:creationId xmlns:a16="http://schemas.microsoft.com/office/drawing/2014/main" id="{8566729E-F3F6-C880-7AAA-EC18F6EBAC26}"/>
              </a:ext>
            </a:extLst>
          </p:cNvPr>
          <p:cNvSpPr/>
          <p:nvPr/>
        </p:nvSpPr>
        <p:spPr>
          <a:xfrm>
            <a:off x="2806057" y="2042866"/>
            <a:ext cx="122310" cy="12231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4" name="Oval 93">
            <a:extLst>
              <a:ext uri="{FF2B5EF4-FFF2-40B4-BE49-F238E27FC236}">
                <a16:creationId xmlns:a16="http://schemas.microsoft.com/office/drawing/2014/main" id="{73A4AEBF-9A65-9FB1-011A-9E230A50260D}"/>
              </a:ext>
            </a:extLst>
          </p:cNvPr>
          <p:cNvSpPr/>
          <p:nvPr/>
        </p:nvSpPr>
        <p:spPr>
          <a:xfrm>
            <a:off x="2809430" y="2678717"/>
            <a:ext cx="122310" cy="122310"/>
          </a:xfrm>
          <a:prstGeom prst="ellipse">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5" name="Oval 94">
            <a:extLst>
              <a:ext uri="{FF2B5EF4-FFF2-40B4-BE49-F238E27FC236}">
                <a16:creationId xmlns:a16="http://schemas.microsoft.com/office/drawing/2014/main" id="{EA5E7D7B-F74C-0EC1-0FE7-BD49866D1A82}"/>
              </a:ext>
            </a:extLst>
          </p:cNvPr>
          <p:cNvSpPr/>
          <p:nvPr/>
        </p:nvSpPr>
        <p:spPr>
          <a:xfrm>
            <a:off x="2809430" y="2982903"/>
            <a:ext cx="122310" cy="122310"/>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6" name="Oval 95">
            <a:extLst>
              <a:ext uri="{FF2B5EF4-FFF2-40B4-BE49-F238E27FC236}">
                <a16:creationId xmlns:a16="http://schemas.microsoft.com/office/drawing/2014/main" id="{3843943D-359E-CA04-7749-91AF36D6C090}"/>
              </a:ext>
            </a:extLst>
          </p:cNvPr>
          <p:cNvSpPr/>
          <p:nvPr/>
        </p:nvSpPr>
        <p:spPr>
          <a:xfrm>
            <a:off x="2809430" y="3287089"/>
            <a:ext cx="122310" cy="122310"/>
          </a:xfrm>
          <a:prstGeom prst="ellipse">
            <a:avLst/>
          </a:prstGeom>
          <a:solidFill>
            <a:srgbClr val="0D4B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7" name="Oval 96">
            <a:extLst>
              <a:ext uri="{FF2B5EF4-FFF2-40B4-BE49-F238E27FC236}">
                <a16:creationId xmlns:a16="http://schemas.microsoft.com/office/drawing/2014/main" id="{8B8C7689-C56B-295C-B7F1-CF01E2B419F0}"/>
              </a:ext>
            </a:extLst>
          </p:cNvPr>
          <p:cNvSpPr/>
          <p:nvPr/>
        </p:nvSpPr>
        <p:spPr>
          <a:xfrm>
            <a:off x="2809430" y="3591275"/>
            <a:ext cx="122310" cy="122310"/>
          </a:xfrm>
          <a:prstGeom prst="ellipse">
            <a:avLst/>
          </a:prstGeom>
          <a:solidFill>
            <a:srgbClr val="0D4B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8" name="Oval 97">
            <a:extLst>
              <a:ext uri="{FF2B5EF4-FFF2-40B4-BE49-F238E27FC236}">
                <a16:creationId xmlns:a16="http://schemas.microsoft.com/office/drawing/2014/main" id="{5302DDC6-2E69-B8EF-94C0-199C4F18D527}"/>
              </a:ext>
            </a:extLst>
          </p:cNvPr>
          <p:cNvSpPr/>
          <p:nvPr/>
        </p:nvSpPr>
        <p:spPr>
          <a:xfrm>
            <a:off x="2809430" y="3894426"/>
            <a:ext cx="122310" cy="12231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9" name="Oval 98">
            <a:extLst>
              <a:ext uri="{FF2B5EF4-FFF2-40B4-BE49-F238E27FC236}">
                <a16:creationId xmlns:a16="http://schemas.microsoft.com/office/drawing/2014/main" id="{03460E77-74C4-8322-C84F-4C96C83253FE}"/>
              </a:ext>
            </a:extLst>
          </p:cNvPr>
          <p:cNvSpPr/>
          <p:nvPr/>
        </p:nvSpPr>
        <p:spPr>
          <a:xfrm>
            <a:off x="2809430" y="4198612"/>
            <a:ext cx="122310" cy="12231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0" name="Oval 99">
            <a:extLst>
              <a:ext uri="{FF2B5EF4-FFF2-40B4-BE49-F238E27FC236}">
                <a16:creationId xmlns:a16="http://schemas.microsoft.com/office/drawing/2014/main" id="{443A4FBA-4960-C9B1-9C26-9B0B5A43634E}"/>
              </a:ext>
            </a:extLst>
          </p:cNvPr>
          <p:cNvSpPr/>
          <p:nvPr/>
        </p:nvSpPr>
        <p:spPr>
          <a:xfrm>
            <a:off x="2809430" y="4502798"/>
            <a:ext cx="122310" cy="12231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1" name="Oval 100">
            <a:extLst>
              <a:ext uri="{FF2B5EF4-FFF2-40B4-BE49-F238E27FC236}">
                <a16:creationId xmlns:a16="http://schemas.microsoft.com/office/drawing/2014/main" id="{A69B73D1-D765-1A5C-D43E-8DE67BA961BB}"/>
              </a:ext>
            </a:extLst>
          </p:cNvPr>
          <p:cNvSpPr/>
          <p:nvPr/>
        </p:nvSpPr>
        <p:spPr>
          <a:xfrm>
            <a:off x="2809430" y="4806984"/>
            <a:ext cx="122310" cy="12231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2" name="Oval 101">
            <a:extLst>
              <a:ext uri="{FF2B5EF4-FFF2-40B4-BE49-F238E27FC236}">
                <a16:creationId xmlns:a16="http://schemas.microsoft.com/office/drawing/2014/main" id="{6E99B48B-964D-7747-120F-4A6B1147EADB}"/>
              </a:ext>
            </a:extLst>
          </p:cNvPr>
          <p:cNvSpPr/>
          <p:nvPr/>
        </p:nvSpPr>
        <p:spPr>
          <a:xfrm>
            <a:off x="2809430" y="5111170"/>
            <a:ext cx="122310" cy="12231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3" name="Oval 102">
            <a:extLst>
              <a:ext uri="{FF2B5EF4-FFF2-40B4-BE49-F238E27FC236}">
                <a16:creationId xmlns:a16="http://schemas.microsoft.com/office/drawing/2014/main" id="{3DBDFBEB-68C1-1A8B-9F38-E77A69D020C6}"/>
              </a:ext>
            </a:extLst>
          </p:cNvPr>
          <p:cNvSpPr/>
          <p:nvPr/>
        </p:nvSpPr>
        <p:spPr>
          <a:xfrm>
            <a:off x="2808806" y="5393006"/>
            <a:ext cx="122310" cy="12231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4" name="Oval 103">
            <a:extLst>
              <a:ext uri="{FF2B5EF4-FFF2-40B4-BE49-F238E27FC236}">
                <a16:creationId xmlns:a16="http://schemas.microsoft.com/office/drawing/2014/main" id="{D11386D3-7761-5437-4C9A-BA8AE1790E01}"/>
              </a:ext>
            </a:extLst>
          </p:cNvPr>
          <p:cNvSpPr/>
          <p:nvPr/>
        </p:nvSpPr>
        <p:spPr>
          <a:xfrm>
            <a:off x="2808806" y="5697192"/>
            <a:ext cx="122310" cy="12231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5" name="TextBox 104">
            <a:extLst>
              <a:ext uri="{FF2B5EF4-FFF2-40B4-BE49-F238E27FC236}">
                <a16:creationId xmlns:a16="http://schemas.microsoft.com/office/drawing/2014/main" id="{AD38C49A-9CB4-9435-CAEC-D37D6633B062}"/>
              </a:ext>
            </a:extLst>
          </p:cNvPr>
          <p:cNvSpPr txBox="1"/>
          <p:nvPr/>
        </p:nvSpPr>
        <p:spPr>
          <a:xfrm>
            <a:off x="2447777" y="5022503"/>
            <a:ext cx="360040" cy="184666"/>
          </a:xfrm>
          <a:prstGeom prst="rect">
            <a:avLst/>
          </a:prstGeom>
          <a:noFill/>
        </p:spPr>
        <p:txBody>
          <a:bodyPr wrap="square">
            <a:spAutoFit/>
          </a:bodyPr>
          <a:lstStyle/>
          <a:p>
            <a:pPr algn="ctr"/>
            <a:r>
              <a:rPr lang="en-US" sz="600" dirty="0">
                <a:solidFill>
                  <a:schemeClr val="bg1">
                    <a:lumMod val="50000"/>
                  </a:schemeClr>
                </a:solidFill>
                <a:latin typeface="Helvetica" pitchFamily="2" charset="0"/>
              </a:rPr>
              <a:t>2028</a:t>
            </a:r>
          </a:p>
        </p:txBody>
      </p:sp>
      <p:sp>
        <p:nvSpPr>
          <p:cNvPr id="106" name="TextBox 105">
            <a:extLst>
              <a:ext uri="{FF2B5EF4-FFF2-40B4-BE49-F238E27FC236}">
                <a16:creationId xmlns:a16="http://schemas.microsoft.com/office/drawing/2014/main" id="{CE0EFADB-6ED7-0531-40F7-A1BC944C28CB}"/>
              </a:ext>
            </a:extLst>
          </p:cNvPr>
          <p:cNvSpPr txBox="1"/>
          <p:nvPr/>
        </p:nvSpPr>
        <p:spPr>
          <a:xfrm>
            <a:off x="2453020" y="4717856"/>
            <a:ext cx="360040" cy="184666"/>
          </a:xfrm>
          <a:prstGeom prst="rect">
            <a:avLst/>
          </a:prstGeom>
          <a:noFill/>
        </p:spPr>
        <p:txBody>
          <a:bodyPr wrap="square">
            <a:spAutoFit/>
          </a:bodyPr>
          <a:lstStyle/>
          <a:p>
            <a:pPr algn="ctr"/>
            <a:r>
              <a:rPr lang="en-US" sz="600" dirty="0">
                <a:solidFill>
                  <a:schemeClr val="bg1">
                    <a:lumMod val="50000"/>
                  </a:schemeClr>
                </a:solidFill>
                <a:latin typeface="Helvetica" pitchFamily="2" charset="0"/>
              </a:rPr>
              <a:t>2027</a:t>
            </a:r>
          </a:p>
        </p:txBody>
      </p:sp>
      <p:sp>
        <p:nvSpPr>
          <p:cNvPr id="107" name="TextBox 106">
            <a:extLst>
              <a:ext uri="{FF2B5EF4-FFF2-40B4-BE49-F238E27FC236}">
                <a16:creationId xmlns:a16="http://schemas.microsoft.com/office/drawing/2014/main" id="{60DD8F0B-1AD0-9E2B-1517-E0FD7600035C}"/>
              </a:ext>
            </a:extLst>
          </p:cNvPr>
          <p:cNvSpPr txBox="1"/>
          <p:nvPr/>
        </p:nvSpPr>
        <p:spPr>
          <a:xfrm>
            <a:off x="2453020" y="4412203"/>
            <a:ext cx="360040" cy="184666"/>
          </a:xfrm>
          <a:prstGeom prst="rect">
            <a:avLst/>
          </a:prstGeom>
          <a:noFill/>
        </p:spPr>
        <p:txBody>
          <a:bodyPr wrap="square">
            <a:spAutoFit/>
          </a:bodyPr>
          <a:lstStyle/>
          <a:p>
            <a:pPr algn="ctr"/>
            <a:r>
              <a:rPr lang="en-US" sz="600" dirty="0">
                <a:solidFill>
                  <a:schemeClr val="bg1">
                    <a:lumMod val="50000"/>
                  </a:schemeClr>
                </a:solidFill>
                <a:latin typeface="Helvetica" pitchFamily="2" charset="0"/>
              </a:rPr>
              <a:t>2027</a:t>
            </a:r>
          </a:p>
        </p:txBody>
      </p:sp>
      <p:sp>
        <p:nvSpPr>
          <p:cNvPr id="108" name="TextBox 107">
            <a:extLst>
              <a:ext uri="{FF2B5EF4-FFF2-40B4-BE49-F238E27FC236}">
                <a16:creationId xmlns:a16="http://schemas.microsoft.com/office/drawing/2014/main" id="{271AA1F3-810F-0C10-D358-5BC6CFBC61B0}"/>
              </a:ext>
            </a:extLst>
          </p:cNvPr>
          <p:cNvSpPr txBox="1"/>
          <p:nvPr/>
        </p:nvSpPr>
        <p:spPr>
          <a:xfrm>
            <a:off x="2447158" y="4100444"/>
            <a:ext cx="360040" cy="184666"/>
          </a:xfrm>
          <a:prstGeom prst="rect">
            <a:avLst/>
          </a:prstGeom>
          <a:noFill/>
        </p:spPr>
        <p:txBody>
          <a:bodyPr wrap="square">
            <a:spAutoFit/>
          </a:bodyPr>
          <a:lstStyle/>
          <a:p>
            <a:pPr algn="ctr"/>
            <a:r>
              <a:rPr lang="en-US" sz="600" dirty="0">
                <a:solidFill>
                  <a:schemeClr val="bg1">
                    <a:lumMod val="50000"/>
                  </a:schemeClr>
                </a:solidFill>
                <a:latin typeface="Helvetica" pitchFamily="2" charset="0"/>
              </a:rPr>
              <a:t>2026</a:t>
            </a:r>
          </a:p>
        </p:txBody>
      </p:sp>
      <p:sp>
        <p:nvSpPr>
          <p:cNvPr id="109" name="TextBox 108">
            <a:extLst>
              <a:ext uri="{FF2B5EF4-FFF2-40B4-BE49-F238E27FC236}">
                <a16:creationId xmlns:a16="http://schemas.microsoft.com/office/drawing/2014/main" id="{A1F67247-8980-CF21-D638-9F7D5E7C639B}"/>
              </a:ext>
            </a:extLst>
          </p:cNvPr>
          <p:cNvSpPr txBox="1"/>
          <p:nvPr/>
        </p:nvSpPr>
        <p:spPr>
          <a:xfrm>
            <a:off x="2447158" y="3791000"/>
            <a:ext cx="360040" cy="184666"/>
          </a:xfrm>
          <a:prstGeom prst="rect">
            <a:avLst/>
          </a:prstGeom>
          <a:noFill/>
        </p:spPr>
        <p:txBody>
          <a:bodyPr wrap="square">
            <a:spAutoFit/>
          </a:bodyPr>
          <a:lstStyle/>
          <a:p>
            <a:pPr algn="ctr"/>
            <a:r>
              <a:rPr lang="en-US" sz="600" dirty="0">
                <a:solidFill>
                  <a:schemeClr val="bg1">
                    <a:lumMod val="50000"/>
                  </a:schemeClr>
                </a:solidFill>
                <a:latin typeface="Helvetica" pitchFamily="2" charset="0"/>
              </a:rPr>
              <a:t>2026</a:t>
            </a:r>
          </a:p>
        </p:txBody>
      </p:sp>
      <p:sp>
        <p:nvSpPr>
          <p:cNvPr id="110" name="TextBox 109">
            <a:extLst>
              <a:ext uri="{FF2B5EF4-FFF2-40B4-BE49-F238E27FC236}">
                <a16:creationId xmlns:a16="http://schemas.microsoft.com/office/drawing/2014/main" id="{7A775627-4A98-8A50-009F-734937B2B2B7}"/>
              </a:ext>
            </a:extLst>
          </p:cNvPr>
          <p:cNvSpPr txBox="1"/>
          <p:nvPr/>
        </p:nvSpPr>
        <p:spPr>
          <a:xfrm>
            <a:off x="2447158" y="3491237"/>
            <a:ext cx="360040" cy="184666"/>
          </a:xfrm>
          <a:prstGeom prst="rect">
            <a:avLst/>
          </a:prstGeom>
          <a:noFill/>
        </p:spPr>
        <p:txBody>
          <a:bodyPr wrap="square">
            <a:spAutoFit/>
          </a:bodyPr>
          <a:lstStyle/>
          <a:p>
            <a:pPr algn="ctr"/>
            <a:r>
              <a:rPr lang="en-US" sz="600" dirty="0">
                <a:solidFill>
                  <a:schemeClr val="bg1">
                    <a:lumMod val="50000"/>
                  </a:schemeClr>
                </a:solidFill>
                <a:latin typeface="Helvetica" pitchFamily="2" charset="0"/>
              </a:rPr>
              <a:t>2025</a:t>
            </a:r>
          </a:p>
        </p:txBody>
      </p:sp>
      <p:sp>
        <p:nvSpPr>
          <p:cNvPr id="111" name="TextBox 110">
            <a:extLst>
              <a:ext uri="{FF2B5EF4-FFF2-40B4-BE49-F238E27FC236}">
                <a16:creationId xmlns:a16="http://schemas.microsoft.com/office/drawing/2014/main" id="{4D141DE4-A123-A88C-7D50-42AEC26F3751}"/>
              </a:ext>
            </a:extLst>
          </p:cNvPr>
          <p:cNvSpPr txBox="1"/>
          <p:nvPr/>
        </p:nvSpPr>
        <p:spPr>
          <a:xfrm>
            <a:off x="2447158" y="3183185"/>
            <a:ext cx="360040" cy="184666"/>
          </a:xfrm>
          <a:prstGeom prst="rect">
            <a:avLst/>
          </a:prstGeom>
          <a:noFill/>
        </p:spPr>
        <p:txBody>
          <a:bodyPr wrap="square">
            <a:spAutoFit/>
          </a:bodyPr>
          <a:lstStyle/>
          <a:p>
            <a:pPr algn="ctr"/>
            <a:r>
              <a:rPr lang="en-US" sz="600" dirty="0">
                <a:solidFill>
                  <a:schemeClr val="bg1">
                    <a:lumMod val="50000"/>
                  </a:schemeClr>
                </a:solidFill>
                <a:latin typeface="Helvetica" pitchFamily="2" charset="0"/>
              </a:rPr>
              <a:t>2025</a:t>
            </a:r>
          </a:p>
        </p:txBody>
      </p:sp>
      <p:sp>
        <p:nvSpPr>
          <p:cNvPr id="112" name="TextBox 111">
            <a:extLst>
              <a:ext uri="{FF2B5EF4-FFF2-40B4-BE49-F238E27FC236}">
                <a16:creationId xmlns:a16="http://schemas.microsoft.com/office/drawing/2014/main" id="{074142CA-1720-6DB9-0696-F1CCBADEEECD}"/>
              </a:ext>
            </a:extLst>
          </p:cNvPr>
          <p:cNvSpPr txBox="1"/>
          <p:nvPr/>
        </p:nvSpPr>
        <p:spPr>
          <a:xfrm>
            <a:off x="2453020" y="2890322"/>
            <a:ext cx="360040" cy="184666"/>
          </a:xfrm>
          <a:prstGeom prst="rect">
            <a:avLst/>
          </a:prstGeom>
          <a:noFill/>
        </p:spPr>
        <p:txBody>
          <a:bodyPr wrap="square">
            <a:spAutoFit/>
          </a:bodyPr>
          <a:lstStyle/>
          <a:p>
            <a:pPr algn="ctr"/>
            <a:r>
              <a:rPr lang="en-US" sz="600" dirty="0">
                <a:solidFill>
                  <a:schemeClr val="bg1">
                    <a:lumMod val="50000"/>
                  </a:schemeClr>
                </a:solidFill>
                <a:latin typeface="Helvetica" pitchFamily="2" charset="0"/>
              </a:rPr>
              <a:t>2024</a:t>
            </a:r>
          </a:p>
        </p:txBody>
      </p:sp>
      <p:sp>
        <p:nvSpPr>
          <p:cNvPr id="113" name="TextBox 112">
            <a:extLst>
              <a:ext uri="{FF2B5EF4-FFF2-40B4-BE49-F238E27FC236}">
                <a16:creationId xmlns:a16="http://schemas.microsoft.com/office/drawing/2014/main" id="{05EE7641-1F3E-CA01-DCE6-716545E4FC90}"/>
              </a:ext>
            </a:extLst>
          </p:cNvPr>
          <p:cNvSpPr txBox="1"/>
          <p:nvPr/>
        </p:nvSpPr>
        <p:spPr>
          <a:xfrm>
            <a:off x="2447158" y="2585675"/>
            <a:ext cx="360040" cy="184666"/>
          </a:xfrm>
          <a:prstGeom prst="rect">
            <a:avLst/>
          </a:prstGeom>
          <a:noFill/>
        </p:spPr>
        <p:txBody>
          <a:bodyPr wrap="square">
            <a:spAutoFit/>
          </a:bodyPr>
          <a:lstStyle/>
          <a:p>
            <a:pPr algn="ctr"/>
            <a:r>
              <a:rPr lang="en-US" sz="600" dirty="0">
                <a:solidFill>
                  <a:schemeClr val="bg1">
                    <a:lumMod val="50000"/>
                  </a:schemeClr>
                </a:solidFill>
                <a:latin typeface="Helvetica" pitchFamily="2" charset="0"/>
              </a:rPr>
              <a:t>2023</a:t>
            </a:r>
          </a:p>
        </p:txBody>
      </p:sp>
      <p:sp>
        <p:nvSpPr>
          <p:cNvPr id="114" name="TextBox 113">
            <a:extLst>
              <a:ext uri="{FF2B5EF4-FFF2-40B4-BE49-F238E27FC236}">
                <a16:creationId xmlns:a16="http://schemas.microsoft.com/office/drawing/2014/main" id="{51316F0B-E944-677E-4C40-443BCBA1E70D}"/>
              </a:ext>
            </a:extLst>
          </p:cNvPr>
          <p:cNvSpPr txBox="1"/>
          <p:nvPr/>
        </p:nvSpPr>
        <p:spPr>
          <a:xfrm>
            <a:off x="2443785" y="1949127"/>
            <a:ext cx="360040" cy="184666"/>
          </a:xfrm>
          <a:prstGeom prst="rect">
            <a:avLst/>
          </a:prstGeom>
          <a:noFill/>
        </p:spPr>
        <p:txBody>
          <a:bodyPr wrap="square">
            <a:spAutoFit/>
          </a:bodyPr>
          <a:lstStyle/>
          <a:p>
            <a:pPr algn="ctr"/>
            <a:r>
              <a:rPr lang="en-US" sz="600" dirty="0">
                <a:solidFill>
                  <a:schemeClr val="bg1">
                    <a:lumMod val="50000"/>
                  </a:schemeClr>
                </a:solidFill>
                <a:latin typeface="Helvetica" pitchFamily="2" charset="0"/>
              </a:rPr>
              <a:t>2019</a:t>
            </a:r>
          </a:p>
        </p:txBody>
      </p:sp>
      <p:sp>
        <p:nvSpPr>
          <p:cNvPr id="115" name="TextBox 114">
            <a:extLst>
              <a:ext uri="{FF2B5EF4-FFF2-40B4-BE49-F238E27FC236}">
                <a16:creationId xmlns:a16="http://schemas.microsoft.com/office/drawing/2014/main" id="{F439727E-C7F2-848F-76CE-49574E0C4B8E}"/>
              </a:ext>
            </a:extLst>
          </p:cNvPr>
          <p:cNvSpPr txBox="1"/>
          <p:nvPr/>
        </p:nvSpPr>
        <p:spPr>
          <a:xfrm>
            <a:off x="2439599" y="1646347"/>
            <a:ext cx="360040" cy="184666"/>
          </a:xfrm>
          <a:prstGeom prst="rect">
            <a:avLst/>
          </a:prstGeom>
          <a:noFill/>
        </p:spPr>
        <p:txBody>
          <a:bodyPr wrap="square">
            <a:spAutoFit/>
          </a:bodyPr>
          <a:lstStyle/>
          <a:p>
            <a:pPr algn="ctr"/>
            <a:r>
              <a:rPr lang="en-US" sz="600" dirty="0">
                <a:solidFill>
                  <a:schemeClr val="bg1">
                    <a:lumMod val="50000"/>
                  </a:schemeClr>
                </a:solidFill>
                <a:latin typeface="Helvetica" pitchFamily="2" charset="0"/>
              </a:rPr>
              <a:t>2019</a:t>
            </a:r>
          </a:p>
        </p:txBody>
      </p:sp>
      <p:cxnSp>
        <p:nvCxnSpPr>
          <p:cNvPr id="116" name="Straight Connector 115">
            <a:extLst>
              <a:ext uri="{FF2B5EF4-FFF2-40B4-BE49-F238E27FC236}">
                <a16:creationId xmlns:a16="http://schemas.microsoft.com/office/drawing/2014/main" id="{1C100E5D-F3EA-FC39-4BBE-988E8FC9845F}"/>
              </a:ext>
            </a:extLst>
          </p:cNvPr>
          <p:cNvCxnSpPr>
            <a:cxnSpLocks/>
            <a:endCxn id="118" idx="2"/>
          </p:cNvCxnSpPr>
          <p:nvPr/>
        </p:nvCxnSpPr>
        <p:spPr>
          <a:xfrm>
            <a:off x="2281859" y="2447529"/>
            <a:ext cx="527566" cy="0"/>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7" name="Content Placeholder 3">
            <a:extLst>
              <a:ext uri="{FF2B5EF4-FFF2-40B4-BE49-F238E27FC236}">
                <a16:creationId xmlns:a16="http://schemas.microsoft.com/office/drawing/2014/main" id="{550EDE0C-23D2-169A-671A-AF75522FCD04}"/>
              </a:ext>
            </a:extLst>
          </p:cNvPr>
          <p:cNvSpPr txBox="1">
            <a:spLocks/>
          </p:cNvSpPr>
          <p:nvPr/>
        </p:nvSpPr>
        <p:spPr bwMode="auto">
          <a:xfrm>
            <a:off x="1849811" y="2282239"/>
            <a:ext cx="576067" cy="293837"/>
          </a:xfrm>
          <a:prstGeom prst="rect">
            <a:avLst/>
          </a:prstGeom>
          <a:solidFill>
            <a:schemeClr val="accent3">
              <a:lumMod val="90000"/>
              <a:lumOff val="10000"/>
            </a:schemeClr>
          </a:solid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228600" indent="-22225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458788" indent="-230188"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3pPr>
            <a:lvl4pPr marL="687388" indent="-228600"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917575" indent="-230188"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300" b="1" dirty="0">
                <a:solidFill>
                  <a:schemeClr val="bg1"/>
                </a:solidFill>
                <a:latin typeface="Helvetica" pitchFamily="2" charset="0"/>
              </a:rPr>
              <a:t>2022</a:t>
            </a:r>
          </a:p>
        </p:txBody>
      </p:sp>
      <p:sp>
        <p:nvSpPr>
          <p:cNvPr id="118" name="Oval 117">
            <a:extLst>
              <a:ext uri="{FF2B5EF4-FFF2-40B4-BE49-F238E27FC236}">
                <a16:creationId xmlns:a16="http://schemas.microsoft.com/office/drawing/2014/main" id="{CB308284-1A11-D352-A5E7-9174410B7938}"/>
              </a:ext>
            </a:extLst>
          </p:cNvPr>
          <p:cNvSpPr/>
          <p:nvPr/>
        </p:nvSpPr>
        <p:spPr>
          <a:xfrm>
            <a:off x="2809425" y="2386374"/>
            <a:ext cx="122310" cy="122310"/>
          </a:xfrm>
          <a:prstGeom prst="ellipse">
            <a:avLst/>
          </a:prstGeom>
          <a:solidFill>
            <a:schemeClr val="accent3">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9" name="TextBox 118">
            <a:extLst>
              <a:ext uri="{FF2B5EF4-FFF2-40B4-BE49-F238E27FC236}">
                <a16:creationId xmlns:a16="http://schemas.microsoft.com/office/drawing/2014/main" id="{5E1D821D-0CC7-C1F3-3228-15A80DFF752F}"/>
              </a:ext>
            </a:extLst>
          </p:cNvPr>
          <p:cNvSpPr txBox="1"/>
          <p:nvPr/>
        </p:nvSpPr>
        <p:spPr>
          <a:xfrm>
            <a:off x="2447153" y="2293332"/>
            <a:ext cx="360040" cy="184666"/>
          </a:xfrm>
          <a:prstGeom prst="rect">
            <a:avLst/>
          </a:prstGeom>
          <a:noFill/>
        </p:spPr>
        <p:txBody>
          <a:bodyPr wrap="square">
            <a:spAutoFit/>
          </a:bodyPr>
          <a:lstStyle/>
          <a:p>
            <a:pPr algn="ctr"/>
            <a:r>
              <a:rPr lang="en-US" sz="600" dirty="0">
                <a:solidFill>
                  <a:schemeClr val="bg1">
                    <a:lumMod val="50000"/>
                  </a:schemeClr>
                </a:solidFill>
                <a:latin typeface="Helvetica" pitchFamily="2" charset="0"/>
              </a:rPr>
              <a:t>2022</a:t>
            </a:r>
          </a:p>
        </p:txBody>
      </p:sp>
    </p:spTree>
    <p:extLst>
      <p:ext uri="{BB962C8B-B14F-4D97-AF65-F5344CB8AC3E}">
        <p14:creationId xmlns:p14="http://schemas.microsoft.com/office/powerpoint/2010/main" val="3787233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718BF9-C96C-E63E-B8C8-75ED66124146}"/>
              </a:ext>
            </a:extLst>
          </p:cNvPr>
          <p:cNvSpPr>
            <a:spLocks noGrp="1"/>
          </p:cNvSpPr>
          <p:nvPr>
            <p:ph type="body" sz="quarter" idx="12"/>
          </p:nvPr>
        </p:nvSpPr>
        <p:spPr/>
        <p:txBody>
          <a:bodyPr/>
          <a:lstStyle/>
          <a:p>
            <a:r>
              <a:rPr lang="en-US" dirty="0"/>
              <a:t>Path to ESG reporting mandates</a:t>
            </a:r>
          </a:p>
        </p:txBody>
      </p:sp>
      <p:sp>
        <p:nvSpPr>
          <p:cNvPr id="4" name="Text Placeholder 3">
            <a:extLst>
              <a:ext uri="{FF2B5EF4-FFF2-40B4-BE49-F238E27FC236}">
                <a16:creationId xmlns:a16="http://schemas.microsoft.com/office/drawing/2014/main" id="{12997D43-EF92-7EAA-4226-2D0CA04C24A5}"/>
              </a:ext>
            </a:extLst>
          </p:cNvPr>
          <p:cNvSpPr txBox="1">
            <a:spLocks/>
          </p:cNvSpPr>
          <p:nvPr/>
        </p:nvSpPr>
        <p:spPr>
          <a:xfrm>
            <a:off x="8261628" y="1857615"/>
            <a:ext cx="3316288" cy="3143250"/>
          </a:xfrm>
          <a:prstGeom prst="roundRect">
            <a:avLst>
              <a:gd name="adj" fmla="val 4902"/>
            </a:avLst>
          </a:prstGeom>
          <a:solidFill>
            <a:schemeClr val="bg1">
              <a:lumMod val="95000"/>
            </a:schemeClr>
          </a:solidFill>
          <a:ln w="12700" cap="flat" cmpd="sng" algn="ctr">
            <a:noFill/>
            <a:prstDash val="solid"/>
            <a:miter lim="800000"/>
          </a:ln>
        </p:spPr>
        <p:style>
          <a:lnRef idx="2">
            <a:schemeClr val="accent2"/>
          </a:lnRef>
          <a:fillRef idx="1">
            <a:schemeClr val="lt1"/>
          </a:fillRef>
          <a:effectRef idx="0">
            <a:schemeClr val="accent2"/>
          </a:effectRef>
          <a:fontRef idx="minor">
            <a:schemeClr val="dk1"/>
          </a:fontRef>
        </p:style>
        <p:txBody>
          <a:bodyPr/>
          <a:lst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dk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dk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dk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dk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ctr"/>
            <a:r>
              <a:rPr lang="en-US" sz="2000">
                <a:latin typeface="Helvetica" pitchFamily="2" charset="0"/>
              </a:rPr>
              <a:t>Control Tower</a:t>
            </a:r>
          </a:p>
          <a:p>
            <a:r>
              <a:rPr lang="en-US">
                <a:latin typeface="Helvetica" pitchFamily="2" charset="0"/>
              </a:rPr>
              <a:t>Compliance &amp; Improvements</a:t>
            </a:r>
          </a:p>
          <a:p>
            <a:pPr marL="292100" lvl="1" indent="-285750"/>
            <a:r>
              <a:rPr lang="en-US">
                <a:latin typeface="Helvetica" pitchFamily="2" charset="0"/>
              </a:rPr>
              <a:t>Regulatory Submissions</a:t>
            </a:r>
          </a:p>
          <a:p>
            <a:pPr marL="292100" lvl="1" indent="-285750"/>
            <a:r>
              <a:rPr lang="en-US">
                <a:latin typeface="Helvetica" pitchFamily="2" charset="0"/>
              </a:rPr>
              <a:t>Drive Progress</a:t>
            </a:r>
          </a:p>
          <a:p>
            <a:pPr marL="292100" lvl="1" indent="-285750"/>
            <a:r>
              <a:rPr lang="en-US">
                <a:latin typeface="Helvetica" pitchFamily="2" charset="0"/>
              </a:rPr>
              <a:t>Forecasting</a:t>
            </a:r>
            <a:endParaRPr lang="en-US" dirty="0">
              <a:latin typeface="Helvetica" pitchFamily="2" charset="0"/>
            </a:endParaRPr>
          </a:p>
        </p:txBody>
      </p:sp>
      <p:sp>
        <p:nvSpPr>
          <p:cNvPr id="5" name="Text Placeholder 2">
            <a:extLst>
              <a:ext uri="{FF2B5EF4-FFF2-40B4-BE49-F238E27FC236}">
                <a16:creationId xmlns:a16="http://schemas.microsoft.com/office/drawing/2014/main" id="{675736E7-67F1-9789-A546-F11F0B3B809F}"/>
              </a:ext>
            </a:extLst>
          </p:cNvPr>
          <p:cNvSpPr txBox="1">
            <a:spLocks/>
          </p:cNvSpPr>
          <p:nvPr/>
        </p:nvSpPr>
        <p:spPr>
          <a:xfrm>
            <a:off x="610252" y="1857615"/>
            <a:ext cx="3316288" cy="3143250"/>
          </a:xfrm>
          <a:prstGeom prst="roundRect">
            <a:avLst>
              <a:gd name="adj" fmla="val 4902"/>
            </a:avLst>
          </a:prstGeom>
          <a:solidFill>
            <a:schemeClr val="bg1">
              <a:lumMod val="95000"/>
            </a:schemeClr>
          </a:solidFill>
          <a:ln w="12700" cap="flat" cmpd="sng" algn="ctr">
            <a:noFill/>
            <a:prstDash val="solid"/>
            <a:miter lim="800000"/>
          </a:ln>
        </p:spPr>
        <p:style>
          <a:lnRef idx="2">
            <a:schemeClr val="accent2"/>
          </a:lnRef>
          <a:fillRef idx="1">
            <a:schemeClr val="lt1"/>
          </a:fillRef>
          <a:effectRef idx="0">
            <a:schemeClr val="accent2"/>
          </a:effectRef>
          <a:fontRef idx="minor">
            <a:schemeClr val="dk1"/>
          </a:fontRef>
        </p:style>
        <p:txBody>
          <a:bodyPr>
            <a:normAutofit lnSpcReduction="10000"/>
          </a:bodyPr>
          <a:lst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dk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dk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dk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dk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ctr"/>
            <a:r>
              <a:rPr lang="en-US" sz="2000">
                <a:latin typeface="Helvetica" pitchFamily="2" charset="0"/>
              </a:rPr>
              <a:t>ESG Metrics</a:t>
            </a:r>
          </a:p>
          <a:p>
            <a:r>
              <a:rPr lang="en-US">
                <a:latin typeface="Helvetica" pitchFamily="2" charset="0"/>
              </a:rPr>
              <a:t>Enterprise Sources </a:t>
            </a:r>
          </a:p>
          <a:p>
            <a:pPr marL="292100" lvl="1" indent="-285750"/>
            <a:r>
              <a:rPr lang="en-US">
                <a:latin typeface="Helvetica" pitchFamily="2" charset="0"/>
              </a:rPr>
              <a:t>Posted Invoices</a:t>
            </a:r>
          </a:p>
          <a:p>
            <a:pPr marL="292100" lvl="1" indent="-285750"/>
            <a:r>
              <a:rPr lang="en-US">
                <a:latin typeface="Helvetica" pitchFamily="2" charset="0"/>
              </a:rPr>
              <a:t>Invoice Images</a:t>
            </a:r>
          </a:p>
          <a:p>
            <a:pPr marL="0" indent="0">
              <a:lnSpc>
                <a:spcPct val="90000"/>
              </a:lnSpc>
              <a:spcBef>
                <a:spcPts val="1000"/>
              </a:spcBef>
              <a:buClrTx/>
              <a:buFont typeface="Arial" panose="020B0604020202020204" pitchFamily="34" charset="0"/>
              <a:buNone/>
              <a:defRPr/>
            </a:pPr>
            <a:r>
              <a:rPr lang="en-US" sz="1600" b="1">
                <a:solidFill>
                  <a:srgbClr val="000000"/>
                </a:solidFill>
                <a:latin typeface="Helvetica" pitchFamily="2" charset="0"/>
              </a:rPr>
              <a:t>Carbon Footprint </a:t>
            </a:r>
          </a:p>
          <a:p>
            <a:pPr marL="292100" lvl="1" indent="-285750"/>
            <a:r>
              <a:rPr lang="en-US">
                <a:latin typeface="Helvetica" pitchFamily="2" charset="0"/>
              </a:rPr>
              <a:t>Electricity, Gas, Fuel, Waste Management, Others…</a:t>
            </a:r>
            <a:endParaRPr lang="en-US" sz="1600" b="1">
              <a:solidFill>
                <a:srgbClr val="000000"/>
              </a:solidFill>
              <a:latin typeface="Helvetica" pitchFamily="2" charset="0"/>
            </a:endParaRPr>
          </a:p>
          <a:p>
            <a:pPr lvl="1"/>
            <a:endParaRPr lang="en-US" dirty="0">
              <a:latin typeface="Helvetica" pitchFamily="2" charset="0"/>
            </a:endParaRPr>
          </a:p>
        </p:txBody>
      </p:sp>
      <p:sp>
        <p:nvSpPr>
          <p:cNvPr id="6" name="Text Placeholder 4">
            <a:extLst>
              <a:ext uri="{FF2B5EF4-FFF2-40B4-BE49-F238E27FC236}">
                <a16:creationId xmlns:a16="http://schemas.microsoft.com/office/drawing/2014/main" id="{DA93B496-CA07-D96A-F898-94F5268D14EE}"/>
              </a:ext>
            </a:extLst>
          </p:cNvPr>
          <p:cNvSpPr txBox="1">
            <a:spLocks/>
          </p:cNvSpPr>
          <p:nvPr/>
        </p:nvSpPr>
        <p:spPr>
          <a:xfrm>
            <a:off x="4442663" y="1857615"/>
            <a:ext cx="3316288" cy="3143250"/>
          </a:xfrm>
          <a:prstGeom prst="roundRect">
            <a:avLst>
              <a:gd name="adj" fmla="val 4902"/>
            </a:avLst>
          </a:prstGeom>
          <a:solidFill>
            <a:schemeClr val="bg1">
              <a:lumMod val="95000"/>
            </a:schemeClr>
          </a:solidFill>
          <a:ln w="12700" cap="flat" cmpd="sng" algn="ctr">
            <a:noFill/>
            <a:prstDash val="solid"/>
            <a:miter lim="800000"/>
          </a:ln>
        </p:spPr>
        <p:style>
          <a:lnRef idx="2">
            <a:schemeClr val="accent2"/>
          </a:lnRef>
          <a:fillRef idx="1">
            <a:schemeClr val="lt1"/>
          </a:fillRef>
          <a:effectRef idx="0">
            <a:schemeClr val="accent2"/>
          </a:effectRef>
          <a:fontRef idx="minor">
            <a:schemeClr val="dk1"/>
          </a:fontRef>
        </p:style>
        <p:txBody>
          <a:bodyPr/>
          <a:lst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dk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dk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dk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dk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ctr"/>
            <a:r>
              <a:rPr lang="en-US" sz="2000">
                <a:latin typeface="Helvetica" pitchFamily="2" charset="0"/>
              </a:rPr>
              <a:t>ESG Reports</a:t>
            </a:r>
          </a:p>
          <a:p>
            <a:r>
              <a:rPr lang="en-US">
                <a:latin typeface="Helvetica" pitchFamily="2" charset="0"/>
              </a:rPr>
              <a:t>Merge &amp; View</a:t>
            </a:r>
          </a:p>
          <a:p>
            <a:pPr marL="292100" lvl="1" indent="-285750"/>
            <a:r>
              <a:rPr lang="en-US">
                <a:latin typeface="Helvetica" pitchFamily="2" charset="0"/>
              </a:rPr>
              <a:t>Enterprise Reporting</a:t>
            </a:r>
          </a:p>
          <a:p>
            <a:pPr marL="292100" lvl="1" indent="-285750"/>
            <a:r>
              <a:rPr lang="en-US">
                <a:latin typeface="Helvetica" pitchFamily="2" charset="0"/>
              </a:rPr>
              <a:t>Operational Insights</a:t>
            </a:r>
            <a:endParaRPr lang="en-US" dirty="0">
              <a:latin typeface="Helvetica" pitchFamily="2" charset="0"/>
            </a:endParaRPr>
          </a:p>
        </p:txBody>
      </p:sp>
      <p:sp>
        <p:nvSpPr>
          <p:cNvPr id="7" name="Text Placeholder 4">
            <a:extLst>
              <a:ext uri="{FF2B5EF4-FFF2-40B4-BE49-F238E27FC236}">
                <a16:creationId xmlns:a16="http://schemas.microsoft.com/office/drawing/2014/main" id="{B7236569-C497-CDF2-3E6A-33C0BDEC0C24}"/>
              </a:ext>
            </a:extLst>
          </p:cNvPr>
          <p:cNvSpPr txBox="1">
            <a:spLocks/>
          </p:cNvSpPr>
          <p:nvPr/>
        </p:nvSpPr>
        <p:spPr>
          <a:xfrm>
            <a:off x="609600" y="5286375"/>
            <a:ext cx="10968316" cy="590897"/>
          </a:xfrm>
          <a:prstGeom prst="roundRect">
            <a:avLst>
              <a:gd name="adj" fmla="val 4902"/>
            </a:avLst>
          </a:prstGeom>
          <a:solidFill>
            <a:schemeClr val="accent3"/>
          </a:solidFill>
          <a:ln>
            <a:noFill/>
          </a:ln>
        </p:spPr>
        <p:style>
          <a:lnRef idx="2">
            <a:schemeClr val="accent2"/>
          </a:lnRef>
          <a:fillRef idx="1">
            <a:schemeClr val="lt1"/>
          </a:fillRef>
          <a:effectRef idx="0">
            <a:schemeClr val="accent2"/>
          </a:effectRef>
          <a:fontRef idx="minor">
            <a:schemeClr val="dk1"/>
          </a:fontRef>
        </p:style>
        <p:txBody>
          <a:bodyPr lIns="228600" tIns="228600" rIns="228600" bIns="228600" anchor="t"/>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600" b="1" kern="1200">
                <a:solidFill>
                  <a:schemeClr val="tx1"/>
                </a:solidFill>
                <a:latin typeface="+mn-lt"/>
                <a:ea typeface="+mn-ea"/>
                <a:cs typeface="+mn-cs"/>
              </a:defRPr>
            </a:lvl1pPr>
            <a:lvl2pPr marL="6350" indent="0" algn="l" defTabSz="914400" rtl="0" eaLnBrk="1" latinLnBrk="0" hangingPunct="1">
              <a:lnSpc>
                <a:spcPct val="90000"/>
              </a:lnSpc>
              <a:spcBef>
                <a:spcPts val="500"/>
              </a:spcBef>
              <a:buFont typeface="Arial" panose="020B0604020202020204" pitchFamily="34" charset="0"/>
              <a:buNone/>
              <a:tabLst/>
              <a:defRPr sz="1600" kern="1200">
                <a:solidFill>
                  <a:schemeClr val="tx1"/>
                </a:solidFill>
                <a:latin typeface="+mn-lt"/>
                <a:ea typeface="+mn-ea"/>
                <a:cs typeface="+mn-cs"/>
              </a:defRPr>
            </a:lvl2pPr>
            <a:lvl3pPr marL="234950" indent="-228600"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mn-lt"/>
                <a:ea typeface="+mn-ea"/>
                <a:cs typeface="+mn-cs"/>
              </a:defRPr>
            </a:lvl3pPr>
            <a:lvl4pPr marL="463550" indent="-228600"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690563" indent="-2270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09373" fontAlgn="base">
              <a:spcBef>
                <a:spcPct val="0"/>
              </a:spcBef>
              <a:spcAft>
                <a:spcPct val="0"/>
              </a:spcAft>
            </a:pPr>
            <a:r>
              <a:rPr lang="en-US" dirty="0">
                <a:solidFill>
                  <a:schemeClr val="accent6"/>
                </a:solidFill>
                <a:latin typeface="Helvetica" pitchFamily="2" charset="0"/>
                <a:cs typeface="Arial" panose="020B0604020202020204" pitchFamily="34" charset="0"/>
              </a:rPr>
              <a:t>SAP + OpenText: ERP-Based Capture and Reporting</a:t>
            </a:r>
          </a:p>
        </p:txBody>
      </p:sp>
    </p:spTree>
    <p:extLst>
      <p:ext uri="{BB962C8B-B14F-4D97-AF65-F5344CB8AC3E}">
        <p14:creationId xmlns:p14="http://schemas.microsoft.com/office/powerpoint/2010/main" val="193728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FD7DE-6AB6-0675-FF3B-64B8A67043D2}"/>
            </a:ext>
          </a:extLst>
        </p:cNvPr>
        <p:cNvGrpSpPr/>
        <p:nvPr/>
      </p:nvGrpSpPr>
      <p:grpSpPr>
        <a:xfrm>
          <a:off x="0" y="0"/>
          <a:ext cx="0" cy="0"/>
          <a:chOff x="0" y="0"/>
          <a:chExt cx="0" cy="0"/>
        </a:xfrm>
      </p:grpSpPr>
      <p:sp>
        <p:nvSpPr>
          <p:cNvPr id="6" name="Round Single Corner Rectangle 5">
            <a:extLst>
              <a:ext uri="{FF2B5EF4-FFF2-40B4-BE49-F238E27FC236}">
                <a16:creationId xmlns:a16="http://schemas.microsoft.com/office/drawing/2014/main" id="{3056AF5D-89A5-B6C3-6062-8B073871B164}"/>
              </a:ext>
            </a:extLst>
          </p:cNvPr>
          <p:cNvSpPr/>
          <p:nvPr/>
        </p:nvSpPr>
        <p:spPr>
          <a:xfrm>
            <a:off x="6096001" y="2173183"/>
            <a:ext cx="5324102" cy="3658637"/>
          </a:xfrm>
          <a:prstGeom prst="round1Rect">
            <a:avLst>
              <a:gd name="adj" fmla="val 8019"/>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 Single Corner Rectangle 3">
            <a:extLst>
              <a:ext uri="{FF2B5EF4-FFF2-40B4-BE49-F238E27FC236}">
                <a16:creationId xmlns:a16="http://schemas.microsoft.com/office/drawing/2014/main" id="{3FB6AA70-0EB3-D7D8-D631-EA8184231A01}"/>
              </a:ext>
            </a:extLst>
          </p:cNvPr>
          <p:cNvSpPr/>
          <p:nvPr/>
        </p:nvSpPr>
        <p:spPr>
          <a:xfrm>
            <a:off x="771897" y="2173184"/>
            <a:ext cx="4726378" cy="3658637"/>
          </a:xfrm>
          <a:prstGeom prst="round1Rect">
            <a:avLst>
              <a:gd name="adj" fmla="val 8019"/>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D73C33CA-1C2B-34A0-800C-E6E52F812981}"/>
              </a:ext>
            </a:extLst>
          </p:cNvPr>
          <p:cNvSpPr>
            <a:spLocks noGrp="1"/>
          </p:cNvSpPr>
          <p:nvPr>
            <p:ph type="body" sz="quarter" idx="12"/>
          </p:nvPr>
        </p:nvSpPr>
        <p:spPr/>
        <p:txBody>
          <a:bodyPr vert="horz" lIns="91440" tIns="45720" rIns="91440" bIns="45720" rtlCol="0" anchor="t">
            <a:normAutofit/>
          </a:bodyPr>
          <a:lstStyle/>
          <a:p>
            <a:r>
              <a:rPr lang="en-US">
                <a:latin typeface="Helvetica"/>
                <a:cs typeface="Helvetica"/>
              </a:rPr>
              <a:t>Extend OpenText - </a:t>
            </a:r>
            <a:r>
              <a:rPr lang="en-US">
                <a:solidFill>
                  <a:schemeClr val="accent2"/>
                </a:solidFill>
                <a:latin typeface="Helvetica"/>
                <a:cs typeface="Arial"/>
              </a:rPr>
              <a:t>ESG Reporting</a:t>
            </a:r>
            <a:endParaRPr lang="en-US">
              <a:solidFill>
                <a:schemeClr val="accent2"/>
              </a:solidFill>
              <a:latin typeface="Helvetica"/>
              <a:cs typeface="Helvetica"/>
            </a:endParaRPr>
          </a:p>
        </p:txBody>
      </p:sp>
      <p:sp>
        <p:nvSpPr>
          <p:cNvPr id="9" name="TextBox 8">
            <a:extLst>
              <a:ext uri="{FF2B5EF4-FFF2-40B4-BE49-F238E27FC236}">
                <a16:creationId xmlns:a16="http://schemas.microsoft.com/office/drawing/2014/main" id="{F6463D29-BD6B-E077-EF34-AEF773C54249}"/>
              </a:ext>
            </a:extLst>
          </p:cNvPr>
          <p:cNvSpPr txBox="1"/>
          <p:nvPr/>
        </p:nvSpPr>
        <p:spPr>
          <a:xfrm>
            <a:off x="989975" y="2554700"/>
            <a:ext cx="4353922" cy="2800767"/>
          </a:xfrm>
          <a:prstGeom prst="rect">
            <a:avLst/>
          </a:prstGeom>
          <a:noFill/>
        </p:spPr>
        <p:txBody>
          <a:bodyPr wrap="square" rtlCol="0">
            <a:spAutoFit/>
          </a:bodyPr>
          <a:lstStyle/>
          <a:p>
            <a:pPr marL="285750" indent="-285750">
              <a:spcBef>
                <a:spcPts val="600"/>
              </a:spcBef>
              <a:spcAft>
                <a:spcPts val="600"/>
              </a:spcAft>
              <a:buClr>
                <a:schemeClr val="accent2"/>
              </a:buClr>
              <a:buFont typeface="Arial" panose="020B0604020202020204" pitchFamily="34" charset="0"/>
              <a:buChar char="•"/>
            </a:pPr>
            <a:r>
              <a:rPr lang="en-US" spc="5">
                <a:solidFill>
                  <a:schemeClr val="accent3"/>
                </a:solidFill>
                <a:latin typeface="Helvetica"/>
                <a:cs typeface="Helvetica"/>
              </a:rPr>
              <a:t>Clearly identifiable source </a:t>
            </a:r>
            <a:endParaRPr lang="en-US" spc="10">
              <a:solidFill>
                <a:schemeClr val="accent3"/>
              </a:solidFill>
              <a:latin typeface="Helvetica"/>
              <a:cs typeface="Helvetica"/>
            </a:endParaRPr>
          </a:p>
          <a:p>
            <a:pPr marL="285750" indent="-285750">
              <a:spcBef>
                <a:spcPts val="600"/>
              </a:spcBef>
              <a:spcAft>
                <a:spcPts val="600"/>
              </a:spcAft>
              <a:buClr>
                <a:schemeClr val="accent2"/>
              </a:buClr>
              <a:buFont typeface="Arial" panose="020B0604020202020204" pitchFamily="34" charset="0"/>
              <a:buChar char="•"/>
            </a:pPr>
            <a:r>
              <a:rPr lang="en-US" spc="10">
                <a:solidFill>
                  <a:schemeClr val="accent3"/>
                </a:solidFill>
                <a:latin typeface="Helvetica"/>
                <a:cs typeface="Helvetica"/>
              </a:rPr>
              <a:t>Owned Platform for multiple document types</a:t>
            </a:r>
          </a:p>
          <a:p>
            <a:pPr marL="285750" indent="-285750">
              <a:spcBef>
                <a:spcPts val="600"/>
              </a:spcBef>
              <a:spcAft>
                <a:spcPts val="600"/>
              </a:spcAft>
              <a:buClr>
                <a:schemeClr val="accent2"/>
              </a:buClr>
              <a:buFont typeface="Arial" panose="020B0604020202020204" pitchFamily="34" charset="0"/>
              <a:buChar char="•"/>
            </a:pPr>
            <a:r>
              <a:rPr lang="en-US" spc="10">
                <a:solidFill>
                  <a:schemeClr val="accent3"/>
                </a:solidFill>
                <a:latin typeface="Helvetica"/>
                <a:cs typeface="Helvetica"/>
              </a:rPr>
              <a:t>Pre-built solution</a:t>
            </a:r>
          </a:p>
          <a:p>
            <a:pPr marL="285750" indent="-285750">
              <a:spcBef>
                <a:spcPts val="600"/>
              </a:spcBef>
              <a:spcAft>
                <a:spcPts val="600"/>
              </a:spcAft>
              <a:buClr>
                <a:schemeClr val="accent2"/>
              </a:buClr>
              <a:buFont typeface="Arial" panose="020B0604020202020204" pitchFamily="34" charset="0"/>
              <a:buChar char="•"/>
            </a:pPr>
            <a:r>
              <a:rPr lang="en-US" spc="10">
                <a:solidFill>
                  <a:schemeClr val="accent3"/>
                </a:solidFill>
                <a:latin typeface="Helvetica"/>
                <a:cs typeface="Helvetica"/>
              </a:rPr>
              <a:t>SAP embedded and easy data export</a:t>
            </a:r>
          </a:p>
          <a:p>
            <a:pPr marL="285750" indent="-285750">
              <a:spcBef>
                <a:spcPts val="600"/>
              </a:spcBef>
              <a:spcAft>
                <a:spcPts val="600"/>
              </a:spcAft>
              <a:buClr>
                <a:schemeClr val="accent2"/>
              </a:buClr>
              <a:buFont typeface="Arial" panose="020B0604020202020204" pitchFamily="34" charset="0"/>
              <a:buChar char="•"/>
            </a:pPr>
            <a:r>
              <a:rPr lang="en-US" spc="10">
                <a:solidFill>
                  <a:schemeClr val="accent3"/>
                </a:solidFill>
                <a:latin typeface="Helvetica"/>
                <a:cs typeface="Helvetica"/>
              </a:rPr>
              <a:t>State of art Machine Learning &amp; AI</a:t>
            </a:r>
          </a:p>
          <a:p>
            <a:pPr marL="285750" indent="-285750">
              <a:spcBef>
                <a:spcPts val="600"/>
              </a:spcBef>
              <a:spcAft>
                <a:spcPts val="600"/>
              </a:spcAft>
              <a:buClr>
                <a:schemeClr val="accent2"/>
              </a:buClr>
              <a:buFont typeface="Arial" panose="020B0604020202020204" pitchFamily="34" charset="0"/>
              <a:buChar char="•"/>
            </a:pPr>
            <a:r>
              <a:rPr lang="en-US" spc="10">
                <a:solidFill>
                  <a:schemeClr val="accent3"/>
                </a:solidFill>
                <a:latin typeface="Helvetica"/>
                <a:cs typeface="Helvetica"/>
              </a:rPr>
              <a:t>Business rules engine</a:t>
            </a:r>
          </a:p>
        </p:txBody>
      </p:sp>
      <p:sp>
        <p:nvSpPr>
          <p:cNvPr id="2" name="TextBox 1">
            <a:extLst>
              <a:ext uri="{FF2B5EF4-FFF2-40B4-BE49-F238E27FC236}">
                <a16:creationId xmlns:a16="http://schemas.microsoft.com/office/drawing/2014/main" id="{34F6618E-392C-308B-270E-0A320C151A58}"/>
              </a:ext>
            </a:extLst>
          </p:cNvPr>
          <p:cNvSpPr txBox="1"/>
          <p:nvPr/>
        </p:nvSpPr>
        <p:spPr>
          <a:xfrm>
            <a:off x="6297880" y="2554700"/>
            <a:ext cx="5209309" cy="2800767"/>
          </a:xfrm>
          <a:prstGeom prst="rect">
            <a:avLst/>
          </a:prstGeom>
          <a:noFill/>
        </p:spPr>
        <p:txBody>
          <a:bodyPr wrap="square" rtlCol="0">
            <a:spAutoFit/>
          </a:bodyPr>
          <a:lstStyle/>
          <a:p>
            <a:pPr marL="285750" indent="-285750">
              <a:spcBef>
                <a:spcPts val="600"/>
              </a:spcBef>
              <a:spcAft>
                <a:spcPts val="600"/>
              </a:spcAft>
              <a:buClr>
                <a:schemeClr val="accent3"/>
              </a:buClr>
              <a:buFont typeface="Arial" panose="020B0604020202020204" pitchFamily="34" charset="0"/>
              <a:buChar char="•"/>
            </a:pPr>
            <a:r>
              <a:rPr lang="en-US" spc="5">
                <a:solidFill>
                  <a:schemeClr val="accent3"/>
                </a:solidFill>
                <a:latin typeface="Helvetica"/>
                <a:cs typeface="Helvetica"/>
              </a:rPr>
              <a:t>Seamless hand off from AP -&gt; Sustainability</a:t>
            </a:r>
          </a:p>
          <a:p>
            <a:pPr marL="285750" indent="-285750">
              <a:spcBef>
                <a:spcPts val="600"/>
              </a:spcBef>
              <a:spcAft>
                <a:spcPts val="600"/>
              </a:spcAft>
              <a:buClr>
                <a:schemeClr val="accent3"/>
              </a:buClr>
              <a:buFont typeface="Arial" panose="020B0604020202020204" pitchFamily="34" charset="0"/>
              <a:buChar char="•"/>
            </a:pPr>
            <a:r>
              <a:rPr lang="en-US" spc="5">
                <a:solidFill>
                  <a:schemeClr val="accent3"/>
                </a:solidFill>
                <a:latin typeface="Helvetica"/>
                <a:cs typeface="Helvetica"/>
              </a:rPr>
              <a:t>No additional license cost for given volume</a:t>
            </a:r>
          </a:p>
          <a:p>
            <a:pPr marL="285750" indent="-285750">
              <a:spcBef>
                <a:spcPts val="600"/>
              </a:spcBef>
              <a:spcAft>
                <a:spcPts val="600"/>
              </a:spcAft>
              <a:buClr>
                <a:schemeClr val="accent3"/>
              </a:buClr>
              <a:buFont typeface="Arial" panose="020B0604020202020204" pitchFamily="34" charset="0"/>
              <a:buChar char="•"/>
            </a:pPr>
            <a:r>
              <a:rPr lang="en-US" spc="5">
                <a:solidFill>
                  <a:schemeClr val="accent3"/>
                </a:solidFill>
                <a:latin typeface="Helvetica"/>
                <a:cs typeface="Helvetica"/>
              </a:rPr>
              <a:t>Reliable outcome with low one-time cost</a:t>
            </a:r>
          </a:p>
          <a:p>
            <a:pPr marL="285750" indent="-285750">
              <a:spcBef>
                <a:spcPts val="600"/>
              </a:spcBef>
              <a:spcAft>
                <a:spcPts val="600"/>
              </a:spcAft>
              <a:buClr>
                <a:schemeClr val="accent3"/>
              </a:buClr>
              <a:buFont typeface="Arial" panose="020B0604020202020204" pitchFamily="34" charset="0"/>
              <a:buChar char="•"/>
            </a:pPr>
            <a:r>
              <a:rPr lang="en-US" spc="5">
                <a:solidFill>
                  <a:schemeClr val="accent3"/>
                </a:solidFill>
                <a:latin typeface="Helvetica"/>
                <a:cs typeface="Helvetica"/>
              </a:rPr>
              <a:t>Native tie into SAP master data, forecast, cash flow and reporting</a:t>
            </a:r>
          </a:p>
          <a:p>
            <a:pPr marL="285750" indent="-285750">
              <a:spcBef>
                <a:spcPts val="600"/>
              </a:spcBef>
              <a:spcAft>
                <a:spcPts val="600"/>
              </a:spcAft>
              <a:buClr>
                <a:schemeClr val="accent3"/>
              </a:buClr>
              <a:buFont typeface="Arial" panose="020B0604020202020204" pitchFamily="34" charset="0"/>
              <a:buChar char="•"/>
            </a:pPr>
            <a:r>
              <a:rPr lang="en-US" spc="5">
                <a:solidFill>
                  <a:schemeClr val="accent3"/>
                </a:solidFill>
                <a:latin typeface="Helvetica"/>
                <a:cs typeface="Helvetica"/>
              </a:rPr>
              <a:t>Knowledge Base + LLM with Guardrails</a:t>
            </a:r>
          </a:p>
          <a:p>
            <a:pPr marL="285750" indent="-285750">
              <a:spcBef>
                <a:spcPts val="600"/>
              </a:spcBef>
              <a:spcAft>
                <a:spcPts val="600"/>
              </a:spcAft>
              <a:buClr>
                <a:schemeClr val="accent3"/>
              </a:buClr>
              <a:buFont typeface="Arial" panose="020B0604020202020204" pitchFamily="34" charset="0"/>
              <a:buChar char="•"/>
            </a:pPr>
            <a:r>
              <a:rPr lang="en-US" spc="5">
                <a:solidFill>
                  <a:schemeClr val="accent3"/>
                </a:solidFill>
                <a:latin typeface="Helvetica"/>
                <a:cs typeface="Helvetica"/>
              </a:rPr>
              <a:t>Strong validation and anomaly detection</a:t>
            </a:r>
          </a:p>
        </p:txBody>
      </p:sp>
      <p:sp>
        <p:nvSpPr>
          <p:cNvPr id="7" name="Right Arrow 6">
            <a:extLst>
              <a:ext uri="{FF2B5EF4-FFF2-40B4-BE49-F238E27FC236}">
                <a16:creationId xmlns:a16="http://schemas.microsoft.com/office/drawing/2014/main" id="{2500BCDE-CA2B-8E6A-E188-E032F43B6F26}"/>
              </a:ext>
            </a:extLst>
          </p:cNvPr>
          <p:cNvSpPr/>
          <p:nvPr/>
        </p:nvSpPr>
        <p:spPr>
          <a:xfrm>
            <a:off x="5557652" y="3717576"/>
            <a:ext cx="478971" cy="475013"/>
          </a:xfrm>
          <a:prstGeom prst="rightArrow">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6339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66038ED-9EEA-ABA6-517B-763D2CB4A220}"/>
              </a:ext>
            </a:extLst>
          </p:cNvPr>
          <p:cNvSpPr>
            <a:spLocks noGrp="1"/>
          </p:cNvSpPr>
          <p:nvPr>
            <p:ph type="body" sz="quarter" idx="12"/>
          </p:nvPr>
        </p:nvSpPr>
        <p:spPr>
          <a:xfrm>
            <a:off x="889611" y="548640"/>
            <a:ext cx="10566665" cy="966909"/>
          </a:xfrm>
        </p:spPr>
        <p:txBody>
          <a:bodyPr vert="horz" lIns="91440" tIns="45720" rIns="91440" bIns="45720" rtlCol="0" anchor="t">
            <a:normAutofit/>
          </a:bodyPr>
          <a:lstStyle/>
          <a:p>
            <a:r>
              <a:rPr lang="en-US" sz="3200">
                <a:latin typeface="Helvetica"/>
                <a:cs typeface="Helvetica"/>
              </a:rPr>
              <a:t>SAP Intelligent Capture &amp; SAP </a:t>
            </a:r>
            <a:r>
              <a:rPr lang="en-US" sz="3200">
                <a:solidFill>
                  <a:schemeClr val="accent2"/>
                </a:solidFill>
                <a:latin typeface="Helvetica"/>
                <a:cs typeface="Helvetica"/>
              </a:rPr>
              <a:t>Beyond Invoices</a:t>
            </a:r>
          </a:p>
        </p:txBody>
      </p:sp>
      <p:sp>
        <p:nvSpPr>
          <p:cNvPr id="31" name="TextBox 30">
            <a:extLst>
              <a:ext uri="{FF2B5EF4-FFF2-40B4-BE49-F238E27FC236}">
                <a16:creationId xmlns:a16="http://schemas.microsoft.com/office/drawing/2014/main" id="{1BA8A917-8BB2-4CD5-A912-143CCC415301}"/>
              </a:ext>
            </a:extLst>
          </p:cNvPr>
          <p:cNvSpPr txBox="1"/>
          <p:nvPr/>
        </p:nvSpPr>
        <p:spPr>
          <a:xfrm>
            <a:off x="7015088" y="1734154"/>
            <a:ext cx="5039679" cy="953698"/>
          </a:xfrm>
          <a:prstGeom prst="rect">
            <a:avLst/>
          </a:prstGeom>
          <a:noFill/>
          <a:ln w="127000">
            <a:noFill/>
          </a:ln>
        </p:spPr>
        <p:txBody>
          <a:bodyPr wrap="square" lIns="107972" tIns="89977" rIns="107972" bIns="89977" rtlCol="0" anchor="t">
            <a:noAutofit/>
          </a:bodyPr>
          <a:lstStyle/>
          <a:p>
            <a:pPr marL="0" marR="0" lvl="0" indent="0" algn="ctr" defTabSz="1088449" rtl="0" eaLnBrk="1" fontAlgn="auto" latinLnBrk="0" hangingPunct="1">
              <a:lnSpc>
                <a:spcPct val="100000"/>
              </a:lnSpc>
              <a:spcBef>
                <a:spcPts val="900"/>
              </a:spcBef>
              <a:spcAft>
                <a:spcPts val="0"/>
              </a:spcAft>
              <a:buClrTx/>
              <a:buSzTx/>
              <a:buFontTx/>
              <a:buNone/>
              <a:tabLst/>
              <a:defRPr/>
            </a:pPr>
            <a:r>
              <a:rPr kumimoji="0" lang="en-US" sz="1799" b="1" i="0" u="none" strike="noStrike" kern="1200" cap="none" spc="0" normalizeH="0" baseline="0" noProof="0">
                <a:ln>
                  <a:noFill/>
                </a:ln>
                <a:solidFill>
                  <a:prstClr val="black"/>
                </a:solidFill>
                <a:effectLst/>
                <a:uLnTx/>
                <a:uFillTx/>
                <a:latin typeface="Helvetica" pitchFamily="2" charset="0"/>
              </a:rPr>
              <a:t>SAP Invoice Management by OpenText </a:t>
            </a:r>
            <a:br>
              <a:rPr kumimoji="0" lang="en-US" sz="1799" b="1" i="0" u="none" strike="noStrike" kern="1200" cap="none" spc="0" normalizeH="0" baseline="0" noProof="0">
                <a:ln>
                  <a:noFill/>
                </a:ln>
                <a:solidFill>
                  <a:prstClr val="black"/>
                </a:solidFill>
                <a:effectLst/>
                <a:uLnTx/>
                <a:uFillTx/>
                <a:latin typeface="Helvetica" pitchFamily="2" charset="0"/>
              </a:rPr>
            </a:br>
            <a:r>
              <a:rPr kumimoji="0" lang="en-US" sz="1799" b="0" i="0" u="none" strike="noStrike" kern="1200" cap="none" spc="0" normalizeH="0" baseline="0" noProof="0">
                <a:ln>
                  <a:noFill/>
                </a:ln>
                <a:solidFill>
                  <a:prstClr val="black"/>
                </a:solidFill>
                <a:effectLst/>
                <a:uLnTx/>
                <a:uFillTx/>
                <a:latin typeface="Helvetica" pitchFamily="2" charset="0"/>
              </a:rPr>
              <a:t>Processing and workflow engine</a:t>
            </a:r>
            <a:endParaRPr kumimoji="0" lang="en-US" sz="2399" b="0" i="0" u="none" strike="noStrike" kern="1200" cap="none" spc="0" normalizeH="0" baseline="0" noProof="0">
              <a:ln>
                <a:noFill/>
              </a:ln>
              <a:solidFill>
                <a:srgbClr val="FFFFFF"/>
              </a:solidFill>
              <a:effectLst/>
              <a:uLnTx/>
              <a:uFillTx/>
              <a:latin typeface="Helvetica" pitchFamily="2" charset="0"/>
            </a:endParaRPr>
          </a:p>
        </p:txBody>
      </p:sp>
      <p:sp>
        <p:nvSpPr>
          <p:cNvPr id="17" name="TextBox 16">
            <a:extLst>
              <a:ext uri="{FF2B5EF4-FFF2-40B4-BE49-F238E27FC236}">
                <a16:creationId xmlns:a16="http://schemas.microsoft.com/office/drawing/2014/main" id="{EB3D423D-9AD7-4159-A2B2-B8728740D200}"/>
              </a:ext>
            </a:extLst>
          </p:cNvPr>
          <p:cNvSpPr txBox="1"/>
          <p:nvPr/>
        </p:nvSpPr>
        <p:spPr>
          <a:xfrm>
            <a:off x="573586" y="1734154"/>
            <a:ext cx="5270454" cy="964051"/>
          </a:xfrm>
          <a:prstGeom prst="rect">
            <a:avLst/>
          </a:prstGeom>
          <a:noFill/>
          <a:ln w="127000">
            <a:noFill/>
          </a:ln>
        </p:spPr>
        <p:txBody>
          <a:bodyPr wrap="square" lIns="107972" tIns="89977" rIns="107972" bIns="89977" rtlCol="0" anchor="t">
            <a:noAutofit/>
          </a:bodyPr>
          <a:lstStyle/>
          <a:p>
            <a:pPr marL="0" marR="0" lvl="0" indent="0" algn="ctr" defTabSz="1088449" rtl="0" eaLnBrk="1" fontAlgn="auto" latinLnBrk="0" hangingPunct="1">
              <a:lnSpc>
                <a:spcPct val="100000"/>
              </a:lnSpc>
              <a:spcBef>
                <a:spcPts val="900"/>
              </a:spcBef>
              <a:spcAft>
                <a:spcPts val="0"/>
              </a:spcAft>
              <a:buClrTx/>
              <a:buSzTx/>
              <a:buFontTx/>
              <a:buNone/>
              <a:tabLst/>
              <a:defRPr/>
            </a:pPr>
            <a:r>
              <a:rPr kumimoji="0" lang="en-US" sz="1799" b="1" i="0" u="none" strike="noStrike" kern="1200" cap="none" spc="0" normalizeH="0" baseline="0" noProof="0">
                <a:ln>
                  <a:noFill/>
                </a:ln>
                <a:solidFill>
                  <a:prstClr val="black"/>
                </a:solidFill>
                <a:effectLst/>
                <a:uLnTx/>
                <a:uFillTx/>
                <a:latin typeface="Helvetica" pitchFamily="2" charset="0"/>
              </a:rPr>
              <a:t>SAP Information Capture by OpenText </a:t>
            </a:r>
            <a:br>
              <a:rPr kumimoji="0" lang="en-US" sz="1799" b="1" i="0" u="none" strike="noStrike" kern="1200" cap="none" spc="0" normalizeH="0" baseline="0" noProof="0">
                <a:ln>
                  <a:noFill/>
                </a:ln>
                <a:solidFill>
                  <a:prstClr val="black"/>
                </a:solidFill>
                <a:effectLst/>
                <a:uLnTx/>
                <a:uFillTx/>
                <a:latin typeface="Helvetica" pitchFamily="2" charset="0"/>
              </a:rPr>
            </a:br>
            <a:r>
              <a:rPr kumimoji="0" lang="en-US" sz="1799" b="0" i="0" u="none" strike="noStrike" kern="1200" cap="none" spc="0" normalizeH="0" baseline="0" noProof="0">
                <a:ln>
                  <a:noFill/>
                </a:ln>
                <a:solidFill>
                  <a:prstClr val="black"/>
                </a:solidFill>
                <a:effectLst/>
                <a:uLnTx/>
                <a:uFillTx/>
                <a:latin typeface="Helvetica" pitchFamily="2" charset="0"/>
              </a:rPr>
              <a:t>Capture / extraction solution </a:t>
            </a:r>
            <a:br>
              <a:rPr kumimoji="0" lang="en-US" sz="1799" b="0" i="0" u="none" strike="noStrike" kern="1200" cap="none" spc="0" normalizeH="0" baseline="0" noProof="0">
                <a:ln>
                  <a:noFill/>
                </a:ln>
                <a:solidFill>
                  <a:prstClr val="black"/>
                </a:solidFill>
                <a:effectLst/>
                <a:uLnTx/>
                <a:uFillTx/>
                <a:latin typeface="Helvetica" pitchFamily="2" charset="0"/>
              </a:rPr>
            </a:br>
            <a:r>
              <a:rPr kumimoji="0" lang="en-US" sz="1799" b="0" i="0" u="none" strike="noStrike" kern="1200" cap="none" spc="0" normalizeH="0" baseline="0" noProof="0">
                <a:ln>
                  <a:noFill/>
                </a:ln>
                <a:solidFill>
                  <a:prstClr val="black"/>
                </a:solidFill>
                <a:effectLst/>
                <a:uLnTx/>
                <a:uFillTx/>
                <a:latin typeface="Helvetica" pitchFamily="2" charset="0"/>
              </a:rPr>
              <a:t>for all SAP documents</a:t>
            </a:r>
          </a:p>
        </p:txBody>
      </p:sp>
      <p:grpSp>
        <p:nvGrpSpPr>
          <p:cNvPr id="3" name="Group 2">
            <a:extLst>
              <a:ext uri="{FF2B5EF4-FFF2-40B4-BE49-F238E27FC236}">
                <a16:creationId xmlns:a16="http://schemas.microsoft.com/office/drawing/2014/main" id="{E2480841-8003-4807-A4E1-D7053726F5A2}"/>
              </a:ext>
            </a:extLst>
          </p:cNvPr>
          <p:cNvGrpSpPr/>
          <p:nvPr/>
        </p:nvGrpSpPr>
        <p:grpSpPr>
          <a:xfrm>
            <a:off x="472769" y="2574554"/>
            <a:ext cx="11156153" cy="4009980"/>
            <a:chOff x="531155" y="2183659"/>
            <a:chExt cx="11156153" cy="4009980"/>
          </a:xfrm>
        </p:grpSpPr>
        <p:sp>
          <p:nvSpPr>
            <p:cNvPr id="12" name="Freeform: Shape 11">
              <a:extLst>
                <a:ext uri="{FF2B5EF4-FFF2-40B4-BE49-F238E27FC236}">
                  <a16:creationId xmlns:a16="http://schemas.microsoft.com/office/drawing/2014/main" id="{46FD0986-60B5-418A-8C7E-2478C09F6695}"/>
                </a:ext>
              </a:extLst>
            </p:cNvPr>
            <p:cNvSpPr/>
            <p:nvPr/>
          </p:nvSpPr>
          <p:spPr bwMode="gray">
            <a:xfrm>
              <a:off x="6461988" y="2241504"/>
              <a:ext cx="1264429" cy="3952135"/>
            </a:xfrm>
            <a:custGeom>
              <a:avLst/>
              <a:gdLst>
                <a:gd name="connsiteX0" fmla="*/ 0 w 646545"/>
                <a:gd name="connsiteY0" fmla="*/ 1930400 h 3953164"/>
                <a:gd name="connsiteX1" fmla="*/ 646545 w 646545"/>
                <a:gd name="connsiteY1" fmla="*/ 0 h 3953164"/>
                <a:gd name="connsiteX2" fmla="*/ 646545 w 646545"/>
                <a:gd name="connsiteY2" fmla="*/ 3953164 h 3953164"/>
                <a:gd name="connsiteX3" fmla="*/ 0 w 646545"/>
                <a:gd name="connsiteY3" fmla="*/ 1930400 h 3953164"/>
              </a:gdLst>
              <a:ahLst/>
              <a:cxnLst>
                <a:cxn ang="0">
                  <a:pos x="connsiteX0" y="connsiteY0"/>
                </a:cxn>
                <a:cxn ang="0">
                  <a:pos x="connsiteX1" y="connsiteY1"/>
                </a:cxn>
                <a:cxn ang="0">
                  <a:pos x="connsiteX2" y="connsiteY2"/>
                </a:cxn>
                <a:cxn ang="0">
                  <a:pos x="connsiteX3" y="connsiteY3"/>
                </a:cxn>
              </a:cxnLst>
              <a:rect l="l" t="t" r="r" b="b"/>
              <a:pathLst>
                <a:path w="646545" h="3953164">
                  <a:moveTo>
                    <a:pt x="0" y="1930400"/>
                  </a:moveTo>
                  <a:lnTo>
                    <a:pt x="646545" y="0"/>
                  </a:lnTo>
                  <a:lnTo>
                    <a:pt x="646545" y="3953164"/>
                  </a:lnTo>
                  <a:lnTo>
                    <a:pt x="0" y="1930400"/>
                  </a:lnTo>
                  <a:close/>
                </a:path>
              </a:pathLst>
            </a:custGeom>
            <a:gradFill>
              <a:gsLst>
                <a:gs pos="0">
                  <a:schemeClr val="accent3">
                    <a:alpha val="36000"/>
                  </a:schemeClr>
                </a:gs>
                <a:gs pos="99000">
                  <a:schemeClr val="accent3">
                    <a:alpha val="0"/>
                  </a:schemeClr>
                </a:gs>
              </a:gsLst>
              <a:lin ang="0" scaled="1"/>
            </a:gradFill>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999" b="0" i="0" u="none" strike="noStrike" kern="0" cap="none" spc="0" normalizeH="0" baseline="0" noProof="0" err="1">
                <a:ln>
                  <a:noFill/>
                </a:ln>
                <a:solidFill>
                  <a:prstClr val="black"/>
                </a:solidFill>
                <a:effectLst/>
                <a:uLnTx/>
                <a:uFillTx/>
                <a:latin typeface="Helvetica" pitchFamily="2" charset="0"/>
                <a:ea typeface="Arial Unicode MS" pitchFamily="34" charset="-128"/>
              </a:endParaRPr>
            </a:p>
          </p:txBody>
        </p:sp>
        <p:sp>
          <p:nvSpPr>
            <p:cNvPr id="9" name="Arc 8">
              <a:extLst>
                <a:ext uri="{FF2B5EF4-FFF2-40B4-BE49-F238E27FC236}">
                  <a16:creationId xmlns:a16="http://schemas.microsoft.com/office/drawing/2014/main" id="{4E3DEF7E-8A6D-4997-9922-EBA7787F24FE}"/>
                </a:ext>
              </a:extLst>
            </p:cNvPr>
            <p:cNvSpPr/>
            <p:nvPr/>
          </p:nvSpPr>
          <p:spPr>
            <a:xfrm>
              <a:off x="2339731" y="2778578"/>
              <a:ext cx="2642863" cy="2642863"/>
            </a:xfrm>
            <a:prstGeom prst="arc">
              <a:avLst>
                <a:gd name="adj1" fmla="val 10773569"/>
                <a:gd name="adj2" fmla="val 20669204"/>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black"/>
                </a:solidFill>
                <a:effectLst/>
                <a:uLnTx/>
                <a:uFillTx/>
                <a:latin typeface="Helvetica" pitchFamily="2" charset="0"/>
              </a:endParaRPr>
            </a:p>
          </p:txBody>
        </p:sp>
        <p:sp>
          <p:nvSpPr>
            <p:cNvPr id="24" name="Arc 23">
              <a:extLst>
                <a:ext uri="{FF2B5EF4-FFF2-40B4-BE49-F238E27FC236}">
                  <a16:creationId xmlns:a16="http://schemas.microsoft.com/office/drawing/2014/main" id="{96110EE1-9E55-425B-9004-AF59777886A2}"/>
                </a:ext>
              </a:extLst>
            </p:cNvPr>
            <p:cNvSpPr/>
            <p:nvPr/>
          </p:nvSpPr>
          <p:spPr>
            <a:xfrm rot="10473333">
              <a:off x="2339731" y="2778578"/>
              <a:ext cx="2642863" cy="2642863"/>
            </a:xfrm>
            <a:prstGeom prst="arc">
              <a:avLst>
                <a:gd name="adj1" fmla="val 10773569"/>
                <a:gd name="adj2" fmla="val 20669204"/>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black"/>
                </a:solidFill>
                <a:effectLst/>
                <a:uLnTx/>
                <a:uFillTx/>
                <a:latin typeface="Helvetica" pitchFamily="2" charset="0"/>
              </a:endParaRPr>
            </a:p>
          </p:txBody>
        </p:sp>
        <p:grpSp>
          <p:nvGrpSpPr>
            <p:cNvPr id="8" name="Group 7">
              <a:extLst>
                <a:ext uri="{FF2B5EF4-FFF2-40B4-BE49-F238E27FC236}">
                  <a16:creationId xmlns:a16="http://schemas.microsoft.com/office/drawing/2014/main" id="{90B9B928-465F-4427-A043-DA4F05CA5585}"/>
                </a:ext>
              </a:extLst>
            </p:cNvPr>
            <p:cNvGrpSpPr/>
            <p:nvPr/>
          </p:nvGrpSpPr>
          <p:grpSpPr>
            <a:xfrm>
              <a:off x="531155" y="3910244"/>
              <a:ext cx="6381219" cy="540985"/>
              <a:chOff x="2853050" y="1541374"/>
              <a:chExt cx="6382881" cy="541126"/>
            </a:xfrm>
            <a:solidFill>
              <a:schemeClr val="bg1"/>
            </a:solidFill>
          </p:grpSpPr>
          <p:sp>
            <p:nvSpPr>
              <p:cNvPr id="5" name="Arrow: Chevron 4">
                <a:extLst>
                  <a:ext uri="{FF2B5EF4-FFF2-40B4-BE49-F238E27FC236}">
                    <a16:creationId xmlns:a16="http://schemas.microsoft.com/office/drawing/2014/main" id="{5B5457EB-191D-4527-AA10-B771BB11EEEA}"/>
                  </a:ext>
                </a:extLst>
              </p:cNvPr>
              <p:cNvSpPr/>
              <p:nvPr/>
            </p:nvSpPr>
            <p:spPr bwMode="gray">
              <a:xfrm>
                <a:off x="4408291" y="1541374"/>
                <a:ext cx="1717158" cy="541126"/>
              </a:xfrm>
              <a:prstGeom prst="chevron">
                <a:avLst/>
              </a:prstGeom>
              <a:solidFill>
                <a:schemeClr val="accent2">
                  <a:lumMod val="60000"/>
                  <a:lumOff val="40000"/>
                </a:schemeClr>
              </a:solidFill>
              <a:ln w="19050" algn="ctr">
                <a:no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
                    <a:ea typeface="Arial Unicode MS" pitchFamily="34" charset="-128"/>
                    <a:cs typeface="Arial Unicode MS" pitchFamily="34" charset="-128"/>
                  </a:rPr>
                  <a:t>Identify</a:t>
                </a:r>
              </a:p>
            </p:txBody>
          </p:sp>
          <p:sp>
            <p:nvSpPr>
              <p:cNvPr id="19" name="Arrow: Chevron 18">
                <a:extLst>
                  <a:ext uri="{FF2B5EF4-FFF2-40B4-BE49-F238E27FC236}">
                    <a16:creationId xmlns:a16="http://schemas.microsoft.com/office/drawing/2014/main" id="{973D3EE9-FA43-4264-A357-101AFF144103}"/>
                  </a:ext>
                </a:extLst>
              </p:cNvPr>
              <p:cNvSpPr/>
              <p:nvPr/>
            </p:nvSpPr>
            <p:spPr bwMode="gray">
              <a:xfrm>
                <a:off x="5963532" y="1541374"/>
                <a:ext cx="1717158" cy="541126"/>
              </a:xfrm>
              <a:prstGeom prst="chevron">
                <a:avLst/>
              </a:prstGeom>
              <a:solidFill>
                <a:schemeClr val="accent2">
                  <a:lumMod val="40000"/>
                  <a:lumOff val="60000"/>
                </a:schemeClr>
              </a:solidFill>
              <a:ln w="19050" algn="ctr">
                <a:no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
                    <a:ea typeface="Arial Unicode MS" pitchFamily="34" charset="-128"/>
                    <a:cs typeface="Arial Unicode MS" pitchFamily="34" charset="-128"/>
                  </a:rPr>
                  <a:t>Learn</a:t>
                </a:r>
              </a:p>
            </p:txBody>
          </p:sp>
          <p:sp>
            <p:nvSpPr>
              <p:cNvPr id="20" name="Arrow: Chevron 19">
                <a:extLst>
                  <a:ext uri="{FF2B5EF4-FFF2-40B4-BE49-F238E27FC236}">
                    <a16:creationId xmlns:a16="http://schemas.microsoft.com/office/drawing/2014/main" id="{C0FF5887-A2F8-40B9-B9E2-721626E0D2EB}"/>
                  </a:ext>
                </a:extLst>
              </p:cNvPr>
              <p:cNvSpPr/>
              <p:nvPr/>
            </p:nvSpPr>
            <p:spPr bwMode="gray">
              <a:xfrm>
                <a:off x="7518773" y="1541374"/>
                <a:ext cx="1717158" cy="541126"/>
              </a:xfrm>
              <a:prstGeom prst="chevron">
                <a:avLst/>
              </a:prstGeom>
              <a:solidFill>
                <a:schemeClr val="accent2">
                  <a:lumMod val="20000"/>
                  <a:lumOff val="80000"/>
                </a:schemeClr>
              </a:solidFill>
              <a:ln w="19050" algn="ctr">
                <a:solidFill>
                  <a:schemeClr val="accent2">
                    <a:lumMod val="20000"/>
                    <a:lumOff val="80000"/>
                  </a:schemeClr>
                </a:solid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
                    <a:ea typeface="Arial Unicode MS" pitchFamily="34" charset="-128"/>
                    <a:cs typeface="Arial Unicode MS" pitchFamily="34" charset="-128"/>
                  </a:rPr>
                  <a:t>Optimize</a:t>
                </a:r>
              </a:p>
            </p:txBody>
          </p:sp>
          <p:sp>
            <p:nvSpPr>
              <p:cNvPr id="21" name="Arrow: Chevron 20">
                <a:extLst>
                  <a:ext uri="{FF2B5EF4-FFF2-40B4-BE49-F238E27FC236}">
                    <a16:creationId xmlns:a16="http://schemas.microsoft.com/office/drawing/2014/main" id="{6992C648-248C-4723-BF2A-A96A3107869B}"/>
                  </a:ext>
                </a:extLst>
              </p:cNvPr>
              <p:cNvSpPr/>
              <p:nvPr/>
            </p:nvSpPr>
            <p:spPr bwMode="gray">
              <a:xfrm>
                <a:off x="2853050" y="1541374"/>
                <a:ext cx="1717158" cy="541126"/>
              </a:xfrm>
              <a:prstGeom prst="chevron">
                <a:avLst/>
              </a:prstGeom>
              <a:solidFill>
                <a:schemeClr val="accent2">
                  <a:lumMod val="75000"/>
                </a:schemeClr>
              </a:solidFill>
              <a:ln w="19050" algn="ctr">
                <a:no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schemeClr val="accent6"/>
                    </a:solidFill>
                    <a:effectLst/>
                    <a:uLnTx/>
                    <a:uFillTx/>
                    <a:latin typeface="hel"/>
                    <a:ea typeface="Arial Unicode MS" pitchFamily="34" charset="-128"/>
                    <a:cs typeface="Arial Unicode MS" pitchFamily="34" charset="-128"/>
                  </a:rPr>
                  <a:t>Capture</a:t>
                </a:r>
              </a:p>
            </p:txBody>
          </p:sp>
        </p:grpSp>
        <p:sp>
          <p:nvSpPr>
            <p:cNvPr id="29" name="TextBox 28">
              <a:extLst>
                <a:ext uri="{FF2B5EF4-FFF2-40B4-BE49-F238E27FC236}">
                  <a16:creationId xmlns:a16="http://schemas.microsoft.com/office/drawing/2014/main" id="{4FE1A5BD-B228-4D0C-802A-BBD89F59C0F1}"/>
                </a:ext>
              </a:extLst>
            </p:cNvPr>
            <p:cNvSpPr txBox="1"/>
            <p:nvPr/>
          </p:nvSpPr>
          <p:spPr>
            <a:xfrm>
              <a:off x="2194388" y="2596568"/>
              <a:ext cx="2937549" cy="2937549"/>
            </a:xfrm>
            <a:prstGeom prst="rect">
              <a:avLst/>
            </a:prstGeom>
            <a:noFill/>
            <a:ln w="127000">
              <a:noFill/>
            </a:ln>
          </p:spPr>
          <p:txBody>
            <a:bodyPr spcFirstLastPara="1" wrap="square" lIns="107972" tIns="89977" rIns="107972" bIns="89977" numCol="1" rtlCol="0" anchor="t">
              <a:prstTxWarp prst="textArchUp">
                <a:avLst>
                  <a:gd name="adj" fmla="val 5991184"/>
                </a:avLst>
              </a:prstTxWarp>
              <a:noAutofit/>
            </a:bodyPr>
            <a:lstStyle/>
            <a:p>
              <a:pPr marL="0" marR="0" lvl="0" indent="0" algn="ctr" defTabSz="1088449" rtl="0" eaLnBrk="1" fontAlgn="auto" latinLnBrk="0" hangingPunct="1">
                <a:lnSpc>
                  <a:spcPct val="100000"/>
                </a:lnSpc>
                <a:spcBef>
                  <a:spcPts val="90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Machine Learning</a:t>
              </a:r>
              <a:endParaRPr kumimoji="0" lang="en-US" sz="1400" b="0" i="0" u="none" strike="noStrike" kern="1200" cap="none" spc="0" normalizeH="0" baseline="0" noProof="0">
                <a:ln>
                  <a:noFill/>
                </a:ln>
                <a:solidFill>
                  <a:prstClr val="black"/>
                </a:solidFill>
                <a:effectLst/>
                <a:uLnTx/>
                <a:uFillTx/>
                <a:latin typeface="Helvetica" pitchFamily="2" charset="0"/>
              </a:endParaRPr>
            </a:p>
          </p:txBody>
        </p:sp>
        <p:grpSp>
          <p:nvGrpSpPr>
            <p:cNvPr id="11" name="Group 10">
              <a:extLst>
                <a:ext uri="{FF2B5EF4-FFF2-40B4-BE49-F238E27FC236}">
                  <a16:creationId xmlns:a16="http://schemas.microsoft.com/office/drawing/2014/main" id="{D1C2D8BB-71CE-4B56-AF38-B5734023AF37}"/>
                </a:ext>
              </a:extLst>
            </p:cNvPr>
            <p:cNvGrpSpPr/>
            <p:nvPr/>
          </p:nvGrpSpPr>
          <p:grpSpPr>
            <a:xfrm>
              <a:off x="7726417" y="2239734"/>
              <a:ext cx="3960891" cy="3938336"/>
              <a:chOff x="7728428" y="2392326"/>
              <a:chExt cx="3961922" cy="3086916"/>
            </a:xfrm>
          </p:grpSpPr>
          <p:sp>
            <p:nvSpPr>
              <p:cNvPr id="10" name="Rectangle 9">
                <a:extLst>
                  <a:ext uri="{FF2B5EF4-FFF2-40B4-BE49-F238E27FC236}">
                    <a16:creationId xmlns:a16="http://schemas.microsoft.com/office/drawing/2014/main" id="{1A5DDB30-9E0D-4361-80EE-C08B674E4B1E}"/>
                  </a:ext>
                </a:extLst>
              </p:cNvPr>
              <p:cNvSpPr/>
              <p:nvPr/>
            </p:nvSpPr>
            <p:spPr bwMode="gray">
              <a:xfrm>
                <a:off x="7728428" y="2392326"/>
                <a:ext cx="3961921" cy="422352"/>
              </a:xfrm>
              <a:prstGeom prst="rect">
                <a:avLst/>
              </a:prstGeom>
              <a:noFill/>
              <a:ln w="25400" algn="ctr">
                <a:solidFill>
                  <a:schemeClr val="accent2"/>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Invoices</a:t>
                </a:r>
              </a:p>
            </p:txBody>
          </p:sp>
          <p:sp>
            <p:nvSpPr>
              <p:cNvPr id="30" name="Rectangle 29">
                <a:extLst>
                  <a:ext uri="{FF2B5EF4-FFF2-40B4-BE49-F238E27FC236}">
                    <a16:creationId xmlns:a16="http://schemas.microsoft.com/office/drawing/2014/main" id="{F5876F58-0844-4DB4-9A49-3294E874EE42}"/>
                  </a:ext>
                </a:extLst>
              </p:cNvPr>
              <p:cNvSpPr/>
              <p:nvPr/>
            </p:nvSpPr>
            <p:spPr bwMode="gray">
              <a:xfrm>
                <a:off x="7728429" y="2925239"/>
                <a:ext cx="3961921" cy="422352"/>
              </a:xfrm>
              <a:prstGeom prst="rect">
                <a:avLst/>
              </a:prstGeom>
              <a:noFill/>
              <a:ln w="19050" algn="ctr">
                <a:solidFill>
                  <a:schemeClr val="tx1"/>
                </a:solidFill>
                <a:miter lim="800000"/>
                <a:headEnd/>
                <a:tailEnd/>
              </a:ln>
            </p:spPr>
            <p:txBody>
              <a:bodyPr lIns="1462659" tIns="71981" rIns="89977" bIns="71981" rtlCol="0" anchor="ctr"/>
              <a:lstStyle/>
              <a:p>
                <a:pPr defTabSz="914126" fontAlgn="base">
                  <a:spcBef>
                    <a:spcPct val="50000"/>
                  </a:spcBef>
                  <a:spcAft>
                    <a:spcPct val="0"/>
                  </a:spcAft>
                  <a:buClr>
                    <a:srgbClr val="F0AB00"/>
                  </a:buClr>
                  <a:buSzPct val="80000"/>
                  <a:defRPr/>
                </a:pPr>
                <a:r>
                  <a:rPr lang="en-US" sz="1799" b="1" kern="0" dirty="0">
                    <a:solidFill>
                      <a:prstClr val="black"/>
                    </a:solidFill>
                    <a:latin typeface="Helvetica" pitchFamily="2" charset="0"/>
                    <a:ea typeface="Arial Unicode MS" pitchFamily="34" charset="-128"/>
                    <a:cs typeface="Arial Unicode MS" pitchFamily="34" charset="-128"/>
                  </a:rPr>
                  <a:t>Sustainability!!1</a:t>
                </a:r>
              </a:p>
            </p:txBody>
          </p:sp>
          <p:sp>
            <p:nvSpPr>
              <p:cNvPr id="32" name="Rectangle 31">
                <a:extLst>
                  <a:ext uri="{FF2B5EF4-FFF2-40B4-BE49-F238E27FC236}">
                    <a16:creationId xmlns:a16="http://schemas.microsoft.com/office/drawing/2014/main" id="{195B6A31-EB7C-4ED8-B58A-CC64BC01F0D4}"/>
                  </a:ext>
                </a:extLst>
              </p:cNvPr>
              <p:cNvSpPr/>
              <p:nvPr/>
            </p:nvSpPr>
            <p:spPr bwMode="gray">
              <a:xfrm>
                <a:off x="7728428" y="3458152"/>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Order Confirmations</a:t>
                </a:r>
              </a:p>
            </p:txBody>
          </p:sp>
          <p:sp>
            <p:nvSpPr>
              <p:cNvPr id="33" name="Rectangle 32">
                <a:extLst>
                  <a:ext uri="{FF2B5EF4-FFF2-40B4-BE49-F238E27FC236}">
                    <a16:creationId xmlns:a16="http://schemas.microsoft.com/office/drawing/2014/main" id="{5420539D-4474-41BF-82F8-B2B37059B8F9}"/>
                  </a:ext>
                </a:extLst>
              </p:cNvPr>
              <p:cNvSpPr/>
              <p:nvPr/>
            </p:nvSpPr>
            <p:spPr bwMode="gray">
              <a:xfrm>
                <a:off x="7728428" y="3991065"/>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Remittance</a:t>
                </a:r>
              </a:p>
            </p:txBody>
          </p:sp>
          <p:sp>
            <p:nvSpPr>
              <p:cNvPr id="35" name="Rectangle 34">
                <a:extLst>
                  <a:ext uri="{FF2B5EF4-FFF2-40B4-BE49-F238E27FC236}">
                    <a16:creationId xmlns:a16="http://schemas.microsoft.com/office/drawing/2014/main" id="{4791ADC7-2CE8-40FC-9CCA-EA0684A83B90}"/>
                  </a:ext>
                </a:extLst>
              </p:cNvPr>
              <p:cNvSpPr/>
              <p:nvPr/>
            </p:nvSpPr>
            <p:spPr bwMode="gray">
              <a:xfrm>
                <a:off x="7728428" y="4523978"/>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Sales Orders</a:t>
                </a:r>
              </a:p>
            </p:txBody>
          </p:sp>
          <p:sp>
            <p:nvSpPr>
              <p:cNvPr id="36" name="Rectangle 35">
                <a:extLst>
                  <a:ext uri="{FF2B5EF4-FFF2-40B4-BE49-F238E27FC236}">
                    <a16:creationId xmlns:a16="http://schemas.microsoft.com/office/drawing/2014/main" id="{A37A5176-7163-4CA7-83C7-718BA7365143}"/>
                  </a:ext>
                </a:extLst>
              </p:cNvPr>
              <p:cNvSpPr/>
              <p:nvPr/>
            </p:nvSpPr>
            <p:spPr bwMode="gray">
              <a:xfrm>
                <a:off x="7728428" y="5056890"/>
                <a:ext cx="3961921" cy="422352"/>
              </a:xfrm>
              <a:prstGeom prst="rect">
                <a:avLst/>
              </a:prstGeom>
              <a:noFill/>
              <a:ln w="25400" algn="ctr">
                <a:solidFill>
                  <a:schemeClr val="accent2"/>
                </a:solidFill>
                <a:miter lim="800000"/>
                <a:headEnd/>
                <a:tailEnd/>
              </a:ln>
            </p:spPr>
            <p:txBody>
              <a:bodyPr lIns="1462659" tIns="71981" rIns="89977" bIns="71981" rtlCol="0" anchor="ctr"/>
              <a:lstStyle/>
              <a:p>
                <a:pPr lvl="0" defTabSz="914126" fontAlgn="base">
                  <a:spcBef>
                    <a:spcPct val="50000"/>
                  </a:spcBef>
                  <a:spcAft>
                    <a:spcPct val="0"/>
                  </a:spcAft>
                  <a:buClr>
                    <a:srgbClr val="F0AB00"/>
                  </a:buClr>
                  <a:buSzPct val="80000"/>
                  <a:defRPr/>
                </a:pPr>
                <a:r>
                  <a:rPr lang="en-US" sz="1799" kern="0" dirty="0">
                    <a:solidFill>
                      <a:prstClr val="black"/>
                    </a:solidFill>
                    <a:latin typeface="Helvetica" pitchFamily="2" charset="0"/>
                    <a:ea typeface="Arial Unicode MS" pitchFamily="34" charset="-128"/>
                    <a:cs typeface="Arial Unicode MS" pitchFamily="34" charset="-128"/>
                  </a:rPr>
                  <a:t>Delivery Notes</a:t>
                </a:r>
                <a:endParaRPr kumimoji="0" lang="en-US" sz="1799"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endParaRPr>
              </a:p>
            </p:txBody>
          </p:sp>
        </p:grpSp>
        <p:pic>
          <p:nvPicPr>
            <p:cNvPr id="14" name="Picture 13">
              <a:extLst>
                <a:ext uri="{FF2B5EF4-FFF2-40B4-BE49-F238E27FC236}">
                  <a16:creationId xmlns:a16="http://schemas.microsoft.com/office/drawing/2014/main" id="{F48B54D3-2F1F-42B4-82E4-E3A83680C2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88621" y="3621807"/>
              <a:ext cx="513763" cy="513763"/>
            </a:xfrm>
            <a:prstGeom prst="rect">
              <a:avLst/>
            </a:prstGeom>
          </p:spPr>
        </p:pic>
        <p:pic>
          <p:nvPicPr>
            <p:cNvPr id="22" name="Picture 21">
              <a:extLst>
                <a:ext uri="{FF2B5EF4-FFF2-40B4-BE49-F238E27FC236}">
                  <a16:creationId xmlns:a16="http://schemas.microsoft.com/office/drawing/2014/main" id="{F1E2A2EE-DC59-4C3B-A864-DACD3EFE39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53870" y="2183659"/>
              <a:ext cx="674262" cy="674262"/>
            </a:xfrm>
            <a:prstGeom prst="rect">
              <a:avLst/>
            </a:prstGeom>
          </p:spPr>
        </p:pic>
        <p:pic>
          <p:nvPicPr>
            <p:cNvPr id="38" name="Picture 37">
              <a:extLst>
                <a:ext uri="{FF2B5EF4-FFF2-40B4-BE49-F238E27FC236}">
                  <a16:creationId xmlns:a16="http://schemas.microsoft.com/office/drawing/2014/main" id="{D5FA113A-513D-4510-B2C8-726D17B8461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10446" y="5639227"/>
              <a:ext cx="513763" cy="513763"/>
            </a:xfrm>
            <a:prstGeom prst="rect">
              <a:avLst/>
            </a:prstGeom>
          </p:spPr>
        </p:pic>
        <p:pic>
          <p:nvPicPr>
            <p:cNvPr id="42" name="Picture 41">
              <a:extLst>
                <a:ext uri="{FF2B5EF4-FFF2-40B4-BE49-F238E27FC236}">
                  <a16:creationId xmlns:a16="http://schemas.microsoft.com/office/drawing/2014/main" id="{A30B9E42-6EDC-46B5-8046-66677F21469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764013" y="2755417"/>
              <a:ext cx="867274" cy="867274"/>
            </a:xfrm>
            <a:prstGeom prst="rect">
              <a:avLst/>
            </a:prstGeom>
          </p:spPr>
        </p:pic>
        <p:pic>
          <p:nvPicPr>
            <p:cNvPr id="44" name="Picture 43">
              <a:extLst>
                <a:ext uri="{FF2B5EF4-FFF2-40B4-BE49-F238E27FC236}">
                  <a16:creationId xmlns:a16="http://schemas.microsoft.com/office/drawing/2014/main" id="{4B858604-EDF8-4534-8481-1B41E2470E8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045785" y="4991057"/>
              <a:ext cx="498890" cy="498890"/>
            </a:xfrm>
            <a:prstGeom prst="rect">
              <a:avLst/>
            </a:prstGeom>
          </p:spPr>
        </p:pic>
        <p:pic>
          <p:nvPicPr>
            <p:cNvPr id="46" name="Picture 45">
              <a:extLst>
                <a:ext uri="{FF2B5EF4-FFF2-40B4-BE49-F238E27FC236}">
                  <a16:creationId xmlns:a16="http://schemas.microsoft.com/office/drawing/2014/main" id="{27D8A92F-17A1-4347-A89F-D09EBCF6E83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016824" y="4279428"/>
              <a:ext cx="485616" cy="485616"/>
            </a:xfrm>
            <a:prstGeom prst="rect">
              <a:avLst/>
            </a:prstGeom>
          </p:spPr>
        </p:pic>
      </p:grpSp>
      <p:sp>
        <p:nvSpPr>
          <p:cNvPr id="47" name="Plus Sign 46">
            <a:extLst>
              <a:ext uri="{FF2B5EF4-FFF2-40B4-BE49-F238E27FC236}">
                <a16:creationId xmlns:a16="http://schemas.microsoft.com/office/drawing/2014/main" id="{AFB8B857-1D6F-4619-9F51-EF94C53787EB}"/>
              </a:ext>
            </a:extLst>
          </p:cNvPr>
          <p:cNvSpPr/>
          <p:nvPr/>
        </p:nvSpPr>
        <p:spPr bwMode="gray">
          <a:xfrm>
            <a:off x="6199600" y="1854967"/>
            <a:ext cx="511852" cy="540986"/>
          </a:xfrm>
          <a:prstGeom prst="mathPlus">
            <a:avLst/>
          </a:prstGeom>
          <a:solidFill>
            <a:schemeClr val="accent2"/>
          </a:solidFill>
          <a:ln w="19050" algn="ctr">
            <a:solidFill>
              <a:schemeClr val="accent2"/>
            </a:solid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err="1">
              <a:ln>
                <a:noFill/>
              </a:ln>
              <a:solidFill>
                <a:prstClr val="black"/>
              </a:solidFill>
              <a:effectLst/>
              <a:uLnTx/>
              <a:uFillTx/>
              <a:latin typeface="Open Sans"/>
              <a:ea typeface="Arial Unicode MS" pitchFamily="34" charset="-128"/>
              <a:cs typeface="Arial Unicode MS" pitchFamily="34" charset="-128"/>
            </a:endParaRPr>
          </a:p>
        </p:txBody>
      </p:sp>
    </p:spTree>
    <p:extLst>
      <p:ext uri="{BB962C8B-B14F-4D97-AF65-F5344CB8AC3E}">
        <p14:creationId xmlns:p14="http://schemas.microsoft.com/office/powerpoint/2010/main" val="942666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Group 82">
            <a:extLst>
              <a:ext uri="{FF2B5EF4-FFF2-40B4-BE49-F238E27FC236}">
                <a16:creationId xmlns:a16="http://schemas.microsoft.com/office/drawing/2014/main" id="{25CE6582-50A7-B592-347C-B3D6CE086E4D}"/>
              </a:ext>
            </a:extLst>
          </p:cNvPr>
          <p:cNvGrpSpPr/>
          <p:nvPr/>
        </p:nvGrpSpPr>
        <p:grpSpPr>
          <a:xfrm>
            <a:off x="162582" y="1803113"/>
            <a:ext cx="9385404" cy="4011549"/>
            <a:chOff x="529375" y="1573228"/>
            <a:chExt cx="8899711" cy="3803952"/>
          </a:xfrm>
        </p:grpSpPr>
        <p:sp>
          <p:nvSpPr>
            <p:cNvPr id="4" name="Rectangle: Rounded Corners 3">
              <a:extLst>
                <a:ext uri="{FF2B5EF4-FFF2-40B4-BE49-F238E27FC236}">
                  <a16:creationId xmlns:a16="http://schemas.microsoft.com/office/drawing/2014/main" id="{DCDC8A95-CCAD-A66D-5DFE-10CB9842B9DF}"/>
                </a:ext>
              </a:extLst>
            </p:cNvPr>
            <p:cNvSpPr/>
            <p:nvPr/>
          </p:nvSpPr>
          <p:spPr>
            <a:xfrm>
              <a:off x="677333" y="1573228"/>
              <a:ext cx="1402927" cy="3803952"/>
            </a:xfrm>
            <a:prstGeom prst="roundRect">
              <a:avLst>
                <a:gd name="adj" fmla="val 30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5" name="Rectangle: Rounded Corners 4">
              <a:extLst>
                <a:ext uri="{FF2B5EF4-FFF2-40B4-BE49-F238E27FC236}">
                  <a16:creationId xmlns:a16="http://schemas.microsoft.com/office/drawing/2014/main" id="{40D58EDB-A0AD-3E6D-ABF2-DECF0A936D4B}"/>
                </a:ext>
              </a:extLst>
            </p:cNvPr>
            <p:cNvSpPr/>
            <p:nvPr/>
          </p:nvSpPr>
          <p:spPr>
            <a:xfrm>
              <a:off x="2147832" y="1573228"/>
              <a:ext cx="1402927" cy="3803952"/>
            </a:xfrm>
            <a:prstGeom prst="roundRect">
              <a:avLst>
                <a:gd name="adj" fmla="val 3077"/>
              </a:avLst>
            </a:prstGeom>
            <a:solidFill>
              <a:srgbClr val="DEDE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6" name="Rectangle: Rounded Corners 5">
              <a:extLst>
                <a:ext uri="{FF2B5EF4-FFF2-40B4-BE49-F238E27FC236}">
                  <a16:creationId xmlns:a16="http://schemas.microsoft.com/office/drawing/2014/main" id="{0FF6378B-060C-626A-938E-6B6B1BA270E7}"/>
                </a:ext>
              </a:extLst>
            </p:cNvPr>
            <p:cNvSpPr/>
            <p:nvPr/>
          </p:nvSpPr>
          <p:spPr>
            <a:xfrm>
              <a:off x="8026158" y="1573228"/>
              <a:ext cx="1402927" cy="3803952"/>
            </a:xfrm>
            <a:prstGeom prst="roundRect">
              <a:avLst>
                <a:gd name="adj" fmla="val 30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9" name="Rectangle: Rounded Corners 8">
              <a:extLst>
                <a:ext uri="{FF2B5EF4-FFF2-40B4-BE49-F238E27FC236}">
                  <a16:creationId xmlns:a16="http://schemas.microsoft.com/office/drawing/2014/main" id="{82AEC91C-0286-C9DD-0802-F447E5347D20}"/>
                </a:ext>
              </a:extLst>
            </p:cNvPr>
            <p:cNvSpPr/>
            <p:nvPr/>
          </p:nvSpPr>
          <p:spPr>
            <a:xfrm>
              <a:off x="3618331" y="1573228"/>
              <a:ext cx="4340256" cy="3803952"/>
            </a:xfrm>
            <a:prstGeom prst="roundRect">
              <a:avLst>
                <a:gd name="adj" fmla="val 125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30" name="Oval 29">
              <a:extLst>
                <a:ext uri="{FF2B5EF4-FFF2-40B4-BE49-F238E27FC236}">
                  <a16:creationId xmlns:a16="http://schemas.microsoft.com/office/drawing/2014/main" id="{470A7FC6-6F8C-674D-9ECC-1966CD6ADF96}"/>
                </a:ext>
              </a:extLst>
            </p:cNvPr>
            <p:cNvSpPr/>
            <p:nvPr/>
          </p:nvSpPr>
          <p:spPr>
            <a:xfrm>
              <a:off x="1081616" y="2316480"/>
              <a:ext cx="612648" cy="61264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31" name="Oval 30">
              <a:extLst>
                <a:ext uri="{FF2B5EF4-FFF2-40B4-BE49-F238E27FC236}">
                  <a16:creationId xmlns:a16="http://schemas.microsoft.com/office/drawing/2014/main" id="{DF48BC31-11C6-2A5B-3535-999E10F2EC9A}"/>
                </a:ext>
              </a:extLst>
            </p:cNvPr>
            <p:cNvSpPr/>
            <p:nvPr/>
          </p:nvSpPr>
          <p:spPr>
            <a:xfrm>
              <a:off x="4064923" y="2255478"/>
              <a:ext cx="612648" cy="61264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33" name="Oval 32">
              <a:extLst>
                <a:ext uri="{FF2B5EF4-FFF2-40B4-BE49-F238E27FC236}">
                  <a16:creationId xmlns:a16="http://schemas.microsoft.com/office/drawing/2014/main" id="{A53EFBAC-9E3D-16F7-3292-3DBA779D40BD}"/>
                </a:ext>
              </a:extLst>
            </p:cNvPr>
            <p:cNvSpPr/>
            <p:nvPr/>
          </p:nvSpPr>
          <p:spPr>
            <a:xfrm>
              <a:off x="5501719" y="2316480"/>
              <a:ext cx="612648" cy="61264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35" name="Oval 34">
              <a:extLst>
                <a:ext uri="{FF2B5EF4-FFF2-40B4-BE49-F238E27FC236}">
                  <a16:creationId xmlns:a16="http://schemas.microsoft.com/office/drawing/2014/main" id="{520DF705-9947-F45D-BAD1-262E5D379A59}"/>
                </a:ext>
              </a:extLst>
            </p:cNvPr>
            <p:cNvSpPr/>
            <p:nvPr/>
          </p:nvSpPr>
          <p:spPr>
            <a:xfrm>
              <a:off x="6933480" y="2316480"/>
              <a:ext cx="612648" cy="61264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36" name="Oval 35">
              <a:extLst>
                <a:ext uri="{FF2B5EF4-FFF2-40B4-BE49-F238E27FC236}">
                  <a16:creationId xmlns:a16="http://schemas.microsoft.com/office/drawing/2014/main" id="{89235C9B-A8E8-50ED-16EB-2DB68C520F9A}"/>
                </a:ext>
              </a:extLst>
            </p:cNvPr>
            <p:cNvSpPr/>
            <p:nvPr/>
          </p:nvSpPr>
          <p:spPr>
            <a:xfrm>
              <a:off x="8399616" y="2316480"/>
              <a:ext cx="612648" cy="61264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cxnSp>
          <p:nvCxnSpPr>
            <p:cNvPr id="39" name="Straight Connector 38">
              <a:extLst>
                <a:ext uri="{FF2B5EF4-FFF2-40B4-BE49-F238E27FC236}">
                  <a16:creationId xmlns:a16="http://schemas.microsoft.com/office/drawing/2014/main" id="{EA0CF084-80E1-E940-F9BE-5FCBFD713599}"/>
                </a:ext>
              </a:extLst>
            </p:cNvPr>
            <p:cNvCxnSpPr>
              <a:cxnSpLocks/>
            </p:cNvCxnSpPr>
            <p:nvPr/>
          </p:nvCxnSpPr>
          <p:spPr>
            <a:xfrm>
              <a:off x="610665" y="3331464"/>
              <a:ext cx="7646367" cy="0"/>
            </a:xfrm>
            <a:prstGeom prst="line">
              <a:avLst/>
            </a:prstGeom>
            <a:ln w="28575">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29EE18B9-C358-2231-B593-88AB8B74111B}"/>
                </a:ext>
              </a:extLst>
            </p:cNvPr>
            <p:cNvSpPr/>
            <p:nvPr/>
          </p:nvSpPr>
          <p:spPr>
            <a:xfrm>
              <a:off x="885190" y="3106420"/>
              <a:ext cx="1002792" cy="456692"/>
            </a:xfrm>
            <a:prstGeom prst="roundRect">
              <a:avLst>
                <a:gd name="adj" fmla="val 9715"/>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chemeClr val="accent3"/>
                  </a:solidFill>
                  <a:effectLst/>
                  <a:uLnTx/>
                  <a:uFillTx/>
                  <a:latin typeface="Helvetica" pitchFamily="2" charset="0"/>
                </a:rPr>
                <a:t>POST INVOICES</a:t>
              </a:r>
            </a:p>
          </p:txBody>
        </p:sp>
        <p:sp>
          <p:nvSpPr>
            <p:cNvPr id="41" name="Rectangle: Rounded Corners 40">
              <a:extLst>
                <a:ext uri="{FF2B5EF4-FFF2-40B4-BE49-F238E27FC236}">
                  <a16:creationId xmlns:a16="http://schemas.microsoft.com/office/drawing/2014/main" id="{8CA7F205-232B-E8F7-02A1-79792A431D40}"/>
                </a:ext>
              </a:extLst>
            </p:cNvPr>
            <p:cNvSpPr/>
            <p:nvPr/>
          </p:nvSpPr>
          <p:spPr>
            <a:xfrm>
              <a:off x="3873791" y="3045418"/>
              <a:ext cx="1002792" cy="456692"/>
            </a:xfrm>
            <a:prstGeom prst="roundRect">
              <a:avLst>
                <a:gd name="adj" fmla="val 9715"/>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chemeClr val="accent3"/>
                  </a:solidFill>
                  <a:effectLst/>
                  <a:uLnTx/>
                  <a:uFillTx/>
                  <a:latin typeface="Helvetica" pitchFamily="2" charset="0"/>
                </a:rPr>
                <a:t>TRANSFORM</a:t>
              </a:r>
            </a:p>
          </p:txBody>
        </p:sp>
        <p:sp>
          <p:nvSpPr>
            <p:cNvPr id="42" name="Rectangle: Rounded Corners 41">
              <a:extLst>
                <a:ext uri="{FF2B5EF4-FFF2-40B4-BE49-F238E27FC236}">
                  <a16:creationId xmlns:a16="http://schemas.microsoft.com/office/drawing/2014/main" id="{E84634B1-438E-6E88-4476-D25E5541AA4D}"/>
                </a:ext>
              </a:extLst>
            </p:cNvPr>
            <p:cNvSpPr/>
            <p:nvPr/>
          </p:nvSpPr>
          <p:spPr>
            <a:xfrm>
              <a:off x="5296217" y="3106420"/>
              <a:ext cx="1002792" cy="456692"/>
            </a:xfrm>
            <a:prstGeom prst="roundRect">
              <a:avLst>
                <a:gd name="adj" fmla="val 9715"/>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chemeClr val="accent3"/>
                  </a:solidFill>
                  <a:effectLst/>
                  <a:uLnTx/>
                  <a:uFillTx/>
                  <a:latin typeface="Helvetica" pitchFamily="2" charset="0"/>
                </a:rPr>
                <a:t>VERIFY &amp; COMPLETE</a:t>
              </a:r>
            </a:p>
          </p:txBody>
        </p:sp>
        <p:sp>
          <p:nvSpPr>
            <p:cNvPr id="44" name="Rectangle: Rounded Corners 43">
              <a:extLst>
                <a:ext uri="{FF2B5EF4-FFF2-40B4-BE49-F238E27FC236}">
                  <a16:creationId xmlns:a16="http://schemas.microsoft.com/office/drawing/2014/main" id="{7C82478C-35AA-3A3A-16CF-9CDA71215880}"/>
                </a:ext>
              </a:extLst>
            </p:cNvPr>
            <p:cNvSpPr/>
            <p:nvPr/>
          </p:nvSpPr>
          <p:spPr>
            <a:xfrm>
              <a:off x="6744633" y="3105658"/>
              <a:ext cx="1002792" cy="456692"/>
            </a:xfrm>
            <a:prstGeom prst="roundRect">
              <a:avLst>
                <a:gd name="adj" fmla="val 9715"/>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chemeClr val="accent3"/>
                  </a:solidFill>
                  <a:effectLst/>
                  <a:uLnTx/>
                  <a:uFillTx/>
                  <a:latin typeface="Helvetica" pitchFamily="2" charset="0"/>
                </a:rPr>
                <a:t>MAPPING DATA</a:t>
              </a:r>
            </a:p>
          </p:txBody>
        </p:sp>
        <p:sp>
          <p:nvSpPr>
            <p:cNvPr id="46" name="Oval 45">
              <a:extLst>
                <a:ext uri="{FF2B5EF4-FFF2-40B4-BE49-F238E27FC236}">
                  <a16:creationId xmlns:a16="http://schemas.microsoft.com/office/drawing/2014/main" id="{BF86320D-983E-07A0-C5E9-CA09D9063A03}"/>
                </a:ext>
              </a:extLst>
            </p:cNvPr>
            <p:cNvSpPr/>
            <p:nvPr/>
          </p:nvSpPr>
          <p:spPr>
            <a:xfrm>
              <a:off x="529375" y="3296920"/>
              <a:ext cx="69088" cy="69088"/>
            </a:xfrm>
            <a:prstGeom prst="ellipse">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sp>
          <p:nvSpPr>
            <p:cNvPr id="47" name="Rectangle: Rounded Corners 46">
              <a:extLst>
                <a:ext uri="{FF2B5EF4-FFF2-40B4-BE49-F238E27FC236}">
                  <a16:creationId xmlns:a16="http://schemas.microsoft.com/office/drawing/2014/main" id="{3AB8E67D-9EF9-3E02-3524-5AF0A2F2E97A}"/>
                </a:ext>
              </a:extLst>
            </p:cNvPr>
            <p:cNvSpPr/>
            <p:nvPr/>
          </p:nvSpPr>
          <p:spPr>
            <a:xfrm>
              <a:off x="8382840" y="3105658"/>
              <a:ext cx="658290" cy="456692"/>
            </a:xfrm>
            <a:prstGeom prst="roundRect">
              <a:avLst>
                <a:gd name="adj" fmla="val 9715"/>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chemeClr val="accent3"/>
                  </a:solidFill>
                  <a:effectLst/>
                  <a:uLnTx/>
                  <a:uFillTx/>
                  <a:latin typeface="Helvetica" pitchFamily="2" charset="0"/>
                </a:rPr>
                <a:t>KPI</a:t>
              </a:r>
            </a:p>
          </p:txBody>
        </p:sp>
        <p:sp>
          <p:nvSpPr>
            <p:cNvPr id="48" name="Rectangle: Rounded Corners 47">
              <a:extLst>
                <a:ext uri="{FF2B5EF4-FFF2-40B4-BE49-F238E27FC236}">
                  <a16:creationId xmlns:a16="http://schemas.microsoft.com/office/drawing/2014/main" id="{AB194E98-342D-1D4C-CE47-B562499E6A74}"/>
                </a:ext>
              </a:extLst>
            </p:cNvPr>
            <p:cNvSpPr/>
            <p:nvPr/>
          </p:nvSpPr>
          <p:spPr>
            <a:xfrm>
              <a:off x="885190" y="3651250"/>
              <a:ext cx="1002792" cy="253955"/>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EMAIL/EDI</a:t>
              </a:r>
            </a:p>
          </p:txBody>
        </p:sp>
        <p:sp>
          <p:nvSpPr>
            <p:cNvPr id="49" name="Rectangle: Rounded Corners 48">
              <a:extLst>
                <a:ext uri="{FF2B5EF4-FFF2-40B4-BE49-F238E27FC236}">
                  <a16:creationId xmlns:a16="http://schemas.microsoft.com/office/drawing/2014/main" id="{99E50158-4470-FC57-9025-8719EA02337A}"/>
                </a:ext>
              </a:extLst>
            </p:cNvPr>
            <p:cNvSpPr/>
            <p:nvPr/>
          </p:nvSpPr>
          <p:spPr>
            <a:xfrm>
              <a:off x="885190" y="3963865"/>
              <a:ext cx="1002792" cy="253955"/>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ARCHIVING</a:t>
              </a:r>
            </a:p>
          </p:txBody>
        </p:sp>
        <p:sp>
          <p:nvSpPr>
            <p:cNvPr id="50" name="Rectangle: Rounded Corners 49">
              <a:extLst>
                <a:ext uri="{FF2B5EF4-FFF2-40B4-BE49-F238E27FC236}">
                  <a16:creationId xmlns:a16="http://schemas.microsoft.com/office/drawing/2014/main" id="{0171DEC2-8CD5-C197-6F13-7A14E8492A1D}"/>
                </a:ext>
              </a:extLst>
            </p:cNvPr>
            <p:cNvSpPr/>
            <p:nvPr/>
          </p:nvSpPr>
          <p:spPr>
            <a:xfrm>
              <a:off x="3873791" y="3590248"/>
              <a:ext cx="1002792" cy="253955"/>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INTEGRATION</a:t>
              </a:r>
            </a:p>
          </p:txBody>
        </p:sp>
        <p:sp>
          <p:nvSpPr>
            <p:cNvPr id="51" name="Rectangle: Rounded Corners 50">
              <a:extLst>
                <a:ext uri="{FF2B5EF4-FFF2-40B4-BE49-F238E27FC236}">
                  <a16:creationId xmlns:a16="http://schemas.microsoft.com/office/drawing/2014/main" id="{90726174-D8DC-72FA-92E5-36D318B98647}"/>
                </a:ext>
              </a:extLst>
            </p:cNvPr>
            <p:cNvSpPr/>
            <p:nvPr/>
          </p:nvSpPr>
          <p:spPr>
            <a:xfrm>
              <a:off x="3873791" y="3902863"/>
              <a:ext cx="1002792" cy="253955"/>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VALIDATION</a:t>
              </a:r>
            </a:p>
          </p:txBody>
        </p:sp>
        <p:sp>
          <p:nvSpPr>
            <p:cNvPr id="52" name="Rectangle: Rounded Corners 51">
              <a:extLst>
                <a:ext uri="{FF2B5EF4-FFF2-40B4-BE49-F238E27FC236}">
                  <a16:creationId xmlns:a16="http://schemas.microsoft.com/office/drawing/2014/main" id="{AA19836E-ECAB-BD8D-82E8-B8659A0E9F30}"/>
                </a:ext>
              </a:extLst>
            </p:cNvPr>
            <p:cNvSpPr/>
            <p:nvPr/>
          </p:nvSpPr>
          <p:spPr>
            <a:xfrm>
              <a:off x="5324703" y="3651249"/>
              <a:ext cx="1002792" cy="253955"/>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VALIDATE DATA</a:t>
              </a:r>
            </a:p>
          </p:txBody>
        </p:sp>
        <p:sp>
          <p:nvSpPr>
            <p:cNvPr id="54" name="Rectangle: Rounded Corners 53">
              <a:extLst>
                <a:ext uri="{FF2B5EF4-FFF2-40B4-BE49-F238E27FC236}">
                  <a16:creationId xmlns:a16="http://schemas.microsoft.com/office/drawing/2014/main" id="{C63057CE-E4DE-17A0-9D7A-55B806DDA1C1}"/>
                </a:ext>
              </a:extLst>
            </p:cNvPr>
            <p:cNvSpPr/>
            <p:nvPr/>
          </p:nvSpPr>
          <p:spPr>
            <a:xfrm>
              <a:off x="6735586" y="3651247"/>
              <a:ext cx="1002792" cy="253955"/>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MAP DATA</a:t>
              </a:r>
            </a:p>
          </p:txBody>
        </p:sp>
        <p:sp>
          <p:nvSpPr>
            <p:cNvPr id="14" name="Text Placeholder 1">
              <a:extLst>
                <a:ext uri="{FF2B5EF4-FFF2-40B4-BE49-F238E27FC236}">
                  <a16:creationId xmlns:a16="http://schemas.microsoft.com/office/drawing/2014/main" id="{02E3E871-9A29-DD2D-0C66-23BDDE32E13F}"/>
                </a:ext>
              </a:extLst>
            </p:cNvPr>
            <p:cNvSpPr txBox="1">
              <a:spLocks/>
            </p:cNvSpPr>
            <p:nvPr/>
          </p:nvSpPr>
          <p:spPr>
            <a:xfrm>
              <a:off x="677333" y="1693333"/>
              <a:ext cx="1402927" cy="527354"/>
            </a:xfrm>
            <a:prstGeom prst="rect">
              <a:avLst/>
            </a:prstGeom>
          </p:spPr>
          <p:txBody>
            <a:bodyPr lIns="91440" tIns="45720" rIns="91440" bIns="45720" anchor="t"/>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OD INVOICE POSTED</a:t>
              </a:r>
              <a:endParaRPr kumimoji="0" lang="en-US" sz="1200" b="1" i="0" u="none" strike="noStrike" kern="1200" cap="none" spc="0" normalizeH="0" baseline="0" noProof="0">
                <a:ln>
                  <a:noFill/>
                </a:ln>
                <a:solidFill>
                  <a:schemeClr val="accent3"/>
                </a:solidFill>
                <a:effectLst/>
                <a:uLnTx/>
                <a:uFillTx/>
                <a:latin typeface="Helvetica" pitchFamily="2" charset="0"/>
                <a:cs typeface="Segoe UI"/>
              </a:endParaRPr>
            </a:p>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900" b="0" i="0" u="none" strike="noStrike" kern="1200" cap="none" spc="0" normalizeH="0" baseline="0" noProof="0">
                  <a:ln>
                    <a:noFill/>
                  </a:ln>
                  <a:solidFill>
                    <a:schemeClr val="accent3"/>
                  </a:solidFill>
                  <a:effectLst/>
                  <a:uLnTx/>
                  <a:uFillTx/>
                  <a:latin typeface="Helvetica" pitchFamily="2" charset="0"/>
                  <a:cs typeface="Segoe UI"/>
                </a:rPr>
                <a:t>(EMAIL, SCANNING, EDI)</a:t>
              </a:r>
              <a:endParaRPr kumimoji="0" lang="en-US" sz="900" b="0" i="0" u="none" strike="noStrike" kern="1200" cap="none" spc="0" normalizeH="0" baseline="0" noProof="0">
                <a:ln>
                  <a:noFill/>
                </a:ln>
                <a:solidFill>
                  <a:schemeClr val="accent3"/>
                </a:solidFill>
                <a:effectLst/>
                <a:uLnTx/>
                <a:uFillTx/>
                <a:latin typeface="Helvetica" pitchFamily="2" charset="0"/>
                <a:ea typeface="Open Sans"/>
                <a:cs typeface="Segoe UI"/>
              </a:endParaRPr>
            </a:p>
          </p:txBody>
        </p:sp>
        <p:sp>
          <p:nvSpPr>
            <p:cNvPr id="16" name="Text Placeholder 1">
              <a:extLst>
                <a:ext uri="{FF2B5EF4-FFF2-40B4-BE49-F238E27FC236}">
                  <a16:creationId xmlns:a16="http://schemas.microsoft.com/office/drawing/2014/main" id="{D6427CF2-1A8C-5BCE-C75C-48AD7DD1852D}"/>
                </a:ext>
              </a:extLst>
            </p:cNvPr>
            <p:cNvSpPr txBox="1">
              <a:spLocks/>
            </p:cNvSpPr>
            <p:nvPr/>
          </p:nvSpPr>
          <p:spPr>
            <a:xfrm>
              <a:off x="3660221" y="1693333"/>
              <a:ext cx="1402928" cy="527354"/>
            </a:xfrm>
            <a:prstGeom prst="rect">
              <a:avLst/>
            </a:prstGeom>
          </p:spPr>
          <p:txBody>
            <a:bodyPr lIns="91440" tIns="45720" rIns="91440" bIns="45720" anchor="t"/>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OD INVOICE</a:t>
              </a:r>
              <a:endParaRPr kumimoji="0" lang="en-US" sz="1050" b="1" i="0" u="none" strike="noStrike" kern="1200" cap="none" spc="0" normalizeH="0" baseline="0" noProof="0">
                <a:ln>
                  <a:noFill/>
                </a:ln>
                <a:solidFill>
                  <a:schemeClr val="accent3"/>
                </a:solidFill>
                <a:effectLst/>
                <a:uLnTx/>
                <a:uFillTx/>
                <a:latin typeface="Helvetica" pitchFamily="2" charset="0"/>
              </a:endParaRPr>
            </a:p>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RECOGNITION</a:t>
              </a:r>
              <a:endParaRPr kumimoji="0" lang="en-US" sz="1050" b="1" i="0" u="none" strike="noStrike" kern="1200" cap="none" spc="0" normalizeH="0" baseline="0" noProof="0">
                <a:ln>
                  <a:noFill/>
                </a:ln>
                <a:solidFill>
                  <a:schemeClr val="accent3"/>
                </a:solidFill>
                <a:effectLst/>
                <a:uLnTx/>
                <a:uFillTx/>
                <a:latin typeface="Helvetica" pitchFamily="2" charset="0"/>
                <a:ea typeface="Open Sans"/>
                <a:cs typeface="Segoe UI"/>
              </a:endParaRPr>
            </a:p>
          </p:txBody>
        </p:sp>
        <p:sp>
          <p:nvSpPr>
            <p:cNvPr id="19" name="Text Placeholder 1">
              <a:extLst>
                <a:ext uri="{FF2B5EF4-FFF2-40B4-BE49-F238E27FC236}">
                  <a16:creationId xmlns:a16="http://schemas.microsoft.com/office/drawing/2014/main" id="{6B05C5DC-6E53-08FE-1A32-83270EC9DA17}"/>
                </a:ext>
              </a:extLst>
            </p:cNvPr>
            <p:cNvSpPr txBox="1">
              <a:spLocks/>
            </p:cNvSpPr>
            <p:nvPr/>
          </p:nvSpPr>
          <p:spPr>
            <a:xfrm>
              <a:off x="5134442" y="1703932"/>
              <a:ext cx="1402928" cy="527354"/>
            </a:xfrm>
            <a:prstGeom prst="rect">
              <a:avLst/>
            </a:prstGeom>
          </p:spPr>
          <p:txBody>
            <a:bodyPr lIns="91440" tIns="45720" rIns="91440" bIns="45720" anchor="t"/>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OD INVOICE</a:t>
              </a:r>
            </a:p>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VERIFICATION</a:t>
              </a:r>
              <a:endParaRPr kumimoji="0" lang="en-US" sz="1050" b="1" i="0" u="none" strike="noStrike" kern="1200" cap="none" spc="0" normalizeH="0" baseline="0" noProof="0">
                <a:ln>
                  <a:noFill/>
                </a:ln>
                <a:solidFill>
                  <a:schemeClr val="accent3"/>
                </a:solidFill>
                <a:effectLst/>
                <a:uLnTx/>
                <a:uFillTx/>
                <a:latin typeface="Helvetica" pitchFamily="2" charset="0"/>
                <a:ea typeface="Open Sans"/>
                <a:cs typeface="Segoe UI"/>
              </a:endParaRPr>
            </a:p>
          </p:txBody>
        </p:sp>
        <p:sp>
          <p:nvSpPr>
            <p:cNvPr id="21" name="Text Placeholder 1">
              <a:extLst>
                <a:ext uri="{FF2B5EF4-FFF2-40B4-BE49-F238E27FC236}">
                  <a16:creationId xmlns:a16="http://schemas.microsoft.com/office/drawing/2014/main" id="{2B47123D-CFE4-8657-9F8A-DB2DA70C9CE6}"/>
                </a:ext>
              </a:extLst>
            </p:cNvPr>
            <p:cNvSpPr txBox="1">
              <a:spLocks/>
            </p:cNvSpPr>
            <p:nvPr/>
          </p:nvSpPr>
          <p:spPr>
            <a:xfrm>
              <a:off x="6537371" y="1693333"/>
              <a:ext cx="1402928" cy="527354"/>
            </a:xfrm>
            <a:prstGeom prst="rect">
              <a:avLst/>
            </a:prstGeom>
          </p:spPr>
          <p:txBody>
            <a:bodyPr lIns="91440" tIns="45720" rIns="91440" bIns="45720" anchor="t"/>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OD MAP</a:t>
              </a:r>
              <a:endParaRPr kumimoji="0" lang="en-US" sz="1050" b="1" i="0" u="none" strike="noStrike" kern="1200" cap="none" spc="0" normalizeH="0" baseline="0" noProof="0">
                <a:ln>
                  <a:noFill/>
                </a:ln>
                <a:solidFill>
                  <a:schemeClr val="accent3"/>
                </a:solidFill>
                <a:effectLst/>
                <a:uLnTx/>
                <a:uFillTx/>
                <a:latin typeface="Helvetica" pitchFamily="2" charset="0"/>
              </a:endParaRPr>
            </a:p>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cs typeface="Segoe UI"/>
                </a:rPr>
                <a:t>COMPLETION</a:t>
              </a:r>
              <a:endParaRPr kumimoji="0" lang="en-US" sz="1050" b="1" i="0" u="none" strike="noStrike" kern="1200" cap="none" spc="0" normalizeH="0" baseline="0" noProof="0">
                <a:ln>
                  <a:noFill/>
                </a:ln>
                <a:solidFill>
                  <a:schemeClr val="accent3"/>
                </a:solidFill>
                <a:effectLst/>
                <a:uLnTx/>
                <a:uFillTx/>
                <a:latin typeface="Helvetica" pitchFamily="2" charset="0"/>
                <a:ea typeface="Open Sans"/>
                <a:cs typeface="Segoe UI"/>
              </a:endParaRPr>
            </a:p>
          </p:txBody>
        </p:sp>
        <p:sp>
          <p:nvSpPr>
            <p:cNvPr id="23" name="Text Placeholder 1">
              <a:extLst>
                <a:ext uri="{FF2B5EF4-FFF2-40B4-BE49-F238E27FC236}">
                  <a16:creationId xmlns:a16="http://schemas.microsoft.com/office/drawing/2014/main" id="{561320DD-8DBD-F5F4-65CA-39715CB9247A}"/>
                </a:ext>
              </a:extLst>
            </p:cNvPr>
            <p:cNvSpPr txBox="1">
              <a:spLocks/>
            </p:cNvSpPr>
            <p:nvPr/>
          </p:nvSpPr>
          <p:spPr>
            <a:xfrm>
              <a:off x="8026158"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schemeClr val="accent3"/>
                  </a:solidFill>
                  <a:effectLst/>
                  <a:uLnTx/>
                  <a:uFillTx/>
                  <a:latin typeface="Helvetica" pitchFamily="2" charset="0"/>
                </a:rPr>
                <a:t>REPORTING</a:t>
              </a:r>
            </a:p>
          </p:txBody>
        </p:sp>
        <p:cxnSp>
          <p:nvCxnSpPr>
            <p:cNvPr id="25" name="Straight Connector 24">
              <a:extLst>
                <a:ext uri="{FF2B5EF4-FFF2-40B4-BE49-F238E27FC236}">
                  <a16:creationId xmlns:a16="http://schemas.microsoft.com/office/drawing/2014/main" id="{9EAF069A-512F-1D3C-C09E-97F41D557FCB}"/>
                </a:ext>
              </a:extLst>
            </p:cNvPr>
            <p:cNvCxnSpPr>
              <a:cxnSpLocks/>
            </p:cNvCxnSpPr>
            <p:nvPr/>
          </p:nvCxnSpPr>
          <p:spPr>
            <a:xfrm>
              <a:off x="5051650" y="1755648"/>
              <a:ext cx="0" cy="318211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047FD31-411F-CA48-7E7D-988C4D3E27F6}"/>
                </a:ext>
              </a:extLst>
            </p:cNvPr>
            <p:cNvCxnSpPr>
              <a:cxnSpLocks/>
            </p:cNvCxnSpPr>
            <p:nvPr/>
          </p:nvCxnSpPr>
          <p:spPr>
            <a:xfrm>
              <a:off x="6515377" y="1755648"/>
              <a:ext cx="0" cy="318211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6BE2AA30-FCBE-466D-9C6C-6BDB3CB30E95}"/>
                </a:ext>
              </a:extLst>
            </p:cNvPr>
            <p:cNvSpPr txBox="1"/>
            <p:nvPr/>
          </p:nvSpPr>
          <p:spPr>
            <a:xfrm>
              <a:off x="3734591" y="4191863"/>
              <a:ext cx="1238323" cy="18240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schemeClr val="accent3"/>
                  </a:solidFill>
                  <a:effectLst/>
                  <a:uLnTx/>
                  <a:uFillTx/>
                  <a:latin typeface="Helvetica" pitchFamily="2" charset="0"/>
                </a:rPr>
                <a:t>OCR OPTION FOR  APPL</a:t>
              </a:r>
            </a:p>
          </p:txBody>
        </p:sp>
        <p:cxnSp>
          <p:nvCxnSpPr>
            <p:cNvPr id="58" name="Straight Connector 57">
              <a:extLst>
                <a:ext uri="{FF2B5EF4-FFF2-40B4-BE49-F238E27FC236}">
                  <a16:creationId xmlns:a16="http://schemas.microsoft.com/office/drawing/2014/main" id="{06438204-40C7-3D12-D2DB-6729241B640B}"/>
                </a:ext>
              </a:extLst>
            </p:cNvPr>
            <p:cNvCxnSpPr/>
            <p:nvPr/>
          </p:nvCxnSpPr>
          <p:spPr>
            <a:xfrm>
              <a:off x="836990" y="5157410"/>
              <a:ext cx="8427962" cy="0"/>
            </a:xfrm>
            <a:prstGeom prst="line">
              <a:avLst/>
            </a:prstGeom>
            <a:ln w="19050">
              <a:solidFill>
                <a:srgbClr val="325BA4"/>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CDF5D9EB-21AB-07E9-1B1B-0E164C330005}"/>
                </a:ext>
              </a:extLst>
            </p:cNvPr>
            <p:cNvSpPr txBox="1"/>
            <p:nvPr/>
          </p:nvSpPr>
          <p:spPr>
            <a:xfrm>
              <a:off x="3878889" y="4958997"/>
              <a:ext cx="1044577" cy="175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schemeClr val="tx1">
                      <a:lumMod val="65000"/>
                      <a:lumOff val="35000"/>
                    </a:schemeClr>
                  </a:solidFill>
                  <a:effectLst/>
                  <a:uLnTx/>
                  <a:uFillTx/>
                  <a:latin typeface="Helvetica" pitchFamily="2" charset="0"/>
                </a:rPr>
                <a:t>BUSINESS CENTER (BC)</a:t>
              </a:r>
            </a:p>
          </p:txBody>
        </p:sp>
        <p:sp>
          <p:nvSpPr>
            <p:cNvPr id="60" name="TextBox 59">
              <a:extLst>
                <a:ext uri="{FF2B5EF4-FFF2-40B4-BE49-F238E27FC236}">
                  <a16:creationId xmlns:a16="http://schemas.microsoft.com/office/drawing/2014/main" id="{4B6E53CC-005F-6E87-A900-8B5BD309FD32}"/>
                </a:ext>
              </a:extLst>
            </p:cNvPr>
            <p:cNvSpPr txBox="1"/>
            <p:nvPr/>
          </p:nvSpPr>
          <p:spPr>
            <a:xfrm>
              <a:off x="1356846" y="4958997"/>
              <a:ext cx="1196582" cy="175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schemeClr val="tx1">
                      <a:lumMod val="65000"/>
                      <a:lumOff val="35000"/>
                    </a:schemeClr>
                  </a:solidFill>
                  <a:effectLst/>
                  <a:uLnTx/>
                  <a:uFillTx/>
                  <a:latin typeface="Helvetica" pitchFamily="2" charset="0"/>
                </a:rPr>
                <a:t>SAP INVOICE MANAGEMENT</a:t>
              </a:r>
            </a:p>
          </p:txBody>
        </p:sp>
        <p:sp>
          <p:nvSpPr>
            <p:cNvPr id="61" name="TextBox 60">
              <a:extLst>
                <a:ext uri="{FF2B5EF4-FFF2-40B4-BE49-F238E27FC236}">
                  <a16:creationId xmlns:a16="http://schemas.microsoft.com/office/drawing/2014/main" id="{7EF7EF71-3DF7-F1E0-ACDA-9402CB66368C}"/>
                </a:ext>
              </a:extLst>
            </p:cNvPr>
            <p:cNvSpPr txBox="1"/>
            <p:nvPr/>
          </p:nvSpPr>
          <p:spPr>
            <a:xfrm>
              <a:off x="8446773" y="4958997"/>
              <a:ext cx="515602" cy="175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schemeClr val="tx1">
                      <a:lumMod val="65000"/>
                      <a:lumOff val="35000"/>
                    </a:schemeClr>
                  </a:solidFill>
                  <a:effectLst/>
                  <a:uLnTx/>
                  <a:uFillTx/>
                  <a:latin typeface="Helvetica" pitchFamily="2" charset="0"/>
                </a:rPr>
                <a:t>ERP (BW)</a:t>
              </a:r>
            </a:p>
          </p:txBody>
        </p:sp>
        <p:sp>
          <p:nvSpPr>
            <p:cNvPr id="62" name="Arrow: Right 61">
              <a:extLst>
                <a:ext uri="{FF2B5EF4-FFF2-40B4-BE49-F238E27FC236}">
                  <a16:creationId xmlns:a16="http://schemas.microsoft.com/office/drawing/2014/main" id="{571635C8-2827-3ABC-511F-E0E08EDD02C5}"/>
                </a:ext>
              </a:extLst>
            </p:cNvPr>
            <p:cNvSpPr/>
            <p:nvPr/>
          </p:nvSpPr>
          <p:spPr>
            <a:xfrm>
              <a:off x="3903119" y="4462424"/>
              <a:ext cx="3825239" cy="524053"/>
            </a:xfrm>
            <a:prstGeom prst="rightArrow">
              <a:avLst>
                <a:gd name="adj1" fmla="val 68805"/>
                <a:gd name="adj2" fmla="val 81967"/>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chemeClr val="accent3"/>
                  </a:solidFill>
                  <a:effectLst/>
                  <a:uLnTx/>
                  <a:uFillTx/>
                  <a:latin typeface="Helvetica" pitchFamily="2" charset="0"/>
                </a:rPr>
                <a:t>AUTOMATE AND MAPPING</a:t>
              </a:r>
            </a:p>
          </p:txBody>
        </p:sp>
        <p:sp>
          <p:nvSpPr>
            <p:cNvPr id="63" name="Oval 62">
              <a:extLst>
                <a:ext uri="{FF2B5EF4-FFF2-40B4-BE49-F238E27FC236}">
                  <a16:creationId xmlns:a16="http://schemas.microsoft.com/office/drawing/2014/main" id="{5C409071-B163-091D-10A1-D06037B28BD1}"/>
                </a:ext>
              </a:extLst>
            </p:cNvPr>
            <p:cNvSpPr/>
            <p:nvPr/>
          </p:nvSpPr>
          <p:spPr>
            <a:xfrm>
              <a:off x="770442" y="5120326"/>
              <a:ext cx="69088" cy="69088"/>
            </a:xfrm>
            <a:prstGeom prst="ellipse">
              <a:avLst/>
            </a:prstGeom>
            <a:no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Helvetica" pitchFamily="2" charset="0"/>
              </a:endParaRPr>
            </a:p>
          </p:txBody>
        </p:sp>
        <p:pic>
          <p:nvPicPr>
            <p:cNvPr id="70" name="Graphic 69" descr="Document with solid fill">
              <a:extLst>
                <a:ext uri="{FF2B5EF4-FFF2-40B4-BE49-F238E27FC236}">
                  <a16:creationId xmlns:a16="http://schemas.microsoft.com/office/drawing/2014/main" id="{7EA28732-E887-7B79-E19A-7A1565C12AA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205950" y="2392566"/>
              <a:ext cx="338472" cy="338472"/>
            </a:xfrm>
            <a:prstGeom prst="rect">
              <a:avLst/>
            </a:prstGeom>
          </p:spPr>
        </p:pic>
        <p:pic>
          <p:nvPicPr>
            <p:cNvPr id="74" name="Graphic 73" descr="Laptop with solid fill">
              <a:extLst>
                <a:ext uri="{FF2B5EF4-FFF2-40B4-BE49-F238E27FC236}">
                  <a16:creationId xmlns:a16="http://schemas.microsoft.com/office/drawing/2014/main" id="{19280EEC-C99C-DF75-A26B-D300AF8A9B1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635406" y="2443699"/>
              <a:ext cx="338472" cy="338472"/>
            </a:xfrm>
            <a:prstGeom prst="rect">
              <a:avLst/>
            </a:prstGeom>
          </p:spPr>
        </p:pic>
        <p:pic>
          <p:nvPicPr>
            <p:cNvPr id="78" name="Graphic 77" descr="Open folder outline">
              <a:extLst>
                <a:ext uri="{FF2B5EF4-FFF2-40B4-BE49-F238E27FC236}">
                  <a16:creationId xmlns:a16="http://schemas.microsoft.com/office/drawing/2014/main" id="{AFE11814-FE2E-376D-A465-632269EB79B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040071" y="2423552"/>
              <a:ext cx="411916" cy="411916"/>
            </a:xfrm>
            <a:prstGeom prst="rect">
              <a:avLst/>
            </a:prstGeom>
          </p:spPr>
        </p:pic>
      </p:grpSp>
      <p:sp>
        <p:nvSpPr>
          <p:cNvPr id="8" name="Rectangle 7">
            <a:extLst>
              <a:ext uri="{FF2B5EF4-FFF2-40B4-BE49-F238E27FC236}">
                <a16:creationId xmlns:a16="http://schemas.microsoft.com/office/drawing/2014/main" id="{62B5D04B-068D-A56E-62CB-5ED0AA5792DB}"/>
              </a:ext>
            </a:extLst>
          </p:cNvPr>
          <p:cNvSpPr/>
          <p:nvPr/>
        </p:nvSpPr>
        <p:spPr>
          <a:xfrm>
            <a:off x="9818464" y="1998509"/>
            <a:ext cx="2116570" cy="3620755"/>
          </a:xfrm>
          <a:prstGeom prst="rect">
            <a:avLst/>
          </a:prstGeom>
          <a:solidFill>
            <a:schemeClr val="accent2">
              <a:lumMod val="20000"/>
              <a:lumOff val="80000"/>
            </a:schemeClr>
          </a:solidFill>
          <a:ln w="38100">
            <a:solidFill>
              <a:schemeClr val="accent2"/>
            </a:solidFill>
          </a:ln>
          <a:effectLst/>
        </p:spPr>
        <p:style>
          <a:lnRef idx="2">
            <a:schemeClr val="accent6">
              <a:shade val="15000"/>
            </a:schemeClr>
          </a:lnRef>
          <a:fillRef idx="1">
            <a:schemeClr val="accent6"/>
          </a:fillRef>
          <a:effectRef idx="0">
            <a:schemeClr val="accent6"/>
          </a:effectRef>
          <a:fontRef idx="minor">
            <a:schemeClr val="lt1"/>
          </a:fontRef>
        </p:style>
        <p:txBody>
          <a:bodyPr lIns="91440" tIns="45720" rIns="91440" bIns="45720" rtlCol="0" anchor="ctr"/>
          <a:lstStyle/>
          <a:p>
            <a:pPr marL="91440" marR="0" lvl="0" indent="0" algn="l" defTabSz="914400" rtl="0" eaLnBrk="1" fontAlgn="auto" latinLnBrk="0" hangingPunct="1">
              <a:lnSpc>
                <a:spcPct val="15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Helvetica" pitchFamily="2" charset="0"/>
            </a:endParaRPr>
          </a:p>
          <a:p>
            <a:pPr marL="91440" marR="0" lvl="0" indent="0" algn="l" defTabSz="914400" rtl="0" eaLnBrk="1" fontAlgn="auto" latinLnBrk="0" hangingPunct="1">
              <a:lnSpc>
                <a:spcPct val="15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Helvetica" pitchFamily="2" charset="0"/>
            </a:endParaRPr>
          </a:p>
          <a:p>
            <a:pPr marL="9144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PROCESS:</a:t>
            </a:r>
            <a:endParaRPr kumimoji="0" lang="en-US" sz="1400" b="1" i="0" u="none" strike="noStrike" kern="1200" cap="none" spc="0" normalizeH="0" baseline="0" noProof="0">
              <a:ln>
                <a:noFill/>
              </a:ln>
              <a:solidFill>
                <a:prstClr val="black"/>
              </a:solidFill>
              <a:effectLst/>
              <a:uLnTx/>
              <a:uFillTx/>
              <a:latin typeface="Helvetica" pitchFamily="2" charset="0"/>
              <a:ea typeface="Open Sans"/>
              <a:cs typeface="Open Sans"/>
            </a:endParaRPr>
          </a:p>
          <a:p>
            <a:pPr marL="274320" lvl="0" indent="-285750">
              <a:lnSpc>
                <a:spcPct val="150000"/>
              </a:lnSpc>
              <a:buFont typeface="Arial" panose="020B0604020202020204" pitchFamily="34" charset="0"/>
              <a:buChar char="•"/>
              <a:defRPr/>
            </a:pPr>
            <a:r>
              <a:rPr kumimoji="0" lang="en-US" sz="1400" b="0" i="0" u="none" strike="noStrike" kern="1200" cap="none" spc="0" normalizeH="0" baseline="0" noProof="0">
                <a:ln>
                  <a:noFill/>
                </a:ln>
                <a:solidFill>
                  <a:prstClr val="black"/>
                </a:solidFill>
                <a:effectLst/>
                <a:uLnTx/>
                <a:uFillTx/>
                <a:latin typeface="Helvetica" pitchFamily="2" charset="0"/>
              </a:rPr>
              <a:t>Register </a:t>
            </a:r>
            <a:r>
              <a:rPr lang="en-US" sz="1400">
                <a:solidFill>
                  <a:prstClr val="black"/>
                </a:solidFill>
                <a:latin typeface="Helvetica" pitchFamily="2" charset="0"/>
              </a:rPr>
              <a:t>OD-related </a:t>
            </a:r>
            <a:r>
              <a:rPr kumimoji="0" lang="en-US" sz="1400" b="0" i="0" u="none" strike="noStrike" kern="1200" cap="none" spc="0" normalizeH="0" baseline="0" noProof="0">
                <a:ln>
                  <a:noFill/>
                </a:ln>
                <a:solidFill>
                  <a:prstClr val="black"/>
                </a:solidFill>
                <a:effectLst/>
                <a:uLnTx/>
                <a:uFillTx/>
                <a:latin typeface="Helvetica" pitchFamily="2" charset="0"/>
              </a:rPr>
              <a:t>invoices.</a:t>
            </a:r>
            <a:endParaRPr kumimoji="0" lang="en-US" sz="1400" b="0" i="0" u="none" strike="noStrike" kern="1200" cap="none" spc="0" normalizeH="0" baseline="0" noProof="0">
              <a:ln>
                <a:noFill/>
              </a:ln>
              <a:solidFill>
                <a:prstClr val="black"/>
              </a:solidFill>
              <a:effectLst/>
              <a:uLnTx/>
              <a:uFillTx/>
              <a:latin typeface="Helvetica" pitchFamily="2" charset="0"/>
              <a:ea typeface="Open Sans"/>
              <a:cs typeface="Open Sans"/>
            </a:endParaRPr>
          </a:p>
          <a:p>
            <a:pPr marL="27432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Helvetica" pitchFamily="2" charset="0"/>
              </a:rPr>
              <a:t>Capture pertinent data points.</a:t>
            </a:r>
            <a:endParaRPr kumimoji="0" lang="en-US" sz="1400" b="0" i="0" u="none" strike="noStrike" kern="1200" cap="none" spc="0" normalizeH="0" baseline="0" noProof="0">
              <a:ln>
                <a:noFill/>
              </a:ln>
              <a:solidFill>
                <a:prstClr val="black"/>
              </a:solidFill>
              <a:effectLst/>
              <a:uLnTx/>
              <a:uFillTx/>
              <a:latin typeface="Helvetica" pitchFamily="2" charset="0"/>
              <a:ea typeface="Open Sans"/>
              <a:cs typeface="Open Sans"/>
            </a:endParaRPr>
          </a:p>
          <a:p>
            <a:pPr marL="91440" marR="0" lvl="0" indent="0" algn="l" defTabSz="914400" rtl="0" eaLnBrk="1" fontAlgn="auto" latinLnBrk="0" hangingPunct="1">
              <a:lnSpc>
                <a:spcPct val="15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Helvetica" pitchFamily="2" charset="0"/>
            </a:endParaRPr>
          </a:p>
          <a:p>
            <a:pPr marL="9144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Reporting Options</a:t>
            </a:r>
            <a:r>
              <a:rPr kumimoji="0" lang="en-US" sz="1400" b="0" i="0" u="none" strike="noStrike" kern="1200" cap="none" spc="0" normalizeH="0" baseline="0" noProof="0">
                <a:ln>
                  <a:noFill/>
                </a:ln>
                <a:solidFill>
                  <a:prstClr val="black"/>
                </a:solidFill>
                <a:effectLst/>
                <a:uLnTx/>
                <a:uFillTx/>
                <a:latin typeface="Helvetica" pitchFamily="2" charset="0"/>
              </a:rPr>
              <a:t>: </a:t>
            </a:r>
            <a:endParaRPr kumimoji="0" lang="en-US" sz="1400" b="0" i="0" u="none" strike="noStrike" kern="1200" cap="none" spc="0" normalizeH="0" baseline="0" noProof="0">
              <a:ln>
                <a:noFill/>
              </a:ln>
              <a:solidFill>
                <a:prstClr val="black"/>
              </a:solidFill>
              <a:effectLst/>
              <a:uLnTx/>
              <a:uFillTx/>
              <a:latin typeface="Helvetica" pitchFamily="2" charset="0"/>
              <a:ea typeface="Open Sans"/>
              <a:cs typeface="Open Sans"/>
            </a:endParaRPr>
          </a:p>
          <a:p>
            <a:pPr marL="9144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Helvetica" pitchFamily="2" charset="0"/>
              </a:rPr>
              <a:t>Excel dump</a:t>
            </a:r>
            <a:endParaRPr kumimoji="0" lang="en-US" sz="1400" b="0" i="0" u="none" strike="noStrike" kern="1200" cap="none" spc="0" normalizeH="0" baseline="0" noProof="0">
              <a:ln>
                <a:noFill/>
              </a:ln>
              <a:solidFill>
                <a:prstClr val="black"/>
              </a:solidFill>
              <a:effectLst/>
              <a:uLnTx/>
              <a:uFillTx/>
              <a:latin typeface="Helvetica" pitchFamily="2" charset="0"/>
              <a:ea typeface="Open Sans"/>
              <a:cs typeface="Open Sans"/>
            </a:endParaRPr>
          </a:p>
          <a:p>
            <a:pPr marL="9144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Helvetica" pitchFamily="2" charset="0"/>
              </a:rPr>
              <a:t>BI reporting</a:t>
            </a:r>
            <a:endParaRPr kumimoji="0" lang="en-US" sz="1400" b="0" i="0" u="none" strike="noStrike" kern="1200" cap="none" spc="0" normalizeH="0" baseline="0" noProof="0">
              <a:ln>
                <a:noFill/>
              </a:ln>
              <a:solidFill>
                <a:prstClr val="black"/>
              </a:solidFill>
              <a:effectLst/>
              <a:uLnTx/>
              <a:uFillTx/>
              <a:latin typeface="Helvetica" pitchFamily="2" charset="0"/>
              <a:ea typeface="Open Sans"/>
              <a:cs typeface="Open Sans"/>
            </a:endParaRPr>
          </a:p>
          <a:p>
            <a:pPr marL="9144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Helvetica" pitchFamily="2" charset="0"/>
            </a:endParaRPr>
          </a:p>
          <a:p>
            <a:pPr marL="9144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Helvetica" pitchFamily="2" charset="0"/>
            </a:endParaRPr>
          </a:p>
          <a:p>
            <a:pPr marL="9144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Helvetica" pitchFamily="2" charset="0"/>
              </a:rPr>
              <a:t> </a:t>
            </a:r>
            <a:endParaRPr kumimoji="0" lang="en-US" sz="1800" b="0" i="0" u="none" strike="noStrike" kern="1200" cap="none" spc="0" normalizeH="0" baseline="0" noProof="0">
              <a:ln>
                <a:noFill/>
              </a:ln>
              <a:solidFill>
                <a:prstClr val="black"/>
              </a:solidFill>
              <a:effectLst/>
              <a:uLnTx/>
              <a:uFillTx/>
              <a:latin typeface="Helvetica" pitchFamily="2" charset="0"/>
              <a:ea typeface="Open Sans"/>
              <a:cs typeface="Open Sans"/>
            </a:endParaRPr>
          </a:p>
        </p:txBody>
      </p:sp>
      <p:sp>
        <p:nvSpPr>
          <p:cNvPr id="12" name="Oval 11">
            <a:extLst>
              <a:ext uri="{FF2B5EF4-FFF2-40B4-BE49-F238E27FC236}">
                <a16:creationId xmlns:a16="http://schemas.microsoft.com/office/drawing/2014/main" id="{06606296-808A-DA22-2087-43CCC1E0D58B}"/>
              </a:ext>
            </a:extLst>
          </p:cNvPr>
          <p:cNvSpPr/>
          <p:nvPr/>
        </p:nvSpPr>
        <p:spPr>
          <a:xfrm>
            <a:off x="2237456" y="2584760"/>
            <a:ext cx="646083" cy="646083"/>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13" name="Text Placeholder 1">
            <a:extLst>
              <a:ext uri="{FF2B5EF4-FFF2-40B4-BE49-F238E27FC236}">
                <a16:creationId xmlns:a16="http://schemas.microsoft.com/office/drawing/2014/main" id="{B14A97AA-8020-9B6B-47C6-8199C4684B94}"/>
              </a:ext>
            </a:extLst>
          </p:cNvPr>
          <p:cNvSpPr txBox="1">
            <a:spLocks/>
          </p:cNvSpPr>
          <p:nvPr/>
        </p:nvSpPr>
        <p:spPr>
          <a:xfrm>
            <a:off x="1811110" y="1927606"/>
            <a:ext cx="1479490" cy="556134"/>
          </a:xfrm>
          <a:prstGeom prst="rect">
            <a:avLst/>
          </a:prstGeom>
        </p:spPr>
        <p:txBody>
          <a:bodyPr lIns="91440" tIns="45720" rIns="91440" bIns="45720" anchor="t"/>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1050" b="1" i="0" u="none" strike="noStrike" kern="1200" cap="none" spc="0" normalizeH="0" baseline="0" noProof="0">
                <a:ln>
                  <a:noFill/>
                </a:ln>
                <a:solidFill>
                  <a:prstClr val="black">
                    <a:lumMod val="75000"/>
                    <a:lumOff val="25000"/>
                  </a:prstClr>
                </a:solidFill>
                <a:effectLst/>
                <a:uLnTx/>
                <a:uFillTx/>
                <a:latin typeface="Helvetica" pitchFamily="2" charset="0"/>
                <a:cs typeface="Segoe UI"/>
              </a:rPr>
              <a:t>INTAKE</a:t>
            </a:r>
            <a:endParaRPr kumimoji="0" lang="en-US" sz="1200" b="1" i="0" u="none" strike="noStrike" kern="1200" cap="none" spc="0" normalizeH="0" baseline="0" noProof="0">
              <a:ln>
                <a:noFill/>
              </a:ln>
              <a:solidFill>
                <a:prstClr val="black">
                  <a:lumMod val="75000"/>
                  <a:lumOff val="25000"/>
                </a:prstClr>
              </a:solidFill>
              <a:effectLst/>
              <a:uLnTx/>
              <a:uFillTx/>
              <a:latin typeface="Helvetica" pitchFamily="2" charset="0"/>
              <a:cs typeface="Segoe UI"/>
            </a:endParaRPr>
          </a:p>
          <a:p>
            <a:pPr marL="0" marR="0" lvl="0" indent="0" algn="ctr" defTabSz="914446" rtl="0" eaLnBrk="1" fontAlgn="auto" latinLnBrk="0" hangingPunct="1">
              <a:lnSpc>
                <a:spcPct val="100000"/>
              </a:lnSpc>
              <a:spcBef>
                <a:spcPts val="0"/>
              </a:spcBef>
              <a:spcAft>
                <a:spcPts val="0"/>
              </a:spcAft>
              <a:buClr>
                <a:srgbClr val="F0AB00"/>
              </a:buClr>
              <a:buSzTx/>
              <a:buFont typeface="Arial" panose="020B0604020202020204" pitchFamily="34" charset="0"/>
              <a:buNone/>
              <a:tabLst/>
              <a:defRPr/>
            </a:pPr>
            <a:r>
              <a:rPr kumimoji="0" lang="en-US" sz="900" b="0" i="0" u="none" strike="noStrike" kern="1200" cap="none" spc="0" normalizeH="0" baseline="0" noProof="0">
                <a:ln>
                  <a:noFill/>
                </a:ln>
                <a:solidFill>
                  <a:prstClr val="black">
                    <a:lumMod val="75000"/>
                    <a:lumOff val="25000"/>
                  </a:prstClr>
                </a:solidFill>
                <a:effectLst/>
                <a:uLnTx/>
                <a:uFillTx/>
                <a:latin typeface="Helvetica" pitchFamily="2" charset="0"/>
                <a:cs typeface="Segoe UI"/>
              </a:rPr>
              <a:t>(OD Invoices)</a:t>
            </a:r>
            <a:endParaRPr kumimoji="0" lang="en-US" sz="900" b="0" i="0" u="none" strike="noStrike" kern="1200" cap="none" spc="0" normalizeH="0" baseline="0" noProof="0">
              <a:ln>
                <a:noFill/>
              </a:ln>
              <a:solidFill>
                <a:prstClr val="black">
                  <a:lumMod val="75000"/>
                  <a:lumOff val="25000"/>
                </a:prstClr>
              </a:solidFill>
              <a:effectLst/>
              <a:uLnTx/>
              <a:uFillTx/>
              <a:latin typeface="Helvetica" pitchFamily="2" charset="0"/>
              <a:ea typeface="Open Sans"/>
              <a:cs typeface="Segoe UI"/>
            </a:endParaRPr>
          </a:p>
        </p:txBody>
      </p:sp>
      <p:pic>
        <p:nvPicPr>
          <p:cNvPr id="17" name="Graphic 16" descr="Envelope with solid fill">
            <a:extLst>
              <a:ext uri="{FF2B5EF4-FFF2-40B4-BE49-F238E27FC236}">
                <a16:creationId xmlns:a16="http://schemas.microsoft.com/office/drawing/2014/main" id="{B47CE396-E0D9-3883-9B10-95A1D9F6C8B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382004" y="2735869"/>
            <a:ext cx="356944" cy="356944"/>
          </a:xfrm>
          <a:prstGeom prst="rect">
            <a:avLst/>
          </a:prstGeom>
        </p:spPr>
      </p:pic>
      <p:sp>
        <p:nvSpPr>
          <p:cNvPr id="18" name="Rectangle: Rounded Corners 17">
            <a:extLst>
              <a:ext uri="{FF2B5EF4-FFF2-40B4-BE49-F238E27FC236}">
                <a16:creationId xmlns:a16="http://schemas.microsoft.com/office/drawing/2014/main" id="{3D91C140-59B5-F04E-269E-AF794AB01195}"/>
              </a:ext>
            </a:extLst>
          </p:cNvPr>
          <p:cNvSpPr/>
          <p:nvPr/>
        </p:nvSpPr>
        <p:spPr>
          <a:xfrm>
            <a:off x="2088356" y="3394339"/>
            <a:ext cx="1057518" cy="481616"/>
          </a:xfrm>
          <a:prstGeom prst="roundRect">
            <a:avLst>
              <a:gd name="adj" fmla="val 9715"/>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solidFill>
                  <a:srgbClr val="E7E6E6">
                    <a:lumMod val="25000"/>
                  </a:srgbClr>
                </a:solidFill>
                <a:effectLst/>
                <a:uLnTx/>
                <a:uFillTx/>
                <a:latin typeface="Helvetica" pitchFamily="2" charset="0"/>
              </a:rPr>
              <a:t>INTAKE</a:t>
            </a:r>
          </a:p>
        </p:txBody>
      </p:sp>
      <p:sp>
        <p:nvSpPr>
          <p:cNvPr id="22" name="Rectangle: Rounded Corners 21">
            <a:extLst>
              <a:ext uri="{FF2B5EF4-FFF2-40B4-BE49-F238E27FC236}">
                <a16:creationId xmlns:a16="http://schemas.microsoft.com/office/drawing/2014/main" id="{A0CD1814-7817-39E3-86DB-814DDD6B71D4}"/>
              </a:ext>
            </a:extLst>
          </p:cNvPr>
          <p:cNvSpPr/>
          <p:nvPr/>
        </p:nvSpPr>
        <p:spPr>
          <a:xfrm>
            <a:off x="539525" y="4681356"/>
            <a:ext cx="1057518" cy="267814"/>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APPROVALS</a:t>
            </a:r>
          </a:p>
        </p:txBody>
      </p:sp>
      <p:sp>
        <p:nvSpPr>
          <p:cNvPr id="24" name="Rectangle: Rounded Corners 23">
            <a:extLst>
              <a:ext uri="{FF2B5EF4-FFF2-40B4-BE49-F238E27FC236}">
                <a16:creationId xmlns:a16="http://schemas.microsoft.com/office/drawing/2014/main" id="{C9BAEEBF-BB62-74A1-CE8F-91F0928EB78A}"/>
              </a:ext>
            </a:extLst>
          </p:cNvPr>
          <p:cNvSpPr/>
          <p:nvPr/>
        </p:nvSpPr>
        <p:spPr>
          <a:xfrm>
            <a:off x="539525" y="5070795"/>
            <a:ext cx="1057518" cy="267814"/>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POST INVOICE</a:t>
            </a:r>
          </a:p>
        </p:txBody>
      </p:sp>
      <p:pic>
        <p:nvPicPr>
          <p:cNvPr id="26" name="Graphic 25" descr="Open folder outline">
            <a:extLst>
              <a:ext uri="{FF2B5EF4-FFF2-40B4-BE49-F238E27FC236}">
                <a16:creationId xmlns:a16="http://schemas.microsoft.com/office/drawing/2014/main" id="{960D27DF-99F3-98E3-45D9-9918B8F57D8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83744" y="2708468"/>
            <a:ext cx="434396" cy="434396"/>
          </a:xfrm>
          <a:prstGeom prst="rect">
            <a:avLst/>
          </a:prstGeom>
        </p:spPr>
      </p:pic>
      <p:sp>
        <p:nvSpPr>
          <p:cNvPr id="28" name="Rectangle: Rounded Corners 27">
            <a:extLst>
              <a:ext uri="{FF2B5EF4-FFF2-40B4-BE49-F238E27FC236}">
                <a16:creationId xmlns:a16="http://schemas.microsoft.com/office/drawing/2014/main" id="{07A52E9B-71EC-AC56-DB62-B5C4ABCBCA5C}"/>
              </a:ext>
            </a:extLst>
          </p:cNvPr>
          <p:cNvSpPr/>
          <p:nvPr/>
        </p:nvSpPr>
        <p:spPr>
          <a:xfrm>
            <a:off x="2104947" y="3951407"/>
            <a:ext cx="1057518" cy="267814"/>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REPROCESS UTIL INVOICES</a:t>
            </a:r>
          </a:p>
        </p:txBody>
      </p:sp>
      <p:sp>
        <p:nvSpPr>
          <p:cNvPr id="29" name="Rectangle: Rounded Corners 28">
            <a:extLst>
              <a:ext uri="{FF2B5EF4-FFF2-40B4-BE49-F238E27FC236}">
                <a16:creationId xmlns:a16="http://schemas.microsoft.com/office/drawing/2014/main" id="{417DB29F-57DB-A11B-65D7-3245CC6293BD}"/>
              </a:ext>
            </a:extLst>
          </p:cNvPr>
          <p:cNvSpPr/>
          <p:nvPr/>
        </p:nvSpPr>
        <p:spPr>
          <a:xfrm>
            <a:off x="2104947" y="4313720"/>
            <a:ext cx="1057518" cy="267814"/>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REGISTER </a:t>
            </a:r>
          </a:p>
        </p:txBody>
      </p:sp>
      <p:sp>
        <p:nvSpPr>
          <p:cNvPr id="45" name="Rectangle: Rounded Corners 44">
            <a:extLst>
              <a:ext uri="{FF2B5EF4-FFF2-40B4-BE49-F238E27FC236}">
                <a16:creationId xmlns:a16="http://schemas.microsoft.com/office/drawing/2014/main" id="{F85C215F-858D-CF6D-7F45-10EC3A0B0BEC}"/>
              </a:ext>
            </a:extLst>
          </p:cNvPr>
          <p:cNvSpPr/>
          <p:nvPr/>
        </p:nvSpPr>
        <p:spPr>
          <a:xfrm>
            <a:off x="6705683" y="4348226"/>
            <a:ext cx="1057518" cy="267814"/>
          </a:xfrm>
          <a:prstGeom prst="roundRect">
            <a:avLst>
              <a:gd name="adj" fmla="val 14966"/>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latin typeface="Helvetica" pitchFamily="2" charset="0"/>
              </a:rPr>
              <a:t> FINALIZE</a:t>
            </a:r>
          </a:p>
        </p:txBody>
      </p:sp>
      <p:pic>
        <p:nvPicPr>
          <p:cNvPr id="57" name="Graphic 56" descr="Document with solid fill">
            <a:extLst>
              <a:ext uri="{FF2B5EF4-FFF2-40B4-BE49-F238E27FC236}">
                <a16:creationId xmlns:a16="http://schemas.microsoft.com/office/drawing/2014/main" id="{A48860BD-FD5D-F3DE-6D7B-0DF2FBC602F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626690" y="2732241"/>
            <a:ext cx="356944" cy="356944"/>
          </a:xfrm>
          <a:prstGeom prst="rect">
            <a:avLst/>
          </a:prstGeom>
        </p:spPr>
      </p:pic>
      <p:sp>
        <p:nvSpPr>
          <p:cNvPr id="2" name="Text Placeholder 1">
            <a:extLst>
              <a:ext uri="{FF2B5EF4-FFF2-40B4-BE49-F238E27FC236}">
                <a16:creationId xmlns:a16="http://schemas.microsoft.com/office/drawing/2014/main" id="{9B35448C-1CFB-E0D7-6FE5-2BC534B9F81E}"/>
              </a:ext>
            </a:extLst>
          </p:cNvPr>
          <p:cNvSpPr>
            <a:spLocks noGrp="1"/>
          </p:cNvSpPr>
          <p:nvPr>
            <p:ph type="body" sz="quarter" idx="12"/>
          </p:nvPr>
        </p:nvSpPr>
        <p:spPr>
          <a:xfrm>
            <a:off x="568803" y="668866"/>
            <a:ext cx="8965588" cy="734798"/>
          </a:xfrm>
        </p:spPr>
        <p:txBody>
          <a:bodyPr/>
          <a:lstStyle/>
          <a:p>
            <a:r>
              <a:rPr lang="en-US"/>
              <a:t> Sustainability Data Capture Flow</a:t>
            </a:r>
          </a:p>
          <a:p>
            <a:endParaRPr lang="en-US"/>
          </a:p>
        </p:txBody>
      </p:sp>
    </p:spTree>
    <p:extLst>
      <p:ext uri="{BB962C8B-B14F-4D97-AF65-F5344CB8AC3E}">
        <p14:creationId xmlns:p14="http://schemas.microsoft.com/office/powerpoint/2010/main" val="2810993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DF6E7-1CBC-0B43-F427-1680520DC47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FA277FE-64B0-554F-89DE-B0004B78B6A2}"/>
              </a:ext>
            </a:extLst>
          </p:cNvPr>
          <p:cNvSpPr>
            <a:spLocks noGrp="1"/>
          </p:cNvSpPr>
          <p:nvPr>
            <p:ph type="body" sz="quarter" idx="12"/>
          </p:nvPr>
        </p:nvSpPr>
        <p:spPr>
          <a:xfrm>
            <a:off x="623700" y="685985"/>
            <a:ext cx="5060408" cy="672727"/>
          </a:xfrm>
        </p:spPr>
        <p:txBody>
          <a:bodyPr vert="horz" lIns="91440" tIns="45720" rIns="91440" bIns="45720" rtlCol="0" anchor="t">
            <a:normAutofit/>
          </a:bodyPr>
          <a:lstStyle/>
          <a:p>
            <a:r>
              <a:rPr lang="en-US">
                <a:latin typeface="Helvetica"/>
                <a:cs typeface="Helvetica"/>
              </a:rPr>
              <a:t>Capture ESG Metrics</a:t>
            </a:r>
            <a:endParaRPr lang="en-US"/>
          </a:p>
        </p:txBody>
      </p:sp>
      <p:pic>
        <p:nvPicPr>
          <p:cNvPr id="6" name="Picture 5" descr="A screenshot of a computer&#10;&#10;AI-generated content may be incorrect.">
            <a:extLst>
              <a:ext uri="{FF2B5EF4-FFF2-40B4-BE49-F238E27FC236}">
                <a16:creationId xmlns:a16="http://schemas.microsoft.com/office/drawing/2014/main" id="{EB2DB8C3-EE72-EC24-4FED-E640BB79E7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6626" y="1696697"/>
            <a:ext cx="7395848" cy="3629312"/>
          </a:xfrm>
          <a:prstGeom prst="rect">
            <a:avLst/>
          </a:prstGeom>
          <a:ln>
            <a:solidFill>
              <a:schemeClr val="accent3"/>
            </a:solidFill>
          </a:ln>
          <a:effectLst/>
        </p:spPr>
      </p:pic>
      <p:sp>
        <p:nvSpPr>
          <p:cNvPr id="9" name="TextBox 8">
            <a:extLst>
              <a:ext uri="{FF2B5EF4-FFF2-40B4-BE49-F238E27FC236}">
                <a16:creationId xmlns:a16="http://schemas.microsoft.com/office/drawing/2014/main" id="{668F7974-6CDE-E418-5067-C61DAB6FF55A}"/>
              </a:ext>
            </a:extLst>
          </p:cNvPr>
          <p:cNvSpPr txBox="1"/>
          <p:nvPr/>
        </p:nvSpPr>
        <p:spPr>
          <a:xfrm rot="-10800000" flipV="1">
            <a:off x="1117489" y="2831805"/>
            <a:ext cx="1549625" cy="307777"/>
          </a:xfrm>
          <a:prstGeom prst="rect">
            <a:avLst/>
          </a:prstGeom>
          <a:solidFill>
            <a:schemeClr val="accent2"/>
          </a:solidFill>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solidFill>
                  <a:schemeClr val="accent6"/>
                </a:solidFill>
                <a:latin typeface="Helvetica" pitchFamily="2" charset="0"/>
                <a:ea typeface="Open Sans"/>
                <a:cs typeface="Open Sans"/>
              </a:rPr>
              <a:t>HEADER</a:t>
            </a:r>
            <a:endParaRPr lang="en-US" sz="1400">
              <a:solidFill>
                <a:schemeClr val="accent6"/>
              </a:solidFill>
              <a:latin typeface="Helvetica" pitchFamily="2" charset="0"/>
            </a:endParaRPr>
          </a:p>
        </p:txBody>
      </p:sp>
      <p:sp>
        <p:nvSpPr>
          <p:cNvPr id="10" name="TextBox 9">
            <a:extLst>
              <a:ext uri="{FF2B5EF4-FFF2-40B4-BE49-F238E27FC236}">
                <a16:creationId xmlns:a16="http://schemas.microsoft.com/office/drawing/2014/main" id="{04A9F378-1637-5C8A-B641-5E9FF041D2DA}"/>
              </a:ext>
            </a:extLst>
          </p:cNvPr>
          <p:cNvSpPr txBox="1"/>
          <p:nvPr/>
        </p:nvSpPr>
        <p:spPr>
          <a:xfrm>
            <a:off x="1085846" y="4058021"/>
            <a:ext cx="1549009" cy="307777"/>
          </a:xfrm>
          <a:prstGeom prst="rect">
            <a:avLst/>
          </a:prstGeom>
          <a:solidFill>
            <a:schemeClr val="accent2"/>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accent6"/>
                </a:solidFill>
                <a:latin typeface="Helvetica" pitchFamily="2" charset="0"/>
                <a:ea typeface="Open Sans"/>
                <a:cs typeface="Open Sans"/>
              </a:rPr>
              <a:t>RATE SLABS</a:t>
            </a:r>
          </a:p>
        </p:txBody>
      </p:sp>
      <p:sp>
        <p:nvSpPr>
          <p:cNvPr id="11" name="TextBox 10">
            <a:extLst>
              <a:ext uri="{FF2B5EF4-FFF2-40B4-BE49-F238E27FC236}">
                <a16:creationId xmlns:a16="http://schemas.microsoft.com/office/drawing/2014/main" id="{EB2FFEDE-4760-9082-171F-111A8093A914}"/>
              </a:ext>
            </a:extLst>
          </p:cNvPr>
          <p:cNvSpPr txBox="1"/>
          <p:nvPr/>
        </p:nvSpPr>
        <p:spPr>
          <a:xfrm>
            <a:off x="1085845" y="4703783"/>
            <a:ext cx="1549009" cy="307777"/>
          </a:xfrm>
          <a:prstGeom prst="rect">
            <a:avLst/>
          </a:prstGeom>
          <a:solidFill>
            <a:schemeClr val="accent2"/>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accent6"/>
                </a:solidFill>
                <a:latin typeface="Helvetica" pitchFamily="2" charset="0"/>
                <a:ea typeface="Open Sans"/>
                <a:cs typeface="Open Sans"/>
              </a:rPr>
              <a:t>ITEMS</a:t>
            </a:r>
            <a:endParaRPr lang="en-US" sz="1400">
              <a:solidFill>
                <a:schemeClr val="accent6"/>
              </a:solidFill>
              <a:latin typeface="Helvetica" pitchFamily="2" charset="0"/>
            </a:endParaRPr>
          </a:p>
        </p:txBody>
      </p:sp>
      <p:sp>
        <p:nvSpPr>
          <p:cNvPr id="12" name="Left Brace 11">
            <a:extLst>
              <a:ext uri="{FF2B5EF4-FFF2-40B4-BE49-F238E27FC236}">
                <a16:creationId xmlns:a16="http://schemas.microsoft.com/office/drawing/2014/main" id="{CC7613D9-CA00-B95C-0643-67C42A12ECBA}"/>
              </a:ext>
            </a:extLst>
          </p:cNvPr>
          <p:cNvSpPr/>
          <p:nvPr/>
        </p:nvSpPr>
        <p:spPr>
          <a:xfrm>
            <a:off x="2738178" y="2375828"/>
            <a:ext cx="242656" cy="1391754"/>
          </a:xfrm>
          <a:prstGeom prst="lef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Helvetica" pitchFamily="2" charset="0"/>
            </a:endParaRPr>
          </a:p>
        </p:txBody>
      </p:sp>
      <p:sp>
        <p:nvSpPr>
          <p:cNvPr id="13" name="Left Brace 12">
            <a:extLst>
              <a:ext uri="{FF2B5EF4-FFF2-40B4-BE49-F238E27FC236}">
                <a16:creationId xmlns:a16="http://schemas.microsoft.com/office/drawing/2014/main" id="{8972DCC7-3A93-5618-45F3-B8250D4AF682}"/>
              </a:ext>
            </a:extLst>
          </p:cNvPr>
          <p:cNvSpPr/>
          <p:nvPr/>
        </p:nvSpPr>
        <p:spPr>
          <a:xfrm>
            <a:off x="2738179" y="3983456"/>
            <a:ext cx="242656" cy="455720"/>
          </a:xfrm>
          <a:prstGeom prst="lef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Helvetica" pitchFamily="2" charset="0"/>
            </a:endParaRPr>
          </a:p>
        </p:txBody>
      </p:sp>
      <p:sp>
        <p:nvSpPr>
          <p:cNvPr id="14" name="Left Brace 13">
            <a:extLst>
              <a:ext uri="{FF2B5EF4-FFF2-40B4-BE49-F238E27FC236}">
                <a16:creationId xmlns:a16="http://schemas.microsoft.com/office/drawing/2014/main" id="{A4B51176-A7A0-672E-05C4-A1604D85224F}"/>
              </a:ext>
            </a:extLst>
          </p:cNvPr>
          <p:cNvSpPr/>
          <p:nvPr/>
        </p:nvSpPr>
        <p:spPr>
          <a:xfrm>
            <a:off x="2725264" y="4680880"/>
            <a:ext cx="242656" cy="455720"/>
          </a:xfrm>
          <a:prstGeom prst="lef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Helvetica" pitchFamily="2" charset="0"/>
            </a:endParaRPr>
          </a:p>
        </p:txBody>
      </p:sp>
      <p:graphicFrame>
        <p:nvGraphicFramePr>
          <p:cNvPr id="2" name="Table 1">
            <a:extLst>
              <a:ext uri="{FF2B5EF4-FFF2-40B4-BE49-F238E27FC236}">
                <a16:creationId xmlns:a16="http://schemas.microsoft.com/office/drawing/2014/main" id="{7887B534-DD5B-F7EC-229B-047C38396F34}"/>
              </a:ext>
            </a:extLst>
          </p:cNvPr>
          <p:cNvGraphicFramePr>
            <a:graphicFrameLocks noGrp="1"/>
          </p:cNvGraphicFramePr>
          <p:nvPr>
            <p:extLst>
              <p:ext uri="{D42A27DB-BD31-4B8C-83A1-F6EECF244321}">
                <p14:modId xmlns:p14="http://schemas.microsoft.com/office/powerpoint/2010/main" val="2146766354"/>
              </p:ext>
            </p:extLst>
          </p:nvPr>
        </p:nvGraphicFramePr>
        <p:xfrm>
          <a:off x="2106013" y="5626090"/>
          <a:ext cx="8492714" cy="885528"/>
        </p:xfrm>
        <a:graphic>
          <a:graphicData uri="http://schemas.openxmlformats.org/drawingml/2006/table">
            <a:tbl>
              <a:tblPr bandRow="1">
                <a:tableStyleId>{9DCAF9ED-07DC-4A11-8D7F-57B35C25682E}</a:tableStyleId>
              </a:tblPr>
              <a:tblGrid>
                <a:gridCol w="1523587">
                  <a:extLst>
                    <a:ext uri="{9D8B030D-6E8A-4147-A177-3AD203B41FA5}">
                      <a16:colId xmlns:a16="http://schemas.microsoft.com/office/drawing/2014/main" val="1529172779"/>
                    </a:ext>
                  </a:extLst>
                </a:gridCol>
                <a:gridCol w="6969127">
                  <a:extLst>
                    <a:ext uri="{9D8B030D-6E8A-4147-A177-3AD203B41FA5}">
                      <a16:colId xmlns:a16="http://schemas.microsoft.com/office/drawing/2014/main" val="3296345917"/>
                    </a:ext>
                  </a:extLst>
                </a:gridCol>
              </a:tblGrid>
              <a:tr h="281549">
                <a:tc>
                  <a:txBody>
                    <a:bodyPr/>
                    <a:lstStyle/>
                    <a:p>
                      <a:r>
                        <a:rPr lang="en-US" sz="1400" b="1">
                          <a:solidFill>
                            <a:schemeClr val="accent3"/>
                          </a:solidFill>
                          <a:latin typeface="Helvetica" pitchFamily="2" charset="0"/>
                        </a:rPr>
                        <a:t>Header</a:t>
                      </a:r>
                      <a:endParaRPr lang="en-US" sz="1400">
                        <a:latin typeface="Helvetica" pitchFamily="2" charset="0"/>
                      </a:endParaRPr>
                    </a:p>
                  </a:txBody>
                  <a:tcPr marL="81817" marR="81817" marT="40908" marB="40908"/>
                </a:tc>
                <a:tc>
                  <a:txBody>
                    <a:bodyPr/>
                    <a:lstStyle/>
                    <a:p>
                      <a:r>
                        <a:rPr lang="en-US" sz="1400">
                          <a:solidFill>
                            <a:schemeClr val="accent3"/>
                          </a:solidFill>
                          <a:latin typeface="Helvetica" pitchFamily="2" charset="0"/>
                        </a:rPr>
                        <a:t>Used for capture of Invoices with just one item</a:t>
                      </a:r>
                      <a:endParaRPr lang="en-US" sz="1400">
                        <a:latin typeface="Helvetica" pitchFamily="2" charset="0"/>
                      </a:endParaRPr>
                    </a:p>
                  </a:txBody>
                  <a:tcPr marL="81817" marR="81817" marT="40908" marB="40908"/>
                </a:tc>
                <a:extLst>
                  <a:ext uri="{0D108BD9-81ED-4DB2-BD59-A6C34878D82A}">
                    <a16:rowId xmlns:a16="http://schemas.microsoft.com/office/drawing/2014/main" val="4141760370"/>
                  </a:ext>
                </a:extLst>
              </a:tr>
              <a:tr h="281549">
                <a:tc>
                  <a:txBody>
                    <a:bodyPr/>
                    <a:lstStyle/>
                    <a:p>
                      <a:r>
                        <a:rPr lang="en-US" sz="1400" b="1">
                          <a:solidFill>
                            <a:schemeClr val="accent3"/>
                          </a:solidFill>
                          <a:latin typeface="Helvetica" pitchFamily="2" charset="0"/>
                        </a:rPr>
                        <a:t>Rate Slabs</a:t>
                      </a:r>
                      <a:endParaRPr lang="en-US" sz="1400">
                        <a:latin typeface="Helvetica" pitchFamily="2" charset="0"/>
                      </a:endParaRPr>
                    </a:p>
                  </a:txBody>
                  <a:tcPr marL="81817" marR="81817" marT="40908" marB="409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accent3"/>
                          </a:solidFill>
                          <a:latin typeface="Helvetica" pitchFamily="2" charset="0"/>
                        </a:rPr>
                        <a:t>Used to capture Rate slabs for utilities</a:t>
                      </a:r>
                    </a:p>
                  </a:txBody>
                  <a:tcPr marL="81817" marR="81817" marT="40908" marB="40908"/>
                </a:tc>
                <a:extLst>
                  <a:ext uri="{0D108BD9-81ED-4DB2-BD59-A6C34878D82A}">
                    <a16:rowId xmlns:a16="http://schemas.microsoft.com/office/drawing/2014/main" val="302943423"/>
                  </a:ext>
                </a:extLst>
              </a:tr>
              <a:tr h="281549">
                <a:tc>
                  <a:txBody>
                    <a:bodyPr/>
                    <a:lstStyle/>
                    <a:p>
                      <a:r>
                        <a:rPr lang="en-US" sz="1400" b="1">
                          <a:solidFill>
                            <a:schemeClr val="accent3"/>
                          </a:solidFill>
                          <a:latin typeface="Helvetica" pitchFamily="2" charset="0"/>
                        </a:rPr>
                        <a:t>Item</a:t>
                      </a:r>
                      <a:endParaRPr lang="en-US" sz="1400">
                        <a:latin typeface="Helvetica" pitchFamily="2" charset="0"/>
                      </a:endParaRPr>
                    </a:p>
                  </a:txBody>
                  <a:tcPr marL="81817" marR="81817" marT="40908" marB="40908"/>
                </a:tc>
                <a:tc>
                  <a:txBody>
                    <a:bodyPr/>
                    <a:lstStyle/>
                    <a:p>
                      <a:r>
                        <a:rPr lang="en-US" sz="1400">
                          <a:solidFill>
                            <a:schemeClr val="accent3"/>
                          </a:solidFill>
                          <a:latin typeface="Helvetica" pitchFamily="2" charset="0"/>
                        </a:rPr>
                        <a:t>Generally used for cases where an Invoice has more than one consumption category</a:t>
                      </a:r>
                      <a:endParaRPr lang="en-US" sz="1400">
                        <a:latin typeface="Helvetica" pitchFamily="2" charset="0"/>
                      </a:endParaRPr>
                    </a:p>
                  </a:txBody>
                  <a:tcPr marL="81817" marR="81817" marT="40908" marB="40908"/>
                </a:tc>
                <a:extLst>
                  <a:ext uri="{0D108BD9-81ED-4DB2-BD59-A6C34878D82A}">
                    <a16:rowId xmlns:a16="http://schemas.microsoft.com/office/drawing/2014/main" val="2849636823"/>
                  </a:ext>
                </a:extLst>
              </a:tr>
            </a:tbl>
          </a:graphicData>
        </a:graphic>
      </p:graphicFrame>
    </p:spTree>
    <p:extLst>
      <p:ext uri="{BB962C8B-B14F-4D97-AF65-F5344CB8AC3E}">
        <p14:creationId xmlns:p14="http://schemas.microsoft.com/office/powerpoint/2010/main" val="2779590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D4A4E3-4E1E-E671-6304-185243688FD0}"/>
              </a:ext>
            </a:extLst>
          </p:cNvPr>
          <p:cNvPicPr>
            <a:picLocks noChangeAspect="1"/>
          </p:cNvPicPr>
          <p:nvPr/>
        </p:nvPicPr>
        <p:blipFill>
          <a:blip r:embed="rId2"/>
          <a:stretch>
            <a:fillRect/>
          </a:stretch>
        </p:blipFill>
        <p:spPr>
          <a:xfrm>
            <a:off x="532624" y="875916"/>
            <a:ext cx="11126753" cy="5506219"/>
          </a:xfrm>
          <a:prstGeom prst="rect">
            <a:avLst/>
          </a:prstGeom>
        </p:spPr>
      </p:pic>
      <p:sp>
        <p:nvSpPr>
          <p:cNvPr id="5" name="Rectangle 4">
            <a:extLst>
              <a:ext uri="{FF2B5EF4-FFF2-40B4-BE49-F238E27FC236}">
                <a16:creationId xmlns:a16="http://schemas.microsoft.com/office/drawing/2014/main" id="{64EE7E27-17FA-F2CE-0D1A-3F211424CBCE}"/>
              </a:ext>
            </a:extLst>
          </p:cNvPr>
          <p:cNvSpPr/>
          <p:nvPr/>
        </p:nvSpPr>
        <p:spPr>
          <a:xfrm>
            <a:off x="7443216" y="674159"/>
            <a:ext cx="4216160" cy="982133"/>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 name="Rectangle 5">
            <a:extLst>
              <a:ext uri="{FF2B5EF4-FFF2-40B4-BE49-F238E27FC236}">
                <a16:creationId xmlns:a16="http://schemas.microsoft.com/office/drawing/2014/main" id="{15D7D126-2F4B-9EA4-1F40-33140EA647EF}"/>
              </a:ext>
            </a:extLst>
          </p:cNvPr>
          <p:cNvSpPr/>
          <p:nvPr/>
        </p:nvSpPr>
        <p:spPr>
          <a:xfrm>
            <a:off x="532623" y="708025"/>
            <a:ext cx="6731777" cy="4614333"/>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CB301D12-7FD3-313E-14E2-0360463DC745}"/>
                  </a:ext>
                </a:extLst>
              </p:cNvPr>
              <p:cNvGraphicFramePr>
                <a:graphicFrameLocks noChangeAspect="1"/>
              </p:cNvGraphicFramePr>
              <p:nvPr/>
            </p:nvGraphicFramePr>
            <p:xfrm>
              <a:off x="6691087" y="759203"/>
              <a:ext cx="427623" cy="240538"/>
            </p:xfrm>
            <a:graphic>
              <a:graphicData uri="http://schemas.microsoft.com/office/powerpoint/2016/slidezoom">
                <pslz:sldZm>
                  <pslz:sldZmObj sldId="2147479141" cId="3782659097">
                    <pslz:zmPr id="{300974CC-41D3-42B6-A788-698FC7F0DAB2}" returnToParent="0" transitionDur="1000">
                      <p166:blipFill xmlns:p166="http://schemas.microsoft.com/office/powerpoint/2016/6/main">
                        <a:blip r:embed="rId3"/>
                        <a:stretch>
                          <a:fillRect/>
                        </a:stretch>
                      </p166:blipFill>
                      <p166:spPr xmlns:p166="http://schemas.microsoft.com/office/powerpoint/2016/6/main">
                        <a:xfrm>
                          <a:off x="0" y="0"/>
                          <a:ext cx="427623" cy="240538"/>
                        </a:xfrm>
                        <a:prstGeom prst="rect">
                          <a:avLst/>
                        </a:prstGeom>
                        <a:ln w="3175">
                          <a:solidFill>
                            <a:prstClr val="ltGray"/>
                          </a:solidFill>
                        </a:ln>
                      </p166:spPr>
                    </pslz:zmPr>
                  </pslz:sldZmObj>
                </pslz:sldZm>
              </a:graphicData>
            </a:graphic>
          </p:graphicFrame>
        </mc:Choice>
        <mc:Fallback xmlns="">
          <p:pic>
            <p:nvPicPr>
              <p:cNvPr id="7" name="Slide Zoom 6">
                <a:extLst>
                  <a:ext uri="{FF2B5EF4-FFF2-40B4-BE49-F238E27FC236}">
                    <a16:creationId xmlns:a16="http://schemas.microsoft.com/office/drawing/2014/main" id="{CB301D12-7FD3-313E-14E2-0360463DC745}"/>
                  </a:ext>
                </a:extLst>
              </p:cNvPr>
              <p:cNvPicPr>
                <a:picLocks noGrp="1" noRot="1" noChangeAspect="1" noMove="1" noResize="1" noEditPoints="1" noAdjustHandles="1" noChangeArrowheads="1" noChangeShapeType="1"/>
              </p:cNvPicPr>
              <p:nvPr/>
            </p:nvPicPr>
            <p:blipFill>
              <a:blip r:embed="rId4"/>
              <a:stretch>
                <a:fillRect/>
              </a:stretch>
            </p:blipFill>
            <p:spPr>
              <a:xfrm>
                <a:off x="6691087" y="759203"/>
                <a:ext cx="427623" cy="240538"/>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0" name="Slide Zoom 9">
                <a:extLst>
                  <a:ext uri="{FF2B5EF4-FFF2-40B4-BE49-F238E27FC236}">
                    <a16:creationId xmlns:a16="http://schemas.microsoft.com/office/drawing/2014/main" id="{96FFAD88-064D-F110-AC01-58E73E2CE986}"/>
                  </a:ext>
                </a:extLst>
              </p:cNvPr>
              <p:cNvGraphicFramePr>
                <a:graphicFrameLocks noChangeAspect="1"/>
              </p:cNvGraphicFramePr>
              <p:nvPr/>
            </p:nvGraphicFramePr>
            <p:xfrm>
              <a:off x="11177793" y="759203"/>
              <a:ext cx="321056" cy="180594"/>
            </p:xfrm>
            <a:graphic>
              <a:graphicData uri="http://schemas.microsoft.com/office/powerpoint/2016/slidezoom">
                <pslz:sldZm>
                  <pslz:sldZmObj sldId="2147479140" cId="2990590202">
                    <pslz:zmPr id="{B0C07E5E-FEA4-4F36-9B37-A95875429DBB}" returnToParent="0" transitionDur="1000">
                      <p166:blipFill xmlns:p166="http://schemas.microsoft.com/office/powerpoint/2016/6/main">
                        <a:blip r:embed="rId3"/>
                        <a:stretch>
                          <a:fillRect/>
                        </a:stretch>
                      </p166:blipFill>
                      <p166:spPr xmlns:p166="http://schemas.microsoft.com/office/powerpoint/2016/6/main">
                        <a:xfrm>
                          <a:off x="0" y="0"/>
                          <a:ext cx="321056" cy="180594"/>
                        </a:xfrm>
                        <a:prstGeom prst="rect">
                          <a:avLst/>
                        </a:prstGeom>
                        <a:ln w="3175">
                          <a:solidFill>
                            <a:prstClr val="ltGray"/>
                          </a:solidFill>
                        </a:ln>
                      </p166:spPr>
                    </pslz:zmPr>
                  </pslz:sldZmObj>
                </pslz:sldZm>
              </a:graphicData>
            </a:graphic>
          </p:graphicFrame>
        </mc:Choice>
        <mc:Fallback xmlns="">
          <p:pic>
            <p:nvPicPr>
              <p:cNvPr id="10" name="Slide Zoom 9">
                <a:extLst>
                  <a:ext uri="{FF2B5EF4-FFF2-40B4-BE49-F238E27FC236}">
                    <a16:creationId xmlns:a16="http://schemas.microsoft.com/office/drawing/2014/main" id="{96FFAD88-064D-F110-AC01-58E73E2CE986}"/>
                  </a:ext>
                </a:extLst>
              </p:cNvPr>
              <p:cNvPicPr>
                <a:picLocks noGrp="1" noRot="1" noChangeAspect="1" noMove="1" noResize="1" noEditPoints="1" noAdjustHandles="1" noChangeArrowheads="1" noChangeShapeType="1"/>
              </p:cNvPicPr>
              <p:nvPr/>
            </p:nvPicPr>
            <p:blipFill>
              <a:blip r:embed="rId4"/>
              <a:stretch>
                <a:fillRect/>
              </a:stretch>
            </p:blipFill>
            <p:spPr>
              <a:xfrm>
                <a:off x="11177793" y="759203"/>
                <a:ext cx="321056" cy="180594"/>
              </a:xfrm>
              <a:prstGeom prst="rect">
                <a:avLst/>
              </a:prstGeom>
              <a:ln w="3175">
                <a:solidFill>
                  <a:prstClr val="ltGray"/>
                </a:solidFill>
              </a:ln>
            </p:spPr>
          </p:pic>
        </mc:Fallback>
      </mc:AlternateContent>
      <p:sp>
        <p:nvSpPr>
          <p:cNvPr id="12" name="Rectangle 11">
            <a:extLst>
              <a:ext uri="{FF2B5EF4-FFF2-40B4-BE49-F238E27FC236}">
                <a16:creationId xmlns:a16="http://schemas.microsoft.com/office/drawing/2014/main" id="{88183AC2-9622-EE7A-9A84-20A6EA688EBB}"/>
              </a:ext>
            </a:extLst>
          </p:cNvPr>
          <p:cNvSpPr/>
          <p:nvPr/>
        </p:nvSpPr>
        <p:spPr>
          <a:xfrm>
            <a:off x="7443216" y="1730837"/>
            <a:ext cx="4216160" cy="4614333"/>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mc:AlternateContent xmlns:mc="http://schemas.openxmlformats.org/markup-compatibility/2006" xmlns:pslz="http://schemas.microsoft.com/office/powerpoint/2016/slidezoom">
        <mc:Choice Requires="pslz">
          <p:graphicFrame>
            <p:nvGraphicFramePr>
              <p:cNvPr id="14" name="Slide Zoom 13">
                <a:extLst>
                  <a:ext uri="{FF2B5EF4-FFF2-40B4-BE49-F238E27FC236}">
                    <a16:creationId xmlns:a16="http://schemas.microsoft.com/office/drawing/2014/main" id="{EB4F0A79-C78D-A664-0A7A-F78D9A58F97A}"/>
                  </a:ext>
                </a:extLst>
              </p:cNvPr>
              <p:cNvGraphicFramePr>
                <a:graphicFrameLocks noChangeAspect="1"/>
              </p:cNvGraphicFramePr>
              <p:nvPr/>
            </p:nvGraphicFramePr>
            <p:xfrm>
              <a:off x="5851100" y="793493"/>
              <a:ext cx="712987" cy="146304"/>
            </p:xfrm>
            <a:graphic>
              <a:graphicData uri="http://schemas.microsoft.com/office/powerpoint/2016/slidezoom">
                <pslz:sldZm>
                  <pslz:sldZmObj sldId="2147479144" cId="2331772481">
                    <pslz:zmPr id="{902C674C-917F-4294-AD5D-D0F883F67F0F}" returnToParent="0" transitionDur="1000">
                      <p166:blipFill xmlns:p166="http://schemas.microsoft.com/office/powerpoint/2016/6/main">
                        <a:blip r:embed="rId5"/>
                        <a:stretch>
                          <a:fillRect/>
                        </a:stretch>
                      </p166:blipFill>
                      <p166:spPr xmlns:p166="http://schemas.microsoft.com/office/powerpoint/2016/6/main">
                        <a:xfrm>
                          <a:off x="0" y="0"/>
                          <a:ext cx="712987" cy="146304"/>
                        </a:xfrm>
                        <a:prstGeom prst="rect">
                          <a:avLst/>
                        </a:prstGeom>
                        <a:ln w="3175">
                          <a:solidFill>
                            <a:prstClr val="ltGray"/>
                          </a:solidFill>
                        </a:ln>
                      </p166:spPr>
                    </pslz:zmPr>
                  </pslz:sldZmObj>
                </pslz:sldZm>
              </a:graphicData>
            </a:graphic>
          </p:graphicFrame>
        </mc:Choice>
        <mc:Fallback xmlns="">
          <p:pic>
            <p:nvPicPr>
              <p:cNvPr id="14" name="Slide Zoom 13">
                <a:hlinkClick r:id="rId6" action="ppaction://hlinksldjump"/>
                <a:extLst>
                  <a:ext uri="{FF2B5EF4-FFF2-40B4-BE49-F238E27FC236}">
                    <a16:creationId xmlns:a16="http://schemas.microsoft.com/office/drawing/2014/main" id="{EB4F0A79-C78D-A664-0A7A-F78D9A58F97A}"/>
                  </a:ext>
                </a:extLst>
              </p:cNvPr>
              <p:cNvPicPr>
                <a:picLocks noGrp="1" noRot="1" noChangeAspect="1" noMove="1" noResize="1" noEditPoints="1" noAdjustHandles="1" noChangeArrowheads="1" noChangeShapeType="1"/>
              </p:cNvPicPr>
              <p:nvPr/>
            </p:nvPicPr>
            <p:blipFill>
              <a:blip r:embed="rId7"/>
              <a:stretch>
                <a:fillRect/>
              </a:stretch>
            </p:blipFill>
            <p:spPr>
              <a:xfrm>
                <a:off x="5851100" y="793493"/>
                <a:ext cx="712987" cy="14630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6" name="Slide Zoom 15">
                <a:extLst>
                  <a:ext uri="{FF2B5EF4-FFF2-40B4-BE49-F238E27FC236}">
                    <a16:creationId xmlns:a16="http://schemas.microsoft.com/office/drawing/2014/main" id="{FDAB56FC-1A81-AE7E-04D8-B17412C2FE1F}"/>
                  </a:ext>
                </a:extLst>
              </p:cNvPr>
              <p:cNvGraphicFramePr>
                <a:graphicFrameLocks noChangeAspect="1"/>
              </p:cNvGraphicFramePr>
              <p:nvPr/>
            </p:nvGraphicFramePr>
            <p:xfrm>
              <a:off x="5071709" y="750061"/>
              <a:ext cx="652391" cy="198878"/>
            </p:xfrm>
            <a:graphic>
              <a:graphicData uri="http://schemas.microsoft.com/office/powerpoint/2016/slidezoom">
                <pslz:sldZm>
                  <pslz:sldZmObj sldId="2147479142" cId="3041901256">
                    <pslz:zmPr id="{3D7A1F3C-DD56-4D14-BE8A-F7FE60AC73F9}" returnToParent="0" transitionDur="1000">
                      <p166:blipFill xmlns:p166="http://schemas.microsoft.com/office/powerpoint/2016/6/main">
                        <a:blip r:embed="rId8"/>
                        <a:stretch>
                          <a:fillRect/>
                        </a:stretch>
                      </p166:blipFill>
                      <p166:spPr xmlns:p166="http://schemas.microsoft.com/office/powerpoint/2016/6/main">
                        <a:xfrm>
                          <a:off x="0" y="0"/>
                          <a:ext cx="652391" cy="198878"/>
                        </a:xfrm>
                        <a:prstGeom prst="rect">
                          <a:avLst/>
                        </a:prstGeom>
                        <a:ln w="3175">
                          <a:solidFill>
                            <a:prstClr val="ltGray"/>
                          </a:solidFill>
                        </a:ln>
                      </p166:spPr>
                    </pslz:zmPr>
                  </pslz:sldZmObj>
                </pslz:sldZm>
              </a:graphicData>
            </a:graphic>
          </p:graphicFrame>
        </mc:Choice>
        <mc:Fallback xmlns="">
          <p:pic>
            <p:nvPicPr>
              <p:cNvPr id="16" name="Slide Zoom 15">
                <a:hlinkClick r:id="rId9" action="ppaction://hlinksldjump"/>
                <a:extLst>
                  <a:ext uri="{FF2B5EF4-FFF2-40B4-BE49-F238E27FC236}">
                    <a16:creationId xmlns:a16="http://schemas.microsoft.com/office/drawing/2014/main" id="{FDAB56FC-1A81-AE7E-04D8-B17412C2FE1F}"/>
                  </a:ext>
                </a:extLst>
              </p:cNvPr>
              <p:cNvPicPr>
                <a:picLocks noGrp="1" noRot="1" noChangeAspect="1" noMove="1" noResize="1" noEditPoints="1" noAdjustHandles="1" noChangeArrowheads="1" noChangeShapeType="1"/>
              </p:cNvPicPr>
              <p:nvPr/>
            </p:nvPicPr>
            <p:blipFill>
              <a:blip r:embed="rId10"/>
              <a:stretch>
                <a:fillRect/>
              </a:stretch>
            </p:blipFill>
            <p:spPr>
              <a:xfrm>
                <a:off x="5071709" y="750061"/>
                <a:ext cx="652391" cy="198878"/>
              </a:xfrm>
              <a:prstGeom prst="rect">
                <a:avLst/>
              </a:prstGeom>
              <a:ln w="3175">
                <a:solidFill>
                  <a:prstClr val="ltGray"/>
                </a:solidFill>
              </a:ln>
            </p:spPr>
          </p:pic>
        </mc:Fallback>
      </mc:AlternateContent>
      <p:sp>
        <p:nvSpPr>
          <p:cNvPr id="17" name="Text Placeholder 1">
            <a:extLst>
              <a:ext uri="{FF2B5EF4-FFF2-40B4-BE49-F238E27FC236}">
                <a16:creationId xmlns:a16="http://schemas.microsoft.com/office/drawing/2014/main" id="{1399B8BC-F7E8-F501-364C-E96F17FEF249}"/>
              </a:ext>
            </a:extLst>
          </p:cNvPr>
          <p:cNvSpPr txBox="1">
            <a:spLocks/>
          </p:cNvSpPr>
          <p:nvPr/>
        </p:nvSpPr>
        <p:spPr>
          <a:xfrm>
            <a:off x="1466850" y="204446"/>
            <a:ext cx="9258300" cy="1590589"/>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lnSpc>
                <a:spcPct val="90000"/>
              </a:lnSpc>
              <a:spcBef>
                <a:spcPts val="0"/>
              </a:spcBef>
              <a:buClrTx/>
              <a:buFontTx/>
              <a:buNone/>
              <a:defRPr/>
            </a:pPr>
            <a:r>
              <a:rPr lang="en-US" sz="2800" b="1" kern="0">
                <a:solidFill>
                  <a:srgbClr val="002060"/>
                </a:solidFill>
                <a:latin typeface="Helvetica" pitchFamily="2" charset="0"/>
              </a:rPr>
              <a:t>Intelligent Capture </a:t>
            </a:r>
            <a:r>
              <a:rPr lang="en-US" sz="2800" b="1" kern="0">
                <a:solidFill>
                  <a:schemeClr val="accent2"/>
                </a:solidFill>
                <a:latin typeface="Helvetica" pitchFamily="2" charset="0"/>
              </a:rPr>
              <a:t>Overview</a:t>
            </a:r>
            <a:endParaRPr lang="en-US" sz="4400" b="1" kern="0">
              <a:solidFill>
                <a:schemeClr val="accent2"/>
              </a:solidFill>
              <a:latin typeface="Helvetica" pitchFamily="2" charset="0"/>
            </a:endParaRPr>
          </a:p>
        </p:txBody>
      </p:sp>
    </p:spTree>
    <p:extLst>
      <p:ext uri="{BB962C8B-B14F-4D97-AF65-F5344CB8AC3E}">
        <p14:creationId xmlns:p14="http://schemas.microsoft.com/office/powerpoint/2010/main" val="2890027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140AA-F414-01AD-AC40-6D428CCDA29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7C4F453-9632-E23D-F950-8AFA1D5ABBEF}"/>
              </a:ext>
            </a:extLst>
          </p:cNvPr>
          <p:cNvPicPr>
            <a:picLocks noChangeAspect="1"/>
          </p:cNvPicPr>
          <p:nvPr/>
        </p:nvPicPr>
        <p:blipFill>
          <a:blip r:embed="rId2"/>
          <a:stretch>
            <a:fillRect/>
          </a:stretch>
        </p:blipFill>
        <p:spPr>
          <a:xfrm>
            <a:off x="3020969" y="405211"/>
            <a:ext cx="5858871" cy="6047577"/>
          </a:xfrm>
          <a:prstGeom prst="rect">
            <a:avLst/>
          </a:prstGeom>
        </p:spPr>
      </p:pic>
      <p:sp>
        <p:nvSpPr>
          <p:cNvPr id="4" name="Rectangle 3">
            <a:extLst>
              <a:ext uri="{FF2B5EF4-FFF2-40B4-BE49-F238E27FC236}">
                <a16:creationId xmlns:a16="http://schemas.microsoft.com/office/drawing/2014/main" id="{35119D13-3E6E-8B08-931B-8D29C8E6D7AD}"/>
              </a:ext>
            </a:extLst>
          </p:cNvPr>
          <p:cNvSpPr/>
          <p:nvPr/>
        </p:nvSpPr>
        <p:spPr>
          <a:xfrm>
            <a:off x="3256280" y="2752409"/>
            <a:ext cx="2368296" cy="1197863"/>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 name="Rectangle 1">
            <a:extLst>
              <a:ext uri="{FF2B5EF4-FFF2-40B4-BE49-F238E27FC236}">
                <a16:creationId xmlns:a16="http://schemas.microsoft.com/office/drawing/2014/main" id="{7A7ED0E5-AD31-A19E-BF57-0FB0C8258717}"/>
              </a:ext>
            </a:extLst>
          </p:cNvPr>
          <p:cNvSpPr/>
          <p:nvPr/>
        </p:nvSpPr>
        <p:spPr>
          <a:xfrm>
            <a:off x="6444488" y="1027134"/>
            <a:ext cx="2368296" cy="865739"/>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 name="Text Placeholder 1">
            <a:extLst>
              <a:ext uri="{FF2B5EF4-FFF2-40B4-BE49-F238E27FC236}">
                <a16:creationId xmlns:a16="http://schemas.microsoft.com/office/drawing/2014/main" id="{F3C945D5-94AF-EC58-81EB-3026CD185B0B}"/>
              </a:ext>
            </a:extLst>
          </p:cNvPr>
          <p:cNvSpPr txBox="1">
            <a:spLocks/>
          </p:cNvSpPr>
          <p:nvPr/>
        </p:nvSpPr>
        <p:spPr>
          <a:xfrm>
            <a:off x="316992" y="2940256"/>
            <a:ext cx="2504552" cy="822168"/>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914400">
              <a:lnSpc>
                <a:spcPct val="90000"/>
              </a:lnSpc>
              <a:spcBef>
                <a:spcPts val="0"/>
              </a:spcBef>
              <a:buClrTx/>
              <a:buFontTx/>
              <a:buNone/>
              <a:defRPr/>
            </a:pPr>
            <a:r>
              <a:rPr lang="en-US" sz="2800" b="1" kern="0">
                <a:solidFill>
                  <a:schemeClr val="accent3"/>
                </a:solidFill>
                <a:latin typeface="Helvetica" pitchFamily="2" charset="0"/>
              </a:rPr>
              <a:t>Itemized </a:t>
            </a:r>
          </a:p>
          <a:p>
            <a:pPr algn="r" defTabSz="914400">
              <a:lnSpc>
                <a:spcPct val="90000"/>
              </a:lnSpc>
              <a:spcBef>
                <a:spcPts val="0"/>
              </a:spcBef>
              <a:buClrTx/>
              <a:buFontTx/>
              <a:buNone/>
              <a:defRPr/>
            </a:pPr>
            <a:r>
              <a:rPr lang="en-US" sz="2800" b="1" kern="0">
                <a:solidFill>
                  <a:schemeClr val="accent2"/>
                </a:solidFill>
                <a:latin typeface="Helvetica" pitchFamily="2" charset="0"/>
              </a:rPr>
              <a:t>Consumption</a:t>
            </a:r>
          </a:p>
        </p:txBody>
      </p:sp>
      <p:sp>
        <p:nvSpPr>
          <p:cNvPr id="6" name="Text Placeholder 1">
            <a:extLst>
              <a:ext uri="{FF2B5EF4-FFF2-40B4-BE49-F238E27FC236}">
                <a16:creationId xmlns:a16="http://schemas.microsoft.com/office/drawing/2014/main" id="{66FD3992-E439-F745-DC97-085DEFD211FB}"/>
              </a:ext>
            </a:extLst>
          </p:cNvPr>
          <p:cNvSpPr txBox="1">
            <a:spLocks/>
          </p:cNvSpPr>
          <p:nvPr/>
        </p:nvSpPr>
        <p:spPr>
          <a:xfrm>
            <a:off x="9284716" y="866606"/>
            <a:ext cx="2322068" cy="1254802"/>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lnSpc>
                <a:spcPct val="90000"/>
              </a:lnSpc>
              <a:spcBef>
                <a:spcPts val="0"/>
              </a:spcBef>
              <a:buClrTx/>
              <a:buFontTx/>
              <a:buNone/>
              <a:defRPr/>
            </a:pPr>
            <a:r>
              <a:rPr lang="en-US" sz="2800" b="1" kern="0">
                <a:solidFill>
                  <a:schemeClr val="accent2"/>
                </a:solidFill>
                <a:latin typeface="Helvetica" pitchFamily="2" charset="0"/>
              </a:rPr>
              <a:t>Attribute</a:t>
            </a:r>
            <a:r>
              <a:rPr lang="en-US" sz="2800" b="1" kern="0">
                <a:solidFill>
                  <a:schemeClr val="accent3"/>
                </a:solidFill>
                <a:latin typeface="Helvetica" pitchFamily="2" charset="0"/>
              </a:rPr>
              <a:t> / Placeholder</a:t>
            </a:r>
          </a:p>
          <a:p>
            <a:pPr defTabSz="914400">
              <a:lnSpc>
                <a:spcPct val="90000"/>
              </a:lnSpc>
              <a:spcBef>
                <a:spcPts val="0"/>
              </a:spcBef>
              <a:buClrTx/>
              <a:buFontTx/>
              <a:buNone/>
              <a:defRPr/>
            </a:pPr>
            <a:r>
              <a:rPr lang="en-US" sz="2800" b="1" kern="0">
                <a:solidFill>
                  <a:schemeClr val="accent3"/>
                </a:solidFill>
                <a:latin typeface="Helvetica" pitchFamily="2" charset="0"/>
              </a:rPr>
              <a:t>Details</a:t>
            </a:r>
          </a:p>
        </p:txBody>
      </p:sp>
      <p:sp>
        <p:nvSpPr>
          <p:cNvPr id="7" name="Left Brace 6">
            <a:extLst>
              <a:ext uri="{FF2B5EF4-FFF2-40B4-BE49-F238E27FC236}">
                <a16:creationId xmlns:a16="http://schemas.microsoft.com/office/drawing/2014/main" id="{A08D0C97-3333-3C96-0B8D-FE5D90660D82}"/>
              </a:ext>
            </a:extLst>
          </p:cNvPr>
          <p:cNvSpPr/>
          <p:nvPr/>
        </p:nvSpPr>
        <p:spPr>
          <a:xfrm>
            <a:off x="2903313" y="2752409"/>
            <a:ext cx="271198" cy="1197864"/>
          </a:xfrm>
          <a:prstGeom prst="lef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Helvetica" pitchFamily="2" charset="0"/>
            </a:endParaRPr>
          </a:p>
        </p:txBody>
      </p:sp>
      <p:sp>
        <p:nvSpPr>
          <p:cNvPr id="8" name="Left Brace 7">
            <a:extLst>
              <a:ext uri="{FF2B5EF4-FFF2-40B4-BE49-F238E27FC236}">
                <a16:creationId xmlns:a16="http://schemas.microsoft.com/office/drawing/2014/main" id="{F5015AD6-B353-1FE7-DA93-2DE307721D70}"/>
              </a:ext>
            </a:extLst>
          </p:cNvPr>
          <p:cNvSpPr/>
          <p:nvPr/>
        </p:nvSpPr>
        <p:spPr>
          <a:xfrm flipH="1">
            <a:off x="8846311" y="1038375"/>
            <a:ext cx="232953" cy="854498"/>
          </a:xfrm>
          <a:prstGeom prst="lef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2331772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6DB62AC-C955-A0F4-6C6A-865BA50A3CDC}"/>
              </a:ext>
            </a:extLst>
          </p:cNvPr>
          <p:cNvPicPr>
            <a:picLocks noChangeAspect="1"/>
          </p:cNvPicPr>
          <p:nvPr/>
        </p:nvPicPr>
        <p:blipFill>
          <a:blip r:embed="rId2"/>
          <a:stretch>
            <a:fillRect/>
          </a:stretch>
        </p:blipFill>
        <p:spPr>
          <a:xfrm>
            <a:off x="3995441" y="4364449"/>
            <a:ext cx="7983064" cy="1800476"/>
          </a:xfrm>
          <a:prstGeom prst="rect">
            <a:avLst/>
          </a:prstGeom>
        </p:spPr>
      </p:pic>
      <p:pic>
        <p:nvPicPr>
          <p:cNvPr id="10" name="Picture 9">
            <a:extLst>
              <a:ext uri="{FF2B5EF4-FFF2-40B4-BE49-F238E27FC236}">
                <a16:creationId xmlns:a16="http://schemas.microsoft.com/office/drawing/2014/main" id="{623C74B9-9E71-BFEF-2D98-402AF2C9AC5D}"/>
              </a:ext>
            </a:extLst>
          </p:cNvPr>
          <p:cNvPicPr>
            <a:picLocks noChangeAspect="1"/>
          </p:cNvPicPr>
          <p:nvPr/>
        </p:nvPicPr>
        <p:blipFill>
          <a:blip r:embed="rId3"/>
          <a:stretch>
            <a:fillRect/>
          </a:stretch>
        </p:blipFill>
        <p:spPr>
          <a:xfrm>
            <a:off x="329153" y="4857477"/>
            <a:ext cx="3179088" cy="1667521"/>
          </a:xfrm>
          <a:prstGeom prst="rect">
            <a:avLst/>
          </a:prstGeom>
          <a:solidFill>
            <a:srgbClr val="FFC000"/>
          </a:solidFill>
          <a:ln w="28575">
            <a:solidFill>
              <a:schemeClr val="accent2"/>
            </a:solidFill>
          </a:ln>
        </p:spPr>
      </p:pic>
      <p:pic>
        <p:nvPicPr>
          <p:cNvPr id="12" name="Picture 11">
            <a:extLst>
              <a:ext uri="{FF2B5EF4-FFF2-40B4-BE49-F238E27FC236}">
                <a16:creationId xmlns:a16="http://schemas.microsoft.com/office/drawing/2014/main" id="{EC2FB02C-B7B6-09C4-ABE1-ED6E2F711A7D}"/>
              </a:ext>
            </a:extLst>
          </p:cNvPr>
          <p:cNvPicPr>
            <a:picLocks noChangeAspect="1"/>
          </p:cNvPicPr>
          <p:nvPr/>
        </p:nvPicPr>
        <p:blipFill>
          <a:blip r:embed="rId4"/>
          <a:stretch>
            <a:fillRect/>
          </a:stretch>
        </p:blipFill>
        <p:spPr>
          <a:xfrm>
            <a:off x="9529266" y="3183809"/>
            <a:ext cx="2356119" cy="926584"/>
          </a:xfrm>
          <a:prstGeom prst="rect">
            <a:avLst/>
          </a:prstGeom>
        </p:spPr>
      </p:pic>
      <p:sp>
        <p:nvSpPr>
          <p:cNvPr id="28" name="Rectangle 27">
            <a:extLst>
              <a:ext uri="{FF2B5EF4-FFF2-40B4-BE49-F238E27FC236}">
                <a16:creationId xmlns:a16="http://schemas.microsoft.com/office/drawing/2014/main" id="{830C0122-C60D-504C-1252-27B56F348DB5}"/>
              </a:ext>
            </a:extLst>
          </p:cNvPr>
          <p:cNvSpPr/>
          <p:nvPr/>
        </p:nvSpPr>
        <p:spPr>
          <a:xfrm>
            <a:off x="3991522" y="4339167"/>
            <a:ext cx="7983064" cy="803268"/>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itchFamily="2" charset="0"/>
            </a:endParaRPr>
          </a:p>
        </p:txBody>
      </p:sp>
      <p:pic>
        <p:nvPicPr>
          <p:cNvPr id="30" name="Picture 29">
            <a:extLst>
              <a:ext uri="{FF2B5EF4-FFF2-40B4-BE49-F238E27FC236}">
                <a16:creationId xmlns:a16="http://schemas.microsoft.com/office/drawing/2014/main" id="{4B1312D8-CD94-5E4D-6341-44FF1405D8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3226" y="859717"/>
            <a:ext cx="3569939" cy="3282471"/>
          </a:xfrm>
          <a:prstGeom prst="rect">
            <a:avLst/>
          </a:prstGeom>
        </p:spPr>
      </p:pic>
      <p:sp>
        <p:nvSpPr>
          <p:cNvPr id="42" name="Rectangle 41">
            <a:extLst>
              <a:ext uri="{FF2B5EF4-FFF2-40B4-BE49-F238E27FC236}">
                <a16:creationId xmlns:a16="http://schemas.microsoft.com/office/drawing/2014/main" id="{92AF883C-44F8-B2C1-C643-FA7BA2E2BA25}"/>
              </a:ext>
            </a:extLst>
          </p:cNvPr>
          <p:cNvSpPr/>
          <p:nvPr/>
        </p:nvSpPr>
        <p:spPr>
          <a:xfrm>
            <a:off x="3991522" y="5181000"/>
            <a:ext cx="7983063" cy="1009207"/>
          </a:xfrm>
          <a:prstGeom prst="rect">
            <a:avLst/>
          </a:prstGeom>
          <a:no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Helvetica" pitchFamily="2" charset="0"/>
            </a:endParaRPr>
          </a:p>
        </p:txBody>
      </p:sp>
      <p:cxnSp>
        <p:nvCxnSpPr>
          <p:cNvPr id="46" name="Straight Arrow Connector 45">
            <a:extLst>
              <a:ext uri="{FF2B5EF4-FFF2-40B4-BE49-F238E27FC236}">
                <a16:creationId xmlns:a16="http://schemas.microsoft.com/office/drawing/2014/main" id="{51E18FEC-3D66-7E8A-AE81-F83EB9451279}"/>
              </a:ext>
            </a:extLst>
          </p:cNvPr>
          <p:cNvCxnSpPr>
            <a:cxnSpLocks/>
          </p:cNvCxnSpPr>
          <p:nvPr/>
        </p:nvCxnSpPr>
        <p:spPr>
          <a:xfrm>
            <a:off x="8342296" y="4662676"/>
            <a:ext cx="2573724" cy="609277"/>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038A732-B5CF-A189-BA43-EDAF9E7F5964}"/>
              </a:ext>
            </a:extLst>
          </p:cNvPr>
          <p:cNvCxnSpPr>
            <a:cxnSpLocks/>
          </p:cNvCxnSpPr>
          <p:nvPr/>
        </p:nvCxnSpPr>
        <p:spPr>
          <a:xfrm>
            <a:off x="6746437" y="4740801"/>
            <a:ext cx="3235074" cy="59861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B389896D-162B-B83A-CCAC-275860C0F658}"/>
              </a:ext>
            </a:extLst>
          </p:cNvPr>
          <p:cNvPicPr>
            <a:picLocks noChangeAspect="1"/>
          </p:cNvPicPr>
          <p:nvPr/>
        </p:nvPicPr>
        <p:blipFill>
          <a:blip r:embed="rId6"/>
          <a:stretch>
            <a:fillRect/>
          </a:stretch>
        </p:blipFill>
        <p:spPr>
          <a:xfrm>
            <a:off x="4421508" y="1719316"/>
            <a:ext cx="7007847" cy="1317715"/>
          </a:xfrm>
          <a:prstGeom prst="rect">
            <a:avLst/>
          </a:prstGeom>
        </p:spPr>
      </p:pic>
      <p:sp>
        <p:nvSpPr>
          <p:cNvPr id="63" name="Rectangle 62">
            <a:extLst>
              <a:ext uri="{FF2B5EF4-FFF2-40B4-BE49-F238E27FC236}">
                <a16:creationId xmlns:a16="http://schemas.microsoft.com/office/drawing/2014/main" id="{2AE82F31-7FDC-1A2A-08F4-A19F1D842DD5}"/>
              </a:ext>
            </a:extLst>
          </p:cNvPr>
          <p:cNvSpPr/>
          <p:nvPr/>
        </p:nvSpPr>
        <p:spPr>
          <a:xfrm>
            <a:off x="463065" y="3183809"/>
            <a:ext cx="3603163" cy="38009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itchFamily="2" charset="0"/>
            </a:endParaRPr>
          </a:p>
        </p:txBody>
      </p:sp>
      <p:cxnSp>
        <p:nvCxnSpPr>
          <p:cNvPr id="65" name="Straight Arrow Connector 64">
            <a:extLst>
              <a:ext uri="{FF2B5EF4-FFF2-40B4-BE49-F238E27FC236}">
                <a16:creationId xmlns:a16="http://schemas.microsoft.com/office/drawing/2014/main" id="{AAD351E9-3EF9-AF7C-D5CB-919514C45442}"/>
              </a:ext>
            </a:extLst>
          </p:cNvPr>
          <p:cNvCxnSpPr>
            <a:cxnSpLocks/>
            <a:stCxn id="63" idx="3"/>
          </p:cNvCxnSpPr>
          <p:nvPr/>
        </p:nvCxnSpPr>
        <p:spPr>
          <a:xfrm flipV="1">
            <a:off x="4066228" y="3173096"/>
            <a:ext cx="341405" cy="200760"/>
          </a:xfrm>
          <a:prstGeom prst="straightConnector1">
            <a:avLst/>
          </a:prstGeom>
          <a:ln w="38100">
            <a:solidFill>
              <a:srgbClr val="C92F36"/>
            </a:solidFill>
            <a:tailEnd type="triangle"/>
          </a:ln>
        </p:spPr>
        <p:style>
          <a:lnRef idx="1">
            <a:schemeClr val="accent2"/>
          </a:lnRef>
          <a:fillRef idx="0">
            <a:schemeClr val="accent2"/>
          </a:fillRef>
          <a:effectRef idx="0">
            <a:schemeClr val="accent2"/>
          </a:effectRef>
          <a:fontRef idx="minor">
            <a:schemeClr val="tx1"/>
          </a:fontRef>
        </p:style>
      </p:cxnSp>
      <p:sp>
        <p:nvSpPr>
          <p:cNvPr id="68" name="Rectangle 67">
            <a:extLst>
              <a:ext uri="{FF2B5EF4-FFF2-40B4-BE49-F238E27FC236}">
                <a16:creationId xmlns:a16="http://schemas.microsoft.com/office/drawing/2014/main" id="{36719703-F8B7-EDDC-7445-888C7797F59E}"/>
              </a:ext>
            </a:extLst>
          </p:cNvPr>
          <p:cNvSpPr/>
          <p:nvPr/>
        </p:nvSpPr>
        <p:spPr>
          <a:xfrm>
            <a:off x="4417793" y="1701521"/>
            <a:ext cx="3496847" cy="1347432"/>
          </a:xfrm>
          <a:prstGeom prst="rect">
            <a:avLst/>
          </a:prstGeom>
          <a:noFill/>
          <a:ln w="3810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noFill/>
              <a:latin typeface="Helvetica" pitchFamily="2" charset="0"/>
            </a:endParaRPr>
          </a:p>
        </p:txBody>
      </p:sp>
      <p:sp>
        <p:nvSpPr>
          <p:cNvPr id="69" name="Text Placeholder 1">
            <a:extLst>
              <a:ext uri="{FF2B5EF4-FFF2-40B4-BE49-F238E27FC236}">
                <a16:creationId xmlns:a16="http://schemas.microsoft.com/office/drawing/2014/main" id="{A36458A6-A041-6C9B-9B96-451176E44426}"/>
              </a:ext>
            </a:extLst>
          </p:cNvPr>
          <p:cNvSpPr txBox="1">
            <a:spLocks/>
          </p:cNvSpPr>
          <p:nvPr/>
        </p:nvSpPr>
        <p:spPr>
          <a:xfrm>
            <a:off x="3617976" y="138298"/>
            <a:ext cx="4956048" cy="194534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lnSpc>
                <a:spcPct val="90000"/>
              </a:lnSpc>
              <a:spcBef>
                <a:spcPts val="0"/>
              </a:spcBef>
              <a:buClrTx/>
              <a:buFontTx/>
              <a:buNone/>
              <a:defRPr/>
            </a:pPr>
            <a:r>
              <a:rPr lang="en-US" b="1" kern="0">
                <a:solidFill>
                  <a:schemeClr val="accent3"/>
                </a:solidFill>
                <a:latin typeface="Helvetica" pitchFamily="2" charset="0"/>
              </a:rPr>
              <a:t>Carbon Footprint Data Attributes</a:t>
            </a:r>
          </a:p>
        </p:txBody>
      </p:sp>
      <p:cxnSp>
        <p:nvCxnSpPr>
          <p:cNvPr id="116" name="Connector: Elbow 115">
            <a:extLst>
              <a:ext uri="{FF2B5EF4-FFF2-40B4-BE49-F238E27FC236}">
                <a16:creationId xmlns:a16="http://schemas.microsoft.com/office/drawing/2014/main" id="{94F71A83-B4F7-3ECE-4077-6F9593B983FB}"/>
              </a:ext>
            </a:extLst>
          </p:cNvPr>
          <p:cNvCxnSpPr>
            <a:cxnSpLocks/>
            <a:endCxn id="119" idx="3"/>
          </p:cNvCxnSpPr>
          <p:nvPr/>
        </p:nvCxnSpPr>
        <p:spPr>
          <a:xfrm rot="5400000">
            <a:off x="10566032" y="4778306"/>
            <a:ext cx="1669341" cy="292545"/>
          </a:xfrm>
          <a:prstGeom prst="bentConnector2">
            <a:avLst/>
          </a:prstGeom>
          <a:ln w="38100">
            <a:tailEnd type="triangle"/>
          </a:ln>
        </p:spPr>
        <p:style>
          <a:lnRef idx="3">
            <a:schemeClr val="accent5"/>
          </a:lnRef>
          <a:fillRef idx="0">
            <a:schemeClr val="accent5"/>
          </a:fillRef>
          <a:effectRef idx="2">
            <a:schemeClr val="accent5"/>
          </a:effectRef>
          <a:fontRef idx="minor">
            <a:schemeClr val="tx1"/>
          </a:fontRef>
        </p:style>
      </p:cxnSp>
      <p:sp>
        <p:nvSpPr>
          <p:cNvPr id="119" name="Rectangle 118">
            <a:extLst>
              <a:ext uri="{FF2B5EF4-FFF2-40B4-BE49-F238E27FC236}">
                <a16:creationId xmlns:a16="http://schemas.microsoft.com/office/drawing/2014/main" id="{50DB8C4B-2A46-756D-7503-CE667D1BCC25}"/>
              </a:ext>
            </a:extLst>
          </p:cNvPr>
          <p:cNvSpPr/>
          <p:nvPr/>
        </p:nvSpPr>
        <p:spPr>
          <a:xfrm>
            <a:off x="10544617" y="5337251"/>
            <a:ext cx="709812" cy="843996"/>
          </a:xfrm>
          <a:prstGeom prst="rect">
            <a:avLst/>
          </a:prstGeom>
          <a:noFill/>
          <a:ln w="38100" cap="flat" cmpd="sng" algn="ctr">
            <a:solidFill>
              <a:schemeClr val="accent5"/>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latin typeface="Helvetica" pitchFamily="2" charset="0"/>
            </a:endParaRPr>
          </a:p>
        </p:txBody>
      </p:sp>
      <p:sp>
        <p:nvSpPr>
          <p:cNvPr id="123" name="Text Placeholder 1">
            <a:extLst>
              <a:ext uri="{FF2B5EF4-FFF2-40B4-BE49-F238E27FC236}">
                <a16:creationId xmlns:a16="http://schemas.microsoft.com/office/drawing/2014/main" id="{E1FD98B4-E1A2-4AD3-762F-647DB1B6A4BA}"/>
              </a:ext>
            </a:extLst>
          </p:cNvPr>
          <p:cNvSpPr txBox="1">
            <a:spLocks/>
          </p:cNvSpPr>
          <p:nvPr/>
        </p:nvSpPr>
        <p:spPr>
          <a:xfrm>
            <a:off x="-696779" y="4432040"/>
            <a:ext cx="5241379" cy="194534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lnSpc>
                <a:spcPct val="90000"/>
              </a:lnSpc>
              <a:spcBef>
                <a:spcPts val="0"/>
              </a:spcBef>
              <a:buClrTx/>
              <a:buFontTx/>
              <a:buNone/>
              <a:defRPr/>
            </a:pPr>
            <a:r>
              <a:rPr lang="en-US" b="1" kern="0">
                <a:solidFill>
                  <a:srgbClr val="002060"/>
                </a:solidFill>
                <a:latin typeface="Helvetica" pitchFamily="2" charset="0"/>
              </a:rPr>
              <a:t>Consumptions</a:t>
            </a:r>
            <a:endParaRPr lang="en-US" b="1" kern="0">
              <a:solidFill>
                <a:srgbClr val="FFC000"/>
              </a:solidFill>
              <a:latin typeface="Helvetica" pitchFamily="2" charset="0"/>
            </a:endParaRPr>
          </a:p>
        </p:txBody>
      </p:sp>
      <p:sp>
        <p:nvSpPr>
          <p:cNvPr id="124" name="Text Placeholder 1">
            <a:extLst>
              <a:ext uri="{FF2B5EF4-FFF2-40B4-BE49-F238E27FC236}">
                <a16:creationId xmlns:a16="http://schemas.microsoft.com/office/drawing/2014/main" id="{11484314-014A-25A5-F6CB-12D758B5786B}"/>
              </a:ext>
            </a:extLst>
          </p:cNvPr>
          <p:cNvSpPr txBox="1">
            <a:spLocks/>
          </p:cNvSpPr>
          <p:nvPr/>
        </p:nvSpPr>
        <p:spPr>
          <a:xfrm>
            <a:off x="5829277" y="3459368"/>
            <a:ext cx="5241379" cy="194534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400">
              <a:lnSpc>
                <a:spcPct val="90000"/>
              </a:lnSpc>
              <a:spcBef>
                <a:spcPts val="0"/>
              </a:spcBef>
              <a:buClrTx/>
              <a:buFontTx/>
              <a:buNone/>
              <a:defRPr/>
            </a:pPr>
            <a:r>
              <a:rPr lang="en-US" b="1" kern="0">
                <a:solidFill>
                  <a:srgbClr val="002060"/>
                </a:solidFill>
                <a:latin typeface="Helvetica" pitchFamily="2" charset="0"/>
              </a:rPr>
              <a:t>Attributes</a:t>
            </a:r>
            <a:endParaRPr lang="en-US" b="1" kern="0">
              <a:solidFill>
                <a:srgbClr val="FFC000"/>
              </a:solidFill>
              <a:latin typeface="Helvetica" pitchFamily="2" charset="0"/>
            </a:endParaRPr>
          </a:p>
        </p:txBody>
      </p:sp>
      <p:cxnSp>
        <p:nvCxnSpPr>
          <p:cNvPr id="126" name="Straight Arrow Connector 125">
            <a:extLst>
              <a:ext uri="{FF2B5EF4-FFF2-40B4-BE49-F238E27FC236}">
                <a16:creationId xmlns:a16="http://schemas.microsoft.com/office/drawing/2014/main" id="{4BB7ED9D-0D88-560E-F706-FF097965AFFC}"/>
              </a:ext>
            </a:extLst>
          </p:cNvPr>
          <p:cNvCxnSpPr>
            <a:cxnSpLocks/>
            <a:stCxn id="10" idx="3"/>
          </p:cNvCxnSpPr>
          <p:nvPr/>
        </p:nvCxnSpPr>
        <p:spPr>
          <a:xfrm flipV="1">
            <a:off x="3508241" y="5685311"/>
            <a:ext cx="568147" cy="5927"/>
          </a:xfrm>
          <a:prstGeom prst="straightConnector1">
            <a:avLst/>
          </a:prstGeom>
          <a:ln w="57150">
            <a:solidFill>
              <a:schemeClr val="accent2"/>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41901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ingle Corner Rectangle 1">
            <a:extLst>
              <a:ext uri="{FF2B5EF4-FFF2-40B4-BE49-F238E27FC236}">
                <a16:creationId xmlns:a16="http://schemas.microsoft.com/office/drawing/2014/main" id="{CEE67528-F5AD-0C65-E7AC-15ABA34CA6AB}"/>
              </a:ext>
            </a:extLst>
          </p:cNvPr>
          <p:cNvSpPr/>
          <p:nvPr/>
        </p:nvSpPr>
        <p:spPr>
          <a:xfrm>
            <a:off x="6616236" y="2018845"/>
            <a:ext cx="628813" cy="627877"/>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 Single Corner Rectangle 3">
            <a:extLst>
              <a:ext uri="{FF2B5EF4-FFF2-40B4-BE49-F238E27FC236}">
                <a16:creationId xmlns:a16="http://schemas.microsoft.com/office/drawing/2014/main" id="{6B107A26-DBBF-F10B-ABEB-FC937F1AF099}"/>
              </a:ext>
            </a:extLst>
          </p:cNvPr>
          <p:cNvSpPr/>
          <p:nvPr/>
        </p:nvSpPr>
        <p:spPr>
          <a:xfrm>
            <a:off x="6616236" y="2903426"/>
            <a:ext cx="628813" cy="627877"/>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ingle Corner Rectangle 4">
            <a:extLst>
              <a:ext uri="{FF2B5EF4-FFF2-40B4-BE49-F238E27FC236}">
                <a16:creationId xmlns:a16="http://schemas.microsoft.com/office/drawing/2014/main" id="{5BCEBCF4-6B24-9FBB-C021-CFC23B3637F0}"/>
              </a:ext>
            </a:extLst>
          </p:cNvPr>
          <p:cNvSpPr/>
          <p:nvPr/>
        </p:nvSpPr>
        <p:spPr>
          <a:xfrm>
            <a:off x="6616236" y="3788007"/>
            <a:ext cx="628813" cy="627877"/>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 Single Corner Rectangle 16">
            <a:extLst>
              <a:ext uri="{FF2B5EF4-FFF2-40B4-BE49-F238E27FC236}">
                <a16:creationId xmlns:a16="http://schemas.microsoft.com/office/drawing/2014/main" id="{49B92144-8587-8FD6-7C37-719D98DF11F0}"/>
              </a:ext>
            </a:extLst>
          </p:cNvPr>
          <p:cNvSpPr/>
          <p:nvPr/>
        </p:nvSpPr>
        <p:spPr>
          <a:xfrm>
            <a:off x="6616236" y="4672589"/>
            <a:ext cx="628813" cy="627877"/>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 Single Corner Rectangle 17">
            <a:extLst>
              <a:ext uri="{FF2B5EF4-FFF2-40B4-BE49-F238E27FC236}">
                <a16:creationId xmlns:a16="http://schemas.microsoft.com/office/drawing/2014/main" id="{CE100261-BF82-0255-19BA-05D409A0AE41}"/>
              </a:ext>
            </a:extLst>
          </p:cNvPr>
          <p:cNvSpPr/>
          <p:nvPr/>
        </p:nvSpPr>
        <p:spPr>
          <a:xfrm>
            <a:off x="6616236" y="5557171"/>
            <a:ext cx="628813" cy="627877"/>
          </a:xfrm>
          <a:prstGeom prst="round1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AEC89DE-748F-DC49-BA77-A266B4F4621F}"/>
              </a:ext>
            </a:extLst>
          </p:cNvPr>
          <p:cNvSpPr>
            <a:spLocks noGrp="1"/>
          </p:cNvSpPr>
          <p:nvPr>
            <p:ph type="body" sz="quarter" idx="12"/>
          </p:nvPr>
        </p:nvSpPr>
        <p:spPr/>
        <p:txBody>
          <a:bodyPr>
            <a:normAutofit/>
          </a:bodyPr>
          <a:lstStyle/>
          <a:p>
            <a:r>
              <a:rPr lang="en-US"/>
              <a:t>How RPA is Used</a:t>
            </a:r>
          </a:p>
        </p:txBody>
      </p:sp>
      <p:pic>
        <p:nvPicPr>
          <p:cNvPr id="6" name="Picture Placeholder 5" descr="A person and person looking at a computer&#10;&#10;AI-generated content may be incorrect.">
            <a:extLst>
              <a:ext uri="{FF2B5EF4-FFF2-40B4-BE49-F238E27FC236}">
                <a16:creationId xmlns:a16="http://schemas.microsoft.com/office/drawing/2014/main" id="{A530C9B6-43A3-D17C-A57B-9D0F53A52419}"/>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a:off x="604639" y="609601"/>
            <a:ext cx="4618524" cy="5763489"/>
          </a:xfrm>
        </p:spPr>
      </p:pic>
      <p:sp>
        <p:nvSpPr>
          <p:cNvPr id="7" name="TextBox 6">
            <a:extLst>
              <a:ext uri="{FF2B5EF4-FFF2-40B4-BE49-F238E27FC236}">
                <a16:creationId xmlns:a16="http://schemas.microsoft.com/office/drawing/2014/main" id="{DBD23982-74A4-4E24-2872-E9C0DD6F9937}"/>
              </a:ext>
            </a:extLst>
          </p:cNvPr>
          <p:cNvSpPr txBox="1"/>
          <p:nvPr/>
        </p:nvSpPr>
        <p:spPr>
          <a:xfrm>
            <a:off x="7437858" y="3123210"/>
            <a:ext cx="3963621" cy="3506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ea typeface="+mn-ea"/>
                <a:cs typeface="+mn-cs"/>
              </a:rPr>
              <a:t>Enrich information</a:t>
            </a:r>
          </a:p>
        </p:txBody>
      </p:sp>
      <p:sp>
        <p:nvSpPr>
          <p:cNvPr id="8" name="TextBox 7">
            <a:extLst>
              <a:ext uri="{FF2B5EF4-FFF2-40B4-BE49-F238E27FC236}">
                <a16:creationId xmlns:a16="http://schemas.microsoft.com/office/drawing/2014/main" id="{2CA311F0-9E45-1A9F-F4BE-8CE6263817D0}"/>
              </a:ext>
            </a:extLst>
          </p:cNvPr>
          <p:cNvSpPr txBox="1"/>
          <p:nvPr/>
        </p:nvSpPr>
        <p:spPr>
          <a:xfrm>
            <a:off x="7437859" y="3990974"/>
            <a:ext cx="3963621" cy="3506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ea typeface="+mn-ea"/>
                <a:cs typeface="+mn-cs"/>
              </a:rPr>
              <a:t>Match to Master Data for Reporting</a:t>
            </a:r>
          </a:p>
        </p:txBody>
      </p:sp>
      <p:sp>
        <p:nvSpPr>
          <p:cNvPr id="9" name="TextBox 8">
            <a:extLst>
              <a:ext uri="{FF2B5EF4-FFF2-40B4-BE49-F238E27FC236}">
                <a16:creationId xmlns:a16="http://schemas.microsoft.com/office/drawing/2014/main" id="{B812F16D-5AB6-C7A6-57BD-3922493FDC14}"/>
              </a:ext>
            </a:extLst>
          </p:cNvPr>
          <p:cNvSpPr txBox="1"/>
          <p:nvPr/>
        </p:nvSpPr>
        <p:spPr>
          <a:xfrm>
            <a:off x="7437858" y="5685865"/>
            <a:ext cx="3963621" cy="3506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ea typeface="+mn-ea"/>
                <a:cs typeface="+mn-cs"/>
              </a:rPr>
              <a:t>Audited Data: Ready for publishing</a:t>
            </a:r>
          </a:p>
        </p:txBody>
      </p:sp>
      <p:sp>
        <p:nvSpPr>
          <p:cNvPr id="10" name="TextBox 9">
            <a:extLst>
              <a:ext uri="{FF2B5EF4-FFF2-40B4-BE49-F238E27FC236}">
                <a16:creationId xmlns:a16="http://schemas.microsoft.com/office/drawing/2014/main" id="{8CA62D22-E87E-F74E-6639-1B3B93E10D11}"/>
              </a:ext>
            </a:extLst>
          </p:cNvPr>
          <p:cNvSpPr txBox="1"/>
          <p:nvPr/>
        </p:nvSpPr>
        <p:spPr>
          <a:xfrm>
            <a:off x="7437857" y="2061947"/>
            <a:ext cx="3963623" cy="58477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ea typeface="+mn-ea"/>
                <a:cs typeface="+mn-cs"/>
              </a:rPr>
              <a:t>Document Classification, Invoice Intake and Rejections</a:t>
            </a:r>
          </a:p>
        </p:txBody>
      </p:sp>
      <p:sp>
        <p:nvSpPr>
          <p:cNvPr id="11" name="TextBox 10">
            <a:extLst>
              <a:ext uri="{FF2B5EF4-FFF2-40B4-BE49-F238E27FC236}">
                <a16:creationId xmlns:a16="http://schemas.microsoft.com/office/drawing/2014/main" id="{00B83C7F-216F-D054-A6CD-7B2C68DEEB03}"/>
              </a:ext>
            </a:extLst>
          </p:cNvPr>
          <p:cNvSpPr txBox="1"/>
          <p:nvPr/>
        </p:nvSpPr>
        <p:spPr>
          <a:xfrm>
            <a:off x="7437858" y="4838419"/>
            <a:ext cx="3963621" cy="350638"/>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ea typeface="+mn-ea"/>
                <a:cs typeface="+mn-cs"/>
              </a:rPr>
              <a:t>Apply the right set of business rules </a:t>
            </a:r>
          </a:p>
        </p:txBody>
      </p:sp>
      <p:pic>
        <p:nvPicPr>
          <p:cNvPr id="12" name="Graphic 11">
            <a:extLst>
              <a:ext uri="{FF2B5EF4-FFF2-40B4-BE49-F238E27FC236}">
                <a16:creationId xmlns:a16="http://schemas.microsoft.com/office/drawing/2014/main" id="{6D43CC3D-CEFE-D1B8-9B9A-865567F6029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721486" y="2116042"/>
            <a:ext cx="435946" cy="435946"/>
          </a:xfrm>
          <a:prstGeom prst="rect">
            <a:avLst/>
          </a:prstGeom>
        </p:spPr>
      </p:pic>
      <p:sp>
        <p:nvSpPr>
          <p:cNvPr id="14" name="Freeform: Shape 16">
            <a:extLst>
              <a:ext uri="{FF2B5EF4-FFF2-40B4-BE49-F238E27FC236}">
                <a16:creationId xmlns:a16="http://schemas.microsoft.com/office/drawing/2014/main" id="{FF3F4A93-2395-31BC-59AC-2C945CCBD620}"/>
              </a:ext>
            </a:extLst>
          </p:cNvPr>
          <p:cNvSpPr/>
          <p:nvPr/>
        </p:nvSpPr>
        <p:spPr>
          <a:xfrm>
            <a:off x="6758926" y="3862052"/>
            <a:ext cx="334915" cy="456667"/>
          </a:xfrm>
          <a:custGeom>
            <a:avLst/>
            <a:gdLst/>
            <a:ahLst/>
            <a:cxnLst>
              <a:cxn ang="3cd4">
                <a:pos x="hc" y="t"/>
              </a:cxn>
              <a:cxn ang="cd2">
                <a:pos x="l" y="vc"/>
              </a:cxn>
              <a:cxn ang="cd4">
                <a:pos x="hc" y="b"/>
              </a:cxn>
              <a:cxn ang="0">
                <a:pos x="r" y="vc"/>
              </a:cxn>
            </a:cxnLst>
            <a:rect l="l" t="t" r="r" b="b"/>
            <a:pathLst>
              <a:path w="3434" h="4682">
                <a:moveTo>
                  <a:pt x="550" y="4642"/>
                </a:moveTo>
                <a:cubicBezTo>
                  <a:pt x="979" y="4434"/>
                  <a:pt x="1441" y="4148"/>
                  <a:pt x="1727" y="3958"/>
                </a:cubicBezTo>
                <a:cubicBezTo>
                  <a:pt x="2029" y="4196"/>
                  <a:pt x="2427" y="4419"/>
                  <a:pt x="2888" y="4642"/>
                </a:cubicBezTo>
                <a:cubicBezTo>
                  <a:pt x="2935" y="4673"/>
                  <a:pt x="2999" y="4673"/>
                  <a:pt x="3047" y="4673"/>
                </a:cubicBezTo>
                <a:cubicBezTo>
                  <a:pt x="3190" y="4673"/>
                  <a:pt x="3334" y="4594"/>
                  <a:pt x="3397" y="4467"/>
                </a:cubicBezTo>
                <a:cubicBezTo>
                  <a:pt x="3444" y="4371"/>
                  <a:pt x="3444" y="4276"/>
                  <a:pt x="3413" y="4180"/>
                </a:cubicBezTo>
                <a:cubicBezTo>
                  <a:pt x="3381" y="4069"/>
                  <a:pt x="3317" y="4005"/>
                  <a:pt x="3222" y="3958"/>
                </a:cubicBezTo>
                <a:cubicBezTo>
                  <a:pt x="2856" y="3767"/>
                  <a:pt x="2538" y="3592"/>
                  <a:pt x="2283" y="3417"/>
                </a:cubicBezTo>
                <a:cubicBezTo>
                  <a:pt x="2363" y="3337"/>
                  <a:pt x="2443" y="3210"/>
                  <a:pt x="2459" y="3162"/>
                </a:cubicBezTo>
                <a:cubicBezTo>
                  <a:pt x="2538" y="3051"/>
                  <a:pt x="2602" y="2924"/>
                  <a:pt x="2634" y="2797"/>
                </a:cubicBezTo>
                <a:cubicBezTo>
                  <a:pt x="2713" y="2542"/>
                  <a:pt x="2713" y="2288"/>
                  <a:pt x="2649" y="2049"/>
                </a:cubicBezTo>
                <a:cubicBezTo>
                  <a:pt x="2570" y="1762"/>
                  <a:pt x="2427" y="1524"/>
                  <a:pt x="2268" y="1333"/>
                </a:cubicBezTo>
                <a:cubicBezTo>
                  <a:pt x="2522" y="1126"/>
                  <a:pt x="2888" y="856"/>
                  <a:pt x="3111" y="697"/>
                </a:cubicBezTo>
                <a:cubicBezTo>
                  <a:pt x="3301" y="586"/>
                  <a:pt x="3349" y="347"/>
                  <a:pt x="3222" y="172"/>
                </a:cubicBezTo>
                <a:cubicBezTo>
                  <a:pt x="3174" y="92"/>
                  <a:pt x="3079" y="29"/>
                  <a:pt x="2983" y="13"/>
                </a:cubicBezTo>
                <a:cubicBezTo>
                  <a:pt x="2888" y="-19"/>
                  <a:pt x="2777" y="13"/>
                  <a:pt x="2697" y="61"/>
                </a:cubicBezTo>
                <a:cubicBezTo>
                  <a:pt x="2363" y="283"/>
                  <a:pt x="2077" y="490"/>
                  <a:pt x="1838" y="681"/>
                </a:cubicBezTo>
                <a:cubicBezTo>
                  <a:pt x="1790" y="729"/>
                  <a:pt x="1790" y="729"/>
                  <a:pt x="1790" y="729"/>
                </a:cubicBezTo>
                <a:cubicBezTo>
                  <a:pt x="1759" y="744"/>
                  <a:pt x="1743" y="761"/>
                  <a:pt x="1711" y="776"/>
                </a:cubicBezTo>
                <a:cubicBezTo>
                  <a:pt x="1393" y="506"/>
                  <a:pt x="1043" y="267"/>
                  <a:pt x="741" y="61"/>
                </a:cubicBezTo>
                <a:cubicBezTo>
                  <a:pt x="566" y="-51"/>
                  <a:pt x="327" y="-3"/>
                  <a:pt x="216" y="172"/>
                </a:cubicBezTo>
                <a:cubicBezTo>
                  <a:pt x="89" y="347"/>
                  <a:pt x="152" y="586"/>
                  <a:pt x="327" y="697"/>
                </a:cubicBezTo>
                <a:cubicBezTo>
                  <a:pt x="598" y="888"/>
                  <a:pt x="900" y="1095"/>
                  <a:pt x="1186" y="1333"/>
                </a:cubicBezTo>
                <a:lnTo>
                  <a:pt x="1170" y="1349"/>
                </a:lnTo>
                <a:cubicBezTo>
                  <a:pt x="1122" y="1397"/>
                  <a:pt x="1090" y="1444"/>
                  <a:pt x="1090" y="1444"/>
                </a:cubicBezTo>
                <a:cubicBezTo>
                  <a:pt x="836" y="1794"/>
                  <a:pt x="709" y="2144"/>
                  <a:pt x="741" y="2510"/>
                </a:cubicBezTo>
                <a:cubicBezTo>
                  <a:pt x="757" y="2828"/>
                  <a:pt x="884" y="3130"/>
                  <a:pt x="1138" y="3433"/>
                </a:cubicBezTo>
                <a:cubicBezTo>
                  <a:pt x="916" y="3576"/>
                  <a:pt x="518" y="3798"/>
                  <a:pt x="216" y="3958"/>
                </a:cubicBezTo>
                <a:cubicBezTo>
                  <a:pt x="25" y="4053"/>
                  <a:pt x="-55" y="4276"/>
                  <a:pt x="41" y="4467"/>
                </a:cubicBezTo>
                <a:cubicBezTo>
                  <a:pt x="136" y="4657"/>
                  <a:pt x="359" y="4737"/>
                  <a:pt x="550" y="4642"/>
                </a:cubicBezTo>
                <a:close/>
                <a:moveTo>
                  <a:pt x="1886" y="856"/>
                </a:moveTo>
                <a:cubicBezTo>
                  <a:pt x="1950" y="808"/>
                  <a:pt x="1950" y="808"/>
                  <a:pt x="1950" y="808"/>
                </a:cubicBezTo>
                <a:cubicBezTo>
                  <a:pt x="2172" y="617"/>
                  <a:pt x="2443" y="410"/>
                  <a:pt x="2792" y="204"/>
                </a:cubicBezTo>
                <a:cubicBezTo>
                  <a:pt x="2840" y="156"/>
                  <a:pt x="2888" y="156"/>
                  <a:pt x="2952" y="172"/>
                </a:cubicBezTo>
                <a:cubicBezTo>
                  <a:pt x="3015" y="172"/>
                  <a:pt x="3063" y="204"/>
                  <a:pt x="3095" y="267"/>
                </a:cubicBezTo>
                <a:cubicBezTo>
                  <a:pt x="3158" y="363"/>
                  <a:pt x="3126" y="506"/>
                  <a:pt x="3031" y="570"/>
                </a:cubicBezTo>
                <a:cubicBezTo>
                  <a:pt x="2792" y="729"/>
                  <a:pt x="2427" y="999"/>
                  <a:pt x="2156" y="1206"/>
                </a:cubicBezTo>
                <a:cubicBezTo>
                  <a:pt x="2061" y="1095"/>
                  <a:pt x="1950" y="983"/>
                  <a:pt x="1838" y="888"/>
                </a:cubicBezTo>
                <a:cubicBezTo>
                  <a:pt x="1854" y="872"/>
                  <a:pt x="1870" y="856"/>
                  <a:pt x="1886" y="856"/>
                </a:cubicBezTo>
                <a:close/>
                <a:moveTo>
                  <a:pt x="407" y="570"/>
                </a:moveTo>
                <a:cubicBezTo>
                  <a:pt x="359" y="538"/>
                  <a:pt x="327" y="490"/>
                  <a:pt x="311" y="426"/>
                </a:cubicBezTo>
                <a:cubicBezTo>
                  <a:pt x="295" y="363"/>
                  <a:pt x="311" y="315"/>
                  <a:pt x="343" y="267"/>
                </a:cubicBezTo>
                <a:cubicBezTo>
                  <a:pt x="407" y="156"/>
                  <a:pt x="550" y="124"/>
                  <a:pt x="661" y="204"/>
                </a:cubicBezTo>
                <a:cubicBezTo>
                  <a:pt x="995" y="426"/>
                  <a:pt x="1393" y="697"/>
                  <a:pt x="1727" y="999"/>
                </a:cubicBezTo>
                <a:cubicBezTo>
                  <a:pt x="1997" y="1238"/>
                  <a:pt x="2363" y="1619"/>
                  <a:pt x="2490" y="2080"/>
                </a:cubicBezTo>
                <a:cubicBezTo>
                  <a:pt x="2554" y="2303"/>
                  <a:pt x="2554" y="2526"/>
                  <a:pt x="2490" y="2749"/>
                </a:cubicBezTo>
                <a:cubicBezTo>
                  <a:pt x="2443" y="2860"/>
                  <a:pt x="2395" y="2971"/>
                  <a:pt x="2331" y="3083"/>
                </a:cubicBezTo>
                <a:cubicBezTo>
                  <a:pt x="2316" y="3115"/>
                  <a:pt x="2220" y="3258"/>
                  <a:pt x="2156" y="3337"/>
                </a:cubicBezTo>
                <a:cubicBezTo>
                  <a:pt x="2029" y="3226"/>
                  <a:pt x="1918" y="3130"/>
                  <a:pt x="1822" y="3035"/>
                </a:cubicBezTo>
                <a:cubicBezTo>
                  <a:pt x="1838" y="3003"/>
                  <a:pt x="1870" y="2955"/>
                  <a:pt x="1902" y="2908"/>
                </a:cubicBezTo>
                <a:cubicBezTo>
                  <a:pt x="1950" y="2828"/>
                  <a:pt x="1997" y="2764"/>
                  <a:pt x="2029" y="2685"/>
                </a:cubicBezTo>
                <a:cubicBezTo>
                  <a:pt x="2108" y="2510"/>
                  <a:pt x="2108" y="2351"/>
                  <a:pt x="2045" y="2160"/>
                </a:cubicBezTo>
                <a:cubicBezTo>
                  <a:pt x="1981" y="1937"/>
                  <a:pt x="1838" y="1747"/>
                  <a:pt x="1679" y="1588"/>
                </a:cubicBezTo>
                <a:cubicBezTo>
                  <a:pt x="1584" y="1460"/>
                  <a:pt x="1472" y="1365"/>
                  <a:pt x="1345" y="1270"/>
                </a:cubicBezTo>
                <a:cubicBezTo>
                  <a:pt x="1043" y="999"/>
                  <a:pt x="725" y="776"/>
                  <a:pt x="407" y="570"/>
                </a:cubicBezTo>
                <a:close/>
                <a:moveTo>
                  <a:pt x="1774" y="2812"/>
                </a:moveTo>
                <a:cubicBezTo>
                  <a:pt x="1774" y="2828"/>
                  <a:pt x="1743" y="2876"/>
                  <a:pt x="1711" y="2908"/>
                </a:cubicBezTo>
                <a:cubicBezTo>
                  <a:pt x="1584" y="2749"/>
                  <a:pt x="1504" y="2606"/>
                  <a:pt x="1504" y="2446"/>
                </a:cubicBezTo>
                <a:cubicBezTo>
                  <a:pt x="1488" y="2303"/>
                  <a:pt x="1536" y="2144"/>
                  <a:pt x="1647" y="1969"/>
                </a:cubicBezTo>
                <a:cubicBezTo>
                  <a:pt x="1663" y="1969"/>
                  <a:pt x="1695" y="1922"/>
                  <a:pt x="1727" y="1890"/>
                </a:cubicBezTo>
                <a:cubicBezTo>
                  <a:pt x="1807" y="1985"/>
                  <a:pt x="1854" y="2097"/>
                  <a:pt x="1902" y="2208"/>
                </a:cubicBezTo>
                <a:cubicBezTo>
                  <a:pt x="1950" y="2367"/>
                  <a:pt x="1950" y="2494"/>
                  <a:pt x="1886" y="2621"/>
                </a:cubicBezTo>
                <a:cubicBezTo>
                  <a:pt x="1854" y="2685"/>
                  <a:pt x="1822" y="2749"/>
                  <a:pt x="1774" y="2812"/>
                </a:cubicBezTo>
                <a:close/>
                <a:moveTo>
                  <a:pt x="900" y="2494"/>
                </a:moveTo>
                <a:cubicBezTo>
                  <a:pt x="884" y="2176"/>
                  <a:pt x="979" y="1858"/>
                  <a:pt x="1218" y="1540"/>
                </a:cubicBezTo>
                <a:cubicBezTo>
                  <a:pt x="1218" y="1524"/>
                  <a:pt x="1250" y="1492"/>
                  <a:pt x="1281" y="1444"/>
                </a:cubicBezTo>
                <a:cubicBezTo>
                  <a:pt x="1298" y="1444"/>
                  <a:pt x="1298" y="1444"/>
                  <a:pt x="1298" y="1428"/>
                </a:cubicBezTo>
                <a:cubicBezTo>
                  <a:pt x="1393" y="1508"/>
                  <a:pt x="1488" y="1604"/>
                  <a:pt x="1568" y="1683"/>
                </a:cubicBezTo>
                <a:cubicBezTo>
                  <a:pt x="1584" y="1715"/>
                  <a:pt x="1599" y="1731"/>
                  <a:pt x="1631" y="1762"/>
                </a:cubicBezTo>
                <a:cubicBezTo>
                  <a:pt x="1616" y="1762"/>
                  <a:pt x="1616" y="1779"/>
                  <a:pt x="1599" y="1794"/>
                </a:cubicBezTo>
                <a:cubicBezTo>
                  <a:pt x="1568" y="1826"/>
                  <a:pt x="1520" y="1874"/>
                  <a:pt x="1520" y="1890"/>
                </a:cubicBezTo>
                <a:cubicBezTo>
                  <a:pt x="1393" y="2080"/>
                  <a:pt x="1329" y="2288"/>
                  <a:pt x="1345" y="2462"/>
                </a:cubicBezTo>
                <a:cubicBezTo>
                  <a:pt x="1361" y="2685"/>
                  <a:pt x="1472" y="2908"/>
                  <a:pt x="1695" y="3130"/>
                </a:cubicBezTo>
                <a:cubicBezTo>
                  <a:pt x="1807" y="3258"/>
                  <a:pt x="1918" y="3353"/>
                  <a:pt x="2077" y="3464"/>
                </a:cubicBezTo>
                <a:cubicBezTo>
                  <a:pt x="2347" y="3671"/>
                  <a:pt x="2713" y="3878"/>
                  <a:pt x="3158" y="4101"/>
                </a:cubicBezTo>
                <a:cubicBezTo>
                  <a:pt x="3270" y="4148"/>
                  <a:pt x="3301" y="4291"/>
                  <a:pt x="3254" y="4387"/>
                </a:cubicBezTo>
                <a:cubicBezTo>
                  <a:pt x="3206" y="4498"/>
                  <a:pt x="3063" y="4546"/>
                  <a:pt x="2952" y="4498"/>
                </a:cubicBezTo>
                <a:cubicBezTo>
                  <a:pt x="1599" y="3830"/>
                  <a:pt x="947" y="3194"/>
                  <a:pt x="900" y="2494"/>
                </a:cubicBezTo>
                <a:close/>
                <a:moveTo>
                  <a:pt x="295" y="4101"/>
                </a:moveTo>
                <a:cubicBezTo>
                  <a:pt x="598" y="3942"/>
                  <a:pt x="1011" y="3703"/>
                  <a:pt x="1234" y="3560"/>
                </a:cubicBezTo>
                <a:cubicBezTo>
                  <a:pt x="1329" y="3655"/>
                  <a:pt x="1441" y="3767"/>
                  <a:pt x="1584" y="3862"/>
                </a:cubicBezTo>
                <a:cubicBezTo>
                  <a:pt x="1298" y="4053"/>
                  <a:pt x="868" y="4307"/>
                  <a:pt x="486" y="4498"/>
                </a:cubicBezTo>
                <a:cubicBezTo>
                  <a:pt x="375" y="4546"/>
                  <a:pt x="232" y="4498"/>
                  <a:pt x="184" y="4403"/>
                </a:cubicBezTo>
                <a:cubicBezTo>
                  <a:pt x="136" y="4291"/>
                  <a:pt x="184" y="4148"/>
                  <a:pt x="295" y="4101"/>
                </a:cubicBezTo>
                <a:close/>
              </a:path>
            </a:pathLst>
          </a:custGeom>
          <a:solidFill>
            <a:schemeClr val="accent6"/>
          </a:solidFill>
          <a:ln cap="flat">
            <a:noFill/>
            <a:prstDash val="solid"/>
          </a:ln>
        </p:spPr>
        <p:txBody>
          <a:bodyPr vert="horz" wrap="none" lIns="45000" tIns="22500" rIns="45000" bIns="22500" anchor="ctr" anchorCtr="1" compatLnSpc="0"/>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CA" sz="900" b="0" i="0" u="none" strike="noStrike" kern="1200" cap="none" spc="0" normalizeH="0" baseline="0" noProof="0">
              <a:ln>
                <a:noFill/>
              </a:ln>
              <a:solidFill>
                <a:prstClr val="black"/>
              </a:solidFill>
              <a:effectLst/>
              <a:uLnTx/>
              <a:uFillTx/>
              <a:latin typeface="Arial" pitchFamily="18"/>
              <a:ea typeface="SimSun" pitchFamily="2"/>
              <a:cs typeface="Lucida Sans" pitchFamily="2"/>
            </a:endParaRPr>
          </a:p>
        </p:txBody>
      </p:sp>
      <p:sp>
        <p:nvSpPr>
          <p:cNvPr id="15" name="Freeform: Shape 2">
            <a:extLst>
              <a:ext uri="{FF2B5EF4-FFF2-40B4-BE49-F238E27FC236}">
                <a16:creationId xmlns:a16="http://schemas.microsoft.com/office/drawing/2014/main" id="{9E431F68-F09A-5E5B-0440-D5DF888DFC8F}"/>
              </a:ext>
            </a:extLst>
          </p:cNvPr>
          <p:cNvSpPr/>
          <p:nvPr/>
        </p:nvSpPr>
        <p:spPr>
          <a:xfrm>
            <a:off x="6721486" y="5656972"/>
            <a:ext cx="409797" cy="421969"/>
          </a:xfrm>
          <a:custGeom>
            <a:avLst/>
            <a:gdLst/>
            <a:ahLst/>
            <a:cxnLst>
              <a:cxn ang="3cd4">
                <a:pos x="hc" y="t"/>
              </a:cxn>
              <a:cxn ang="cd2">
                <a:pos x="l" y="vc"/>
              </a:cxn>
              <a:cxn ang="cd4">
                <a:pos x="hc" y="b"/>
              </a:cxn>
              <a:cxn ang="0">
                <a:pos x="r" y="vc"/>
              </a:cxn>
            </a:cxnLst>
            <a:rect l="l" t="t" r="r" b="b"/>
            <a:pathLst>
              <a:path w="4310" h="4438">
                <a:moveTo>
                  <a:pt x="333" y="2529"/>
                </a:moveTo>
                <a:cubicBezTo>
                  <a:pt x="1956" y="2529"/>
                  <a:pt x="1956" y="2529"/>
                  <a:pt x="1956" y="2529"/>
                </a:cubicBezTo>
                <a:cubicBezTo>
                  <a:pt x="3213" y="3801"/>
                  <a:pt x="3213" y="3801"/>
                  <a:pt x="3213" y="3801"/>
                </a:cubicBezTo>
                <a:cubicBezTo>
                  <a:pt x="2783" y="3801"/>
                  <a:pt x="2783" y="3801"/>
                  <a:pt x="2783" y="3801"/>
                </a:cubicBezTo>
                <a:cubicBezTo>
                  <a:pt x="2608" y="3801"/>
                  <a:pt x="2465" y="3945"/>
                  <a:pt x="2465" y="4120"/>
                </a:cubicBezTo>
                <a:cubicBezTo>
                  <a:pt x="2465" y="4295"/>
                  <a:pt x="2608" y="4438"/>
                  <a:pt x="2783" y="4438"/>
                </a:cubicBezTo>
                <a:cubicBezTo>
                  <a:pt x="3992" y="4438"/>
                  <a:pt x="3992" y="4438"/>
                  <a:pt x="3992" y="4438"/>
                </a:cubicBezTo>
                <a:cubicBezTo>
                  <a:pt x="4040" y="4438"/>
                  <a:pt x="4071" y="4438"/>
                  <a:pt x="4119" y="4422"/>
                </a:cubicBezTo>
                <a:cubicBezTo>
                  <a:pt x="4199" y="4374"/>
                  <a:pt x="4262" y="4310"/>
                  <a:pt x="4294" y="4247"/>
                </a:cubicBezTo>
                <a:cubicBezTo>
                  <a:pt x="4310" y="4200"/>
                  <a:pt x="4310" y="4152"/>
                  <a:pt x="4310" y="4120"/>
                </a:cubicBezTo>
                <a:cubicBezTo>
                  <a:pt x="4310" y="2911"/>
                  <a:pt x="4310" y="2911"/>
                  <a:pt x="4310" y="2911"/>
                </a:cubicBezTo>
                <a:cubicBezTo>
                  <a:pt x="4310" y="2736"/>
                  <a:pt x="4167" y="2593"/>
                  <a:pt x="3992" y="2593"/>
                </a:cubicBezTo>
                <a:cubicBezTo>
                  <a:pt x="3817" y="2593"/>
                  <a:pt x="3674" y="2736"/>
                  <a:pt x="3674" y="2911"/>
                </a:cubicBezTo>
                <a:cubicBezTo>
                  <a:pt x="3674" y="3340"/>
                  <a:pt x="3674" y="3340"/>
                  <a:pt x="3674" y="3340"/>
                </a:cubicBezTo>
                <a:cubicBezTo>
                  <a:pt x="2544" y="2211"/>
                  <a:pt x="2544" y="2211"/>
                  <a:pt x="2544" y="2211"/>
                </a:cubicBezTo>
                <a:cubicBezTo>
                  <a:pt x="3674" y="1098"/>
                  <a:pt x="3674" y="1098"/>
                  <a:pt x="3674" y="1098"/>
                </a:cubicBezTo>
                <a:cubicBezTo>
                  <a:pt x="3674" y="1527"/>
                  <a:pt x="3674" y="1527"/>
                  <a:pt x="3674" y="1527"/>
                </a:cubicBezTo>
                <a:cubicBezTo>
                  <a:pt x="3674" y="1702"/>
                  <a:pt x="3817" y="1845"/>
                  <a:pt x="3992" y="1845"/>
                </a:cubicBezTo>
                <a:cubicBezTo>
                  <a:pt x="4167" y="1845"/>
                  <a:pt x="4310" y="1702"/>
                  <a:pt x="4310" y="1527"/>
                </a:cubicBezTo>
                <a:cubicBezTo>
                  <a:pt x="4310" y="319"/>
                  <a:pt x="4310" y="319"/>
                  <a:pt x="4310" y="319"/>
                </a:cubicBezTo>
                <a:cubicBezTo>
                  <a:pt x="4310" y="271"/>
                  <a:pt x="4310" y="239"/>
                  <a:pt x="4294" y="191"/>
                </a:cubicBezTo>
                <a:cubicBezTo>
                  <a:pt x="4262" y="111"/>
                  <a:pt x="4199" y="48"/>
                  <a:pt x="4119" y="16"/>
                </a:cubicBezTo>
                <a:cubicBezTo>
                  <a:pt x="4071" y="0"/>
                  <a:pt x="4040" y="0"/>
                  <a:pt x="3992" y="0"/>
                </a:cubicBezTo>
                <a:cubicBezTo>
                  <a:pt x="2783" y="0"/>
                  <a:pt x="2783" y="0"/>
                  <a:pt x="2783" y="0"/>
                </a:cubicBezTo>
                <a:cubicBezTo>
                  <a:pt x="2608" y="0"/>
                  <a:pt x="2465" y="143"/>
                  <a:pt x="2465" y="319"/>
                </a:cubicBezTo>
                <a:cubicBezTo>
                  <a:pt x="2465" y="493"/>
                  <a:pt x="2608" y="637"/>
                  <a:pt x="2783" y="637"/>
                </a:cubicBezTo>
                <a:cubicBezTo>
                  <a:pt x="3213" y="637"/>
                  <a:pt x="3213" y="637"/>
                  <a:pt x="3213" y="637"/>
                </a:cubicBezTo>
                <a:cubicBezTo>
                  <a:pt x="1972" y="1893"/>
                  <a:pt x="1972" y="1893"/>
                  <a:pt x="1972" y="1893"/>
                </a:cubicBezTo>
                <a:cubicBezTo>
                  <a:pt x="333" y="1893"/>
                  <a:pt x="333" y="1893"/>
                  <a:pt x="333" y="1893"/>
                </a:cubicBezTo>
                <a:cubicBezTo>
                  <a:pt x="143" y="1893"/>
                  <a:pt x="0" y="2036"/>
                  <a:pt x="0" y="2211"/>
                </a:cubicBezTo>
                <a:cubicBezTo>
                  <a:pt x="0" y="2386"/>
                  <a:pt x="143" y="2529"/>
                  <a:pt x="333" y="2529"/>
                </a:cubicBezTo>
                <a:close/>
                <a:moveTo>
                  <a:pt x="333" y="2052"/>
                </a:moveTo>
                <a:cubicBezTo>
                  <a:pt x="2004" y="2052"/>
                  <a:pt x="2004" y="2052"/>
                  <a:pt x="2004" y="2052"/>
                </a:cubicBezTo>
                <a:cubicBezTo>
                  <a:pt x="2020" y="2052"/>
                  <a:pt x="2035" y="2036"/>
                  <a:pt x="2051" y="2020"/>
                </a:cubicBezTo>
                <a:cubicBezTo>
                  <a:pt x="3467" y="620"/>
                  <a:pt x="3467" y="620"/>
                  <a:pt x="3467" y="620"/>
                </a:cubicBezTo>
                <a:cubicBezTo>
                  <a:pt x="3483" y="589"/>
                  <a:pt x="3499" y="557"/>
                  <a:pt x="3483" y="525"/>
                </a:cubicBezTo>
                <a:cubicBezTo>
                  <a:pt x="3467" y="493"/>
                  <a:pt x="3435" y="477"/>
                  <a:pt x="3404" y="477"/>
                </a:cubicBezTo>
                <a:cubicBezTo>
                  <a:pt x="2783" y="477"/>
                  <a:pt x="2783" y="477"/>
                  <a:pt x="2783" y="477"/>
                </a:cubicBezTo>
                <a:cubicBezTo>
                  <a:pt x="2704" y="477"/>
                  <a:pt x="2624" y="398"/>
                  <a:pt x="2624" y="319"/>
                </a:cubicBezTo>
                <a:cubicBezTo>
                  <a:pt x="2624" y="223"/>
                  <a:pt x="2704" y="159"/>
                  <a:pt x="2783" y="159"/>
                </a:cubicBezTo>
                <a:cubicBezTo>
                  <a:pt x="3992" y="159"/>
                  <a:pt x="3992" y="159"/>
                  <a:pt x="3992" y="159"/>
                </a:cubicBezTo>
                <a:cubicBezTo>
                  <a:pt x="4008" y="159"/>
                  <a:pt x="4040" y="159"/>
                  <a:pt x="4056" y="159"/>
                </a:cubicBezTo>
                <a:cubicBezTo>
                  <a:pt x="4103" y="175"/>
                  <a:pt x="4119" y="207"/>
                  <a:pt x="4151" y="255"/>
                </a:cubicBezTo>
                <a:cubicBezTo>
                  <a:pt x="4151" y="271"/>
                  <a:pt x="4151" y="302"/>
                  <a:pt x="4151" y="319"/>
                </a:cubicBezTo>
                <a:cubicBezTo>
                  <a:pt x="4151" y="1527"/>
                  <a:pt x="4151" y="1527"/>
                  <a:pt x="4151" y="1527"/>
                </a:cubicBezTo>
                <a:cubicBezTo>
                  <a:pt x="4151" y="1607"/>
                  <a:pt x="4087" y="1686"/>
                  <a:pt x="3992" y="1686"/>
                </a:cubicBezTo>
                <a:cubicBezTo>
                  <a:pt x="3896" y="1686"/>
                  <a:pt x="3833" y="1607"/>
                  <a:pt x="3833" y="1527"/>
                </a:cubicBezTo>
                <a:cubicBezTo>
                  <a:pt x="3833" y="907"/>
                  <a:pt x="3833" y="907"/>
                  <a:pt x="3833" y="907"/>
                </a:cubicBezTo>
                <a:cubicBezTo>
                  <a:pt x="3833" y="875"/>
                  <a:pt x="3817" y="843"/>
                  <a:pt x="3785" y="827"/>
                </a:cubicBezTo>
                <a:cubicBezTo>
                  <a:pt x="3753" y="811"/>
                  <a:pt x="3722" y="827"/>
                  <a:pt x="3690" y="843"/>
                </a:cubicBezTo>
                <a:cubicBezTo>
                  <a:pt x="2386" y="2164"/>
                  <a:pt x="2386" y="2164"/>
                  <a:pt x="2386" y="2164"/>
                </a:cubicBezTo>
                <a:cubicBezTo>
                  <a:pt x="2369" y="2179"/>
                  <a:pt x="2354" y="2195"/>
                  <a:pt x="2354" y="2211"/>
                </a:cubicBezTo>
                <a:cubicBezTo>
                  <a:pt x="2354" y="2243"/>
                  <a:pt x="2369" y="2259"/>
                  <a:pt x="2386" y="2275"/>
                </a:cubicBezTo>
                <a:cubicBezTo>
                  <a:pt x="3690" y="3595"/>
                  <a:pt x="3690" y="3595"/>
                  <a:pt x="3690" y="3595"/>
                </a:cubicBezTo>
                <a:cubicBezTo>
                  <a:pt x="3722" y="3611"/>
                  <a:pt x="3753" y="3611"/>
                  <a:pt x="3785" y="3611"/>
                </a:cubicBezTo>
                <a:cubicBezTo>
                  <a:pt x="3817" y="3595"/>
                  <a:pt x="3833" y="3563"/>
                  <a:pt x="3833" y="3531"/>
                </a:cubicBezTo>
                <a:cubicBezTo>
                  <a:pt x="3833" y="2911"/>
                  <a:pt x="3833" y="2911"/>
                  <a:pt x="3833" y="2911"/>
                </a:cubicBezTo>
                <a:cubicBezTo>
                  <a:pt x="3833" y="2816"/>
                  <a:pt x="3896" y="2752"/>
                  <a:pt x="3992" y="2752"/>
                </a:cubicBezTo>
                <a:cubicBezTo>
                  <a:pt x="4087" y="2752"/>
                  <a:pt x="4151" y="2816"/>
                  <a:pt x="4151" y="2911"/>
                </a:cubicBezTo>
                <a:cubicBezTo>
                  <a:pt x="4151" y="4120"/>
                  <a:pt x="4151" y="4120"/>
                  <a:pt x="4151" y="4120"/>
                </a:cubicBezTo>
                <a:cubicBezTo>
                  <a:pt x="4151" y="4136"/>
                  <a:pt x="4151" y="4152"/>
                  <a:pt x="4151" y="4183"/>
                </a:cubicBezTo>
                <a:cubicBezTo>
                  <a:pt x="4119" y="4215"/>
                  <a:pt x="4087" y="4247"/>
                  <a:pt x="4056" y="4263"/>
                </a:cubicBezTo>
                <a:cubicBezTo>
                  <a:pt x="4040" y="4279"/>
                  <a:pt x="4008" y="4279"/>
                  <a:pt x="3992" y="4279"/>
                </a:cubicBezTo>
                <a:cubicBezTo>
                  <a:pt x="2783" y="4279"/>
                  <a:pt x="2783" y="4279"/>
                  <a:pt x="2783" y="4279"/>
                </a:cubicBezTo>
                <a:cubicBezTo>
                  <a:pt x="2704" y="4279"/>
                  <a:pt x="2624" y="4200"/>
                  <a:pt x="2624" y="4120"/>
                </a:cubicBezTo>
                <a:cubicBezTo>
                  <a:pt x="2624" y="4024"/>
                  <a:pt x="2704" y="3961"/>
                  <a:pt x="2783" y="3961"/>
                </a:cubicBezTo>
                <a:cubicBezTo>
                  <a:pt x="3404" y="3961"/>
                  <a:pt x="3404" y="3961"/>
                  <a:pt x="3404" y="3961"/>
                </a:cubicBezTo>
                <a:cubicBezTo>
                  <a:pt x="3435" y="3961"/>
                  <a:pt x="3467" y="3929"/>
                  <a:pt x="3483" y="3913"/>
                </a:cubicBezTo>
                <a:cubicBezTo>
                  <a:pt x="3499" y="3881"/>
                  <a:pt x="3483" y="3849"/>
                  <a:pt x="3467" y="3818"/>
                </a:cubicBezTo>
                <a:cubicBezTo>
                  <a:pt x="2035" y="2386"/>
                  <a:pt x="2035" y="2386"/>
                  <a:pt x="2035" y="2386"/>
                </a:cubicBezTo>
                <a:cubicBezTo>
                  <a:pt x="2020" y="2386"/>
                  <a:pt x="2004" y="2370"/>
                  <a:pt x="1988" y="2370"/>
                </a:cubicBezTo>
                <a:cubicBezTo>
                  <a:pt x="333" y="2370"/>
                  <a:pt x="333" y="2370"/>
                  <a:pt x="333" y="2370"/>
                </a:cubicBezTo>
                <a:cubicBezTo>
                  <a:pt x="238" y="2370"/>
                  <a:pt x="159" y="2291"/>
                  <a:pt x="159" y="2211"/>
                </a:cubicBezTo>
                <a:cubicBezTo>
                  <a:pt x="159" y="2116"/>
                  <a:pt x="238" y="2052"/>
                  <a:pt x="333" y="2052"/>
                </a:cubicBezTo>
                <a:close/>
              </a:path>
            </a:pathLst>
          </a:custGeom>
          <a:solidFill>
            <a:schemeClr val="accent6"/>
          </a:solidFill>
          <a:ln cap="flat">
            <a:noFill/>
            <a:prstDash val="solid"/>
          </a:ln>
        </p:spPr>
        <p:txBody>
          <a:bodyPr vert="horz" wrap="none" lIns="45000" tIns="22500" rIns="45000" bIns="22500" anchor="ctr" anchorCtr="1" compatLnSpc="0"/>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CA" sz="900" b="0" i="0" u="none" strike="noStrike" kern="1200" cap="none" spc="0" normalizeH="0" baseline="0" noProof="0">
              <a:ln>
                <a:noFill/>
              </a:ln>
              <a:solidFill>
                <a:prstClr val="black"/>
              </a:solidFill>
              <a:effectLst/>
              <a:uLnTx/>
              <a:uFillTx/>
              <a:latin typeface="Arial" pitchFamily="18"/>
              <a:ea typeface="SimSun" pitchFamily="2"/>
              <a:cs typeface="Lucida Sans" pitchFamily="2"/>
            </a:endParaRPr>
          </a:p>
        </p:txBody>
      </p:sp>
      <p:pic>
        <p:nvPicPr>
          <p:cNvPr id="16" name="Graphic 15">
            <a:extLst>
              <a:ext uri="{FF2B5EF4-FFF2-40B4-BE49-F238E27FC236}">
                <a16:creationId xmlns:a16="http://schemas.microsoft.com/office/drawing/2014/main" id="{8053E7A3-8EF4-BE8B-593E-1B9AE25C57E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707381" y="4789916"/>
            <a:ext cx="424460" cy="424460"/>
          </a:xfrm>
          <a:prstGeom prst="rect">
            <a:avLst/>
          </a:prstGeom>
        </p:spPr>
      </p:pic>
      <p:pic>
        <p:nvPicPr>
          <p:cNvPr id="20" name="Graphic 19" descr="Hamburger Menu Icon with solid fill">
            <a:extLst>
              <a:ext uri="{FF2B5EF4-FFF2-40B4-BE49-F238E27FC236}">
                <a16:creationId xmlns:a16="http://schemas.microsoft.com/office/drawing/2014/main" id="{298A0561-92E1-6DB0-CA5F-A54A89BE9E2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63655" y="3052264"/>
            <a:ext cx="330200" cy="330200"/>
          </a:xfrm>
          <a:prstGeom prst="rect">
            <a:avLst/>
          </a:prstGeom>
        </p:spPr>
      </p:pic>
    </p:spTree>
    <p:extLst>
      <p:ext uri="{BB962C8B-B14F-4D97-AF65-F5344CB8AC3E}">
        <p14:creationId xmlns:p14="http://schemas.microsoft.com/office/powerpoint/2010/main" val="1488112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137D3-B8F5-84DB-5136-90A181A3C1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C4376F-5A6A-4271-73A0-BAF2EE83C8EE}"/>
              </a:ext>
            </a:extLst>
          </p:cNvPr>
          <p:cNvSpPr>
            <a:spLocks noGrp="1"/>
          </p:cNvSpPr>
          <p:nvPr>
            <p:ph type="title"/>
          </p:nvPr>
        </p:nvSpPr>
        <p:spPr/>
        <p:txBody>
          <a:bodyPr/>
          <a:lstStyle/>
          <a:p>
            <a:r>
              <a:rPr lang="en-US" dirty="0"/>
              <a:t>ESG reporting (Example 1)</a:t>
            </a:r>
          </a:p>
        </p:txBody>
      </p:sp>
      <p:pic>
        <p:nvPicPr>
          <p:cNvPr id="1026" name="Picture 2">
            <a:extLst>
              <a:ext uri="{FF2B5EF4-FFF2-40B4-BE49-F238E27FC236}">
                <a16:creationId xmlns:a16="http://schemas.microsoft.com/office/drawing/2014/main" id="{B4E5DDF9-41C7-77D9-B236-5444F1D4A4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716" y="1143000"/>
            <a:ext cx="11208568" cy="4912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10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E9281-8C67-ECE3-FF7A-FFCA70B8EC6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F2F4869-300C-2959-3AB7-FFE994B509EA}"/>
              </a:ext>
            </a:extLst>
          </p:cNvPr>
          <p:cNvSpPr>
            <a:spLocks noGrp="1"/>
          </p:cNvSpPr>
          <p:nvPr>
            <p:ph idx="1"/>
          </p:nvPr>
        </p:nvSpPr>
        <p:spPr>
          <a:prstGeom prst="rect">
            <a:avLst/>
          </a:prstGeom>
        </p:spPr>
        <p:txBody>
          <a:bodyPr/>
          <a:lstStyle/>
          <a:p>
            <a:r>
              <a:rPr lang="en-US" dirty="0">
                <a:highlight>
                  <a:srgbClr val="FFFF00"/>
                </a:highlight>
              </a:rPr>
              <a:t>JULIA, ASK ANIL!!</a:t>
            </a:r>
          </a:p>
        </p:txBody>
      </p:sp>
      <p:pic>
        <p:nvPicPr>
          <p:cNvPr id="1028" name="Picture 4">
            <a:extLst>
              <a:ext uri="{FF2B5EF4-FFF2-40B4-BE49-F238E27FC236}">
                <a16:creationId xmlns:a16="http://schemas.microsoft.com/office/drawing/2014/main" id="{9D581EA6-3B12-5D76-FD19-B764E2F338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712" y="908720"/>
            <a:ext cx="11280576" cy="541115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A0B16F5A-099C-F6C4-78E5-A72E33D4519C}"/>
              </a:ext>
            </a:extLst>
          </p:cNvPr>
          <p:cNvSpPr>
            <a:spLocks noGrp="1"/>
          </p:cNvSpPr>
          <p:nvPr>
            <p:ph type="title"/>
          </p:nvPr>
        </p:nvSpPr>
        <p:spPr>
          <a:xfrm>
            <a:off x="609600" y="190500"/>
            <a:ext cx="10972800" cy="952500"/>
          </a:xfrm>
        </p:spPr>
        <p:txBody>
          <a:bodyPr/>
          <a:lstStyle/>
          <a:p>
            <a:r>
              <a:rPr lang="en-US" dirty="0"/>
              <a:t>ESG reporting (Example 2)</a:t>
            </a:r>
          </a:p>
        </p:txBody>
      </p:sp>
    </p:spTree>
    <p:extLst>
      <p:ext uri="{BB962C8B-B14F-4D97-AF65-F5344CB8AC3E}">
        <p14:creationId xmlns:p14="http://schemas.microsoft.com/office/powerpoint/2010/main" val="1877797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8E47F4E-FA1E-D5B1-D732-28D193D7F554}"/>
              </a:ext>
            </a:extLst>
          </p:cNvPr>
          <p:cNvSpPr>
            <a:spLocks noGrp="1"/>
          </p:cNvSpPr>
          <p:nvPr>
            <p:ph type="pic" sz="quarter" idx="10"/>
          </p:nvPr>
        </p:nvSpPr>
        <p:spPr/>
        <p:txBody>
          <a:bodyPr/>
          <a:lstStyle/>
          <a:p>
            <a:endParaRPr lang="en-US"/>
          </a:p>
        </p:txBody>
      </p:sp>
      <p:sp>
        <p:nvSpPr>
          <p:cNvPr id="3" name="Text Placeholder 2">
            <a:extLst>
              <a:ext uri="{FF2B5EF4-FFF2-40B4-BE49-F238E27FC236}">
                <a16:creationId xmlns:a16="http://schemas.microsoft.com/office/drawing/2014/main" id="{455A11FF-C5EC-D506-3575-648113000112}"/>
              </a:ext>
            </a:extLst>
          </p:cNvPr>
          <p:cNvSpPr>
            <a:spLocks noGrp="1"/>
          </p:cNvSpPr>
          <p:nvPr>
            <p:ph type="body" sz="quarter" idx="12"/>
          </p:nvPr>
        </p:nvSpPr>
        <p:spPr/>
        <p:txBody>
          <a:bodyPr/>
          <a:lstStyle/>
          <a:p>
            <a:r>
              <a:rPr lang="en-US"/>
              <a:t>Live Q&amp;A</a:t>
            </a:r>
          </a:p>
        </p:txBody>
      </p:sp>
    </p:spTree>
    <p:extLst>
      <p:ext uri="{BB962C8B-B14F-4D97-AF65-F5344CB8AC3E}">
        <p14:creationId xmlns:p14="http://schemas.microsoft.com/office/powerpoint/2010/main" val="3856623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2409969"/>
      </p:ext>
    </p:extLst>
  </p:cSld>
  <p:clrMapOvr>
    <a:masterClrMapping/>
  </p:clrMapOvr>
</p:sld>
</file>

<file path=ppt/theme/theme1.xml><?xml version="1.0" encoding="utf-8"?>
<a:theme xmlns:a="http://schemas.openxmlformats.org/drawingml/2006/main" name="1_Office Theme">
  <a:themeElements>
    <a:clrScheme name="2478FF 1">
      <a:dk1>
        <a:srgbClr val="000000"/>
      </a:dk1>
      <a:lt1>
        <a:srgbClr val="FFFFFF"/>
      </a:lt1>
      <a:dk2>
        <a:srgbClr val="323232"/>
      </a:dk2>
      <a:lt2>
        <a:srgbClr val="FFFFFF"/>
      </a:lt2>
      <a:accent1>
        <a:srgbClr val="D30B0B"/>
      </a:accent1>
      <a:accent2>
        <a:srgbClr val="2478FF"/>
      </a:accent2>
      <a:accent3>
        <a:srgbClr val="1C1D3B"/>
      </a:accent3>
      <a:accent4>
        <a:srgbClr val="FFC000"/>
      </a:accent4>
      <a:accent5>
        <a:srgbClr val="000000"/>
      </a:accent5>
      <a:accent6>
        <a:srgbClr val="FFFFFF"/>
      </a:accent6>
      <a:hlink>
        <a:srgbClr val="2478FF"/>
      </a:hlink>
      <a:folHlink>
        <a:srgbClr val="6D1ED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3D1E348-FB5A-B744-A57E-E9D89E0FC12D}" vid="{2AADC1C2-F407-1F44-B229-28447FE963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4f4f4a2-3af9-4cc4-9a93-c23463beaaf5">
      <Terms xmlns="http://schemas.microsoft.com/office/infopath/2007/PartnerControls"/>
    </lcf76f155ced4ddcb4097134ff3c332f>
    <TaxCatchAll xmlns="7e9375c6-efdf-4ad5-8d29-4507a898058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7E20B9F02274449AEB188876A1E4C16" ma:contentTypeVersion="19" ma:contentTypeDescription="Create a new document." ma:contentTypeScope="" ma:versionID="ac3fd215d56be4551b08163ee8a13532">
  <xsd:schema xmlns:xsd="http://www.w3.org/2001/XMLSchema" xmlns:xs="http://www.w3.org/2001/XMLSchema" xmlns:p="http://schemas.microsoft.com/office/2006/metadata/properties" xmlns:ns2="14f4f4a2-3af9-4cc4-9a93-c23463beaaf5" xmlns:ns3="7e9375c6-efdf-4ad5-8d29-4507a898058a" targetNamespace="http://schemas.microsoft.com/office/2006/metadata/properties" ma:root="true" ma:fieldsID="c095220684fb835178fce128b0cf9490" ns2:_="" ns3:_="">
    <xsd:import namespace="14f4f4a2-3af9-4cc4-9a93-c23463beaaf5"/>
    <xsd:import namespace="7e9375c6-efdf-4ad5-8d29-4507a898058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f4f4a2-3af9-4cc4-9a93-c23463beaa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895ba9d-5846-42da-98e4-e22e845eb19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9375c6-efdf-4ad5-8d29-4507a898058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f260b1a-737a-4ec5-840c-a05d270daeed}" ma:internalName="TaxCatchAll" ma:showField="CatchAllData" ma:web="7e9375c6-efdf-4ad5-8d29-4507a8980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82E9FC-7F96-47D9-BFD9-A09EAB959E5B}">
  <ds:schemaRefs>
    <ds:schemaRef ds:uri="http://purl.org/dc/elements/1.1/"/>
    <ds:schemaRef ds:uri="bfee7331-4438-4be7-adff-9c56a95784c7"/>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3e2b107d-4663-4092-8c4b-a903872f3367"/>
    <ds:schemaRef ds:uri="http://purl.org/dc/dcmitype/"/>
    <ds:schemaRef ds:uri="http://www.w3.org/XML/1998/namespace"/>
  </ds:schemaRefs>
</ds:datastoreItem>
</file>

<file path=customXml/itemProps2.xml><?xml version="1.0" encoding="utf-8"?>
<ds:datastoreItem xmlns:ds="http://schemas.openxmlformats.org/officeDocument/2006/customXml" ds:itemID="{7E8C694B-E7DC-4F0A-AF7D-654AA3372C46}">
  <ds:schemaRefs>
    <ds:schemaRef ds:uri="http://schemas.microsoft.com/sharepoint/v3/contenttype/forms"/>
  </ds:schemaRefs>
</ds:datastoreItem>
</file>

<file path=customXml/itemProps3.xml><?xml version="1.0" encoding="utf-8"?>
<ds:datastoreItem xmlns:ds="http://schemas.openxmlformats.org/officeDocument/2006/customXml" ds:itemID="{BEDC603C-0B32-4710-A09E-4F514CCEF12F}"/>
</file>

<file path=docProps/app.xml><?xml version="1.0" encoding="utf-8"?>
<Properties xmlns="http://schemas.openxmlformats.org/officeDocument/2006/extended-properties" xmlns:vt="http://schemas.openxmlformats.org/officeDocument/2006/docPropsVTypes">
  <Template>1_Office Theme</Template>
  <TotalTime>44</TotalTime>
  <Words>1007</Words>
  <Application>Microsoft Macintosh PowerPoint</Application>
  <PresentationFormat>Widescreen</PresentationFormat>
  <Paragraphs>192</Paragraphs>
  <Slides>16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hel</vt:lpstr>
      <vt:lpstr>Helvetica</vt:lpstr>
      <vt:lpstr>Open Sans</vt:lpstr>
      <vt:lpstr>Plus Jakarta Sans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ESG reporting (Example 1)</vt:lpstr>
      <vt:lpstr>ESG reporting (Example 2)</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Mateo Castillo</dc:creator>
  <cp:keywords/>
  <dc:description/>
  <cp:lastModifiedBy>Julia Amorim</cp:lastModifiedBy>
  <cp:revision>2</cp:revision>
  <dcterms:created xsi:type="dcterms:W3CDTF">2026-03-04T19:42:52Z</dcterms:created>
  <dcterms:modified xsi:type="dcterms:W3CDTF">2026-10-05T19:49:04Z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0x010100C7E20B9F02274449AEB188876A1E4C16</vt:lpwstr>
  </property>
</Properties>
</file>