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47" r:id="rId4"/>
  </p:sldMasterIdLst>
  <p:notesMasterIdLst>
    <p:notesMasterId r:id="rId22"/>
  </p:notesMasterIdLst>
  <p:handoutMasterIdLst>
    <p:handoutMasterId r:id="rId23"/>
  </p:handoutMasterIdLst>
  <p:sldIdLst>
    <p:sldId id="2147374344" r:id="rId5"/>
    <p:sldId id="2147469064" r:id="rId6"/>
    <p:sldId id="2147469019" r:id="rId7"/>
    <p:sldId id="2147479107" r:id="rId8"/>
    <p:sldId id="2147479118" r:id="rId9"/>
    <p:sldId id="2147479115" r:id="rId10"/>
    <p:sldId id="2147479166" r:id="rId11"/>
    <p:sldId id="2147479125" r:id="rId12"/>
    <p:sldId id="2147479100" r:id="rId13"/>
    <p:sldId id="2147479167" r:id="rId14"/>
    <p:sldId id="2147479168" r:id="rId15"/>
    <p:sldId id="2147479104" r:id="rId16"/>
    <p:sldId id="2147479105" r:id="rId17"/>
    <p:sldId id="2147479169" r:id="rId18"/>
    <p:sldId id="2147479171" r:id="rId19"/>
    <p:sldId id="2147479132" r:id="rId20"/>
    <p:sldId id="2147479172"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604B75-EF35-4469-A5CE-BA6EF3C1CDB0}">
          <p14:sldIdLst>
            <p14:sldId id="2147374344"/>
            <p14:sldId id="2147469064"/>
            <p14:sldId id="2147469019"/>
            <p14:sldId id="2147479107"/>
            <p14:sldId id="2147479118"/>
            <p14:sldId id="2147479115"/>
            <p14:sldId id="2147479166"/>
            <p14:sldId id="2147479125"/>
            <p14:sldId id="2147479100"/>
            <p14:sldId id="2147479167"/>
            <p14:sldId id="2147479168"/>
            <p14:sldId id="2147479104"/>
            <p14:sldId id="2147479105"/>
            <p14:sldId id="2147479169"/>
            <p14:sldId id="2147479171"/>
            <p14:sldId id="2147479132"/>
            <p14:sldId id="21474791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BD3"/>
    <a:srgbClr val="1B1D3A"/>
    <a:srgbClr val="0C57F9"/>
    <a:srgbClr val="D8001A"/>
    <a:srgbClr val="0C4D82"/>
    <a:srgbClr val="F0AB00"/>
    <a:srgbClr val="325BA4"/>
    <a:srgbClr val="FFF4D9"/>
    <a:srgbClr val="DEDEDE"/>
    <a:srgbClr val="92AD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p:restoredTop sz="94521"/>
  </p:normalViewPr>
  <p:slideViewPr>
    <p:cSldViewPr snapToGrid="0">
      <p:cViewPr varScale="1">
        <p:scale>
          <a:sx n="120" d="100"/>
          <a:sy n="120" d="100"/>
        </p:scale>
        <p:origin x="696"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C5E24092-45B4-4148-B5DE-46AC11400570}"/>
    <pc:docChg chg="modSld">
      <pc:chgData name="Julia Amorim" userId="1a2a34cf-f6eb-4dd8-86b7-3335b97f07d5" providerId="ADAL" clId="{C5E24092-45B4-4148-B5DE-46AC11400570}" dt="2025-05-06T13:44:10.265" v="0" actId="729"/>
      <pc:docMkLst>
        <pc:docMk/>
      </pc:docMkLst>
      <pc:sldChg chg="mod modShow">
        <pc:chgData name="Julia Amorim" userId="1a2a34cf-f6eb-4dd8-86b7-3335b97f07d5" providerId="ADAL" clId="{C5E24092-45B4-4148-B5DE-46AC11400570}" dt="2025-05-06T13:44:10.265" v="0" actId="729"/>
        <pc:sldMkLst>
          <pc:docMk/>
          <pc:sldMk cId="2581871672" sldId="2147469019"/>
        </pc:sldMkLst>
      </pc:sldChg>
    </pc:docChg>
  </pc:docChgLst>
  <pc:docChgLst>
    <pc:chgData name="Julia Amorim" userId="1a2a34cf-f6eb-4dd8-86b7-3335b97f07d5" providerId="ADAL" clId="{C4549DB6-23E3-914F-B414-934223E96239}"/>
    <pc:docChg chg="undo custSel addSld delSld modSld sldOrd modSection">
      <pc:chgData name="Julia Amorim" userId="1a2a34cf-f6eb-4dd8-86b7-3335b97f07d5" providerId="ADAL" clId="{C4549DB6-23E3-914F-B414-934223E96239}" dt="2025-04-29T17:55:53.948" v="72" actId="680"/>
      <pc:docMkLst>
        <pc:docMk/>
      </pc:docMkLst>
      <pc:sldChg chg="add del">
        <pc:chgData name="Julia Amorim" userId="1a2a34cf-f6eb-4dd8-86b7-3335b97f07d5" providerId="ADAL" clId="{C4549DB6-23E3-914F-B414-934223E96239}" dt="2025-04-29T17:53:17.902" v="6" actId="2696"/>
        <pc:sldMkLst>
          <pc:docMk/>
          <pc:sldMk cId="0" sldId="256"/>
        </pc:sldMkLst>
      </pc:sldChg>
      <pc:sldChg chg="modSp mod modTransition modClrScheme chgLayout">
        <pc:chgData name="Julia Amorim" userId="1a2a34cf-f6eb-4dd8-86b7-3335b97f07d5" providerId="ADAL" clId="{C4549DB6-23E3-914F-B414-934223E96239}" dt="2025-04-29T17:53:22.311" v="8" actId="700"/>
        <pc:sldMkLst>
          <pc:docMk/>
          <pc:sldMk cId="4029629055" sldId="2147374344"/>
        </pc:sldMkLst>
        <pc:spChg chg="mod ord">
          <ac:chgData name="Julia Amorim" userId="1a2a34cf-f6eb-4dd8-86b7-3335b97f07d5" providerId="ADAL" clId="{C4549DB6-23E3-914F-B414-934223E96239}" dt="2025-04-29T17:53:22.311" v="8" actId="700"/>
          <ac:spMkLst>
            <pc:docMk/>
            <pc:sldMk cId="4029629055" sldId="2147374344"/>
            <ac:spMk id="3" creationId="{93744570-9F65-4B70-9390-719DBCEAD4C5}"/>
          </ac:spMkLst>
        </pc:spChg>
        <pc:spChg chg="mod ord">
          <ac:chgData name="Julia Amorim" userId="1a2a34cf-f6eb-4dd8-86b7-3335b97f07d5" providerId="ADAL" clId="{C4549DB6-23E3-914F-B414-934223E96239}" dt="2025-04-29T17:53:22.311" v="8" actId="700"/>
          <ac:spMkLst>
            <pc:docMk/>
            <pc:sldMk cId="4029629055" sldId="2147374344"/>
            <ac:spMk id="4" creationId="{8044D4AB-D660-8378-FF60-4EA1E0DAEEED}"/>
          </ac:spMkLst>
        </pc:spChg>
      </pc:sldChg>
      <pc:sldChg chg="modSp mod modClrScheme chgLayout">
        <pc:chgData name="Julia Amorim" userId="1a2a34cf-f6eb-4dd8-86b7-3335b97f07d5" providerId="ADAL" clId="{C4549DB6-23E3-914F-B414-934223E96239}" dt="2025-04-29T17:53:24.658" v="9" actId="700"/>
        <pc:sldMkLst>
          <pc:docMk/>
          <pc:sldMk cId="2581871672" sldId="2147469019"/>
        </pc:sldMkLst>
        <pc:spChg chg="mod ord">
          <ac:chgData name="Julia Amorim" userId="1a2a34cf-f6eb-4dd8-86b7-3335b97f07d5" providerId="ADAL" clId="{C4549DB6-23E3-914F-B414-934223E96239}" dt="2025-04-29T17:53:24.658" v="9" actId="700"/>
          <ac:spMkLst>
            <pc:docMk/>
            <pc:sldMk cId="2581871672" sldId="2147469019"/>
            <ac:spMk id="3" creationId="{55FF724F-5BF1-1FBB-9C2D-75075A35CF4F}"/>
          </ac:spMkLst>
        </pc:spChg>
        <pc:picChg chg="mod ord">
          <ac:chgData name="Julia Amorim" userId="1a2a34cf-f6eb-4dd8-86b7-3335b97f07d5" providerId="ADAL" clId="{C4549DB6-23E3-914F-B414-934223E96239}" dt="2025-04-29T17:53:24.658" v="9" actId="700"/>
          <ac:picMkLst>
            <pc:docMk/>
            <pc:sldMk cId="2581871672" sldId="2147469019"/>
            <ac:picMk id="6" creationId="{4E9860AE-313D-2CB2-2BB1-028248542CE8}"/>
          </ac:picMkLst>
        </pc:picChg>
      </pc:sldChg>
      <pc:sldChg chg="del">
        <pc:chgData name="Julia Amorim" userId="1a2a34cf-f6eb-4dd8-86b7-3335b97f07d5" providerId="ADAL" clId="{C4549DB6-23E3-914F-B414-934223E96239}" dt="2025-04-29T17:53:14.578" v="4" actId="2696"/>
        <pc:sldMkLst>
          <pc:docMk/>
          <pc:sldMk cId="2654424207" sldId="2147469063"/>
        </pc:sldMkLst>
      </pc:sldChg>
      <pc:sldChg chg="add ord">
        <pc:chgData name="Julia Amorim" userId="1a2a34cf-f6eb-4dd8-86b7-3335b97f07d5" providerId="ADAL" clId="{C4549DB6-23E3-914F-B414-934223E96239}" dt="2025-04-29T17:53:19.056" v="7" actId="20578"/>
        <pc:sldMkLst>
          <pc:docMk/>
          <pc:sldMk cId="2980731760" sldId="2147469064"/>
        </pc:sldMkLst>
      </pc:sldChg>
      <pc:sldChg chg="modSp mod modClrScheme chgLayout">
        <pc:chgData name="Julia Amorim" userId="1a2a34cf-f6eb-4dd8-86b7-3335b97f07d5" providerId="ADAL" clId="{C4549DB6-23E3-914F-B414-934223E96239}" dt="2025-04-29T17:54:54.428" v="53" actId="700"/>
        <pc:sldMkLst>
          <pc:docMk/>
          <pc:sldMk cId="3772005965" sldId="2147479100"/>
        </pc:sldMkLst>
        <pc:spChg chg="mod ord">
          <ac:chgData name="Julia Amorim" userId="1a2a34cf-f6eb-4dd8-86b7-3335b97f07d5" providerId="ADAL" clId="{C4549DB6-23E3-914F-B414-934223E96239}" dt="2025-04-29T17:54:54.428" v="53" actId="700"/>
          <ac:spMkLst>
            <pc:docMk/>
            <pc:sldMk cId="3772005965" sldId="2147479100"/>
            <ac:spMk id="5" creationId="{129D34EF-985B-3FD4-142C-C5FC45E1337E}"/>
          </ac:spMkLst>
        </pc:spChg>
        <pc:picChg chg="mod ord">
          <ac:chgData name="Julia Amorim" userId="1a2a34cf-f6eb-4dd8-86b7-3335b97f07d5" providerId="ADAL" clId="{C4549DB6-23E3-914F-B414-934223E96239}" dt="2025-04-29T17:54:54.428" v="53" actId="700"/>
          <ac:picMkLst>
            <pc:docMk/>
            <pc:sldMk cId="3772005965" sldId="2147479100"/>
            <ac:picMk id="7" creationId="{13228539-1057-F520-7662-4B246112B66E}"/>
          </ac:picMkLst>
        </pc:picChg>
      </pc:sldChg>
      <pc:sldChg chg="modSp mod modClrScheme chgLayout">
        <pc:chgData name="Julia Amorim" userId="1a2a34cf-f6eb-4dd8-86b7-3335b97f07d5" providerId="ADAL" clId="{C4549DB6-23E3-914F-B414-934223E96239}" dt="2025-04-29T17:55:14.087" v="59" actId="700"/>
        <pc:sldMkLst>
          <pc:docMk/>
          <pc:sldMk cId="1835403553" sldId="2147479104"/>
        </pc:sldMkLst>
        <pc:spChg chg="mod ord">
          <ac:chgData name="Julia Amorim" userId="1a2a34cf-f6eb-4dd8-86b7-3335b97f07d5" providerId="ADAL" clId="{C4549DB6-23E3-914F-B414-934223E96239}" dt="2025-04-29T17:55:14.087" v="59" actId="700"/>
          <ac:spMkLst>
            <pc:docMk/>
            <pc:sldMk cId="1835403553" sldId="2147479104"/>
            <ac:spMk id="3" creationId="{2E0A1467-38EA-F622-4665-E3B9564D6D4D}"/>
          </ac:spMkLst>
        </pc:spChg>
        <pc:picChg chg="mod ord">
          <ac:chgData name="Julia Amorim" userId="1a2a34cf-f6eb-4dd8-86b7-3335b97f07d5" providerId="ADAL" clId="{C4549DB6-23E3-914F-B414-934223E96239}" dt="2025-04-29T17:55:14.087" v="59" actId="700"/>
          <ac:picMkLst>
            <pc:docMk/>
            <pc:sldMk cId="1835403553" sldId="2147479104"/>
            <ac:picMk id="7" creationId="{13228539-1057-F520-7662-4B246112B66E}"/>
          </ac:picMkLst>
        </pc:picChg>
      </pc:sldChg>
      <pc:sldChg chg="modSp mod modClrScheme chgLayout">
        <pc:chgData name="Julia Amorim" userId="1a2a34cf-f6eb-4dd8-86b7-3335b97f07d5" providerId="ADAL" clId="{C4549DB6-23E3-914F-B414-934223E96239}" dt="2025-04-29T17:55:14.087" v="59" actId="700"/>
        <pc:sldMkLst>
          <pc:docMk/>
          <pc:sldMk cId="2859925072" sldId="2147479105"/>
        </pc:sldMkLst>
        <pc:spChg chg="mod ord">
          <ac:chgData name="Julia Amorim" userId="1a2a34cf-f6eb-4dd8-86b7-3335b97f07d5" providerId="ADAL" clId="{C4549DB6-23E3-914F-B414-934223E96239}" dt="2025-04-29T17:55:14.087" v="59" actId="700"/>
          <ac:spMkLst>
            <pc:docMk/>
            <pc:sldMk cId="2859925072" sldId="2147479105"/>
            <ac:spMk id="5" creationId="{8E7CDB9D-D7F7-40EA-7B39-D0DB05F5E19F}"/>
          </ac:spMkLst>
        </pc:spChg>
        <pc:picChg chg="mod ord">
          <ac:chgData name="Julia Amorim" userId="1a2a34cf-f6eb-4dd8-86b7-3335b97f07d5" providerId="ADAL" clId="{C4549DB6-23E3-914F-B414-934223E96239}" dt="2025-04-29T17:55:14.087" v="59" actId="700"/>
          <ac:picMkLst>
            <pc:docMk/>
            <pc:sldMk cId="2859925072" sldId="2147479105"/>
            <ac:picMk id="7" creationId="{13228539-1057-F520-7662-4B246112B66E}"/>
          </ac:picMkLst>
        </pc:picChg>
      </pc:sldChg>
      <pc:sldChg chg="modSp mod modClrScheme chgLayout">
        <pc:chgData name="Julia Amorim" userId="1a2a34cf-f6eb-4dd8-86b7-3335b97f07d5" providerId="ADAL" clId="{C4549DB6-23E3-914F-B414-934223E96239}" dt="2025-04-29T17:53:26.866" v="10" actId="700"/>
        <pc:sldMkLst>
          <pc:docMk/>
          <pc:sldMk cId="1383951091" sldId="2147479107"/>
        </pc:sldMkLst>
        <pc:spChg chg="mod ord">
          <ac:chgData name="Julia Amorim" userId="1a2a34cf-f6eb-4dd8-86b7-3335b97f07d5" providerId="ADAL" clId="{C4549DB6-23E3-914F-B414-934223E96239}" dt="2025-04-29T17:53:26.866" v="10" actId="700"/>
          <ac:spMkLst>
            <pc:docMk/>
            <pc:sldMk cId="1383951091" sldId="2147479107"/>
            <ac:spMk id="4" creationId="{A9412B6B-5E55-934C-03E9-692118514542}"/>
          </ac:spMkLst>
        </pc:spChg>
        <pc:picChg chg="mod ord">
          <ac:chgData name="Julia Amorim" userId="1a2a34cf-f6eb-4dd8-86b7-3335b97f07d5" providerId="ADAL" clId="{C4549DB6-23E3-914F-B414-934223E96239}" dt="2025-04-29T17:53:26.866" v="10" actId="700"/>
          <ac:picMkLst>
            <pc:docMk/>
            <pc:sldMk cId="1383951091" sldId="2147479107"/>
            <ac:picMk id="5" creationId="{A92E2307-BABE-6938-9B39-F24B659CBC09}"/>
          </ac:picMkLst>
        </pc:picChg>
      </pc:sldChg>
      <pc:sldChg chg="modSp mod modClrScheme chgLayout">
        <pc:chgData name="Julia Amorim" userId="1a2a34cf-f6eb-4dd8-86b7-3335b97f07d5" providerId="ADAL" clId="{C4549DB6-23E3-914F-B414-934223E96239}" dt="2025-04-29T17:53:58.314" v="29" actId="700"/>
        <pc:sldMkLst>
          <pc:docMk/>
          <pc:sldMk cId="3255872460" sldId="2147479115"/>
        </pc:sldMkLst>
        <pc:spChg chg="mod ord">
          <ac:chgData name="Julia Amorim" userId="1a2a34cf-f6eb-4dd8-86b7-3335b97f07d5" providerId="ADAL" clId="{C4549DB6-23E3-914F-B414-934223E96239}" dt="2025-04-29T17:53:58.314" v="29" actId="700"/>
          <ac:spMkLst>
            <pc:docMk/>
            <pc:sldMk cId="3255872460" sldId="2147479115"/>
            <ac:spMk id="9" creationId="{566ED8BC-D7B1-D0FC-B4DB-0DED734DFBD6}"/>
          </ac:spMkLst>
        </pc:spChg>
      </pc:sldChg>
      <pc:sldChg chg="modSp mod modClrScheme chgLayout">
        <pc:chgData name="Julia Amorim" userId="1a2a34cf-f6eb-4dd8-86b7-3335b97f07d5" providerId="ADAL" clId="{C4549DB6-23E3-914F-B414-934223E96239}" dt="2025-04-29T17:53:54.863" v="28" actId="14100"/>
        <pc:sldMkLst>
          <pc:docMk/>
          <pc:sldMk cId="69367150" sldId="2147479118"/>
        </pc:sldMkLst>
        <pc:spChg chg="mod ord">
          <ac:chgData name="Julia Amorim" userId="1a2a34cf-f6eb-4dd8-86b7-3335b97f07d5" providerId="ADAL" clId="{C4549DB6-23E3-914F-B414-934223E96239}" dt="2025-04-29T17:53:47.664" v="25" actId="14100"/>
          <ac:spMkLst>
            <pc:docMk/>
            <pc:sldMk cId="69367150" sldId="2147479118"/>
            <ac:spMk id="2" creationId="{45E3133C-57F1-9CFF-7887-8C8DFBFE8758}"/>
          </ac:spMkLst>
        </pc:spChg>
        <pc:spChg chg="mod ord">
          <ac:chgData name="Julia Amorim" userId="1a2a34cf-f6eb-4dd8-86b7-3335b97f07d5" providerId="ADAL" clId="{C4549DB6-23E3-914F-B414-934223E96239}" dt="2025-04-29T17:53:54.863" v="28" actId="14100"/>
          <ac:spMkLst>
            <pc:docMk/>
            <pc:sldMk cId="69367150" sldId="2147479118"/>
            <ac:spMk id="4" creationId="{68575340-AE4F-2A08-A4D8-95A828E7713C}"/>
          </ac:spMkLst>
        </pc:spChg>
        <pc:picChg chg="mod ord">
          <ac:chgData name="Julia Amorim" userId="1a2a34cf-f6eb-4dd8-86b7-3335b97f07d5" providerId="ADAL" clId="{C4549DB6-23E3-914F-B414-934223E96239}" dt="2025-04-29T17:53:30.898" v="11" actId="700"/>
          <ac:picMkLst>
            <pc:docMk/>
            <pc:sldMk cId="69367150" sldId="2147479118"/>
            <ac:picMk id="6" creationId="{394EC1E9-5EBC-070E-F534-4C0656A8661D}"/>
          </ac:picMkLst>
        </pc:picChg>
      </pc:sldChg>
      <pc:sldChg chg="addSp delSp modSp mod modClrScheme chgLayout">
        <pc:chgData name="Julia Amorim" userId="1a2a34cf-f6eb-4dd8-86b7-3335b97f07d5" providerId="ADAL" clId="{C4549DB6-23E3-914F-B414-934223E96239}" dt="2025-04-29T17:54:50.827" v="52" actId="14100"/>
        <pc:sldMkLst>
          <pc:docMk/>
          <pc:sldMk cId="2810993610" sldId="2147479125"/>
        </pc:sldMkLst>
        <pc:spChg chg="mod">
          <ac:chgData name="Julia Amorim" userId="1a2a34cf-f6eb-4dd8-86b7-3335b97f07d5" providerId="ADAL" clId="{C4549DB6-23E3-914F-B414-934223E96239}" dt="2025-04-29T17:54:47.095" v="50" actId="1076"/>
          <ac:spMkLst>
            <pc:docMk/>
            <pc:sldMk cId="2810993610" sldId="2147479125"/>
            <ac:spMk id="8" creationId="{62B5D04B-068D-A56E-62CB-5ED0AA5792DB}"/>
          </ac:spMkLst>
        </pc:spChg>
        <pc:spChg chg="add mod ord">
          <ac:chgData name="Julia Amorim" userId="1a2a34cf-f6eb-4dd8-86b7-3335b97f07d5" providerId="ADAL" clId="{C4549DB6-23E3-914F-B414-934223E96239}" dt="2025-04-29T17:54:50.827" v="52" actId="14100"/>
          <ac:spMkLst>
            <pc:docMk/>
            <pc:sldMk cId="2810993610" sldId="2147479125"/>
            <ac:spMk id="11" creationId="{721FB269-8BDE-0CAA-BBE4-31E24B587233}"/>
          </ac:spMkLst>
        </pc:spChg>
        <pc:spChg chg="mod">
          <ac:chgData name="Julia Amorim" userId="1a2a34cf-f6eb-4dd8-86b7-3335b97f07d5" providerId="ADAL" clId="{C4549DB6-23E3-914F-B414-934223E96239}" dt="2025-04-29T17:54:40.704" v="45" actId="21"/>
          <ac:spMkLst>
            <pc:docMk/>
            <pc:sldMk cId="2810993610" sldId="2147479125"/>
            <ac:spMk id="80" creationId="{E1818AC9-1679-B720-1FD9-9A3B4F257FB7}"/>
          </ac:spMkLst>
        </pc:spChg>
      </pc:sldChg>
      <pc:sldChg chg="modSp mod modClrScheme chgLayout">
        <pc:chgData name="Julia Amorim" userId="1a2a34cf-f6eb-4dd8-86b7-3335b97f07d5" providerId="ADAL" clId="{C4549DB6-23E3-914F-B414-934223E96239}" dt="2025-04-29T17:55:51.778" v="71" actId="700"/>
        <pc:sldMkLst>
          <pc:docMk/>
          <pc:sldMk cId="3365486954" sldId="2147479132"/>
        </pc:sldMkLst>
        <pc:spChg chg="mod ord">
          <ac:chgData name="Julia Amorim" userId="1a2a34cf-f6eb-4dd8-86b7-3335b97f07d5" providerId="ADAL" clId="{C4549DB6-23E3-914F-B414-934223E96239}" dt="2025-04-29T17:55:51.778" v="71" actId="700"/>
          <ac:spMkLst>
            <pc:docMk/>
            <pc:sldMk cId="3365486954" sldId="2147479132"/>
            <ac:spMk id="4" creationId="{370075AD-14B7-4CC3-B05B-25CAECFADFC3}"/>
          </ac:spMkLst>
        </pc:spChg>
        <pc:spChg chg="mod ord">
          <ac:chgData name="Julia Amorim" userId="1a2a34cf-f6eb-4dd8-86b7-3335b97f07d5" providerId="ADAL" clId="{C4549DB6-23E3-914F-B414-934223E96239}" dt="2025-04-29T17:55:51.778" v="71" actId="700"/>
          <ac:spMkLst>
            <pc:docMk/>
            <pc:sldMk cId="3365486954" sldId="2147479132"/>
            <ac:spMk id="8" creationId="{9D25E119-F827-7A08-3866-02433B7ADC7A}"/>
          </ac:spMkLst>
        </pc:spChg>
        <pc:cxnChg chg="mod">
          <ac:chgData name="Julia Amorim" userId="1a2a34cf-f6eb-4dd8-86b7-3335b97f07d5" providerId="ADAL" clId="{C4549DB6-23E3-914F-B414-934223E96239}" dt="2025-04-29T17:55:40.327" v="68" actId="208"/>
          <ac:cxnSpMkLst>
            <pc:docMk/>
            <pc:sldMk cId="3365486954" sldId="2147479132"/>
            <ac:cxnSpMk id="13" creationId="{DFB5D024-E906-0831-C73F-E21A50D7C898}"/>
          </ac:cxnSpMkLst>
        </pc:cxnChg>
      </pc:sldChg>
      <pc:sldChg chg="addSp modSp mod modClrScheme chgLayout">
        <pc:chgData name="Julia Amorim" userId="1a2a34cf-f6eb-4dd8-86b7-3335b97f07d5" providerId="ADAL" clId="{C4549DB6-23E3-914F-B414-934223E96239}" dt="2025-04-29T17:54:32.107" v="42" actId="1076"/>
        <pc:sldMkLst>
          <pc:docMk/>
          <pc:sldMk cId="1488946569" sldId="2147479166"/>
        </pc:sldMkLst>
        <pc:spChg chg="add mod">
          <ac:chgData name="Julia Amorim" userId="1a2a34cf-f6eb-4dd8-86b7-3335b97f07d5" providerId="ADAL" clId="{C4549DB6-23E3-914F-B414-934223E96239}" dt="2025-04-29T17:54:29.414" v="41" actId="167"/>
          <ac:spMkLst>
            <pc:docMk/>
            <pc:sldMk cId="1488946569" sldId="2147479166"/>
            <ac:spMk id="2" creationId="{37178E71-1EF9-51C0-1B3A-40D2EC1EE418}"/>
          </ac:spMkLst>
        </pc:spChg>
        <pc:spChg chg="mod ord">
          <ac:chgData name="Julia Amorim" userId="1a2a34cf-f6eb-4dd8-86b7-3335b97f07d5" providerId="ADAL" clId="{C4549DB6-23E3-914F-B414-934223E96239}" dt="2025-04-29T17:54:01.638" v="30" actId="700"/>
          <ac:spMkLst>
            <pc:docMk/>
            <pc:sldMk cId="1488946569" sldId="2147479166"/>
            <ac:spMk id="3" creationId="{AE1E97EC-F8A8-B555-4AC9-08705DC93B64}"/>
          </ac:spMkLst>
        </pc:spChg>
        <pc:spChg chg="mod ord">
          <ac:chgData name="Julia Amorim" userId="1a2a34cf-f6eb-4dd8-86b7-3335b97f07d5" providerId="ADAL" clId="{C4549DB6-23E3-914F-B414-934223E96239}" dt="2025-04-29T17:54:32.107" v="42" actId="1076"/>
          <ac:spMkLst>
            <pc:docMk/>
            <pc:sldMk cId="1488946569" sldId="2147479166"/>
            <ac:spMk id="5" creationId="{933896EA-1F7D-6069-0F37-668BDC8D4FE2}"/>
          </ac:spMkLst>
        </pc:spChg>
      </pc:sldChg>
      <pc:sldChg chg="addSp delSp modSp mod modClrScheme chgLayout">
        <pc:chgData name="Julia Amorim" userId="1a2a34cf-f6eb-4dd8-86b7-3335b97f07d5" providerId="ADAL" clId="{C4549DB6-23E3-914F-B414-934223E96239}" dt="2025-04-29T17:55:08.485" v="58" actId="113"/>
        <pc:sldMkLst>
          <pc:docMk/>
          <pc:sldMk cId="19109342" sldId="2147479167"/>
        </pc:sldMkLst>
        <pc:spChg chg="mod">
          <ac:chgData name="Julia Amorim" userId="1a2a34cf-f6eb-4dd8-86b7-3335b97f07d5" providerId="ADAL" clId="{C4549DB6-23E3-914F-B414-934223E96239}" dt="2025-04-29T17:55:08.485" v="58" actId="113"/>
          <ac:spMkLst>
            <pc:docMk/>
            <pc:sldMk cId="19109342" sldId="2147479167"/>
            <ac:spMk id="80" creationId="{AEAC95BA-7BCF-F8BB-94E0-FA12FFF64F23}"/>
          </ac:spMkLst>
        </pc:spChg>
      </pc:sldChg>
      <pc:sldChg chg="modSp mod modClrScheme chgLayout">
        <pc:chgData name="Julia Amorim" userId="1a2a34cf-f6eb-4dd8-86b7-3335b97f07d5" providerId="ADAL" clId="{C4549DB6-23E3-914F-B414-934223E96239}" dt="2025-04-29T17:55:02.575" v="54" actId="700"/>
        <pc:sldMkLst>
          <pc:docMk/>
          <pc:sldMk cId="1938502347" sldId="2147479168"/>
        </pc:sldMkLst>
        <pc:spChg chg="mod ord">
          <ac:chgData name="Julia Amorim" userId="1a2a34cf-f6eb-4dd8-86b7-3335b97f07d5" providerId="ADAL" clId="{C4549DB6-23E3-914F-B414-934223E96239}" dt="2025-04-29T17:55:02.575" v="54" actId="700"/>
          <ac:spMkLst>
            <pc:docMk/>
            <pc:sldMk cId="1938502347" sldId="2147479168"/>
            <ac:spMk id="9" creationId="{D48DE002-6323-1E4D-3883-7CBDA1AC07A2}"/>
          </ac:spMkLst>
        </pc:spChg>
      </pc:sldChg>
      <pc:sldChg chg="delSp modSp mod modClrScheme chgLayout">
        <pc:chgData name="Julia Amorim" userId="1a2a34cf-f6eb-4dd8-86b7-3335b97f07d5" providerId="ADAL" clId="{C4549DB6-23E3-914F-B414-934223E96239}" dt="2025-04-29T17:55:17.783" v="61" actId="478"/>
        <pc:sldMkLst>
          <pc:docMk/>
          <pc:sldMk cId="148496834" sldId="2147479169"/>
        </pc:sldMkLst>
        <pc:spChg chg="mod ord">
          <ac:chgData name="Julia Amorim" userId="1a2a34cf-f6eb-4dd8-86b7-3335b97f07d5" providerId="ADAL" clId="{C4549DB6-23E3-914F-B414-934223E96239}" dt="2025-04-29T17:55:16.885" v="60" actId="700"/>
          <ac:spMkLst>
            <pc:docMk/>
            <pc:sldMk cId="148496834" sldId="2147479169"/>
            <ac:spMk id="9" creationId="{566ED8BC-D7B1-D0FC-B4DB-0DED734DFBD6}"/>
          </ac:spMkLst>
        </pc:spChg>
      </pc:sldChg>
      <pc:sldChg chg="del">
        <pc:chgData name="Julia Amorim" userId="1a2a34cf-f6eb-4dd8-86b7-3335b97f07d5" providerId="ADAL" clId="{C4549DB6-23E3-914F-B414-934223E96239}" dt="2025-04-29T17:55:42.092" v="69" actId="2696"/>
        <pc:sldMkLst>
          <pc:docMk/>
          <pc:sldMk cId="1749122156" sldId="2147479170"/>
        </pc:sldMkLst>
      </pc:sldChg>
      <pc:sldChg chg="mod modClrScheme chgLayout">
        <pc:chgData name="Julia Amorim" userId="1a2a34cf-f6eb-4dd8-86b7-3335b97f07d5" providerId="ADAL" clId="{C4549DB6-23E3-914F-B414-934223E96239}" dt="2025-04-29T17:55:22.839" v="62" actId="700"/>
        <pc:sldMkLst>
          <pc:docMk/>
          <pc:sldMk cId="2118513539" sldId="2147479171"/>
        </pc:sldMkLst>
      </pc:sldChg>
      <pc:sldChg chg="new">
        <pc:chgData name="Julia Amorim" userId="1a2a34cf-f6eb-4dd8-86b7-3335b97f07d5" providerId="ADAL" clId="{C4549DB6-23E3-914F-B414-934223E96239}" dt="2025-04-29T17:55:53.948" v="72" actId="680"/>
        <pc:sldMkLst>
          <pc:docMk/>
          <pc:sldMk cId="374918551" sldId="214747917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latin typeface="Helvetica" pitchFamily="2" charset="0"/>
            </a:endParaRPr>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latin typeface="Helvetica" pitchFamily="2" charset="0"/>
              </a:rPr>
              <a:t>5/6/25</a:t>
            </a:fld>
            <a:endParaRPr lang="en-US" dirty="0">
              <a:latin typeface="Helvetica" pitchFamily="2" charset="0"/>
            </a:endParaRPr>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latin typeface="Helvetica" pitchFamily="2" charset="0"/>
            </a:endParaRPr>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latin typeface="Helvetica" pitchFamily="2" charset="0"/>
              </a:rPr>
              <a:t>‹#›</a:t>
            </a:fld>
            <a:endParaRPr lang="en-US" dirty="0">
              <a:latin typeface="Helvetica" pitchFamily="2" charset="0"/>
            </a:endParaRPr>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b="0" i="0">
                <a:latin typeface="Helvetica" pitchFamily="2" charset="0"/>
              </a:defRPr>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b="0" i="0">
                <a:latin typeface="Helvetica" pitchFamily="2" charset="0"/>
              </a:defRPr>
            </a:lvl1pPr>
          </a:lstStyle>
          <a:p>
            <a:fld id="{018C2F64-FB95-43AD-B9FA-73FF93BEB9D7}" type="datetimeFigureOut">
              <a:rPr lang="en-US" smtClean="0"/>
              <a:pPr/>
              <a:t>5/6/25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b="0" i="0">
                <a:latin typeface="Helvetica" pitchFamily="2" charset="0"/>
              </a:defRPr>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b="0" i="0">
                <a:latin typeface="Helvetica" pitchFamily="2" charset="0"/>
              </a:defRPr>
            </a:lvl1pPr>
          </a:lstStyle>
          <a:p>
            <a:fld id="{F6748D67-2A12-4317-91B0-57D0E3C91F14}" type="slidenum">
              <a:rPr lang="en-US" smtClean="0"/>
              <a:pPr/>
              <a:t>‹#›</a:t>
            </a:fld>
            <a:endParaRPr lang="en-US" dirty="0"/>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Helvetica" pitchFamily="2" charset="0"/>
        <a:ea typeface="+mn-ea"/>
        <a:cs typeface="+mn-cs"/>
      </a:defRPr>
    </a:lvl1pPr>
    <a:lvl2pPr marL="457200" algn="l" defTabSz="914400" rtl="0" eaLnBrk="1" latinLnBrk="0" hangingPunct="1">
      <a:defRPr sz="1200" b="0" i="0" kern="1200">
        <a:solidFill>
          <a:schemeClr val="tx1"/>
        </a:solidFill>
        <a:latin typeface="Helvetica" pitchFamily="2" charset="0"/>
        <a:ea typeface="+mn-ea"/>
        <a:cs typeface="+mn-cs"/>
      </a:defRPr>
    </a:lvl2pPr>
    <a:lvl3pPr marL="914400" algn="l" defTabSz="914400" rtl="0" eaLnBrk="1" latinLnBrk="0" hangingPunct="1">
      <a:defRPr sz="1200" b="0" i="0" kern="1200">
        <a:solidFill>
          <a:schemeClr val="tx1"/>
        </a:solidFill>
        <a:latin typeface="Helvetica" pitchFamily="2" charset="0"/>
        <a:ea typeface="+mn-ea"/>
        <a:cs typeface="+mn-cs"/>
      </a:defRPr>
    </a:lvl3pPr>
    <a:lvl4pPr marL="1371600" algn="l" defTabSz="914400" rtl="0" eaLnBrk="1" latinLnBrk="0" hangingPunct="1">
      <a:defRPr sz="1200" b="0" i="0" kern="1200">
        <a:solidFill>
          <a:schemeClr val="tx1"/>
        </a:solidFill>
        <a:latin typeface="Helvetica" pitchFamily="2" charset="0"/>
        <a:ea typeface="+mn-ea"/>
        <a:cs typeface="+mn-cs"/>
      </a:defRPr>
    </a:lvl4pPr>
    <a:lvl5pPr marL="1828800" algn="l" defTabSz="914400" rtl="0" eaLnBrk="1" latinLnBrk="0" hangingPunct="1">
      <a:defRPr sz="1200" b="0" i="0" kern="1200">
        <a:solidFill>
          <a:schemeClr val="tx1"/>
        </a:solidFill>
        <a:latin typeface="Helveti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18AAD-CD98-56E8-14C2-C4CD76CBC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32A4-B401-3217-3A04-927CAC499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66F79-37C3-CE1A-6CD1-D259EFDFD4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3B08ED-9400-B344-46FB-1CDAEBAC283A}"/>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68885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48D67-2A12-4317-91B0-57D0E3C91F14}" type="slidenum">
              <a:rPr lang="en-US" smtClean="0"/>
              <a:pPr/>
              <a:t>3</a:t>
            </a:fld>
            <a:endParaRPr lang="en-US" dirty="0"/>
          </a:p>
        </p:txBody>
      </p:sp>
    </p:spTree>
    <p:extLst>
      <p:ext uri="{BB962C8B-B14F-4D97-AF65-F5344CB8AC3E}">
        <p14:creationId xmlns:p14="http://schemas.microsoft.com/office/powerpoint/2010/main" val="391957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6</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93500-A06D-3B9B-6C89-A8A233A19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7B955-E549-B1C8-F583-3B8514665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4DA0C-C787-09A3-E404-C9B5127B8AF3}"/>
              </a:ext>
            </a:extLst>
          </p:cNvPr>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a:extLst>
              <a:ext uri="{FF2B5EF4-FFF2-40B4-BE49-F238E27FC236}">
                <a16:creationId xmlns:a16="http://schemas.microsoft.com/office/drawing/2014/main" id="{7CC910C6-A982-BE86-FB66-83C76E26E8E5}"/>
              </a:ext>
            </a:extLst>
          </p:cNvPr>
          <p:cNvSpPr>
            <a:spLocks noGrp="1"/>
          </p:cNvSpPr>
          <p:nvPr>
            <p:ph type="sldNum" sz="quarter" idx="5"/>
          </p:nvPr>
        </p:nvSpPr>
        <p:spPr/>
        <p:txBody>
          <a:bodyPr/>
          <a:lstStyle/>
          <a:p>
            <a:fld id="{F6748D67-2A12-4317-91B0-57D0E3C91F14}" type="slidenum">
              <a:rPr lang="en-US" smtClean="0"/>
              <a:pPr/>
              <a:t>11</a:t>
            </a:fld>
            <a:endParaRPr lang="en-US" dirty="0"/>
          </a:p>
        </p:txBody>
      </p:sp>
    </p:spTree>
    <p:extLst>
      <p:ext uri="{BB962C8B-B14F-4D97-AF65-F5344CB8AC3E}">
        <p14:creationId xmlns:p14="http://schemas.microsoft.com/office/powerpoint/2010/main" val="309885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14</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AC6B6-2ADB-E001-527F-7FB2D008C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36854-1CEE-ED3D-3B91-C120170DC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F1D07-6C16-04D6-3DE6-5579AC2041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65B7FD-6AAF-CF7F-A980-8D77D9936E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B8FF1-720A-4F93-B66B-8D46D0FEC93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73202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48D67-2A12-4317-91B0-57D0E3C91F14}" type="slidenum">
              <a:rPr lang="en-US" smtClean="0"/>
              <a:t>16</a:t>
            </a:fld>
            <a:endParaRPr lang="en-US" dirty="0"/>
          </a:p>
        </p:txBody>
      </p:sp>
    </p:spTree>
    <p:extLst>
      <p:ext uri="{BB962C8B-B14F-4D97-AF65-F5344CB8AC3E}">
        <p14:creationId xmlns:p14="http://schemas.microsoft.com/office/powerpoint/2010/main" val="3453151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172328447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82776870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61437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6363240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92913342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7471531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74699213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10956052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66753508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21176420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248087707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128729281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233327456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1260037"/>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1.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 Id="rId5" Type="http://schemas.openxmlformats.org/officeDocument/2006/relationships/image" Target="../media/image33.sv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3" Type="http://schemas.openxmlformats.org/officeDocument/2006/relationships/image" Target="../media/image35.svg"/><Relationship Id="rId7" Type="http://schemas.openxmlformats.org/officeDocument/2006/relationships/image" Target="../media/image39.sv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3" Type="http://schemas.openxmlformats.org/officeDocument/2006/relationships/image" Target="../media/image35.svg"/><Relationship Id="rId7" Type="http://schemas.openxmlformats.org/officeDocument/2006/relationships/image" Target="../media/image39.sv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044D4AB-D660-8378-FF60-4EA1E0DAEEED}"/>
              </a:ext>
            </a:extLst>
          </p:cNvPr>
          <p:cNvSpPr>
            <a:spLocks noGrp="1"/>
          </p:cNvSpPr>
          <p:nvPr>
            <p:ph type="body" sz="quarter" idx="12"/>
          </p:nvPr>
        </p:nvSpPr>
        <p:spPr/>
        <p:txBody>
          <a:bodyPr/>
          <a:lstStyle/>
          <a:p>
            <a:r>
              <a:rPr lang="en-US" b="1" dirty="0">
                <a:latin typeface="Helvetica" pitchFamily="2" charset="0"/>
              </a:rPr>
              <a:t>Invoice Accrual Automation for SAP Invoice Management</a:t>
            </a:r>
          </a:p>
        </p:txBody>
      </p:sp>
      <p:sp>
        <p:nvSpPr>
          <p:cNvPr id="3" name="Text Placeholder 2">
            <a:extLst>
              <a:ext uri="{FF2B5EF4-FFF2-40B4-BE49-F238E27FC236}">
                <a16:creationId xmlns:a16="http://schemas.microsoft.com/office/drawing/2014/main" id="{93744570-9F65-4B70-9390-719DBCEAD4C5}"/>
              </a:ext>
            </a:extLst>
          </p:cNvPr>
          <p:cNvSpPr>
            <a:spLocks noGrp="1"/>
          </p:cNvSpPr>
          <p:nvPr>
            <p:ph type="body" sz="quarter" idx="11"/>
          </p:nvPr>
        </p:nvSpPr>
        <p:spPr/>
        <p:txBody>
          <a:bodyPr>
            <a:normAutofit fontScale="92500" lnSpcReduction="10000"/>
          </a:bodyPr>
          <a:lstStyle/>
          <a:p>
            <a:r>
              <a:rPr lang="en-US" sz="2000" b="1" dirty="0">
                <a:solidFill>
                  <a:srgbClr val="0D4BD3"/>
                </a:solidFill>
              </a:rPr>
              <a:t>Auritas Intelligent Accrual</a:t>
            </a:r>
          </a:p>
        </p:txBody>
      </p:sp>
    </p:spTree>
    <p:extLst>
      <p:ext uri="{BB962C8B-B14F-4D97-AF65-F5344CB8AC3E}">
        <p14:creationId xmlns:p14="http://schemas.microsoft.com/office/powerpoint/2010/main" val="4029629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059A6-6B15-C409-A85F-2C1A80061619}"/>
            </a:ext>
          </a:extLst>
        </p:cNvPr>
        <p:cNvGrpSpPr/>
        <p:nvPr/>
      </p:nvGrpSpPr>
      <p:grpSpPr>
        <a:xfrm>
          <a:off x="0" y="0"/>
          <a:ext cx="0" cy="0"/>
          <a:chOff x="0" y="0"/>
          <a:chExt cx="0" cy="0"/>
        </a:xfrm>
      </p:grpSpPr>
      <p:sp>
        <p:nvSpPr>
          <p:cNvPr id="19" name="TextBox 27">
            <a:extLst>
              <a:ext uri="{FF2B5EF4-FFF2-40B4-BE49-F238E27FC236}">
                <a16:creationId xmlns:a16="http://schemas.microsoft.com/office/drawing/2014/main" id="{4115D017-6184-E50B-EFCF-42C9D7C46457}"/>
              </a:ext>
            </a:extLst>
          </p:cNvPr>
          <p:cNvSpPr txBox="1"/>
          <p:nvPr/>
        </p:nvSpPr>
        <p:spPr>
          <a:xfrm>
            <a:off x="578188" y="2461462"/>
            <a:ext cx="1757718" cy="438716"/>
          </a:xfrm>
          <a:prstGeom prst="rect">
            <a:avLst/>
          </a:prstGeom>
        </p:spPr>
        <p:txBody>
          <a:bodyPr lIns="0" tIns="0" rIns="0" bIns="0" rtlCol="0" anchor="t">
            <a:noAutofit/>
          </a:bodyPr>
          <a:lstStyle/>
          <a:p>
            <a:pPr algn="just">
              <a:lnSpc>
                <a:spcPts val="1773"/>
              </a:lnSpc>
            </a:pPr>
            <a:r>
              <a:rPr lang="en-US" b="1" dirty="0">
                <a:solidFill>
                  <a:srgbClr val="1C1D3B"/>
                </a:solidFill>
                <a:latin typeface="Helvetica" pitchFamily="2" charset="0"/>
                <a:ea typeface="Verdana" panose="020B0604030504040204" pitchFamily="34" charset="0"/>
              </a:rPr>
              <a:t>Data Management</a:t>
            </a:r>
          </a:p>
        </p:txBody>
      </p:sp>
      <p:sp>
        <p:nvSpPr>
          <p:cNvPr id="20" name="TextBox 28">
            <a:extLst>
              <a:ext uri="{FF2B5EF4-FFF2-40B4-BE49-F238E27FC236}">
                <a16:creationId xmlns:a16="http://schemas.microsoft.com/office/drawing/2014/main" id="{CA87C3A3-D4E1-7001-88B4-1E96C72364D1}"/>
              </a:ext>
            </a:extLst>
          </p:cNvPr>
          <p:cNvSpPr txBox="1"/>
          <p:nvPr/>
        </p:nvSpPr>
        <p:spPr>
          <a:xfrm>
            <a:off x="3243206" y="2461462"/>
            <a:ext cx="1918193" cy="438716"/>
          </a:xfrm>
          <a:prstGeom prst="rect">
            <a:avLst/>
          </a:prstGeom>
        </p:spPr>
        <p:txBody>
          <a:bodyPr wrap="square"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Solution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implementation</a:t>
            </a:r>
          </a:p>
        </p:txBody>
      </p:sp>
      <p:sp>
        <p:nvSpPr>
          <p:cNvPr id="21" name="TextBox 29">
            <a:extLst>
              <a:ext uri="{FF2B5EF4-FFF2-40B4-BE49-F238E27FC236}">
                <a16:creationId xmlns:a16="http://schemas.microsoft.com/office/drawing/2014/main" id="{0E82BA6F-211C-A17C-584D-C40377D18181}"/>
              </a:ext>
            </a:extLst>
          </p:cNvPr>
          <p:cNvSpPr txBox="1"/>
          <p:nvPr/>
        </p:nvSpPr>
        <p:spPr>
          <a:xfrm>
            <a:off x="6559133" y="2461462"/>
            <a:ext cx="2400466" cy="438716"/>
          </a:xfrm>
          <a:prstGeom prst="rect">
            <a:avLst/>
          </a:prstGeom>
        </p:spPr>
        <p:txBody>
          <a:bodyPr wrap="square"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Product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&amp; Innovations</a:t>
            </a:r>
          </a:p>
        </p:txBody>
      </p:sp>
      <p:sp>
        <p:nvSpPr>
          <p:cNvPr id="22" name="TextBox 30">
            <a:extLst>
              <a:ext uri="{FF2B5EF4-FFF2-40B4-BE49-F238E27FC236}">
                <a16:creationId xmlns:a16="http://schemas.microsoft.com/office/drawing/2014/main" id="{19047A6C-F0FD-5BA6-E70B-AA3BC042EA59}"/>
              </a:ext>
            </a:extLst>
          </p:cNvPr>
          <p:cNvSpPr txBox="1"/>
          <p:nvPr/>
        </p:nvSpPr>
        <p:spPr>
          <a:xfrm>
            <a:off x="9371067" y="2461462"/>
            <a:ext cx="1757717" cy="438716"/>
          </a:xfrm>
          <a:prstGeom prst="rect">
            <a:avLst/>
          </a:prstGeom>
        </p:spPr>
        <p:txBody>
          <a:bodyPr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Strategic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Partnerships</a:t>
            </a:r>
          </a:p>
        </p:txBody>
      </p:sp>
      <p:sp>
        <p:nvSpPr>
          <p:cNvPr id="23" name="TextBox 34">
            <a:extLst>
              <a:ext uri="{FF2B5EF4-FFF2-40B4-BE49-F238E27FC236}">
                <a16:creationId xmlns:a16="http://schemas.microsoft.com/office/drawing/2014/main" id="{D0501E87-A9A3-E436-3EEA-E32B63A73EDB}"/>
              </a:ext>
            </a:extLst>
          </p:cNvPr>
          <p:cNvSpPr txBox="1"/>
          <p:nvPr/>
        </p:nvSpPr>
        <p:spPr>
          <a:xfrm>
            <a:off x="3243206" y="3096658"/>
            <a:ext cx="2653093" cy="329712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S/4HANA Implementation</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Business Data Cloud (BDC)</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BTP Deployment</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OpenText</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Extended ECM</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Vendor Invoice Management </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Doc Presentment</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Ariba</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Vistex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Vertex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AI Implementation</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Cloud Migrations</a:t>
            </a:r>
          </a:p>
        </p:txBody>
      </p:sp>
      <p:sp>
        <p:nvSpPr>
          <p:cNvPr id="24" name="TextBox 34">
            <a:extLst>
              <a:ext uri="{FF2B5EF4-FFF2-40B4-BE49-F238E27FC236}">
                <a16:creationId xmlns:a16="http://schemas.microsoft.com/office/drawing/2014/main" id="{8C05A3B9-D5F2-B7E6-F235-5ECDFE541E9D}"/>
              </a:ext>
            </a:extLst>
          </p:cNvPr>
          <p:cNvSpPr txBox="1"/>
          <p:nvPr/>
        </p:nvSpPr>
        <p:spPr>
          <a:xfrm>
            <a:off x="9371067" y="3096658"/>
            <a:ext cx="2520575" cy="80413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Gold Partner</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a:t>
            </a:r>
            <a:r>
              <a:rPr lang="en-US" sz="1200" dirty="0" err="1">
                <a:solidFill>
                  <a:srgbClr val="1C1D3B"/>
                </a:solidFill>
                <a:latin typeface="Helvetica" pitchFamily="2" charset="0"/>
              </a:rPr>
              <a:t>PartnerEdge</a:t>
            </a:r>
            <a:r>
              <a:rPr lang="en-US" sz="1200" dirty="0">
                <a:solidFill>
                  <a:srgbClr val="1C1D3B"/>
                </a:solidFill>
                <a:latin typeface="Helvetica" pitchFamily="2" charset="0"/>
              </a:rPr>
              <a:t>, Sell</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CCFlex – Cloud Choice Flex</a:t>
            </a:r>
          </a:p>
        </p:txBody>
      </p:sp>
      <p:sp>
        <p:nvSpPr>
          <p:cNvPr id="25" name="TextBox 34">
            <a:extLst>
              <a:ext uri="{FF2B5EF4-FFF2-40B4-BE49-F238E27FC236}">
                <a16:creationId xmlns:a16="http://schemas.microsoft.com/office/drawing/2014/main" id="{8ACD8691-6714-34AC-75BB-D04CDFEDEBFC}"/>
              </a:ext>
            </a:extLst>
          </p:cNvPr>
          <p:cNvSpPr txBox="1"/>
          <p:nvPr/>
        </p:nvSpPr>
        <p:spPr>
          <a:xfrm>
            <a:off x="578188" y="3096658"/>
            <a:ext cx="2520575" cy="1912127"/>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SAP Data Archiving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SAP </a:t>
            </a:r>
            <a:r>
              <a:rPr lang="en-US" sz="1200" dirty="0" err="1">
                <a:solidFill>
                  <a:srgbClr val="1C1D3B"/>
                </a:solidFill>
                <a:latin typeface="Helvetica" pitchFamily="2" charset="0"/>
              </a:rPr>
              <a:t>DaRT</a:t>
            </a:r>
            <a:endParaRPr lang="en-US" sz="1200" dirty="0">
              <a:solidFill>
                <a:srgbClr val="1C1D3B"/>
              </a:solidFill>
              <a:latin typeface="Helvetica" pitchFamily="2" charset="0"/>
            </a:endParaRP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Quality &amp; Governance</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Migration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System Decommissioning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Privacy</a:t>
            </a:r>
          </a:p>
          <a:p>
            <a:pPr marL="171450" indent="-171450">
              <a:lnSpc>
                <a:spcPct val="150000"/>
              </a:lnSpc>
              <a:buFont typeface="Arial" panose="020B0604020202020204" pitchFamily="34" charset="0"/>
              <a:buChar char="•"/>
            </a:pPr>
            <a:endParaRPr lang="en-US" sz="1200" dirty="0">
              <a:solidFill>
                <a:srgbClr val="1C1D3B"/>
              </a:solidFill>
              <a:latin typeface="Helvetica" pitchFamily="2" charset="0"/>
            </a:endParaRPr>
          </a:p>
        </p:txBody>
      </p:sp>
      <p:sp>
        <p:nvSpPr>
          <p:cNvPr id="26" name="TextBox 34">
            <a:extLst>
              <a:ext uri="{FF2B5EF4-FFF2-40B4-BE49-F238E27FC236}">
                <a16:creationId xmlns:a16="http://schemas.microsoft.com/office/drawing/2014/main" id="{54D8ED6E-E54A-2F41-AE52-DF43938163D6}"/>
              </a:ext>
            </a:extLst>
          </p:cNvPr>
          <p:cNvSpPr txBox="1"/>
          <p:nvPr/>
        </p:nvSpPr>
        <p:spPr>
          <a:xfrm>
            <a:off x="6504258" y="3096658"/>
            <a:ext cx="2520575" cy="1569340"/>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ASSIST by Auritas</a:t>
            </a:r>
          </a:p>
          <a:p>
            <a:pPr marL="0" lvl="1">
              <a:lnSpc>
                <a:spcPct val="150000"/>
              </a:lnSpc>
            </a:pPr>
            <a:r>
              <a:rPr lang="en-US" sz="1050" i="1" dirty="0">
                <a:solidFill>
                  <a:srgbClr val="1C1D3B"/>
                </a:solidFill>
                <a:latin typeface="Helvetica" pitchFamily="2" charset="0"/>
              </a:rPr>
              <a:t>    (Data Archiving Automation)</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GUARD by Auritas</a:t>
            </a:r>
          </a:p>
          <a:p>
            <a:pPr marL="0" lvl="1">
              <a:lnSpc>
                <a:spcPct val="150000"/>
              </a:lnSpc>
            </a:pPr>
            <a:r>
              <a:rPr lang="en-US" sz="1050" i="1" dirty="0">
                <a:solidFill>
                  <a:srgbClr val="1C1D3B"/>
                </a:solidFill>
                <a:latin typeface="Helvetica" pitchFamily="2" charset="0"/>
              </a:rPr>
              <a:t>    (Legacy Decommissioning)</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Auritas Intelligent Accrual</a:t>
            </a:r>
          </a:p>
          <a:p>
            <a:pPr marL="0" lvl="1">
              <a:lnSpc>
                <a:spcPct val="150000"/>
              </a:lnSpc>
            </a:pPr>
            <a:r>
              <a:rPr lang="en-US" sz="1050" i="1" dirty="0">
                <a:solidFill>
                  <a:srgbClr val="1C1D3B"/>
                </a:solidFill>
                <a:latin typeface="Helvetica" pitchFamily="2" charset="0"/>
              </a:rPr>
              <a:t>    (Financial Automation)</a:t>
            </a:r>
          </a:p>
        </p:txBody>
      </p:sp>
      <p:cxnSp>
        <p:nvCxnSpPr>
          <p:cNvPr id="27" name="Straight Connector 26">
            <a:extLst>
              <a:ext uri="{FF2B5EF4-FFF2-40B4-BE49-F238E27FC236}">
                <a16:creationId xmlns:a16="http://schemas.microsoft.com/office/drawing/2014/main" id="{4A44C674-8C21-EED6-604F-B0D45F889B41}"/>
              </a:ext>
            </a:extLst>
          </p:cNvPr>
          <p:cNvCxnSpPr>
            <a:cxnSpLocks/>
          </p:cNvCxnSpPr>
          <p:nvPr/>
        </p:nvCxnSpPr>
        <p:spPr>
          <a:xfrm>
            <a:off x="2872051"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0BDD9BE-75DF-3A4C-AB3B-8254D7EA2F71}"/>
              </a:ext>
            </a:extLst>
          </p:cNvPr>
          <p:cNvCxnSpPr>
            <a:cxnSpLocks/>
          </p:cNvCxnSpPr>
          <p:nvPr/>
        </p:nvCxnSpPr>
        <p:spPr>
          <a:xfrm>
            <a:off x="6198983"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926F73CD-8EC2-5D06-A252-D59B923CEB33}"/>
              </a:ext>
            </a:extLst>
          </p:cNvPr>
          <p:cNvCxnSpPr>
            <a:cxnSpLocks/>
          </p:cNvCxnSpPr>
          <p:nvPr/>
        </p:nvCxnSpPr>
        <p:spPr>
          <a:xfrm>
            <a:off x="9029674"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82C3B97F-E530-76D6-31A1-1AE5C888E7F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453974" y="4889092"/>
            <a:ext cx="1046734" cy="315770"/>
          </a:xfrm>
          <a:prstGeom prst="rect">
            <a:avLst/>
          </a:prstGeom>
        </p:spPr>
      </p:pic>
      <p:sp>
        <p:nvSpPr>
          <p:cNvPr id="35" name="TextBox 34">
            <a:extLst>
              <a:ext uri="{FF2B5EF4-FFF2-40B4-BE49-F238E27FC236}">
                <a16:creationId xmlns:a16="http://schemas.microsoft.com/office/drawing/2014/main" id="{FB76C508-99A4-F703-4773-2CDE5C8DEDE0}"/>
              </a:ext>
            </a:extLst>
          </p:cNvPr>
          <p:cNvSpPr txBox="1"/>
          <p:nvPr/>
        </p:nvSpPr>
        <p:spPr>
          <a:xfrm>
            <a:off x="6702655" y="5169032"/>
            <a:ext cx="2520575" cy="229358"/>
          </a:xfrm>
          <a:prstGeom prst="rect">
            <a:avLst/>
          </a:prstGeom>
        </p:spPr>
        <p:txBody>
          <a:bodyPr wrap="square" lIns="0" tIns="0" rIns="0" bIns="0" rtlCol="0" anchor="t">
            <a:spAutoFit/>
          </a:bodyPr>
          <a:lstStyle/>
          <a:p>
            <a:pPr marL="0" lvl="1">
              <a:lnSpc>
                <a:spcPct val="150000"/>
              </a:lnSpc>
            </a:pPr>
            <a:r>
              <a:rPr lang="en-US" sz="1100" i="1" dirty="0">
                <a:solidFill>
                  <a:srgbClr val="1C1D3B"/>
                </a:solidFill>
                <a:latin typeface="Helvetica" pitchFamily="2" charset="0"/>
              </a:rPr>
              <a:t>(AMS + Hypercare)</a:t>
            </a:r>
          </a:p>
        </p:txBody>
      </p:sp>
      <p:pic>
        <p:nvPicPr>
          <p:cNvPr id="36" name="Picture 35" descr="Microsoft Azure Logo et symbole, sens, histoire, PNG, marque">
            <a:extLst>
              <a:ext uri="{FF2B5EF4-FFF2-40B4-BE49-F238E27FC236}">
                <a16:creationId xmlns:a16="http://schemas.microsoft.com/office/drawing/2014/main" id="{328BD453-A621-84A8-FE0F-F3D987F4767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0539568" y="4420489"/>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descr="Accusoft | Home">
            <a:extLst>
              <a:ext uri="{FF2B5EF4-FFF2-40B4-BE49-F238E27FC236}">
                <a16:creationId xmlns:a16="http://schemas.microsoft.com/office/drawing/2014/main" id="{252AEC57-D13A-18C9-0DB4-EC0E97D3F661}"/>
              </a:ext>
            </a:extLst>
          </p:cNvPr>
          <p:cNvPicPr>
            <a:picLocks noChangeAspect="1" noChangeArrowheads="1"/>
          </p:cNvPicPr>
          <p:nvPr/>
        </p:nvPicPr>
        <p:blipFill>
          <a:blip r:embed="rId5" cstate="email">
            <a:biLevel thresh="75000"/>
            <a:extLst>
              <a:ext uri="{BEBA8EAE-BF5A-486C-A8C5-ECC9F3942E4B}">
                <a14:imgProps xmlns:a14="http://schemas.microsoft.com/office/drawing/2010/main">
                  <a14:imgLayer r:embed="rId6">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10527993" y="4106792"/>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omepage - Schoolupdate">
            <a:extLst>
              <a:ext uri="{FF2B5EF4-FFF2-40B4-BE49-F238E27FC236}">
                <a16:creationId xmlns:a16="http://schemas.microsoft.com/office/drawing/2014/main" id="{7175300E-CCF5-1087-BFD6-D9B956756A2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42167" y="5322797"/>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12">
            <a:extLst>
              <a:ext uri="{FF2B5EF4-FFF2-40B4-BE49-F238E27FC236}">
                <a16:creationId xmlns:a16="http://schemas.microsoft.com/office/drawing/2014/main" id="{EE6BEDE4-46A5-1B91-3506-A67DCE461C93}"/>
              </a:ext>
            </a:extLst>
          </p:cNvPr>
          <p:cNvGrpSpPr/>
          <p:nvPr/>
        </p:nvGrpSpPr>
        <p:grpSpPr>
          <a:xfrm>
            <a:off x="9483724" y="4171279"/>
            <a:ext cx="668083" cy="384782"/>
            <a:chOff x="0" y="0"/>
            <a:chExt cx="1515902" cy="873083"/>
          </a:xfrm>
        </p:grpSpPr>
        <p:grpSp>
          <p:nvGrpSpPr>
            <p:cNvPr id="40" name="Group 13">
              <a:extLst>
                <a:ext uri="{FF2B5EF4-FFF2-40B4-BE49-F238E27FC236}">
                  <a16:creationId xmlns:a16="http://schemas.microsoft.com/office/drawing/2014/main" id="{B29A23F9-9E9A-196C-3237-B7C92922C4A2}"/>
                </a:ext>
              </a:extLst>
            </p:cNvPr>
            <p:cNvGrpSpPr/>
            <p:nvPr/>
          </p:nvGrpSpPr>
          <p:grpSpPr>
            <a:xfrm>
              <a:off x="11897" y="28282"/>
              <a:ext cx="812816" cy="435871"/>
              <a:chOff x="0" y="0"/>
              <a:chExt cx="514173" cy="275724"/>
            </a:xfrm>
          </p:grpSpPr>
          <p:sp>
            <p:nvSpPr>
              <p:cNvPr id="45" name="Freeform 14">
                <a:extLst>
                  <a:ext uri="{FF2B5EF4-FFF2-40B4-BE49-F238E27FC236}">
                    <a16:creationId xmlns:a16="http://schemas.microsoft.com/office/drawing/2014/main" id="{112537DB-B07D-F357-F5DB-5C4F0E800650}"/>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6" name="TextBox 15">
                <a:extLst>
                  <a:ext uri="{FF2B5EF4-FFF2-40B4-BE49-F238E27FC236}">
                    <a16:creationId xmlns:a16="http://schemas.microsoft.com/office/drawing/2014/main" id="{0150F7B6-5AE7-2CFB-DAC3-8492DA6BBC3D}"/>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41" name="Group 16">
              <a:extLst>
                <a:ext uri="{FF2B5EF4-FFF2-40B4-BE49-F238E27FC236}">
                  <a16:creationId xmlns:a16="http://schemas.microsoft.com/office/drawing/2014/main" id="{4A6E2C02-EB3D-464E-8555-DEF266688A30}"/>
                </a:ext>
              </a:extLst>
            </p:cNvPr>
            <p:cNvGrpSpPr/>
            <p:nvPr/>
          </p:nvGrpSpPr>
          <p:grpSpPr>
            <a:xfrm>
              <a:off x="670767" y="404144"/>
              <a:ext cx="812816" cy="435871"/>
              <a:chOff x="0" y="0"/>
              <a:chExt cx="514173" cy="275724"/>
            </a:xfrm>
          </p:grpSpPr>
          <p:sp>
            <p:nvSpPr>
              <p:cNvPr id="43" name="Freeform 17">
                <a:extLst>
                  <a:ext uri="{FF2B5EF4-FFF2-40B4-BE49-F238E27FC236}">
                    <a16:creationId xmlns:a16="http://schemas.microsoft.com/office/drawing/2014/main" id="{09AEC157-70AA-BC1F-B853-503E98EA8BDE}"/>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4" name="TextBox 18">
                <a:extLst>
                  <a:ext uri="{FF2B5EF4-FFF2-40B4-BE49-F238E27FC236}">
                    <a16:creationId xmlns:a16="http://schemas.microsoft.com/office/drawing/2014/main" id="{C0B9F33D-47D7-463D-C081-0A67178B3A17}"/>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42" name="Freeform 19">
              <a:extLst>
                <a:ext uri="{FF2B5EF4-FFF2-40B4-BE49-F238E27FC236}">
                  <a16:creationId xmlns:a16="http://schemas.microsoft.com/office/drawing/2014/main" id="{D79261A2-4BE7-FC96-F69D-2ACDF76AA356}"/>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47" name="Picture 2">
            <a:extLst>
              <a:ext uri="{FF2B5EF4-FFF2-40B4-BE49-F238E27FC236}">
                <a16:creationId xmlns:a16="http://schemas.microsoft.com/office/drawing/2014/main" id="{6F997E36-05D4-0BCE-3E38-A259067F80D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538107" y="4873422"/>
            <a:ext cx="463183" cy="277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F1CA149-1856-AF46-D6FD-6A4789ECFC95}"/>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6855" y="5539647"/>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4">
            <a:extLst>
              <a:ext uri="{FF2B5EF4-FFF2-40B4-BE49-F238E27FC236}">
                <a16:creationId xmlns:a16="http://schemas.microsoft.com/office/drawing/2014/main" id="{09143D79-F5F6-AB01-ACF1-5A8EDE17C57E}"/>
              </a:ext>
            </a:extLst>
          </p:cNvPr>
          <p:cNvSpPr txBox="1"/>
          <p:nvPr/>
        </p:nvSpPr>
        <p:spPr>
          <a:xfrm>
            <a:off x="9521227" y="5755650"/>
            <a:ext cx="782554" cy="21890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nvGrpSpPr>
          <p:cNvPr id="9" name="Group 8">
            <a:extLst>
              <a:ext uri="{FF2B5EF4-FFF2-40B4-BE49-F238E27FC236}">
                <a16:creationId xmlns:a16="http://schemas.microsoft.com/office/drawing/2014/main" id="{18054771-D316-DAEF-16E7-6B9C40D48050}"/>
              </a:ext>
            </a:extLst>
          </p:cNvPr>
          <p:cNvGrpSpPr/>
          <p:nvPr/>
        </p:nvGrpSpPr>
        <p:grpSpPr>
          <a:xfrm>
            <a:off x="-1013" y="-13277"/>
            <a:ext cx="12202988" cy="1890595"/>
            <a:chOff x="-10988" y="-29259"/>
            <a:chExt cx="12202988" cy="1890595"/>
          </a:xfrm>
        </p:grpSpPr>
        <p:grpSp>
          <p:nvGrpSpPr>
            <p:cNvPr id="4" name="Group 3">
              <a:extLst>
                <a:ext uri="{FF2B5EF4-FFF2-40B4-BE49-F238E27FC236}">
                  <a16:creationId xmlns:a16="http://schemas.microsoft.com/office/drawing/2014/main" id="{08158CA3-6989-09D2-BE6D-110918E0F8DC}"/>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E4155829-7A1C-948B-C73F-FCB2C59A86EC}"/>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D45B459C-B50E-4805-824B-449016EDFC72}"/>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3BF50D-D563-82EB-E8EF-B622DD7F4C11}"/>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356585-C682-601C-A3A9-65960FC26F6B}"/>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Rectangle 33">
                <a:extLst>
                  <a:ext uri="{FF2B5EF4-FFF2-40B4-BE49-F238E27FC236}">
                    <a16:creationId xmlns:a16="http://schemas.microsoft.com/office/drawing/2014/main" id="{B914EFF1-0CF1-6927-FEDC-CC606DE4D0F0}"/>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Rectangle 6">
              <a:extLst>
                <a:ext uri="{FF2B5EF4-FFF2-40B4-BE49-F238E27FC236}">
                  <a16:creationId xmlns:a16="http://schemas.microsoft.com/office/drawing/2014/main" id="{120DDB1F-ADB9-728A-462F-A423F5760FF1}"/>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4">
            <a:extLst>
              <a:ext uri="{FF2B5EF4-FFF2-40B4-BE49-F238E27FC236}">
                <a16:creationId xmlns:a16="http://schemas.microsoft.com/office/drawing/2014/main" id="{3C2124A4-0D5B-B306-91C7-002B4C183A7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9421" y="4887684"/>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4">
            <a:extLst>
              <a:ext uri="{FF2B5EF4-FFF2-40B4-BE49-F238E27FC236}">
                <a16:creationId xmlns:a16="http://schemas.microsoft.com/office/drawing/2014/main" id="{1E9B1C9C-FECA-7DA0-1245-5C1EB3B22FB4}"/>
              </a:ext>
            </a:extLst>
          </p:cNvPr>
          <p:cNvSpPr txBox="1"/>
          <p:nvPr/>
        </p:nvSpPr>
        <p:spPr>
          <a:xfrm>
            <a:off x="9516855" y="5114017"/>
            <a:ext cx="668962" cy="145937"/>
          </a:xfrm>
          <a:prstGeom prst="rect">
            <a:avLst/>
          </a:prstGeom>
        </p:spPr>
        <p:txBody>
          <a:bodyPr wrap="square" lIns="0" tIns="0" rIns="0" bIns="0" rtlCol="0" anchor="t">
            <a:spAutoFit/>
          </a:bodyPr>
          <a:lstStyle/>
          <a:p>
            <a:pPr>
              <a:lnSpc>
                <a:spcPct val="150000"/>
              </a:lnSpc>
            </a:pPr>
            <a:r>
              <a:rPr lang="en-US" sz="700" b="1" dirty="0" err="1">
                <a:solidFill>
                  <a:srgbClr val="00A3E9"/>
                </a:solidFill>
                <a:latin typeface="Helvetica" pitchFamily="2" charset="0"/>
              </a:rPr>
              <a:t>Partner</a:t>
            </a:r>
            <a:r>
              <a:rPr lang="en-US" sz="700" dirty="0" err="1">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cxnSp>
        <p:nvCxnSpPr>
          <p:cNvPr id="49" name="Straight Connector 48">
            <a:extLst>
              <a:ext uri="{FF2B5EF4-FFF2-40B4-BE49-F238E27FC236}">
                <a16:creationId xmlns:a16="http://schemas.microsoft.com/office/drawing/2014/main" id="{F191830C-20B4-8851-E27B-3D16CF6998DA}"/>
              </a:ext>
            </a:extLst>
          </p:cNvPr>
          <p:cNvCxnSpPr>
            <a:cxnSpLocks/>
          </p:cNvCxnSpPr>
          <p:nvPr/>
        </p:nvCxnSpPr>
        <p:spPr>
          <a:xfrm>
            <a:off x="4200437" y="407633"/>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8E84CC91-6BEA-A52F-09E0-BB52498BDE89}"/>
              </a:ext>
            </a:extLst>
          </p:cNvPr>
          <p:cNvSpPr txBox="1"/>
          <p:nvPr/>
        </p:nvSpPr>
        <p:spPr>
          <a:xfrm>
            <a:off x="4695776"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7AF39576-4C98-B0E1-730F-503B35C47EFA}"/>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CDD348BE-BE24-CD46-34C6-129076B19D1E}"/>
              </a:ext>
            </a:extLst>
          </p:cNvPr>
          <p:cNvSpPr txBox="1"/>
          <p:nvPr/>
        </p:nvSpPr>
        <p:spPr>
          <a:xfrm>
            <a:off x="6527825" y="584135"/>
            <a:ext cx="1326950"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715B2C91-EEAC-DA95-27E9-BFA4817DDD48}"/>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TB of Data</a:t>
            </a:r>
          </a:p>
          <a:p>
            <a:pPr algn="ctr"/>
            <a:r>
              <a:rPr lang="en-US" sz="1200" dirty="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77469667-7105-3FC0-DCAC-2E64D6F51D62}"/>
              </a:ext>
            </a:extLst>
          </p:cNvPr>
          <p:cNvSpPr txBox="1"/>
          <p:nvPr/>
        </p:nvSpPr>
        <p:spPr>
          <a:xfrm>
            <a:off x="8491431"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22+</a:t>
            </a:r>
          </a:p>
        </p:txBody>
      </p:sp>
      <p:sp>
        <p:nvSpPr>
          <p:cNvPr id="55" name="TextBox 28">
            <a:extLst>
              <a:ext uri="{FF2B5EF4-FFF2-40B4-BE49-F238E27FC236}">
                <a16:creationId xmlns:a16="http://schemas.microsoft.com/office/drawing/2014/main" id="{49D5AC29-0843-CFBE-C0E2-557F4E7C7112}"/>
              </a:ext>
            </a:extLst>
          </p:cNvPr>
          <p:cNvSpPr txBox="1"/>
          <p:nvPr/>
        </p:nvSpPr>
        <p:spPr>
          <a:xfrm>
            <a:off x="8428988" y="898227"/>
            <a:ext cx="1249189"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Years Evolving Companies</a:t>
            </a:r>
          </a:p>
        </p:txBody>
      </p:sp>
      <p:sp>
        <p:nvSpPr>
          <p:cNvPr id="56" name="TextBox 28">
            <a:extLst>
              <a:ext uri="{FF2B5EF4-FFF2-40B4-BE49-F238E27FC236}">
                <a16:creationId xmlns:a16="http://schemas.microsoft.com/office/drawing/2014/main" id="{F539917A-14A0-E079-A2AA-D11E2A89CF78}"/>
              </a:ext>
            </a:extLst>
          </p:cNvPr>
          <p:cNvSpPr txBox="1"/>
          <p:nvPr/>
        </p:nvSpPr>
        <p:spPr>
          <a:xfrm>
            <a:off x="10317983"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0A27A29B-4099-8319-F910-4C1AE37447E4}"/>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032842D7-02A6-BAA6-9920-20683967DBFC}"/>
              </a:ext>
            </a:extLst>
          </p:cNvPr>
          <p:cNvSpPr txBox="1"/>
          <p:nvPr/>
        </p:nvSpPr>
        <p:spPr>
          <a:xfrm>
            <a:off x="271312" y="1237686"/>
            <a:ext cx="3501614" cy="253916"/>
          </a:xfrm>
          <a:prstGeom prst="rect">
            <a:avLst/>
          </a:prstGeom>
          <a:noFill/>
        </p:spPr>
        <p:txBody>
          <a:bodyPr wrap="square">
            <a:spAutoFit/>
          </a:bodyPr>
          <a:lstStyle/>
          <a:p>
            <a:pPr algn="ctr"/>
            <a:r>
              <a:rPr lang="en-US" sz="1050" b="1" i="0" u="none" strike="noStrike" dirty="0">
                <a:solidFill>
                  <a:schemeClr val="accent6"/>
                </a:solidFill>
                <a:effectLst/>
                <a:latin typeface="Helvetica" pitchFamily="2" charset="0"/>
              </a:rPr>
              <a:t>Driving Innovation, Empowering Transformations.</a:t>
            </a:r>
            <a:endParaRPr lang="en-US" sz="1050" b="1" dirty="0">
              <a:solidFill>
                <a:schemeClr val="accent6"/>
              </a:solidFill>
              <a:latin typeface="Helvetica" pitchFamily="2" charset="0"/>
            </a:endParaRPr>
          </a:p>
        </p:txBody>
      </p:sp>
      <p:pic>
        <p:nvPicPr>
          <p:cNvPr id="17" name="Picture 16" descr="A black background with white text&#10;&#10;AI-generated content may be incorrect.">
            <a:extLst>
              <a:ext uri="{FF2B5EF4-FFF2-40B4-BE49-F238E27FC236}">
                <a16:creationId xmlns:a16="http://schemas.microsoft.com/office/drawing/2014/main" id="{5C9871A9-5B03-4C42-C913-FD664447768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94502" y="193513"/>
            <a:ext cx="3609393" cy="1158805"/>
          </a:xfrm>
          <a:prstGeom prst="rect">
            <a:avLst/>
          </a:prstGeom>
        </p:spPr>
      </p:pic>
      <p:pic>
        <p:nvPicPr>
          <p:cNvPr id="10" name="Picture 9" descr="A blue text on a black background&#10;&#10;AI-generated content may be incorrect.">
            <a:extLst>
              <a:ext uri="{FF2B5EF4-FFF2-40B4-BE49-F238E27FC236}">
                <a16:creationId xmlns:a16="http://schemas.microsoft.com/office/drawing/2014/main" id="{0913D9F6-8B62-DB76-D243-8DBDF920193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15867" y="5652941"/>
            <a:ext cx="1263099" cy="423648"/>
          </a:xfrm>
          <a:prstGeom prst="rect">
            <a:avLst/>
          </a:prstGeom>
        </p:spPr>
      </p:pic>
    </p:spTree>
    <p:extLst>
      <p:ext uri="{BB962C8B-B14F-4D97-AF65-F5344CB8AC3E}">
        <p14:creationId xmlns:p14="http://schemas.microsoft.com/office/powerpoint/2010/main" val="2980731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Placeholder 5" descr="A person sitting at a desk with a computer and papers&#10;&#10;Description automatically generated">
            <a:extLst>
              <a:ext uri="{FF2B5EF4-FFF2-40B4-BE49-F238E27FC236}">
                <a16:creationId xmlns:a16="http://schemas.microsoft.com/office/drawing/2014/main" id="{4E9860AE-313D-2CB2-2BB1-028248542CE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457" r="24457"/>
          <a:stretch/>
        </p:blipFill>
        <p:spPr/>
      </p:pic>
      <p:sp>
        <p:nvSpPr>
          <p:cNvPr id="3" name="Text Placeholder 2">
            <a:extLst>
              <a:ext uri="{FF2B5EF4-FFF2-40B4-BE49-F238E27FC236}">
                <a16:creationId xmlns:a16="http://schemas.microsoft.com/office/drawing/2014/main" id="{55FF724F-5BF1-1FBB-9C2D-75075A35CF4F}"/>
              </a:ext>
            </a:extLst>
          </p:cNvPr>
          <p:cNvSpPr>
            <a:spLocks noGrp="1"/>
          </p:cNvSpPr>
          <p:nvPr>
            <p:ph type="body" sz="quarter" idx="11"/>
          </p:nvPr>
        </p:nvSpPr>
        <p:spPr/>
        <p:txBody>
          <a:bodyPr/>
          <a:lstStyle/>
          <a:p>
            <a:pPr>
              <a:lnSpc>
                <a:spcPct val="100000"/>
              </a:lnSpc>
              <a:spcAft>
                <a:spcPts val="1200"/>
              </a:spcAft>
            </a:pPr>
            <a:r>
              <a:rPr lang="en-US" sz="2000" dirty="0"/>
              <a:t>Challenges of Invoice Accruals</a:t>
            </a:r>
          </a:p>
          <a:p>
            <a:pPr>
              <a:lnSpc>
                <a:spcPct val="100000"/>
              </a:lnSpc>
              <a:spcAft>
                <a:spcPts val="1200"/>
              </a:spcAft>
            </a:pPr>
            <a:r>
              <a:rPr lang="en-US" sz="2000" dirty="0"/>
              <a:t>Invoice Accrual Automation for SAP Invoice Management </a:t>
            </a:r>
          </a:p>
          <a:p>
            <a:pPr>
              <a:lnSpc>
                <a:spcPct val="100000"/>
              </a:lnSpc>
              <a:spcAft>
                <a:spcPts val="1200"/>
              </a:spcAft>
            </a:pPr>
            <a:r>
              <a:rPr lang="en-US" sz="2000" dirty="0"/>
              <a:t>The Auritas Intelligent Accrual</a:t>
            </a:r>
          </a:p>
          <a:p>
            <a:pPr>
              <a:lnSpc>
                <a:spcPct val="100000"/>
              </a:lnSpc>
              <a:spcAft>
                <a:spcPts val="1200"/>
              </a:spcAft>
            </a:pPr>
            <a:r>
              <a:rPr lang="en-US" sz="2000" dirty="0"/>
              <a:t>Benefits of Accruals Automation</a:t>
            </a:r>
          </a:p>
          <a:p>
            <a:pPr>
              <a:lnSpc>
                <a:spcPct val="100000"/>
              </a:lnSpc>
              <a:spcAft>
                <a:spcPts val="1200"/>
              </a:spcAft>
            </a:pPr>
            <a:r>
              <a:rPr lang="en-US" sz="2000" dirty="0"/>
              <a:t>Positioning &amp; Pricing</a:t>
            </a:r>
          </a:p>
          <a:p>
            <a:pPr>
              <a:lnSpc>
                <a:spcPct val="100000"/>
              </a:lnSpc>
              <a:spcAft>
                <a:spcPts val="1200"/>
              </a:spcAft>
            </a:pPr>
            <a:r>
              <a:rPr lang="en-US" sz="2000" dirty="0"/>
              <a:t>Q&amp;A</a:t>
            </a:r>
          </a:p>
        </p:txBody>
      </p:sp>
    </p:spTree>
    <p:extLst>
      <p:ext uri="{BB962C8B-B14F-4D97-AF65-F5344CB8AC3E}">
        <p14:creationId xmlns:p14="http://schemas.microsoft.com/office/powerpoint/2010/main" val="258187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2E2307-BABE-6938-9B39-F24B659CBC09}"/>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0275" b="30275"/>
          <a:stretch/>
        </p:blipFill>
        <p:spPr/>
      </p:pic>
      <p:sp>
        <p:nvSpPr>
          <p:cNvPr id="4" name="Text Placeholder 3">
            <a:extLst>
              <a:ext uri="{FF2B5EF4-FFF2-40B4-BE49-F238E27FC236}">
                <a16:creationId xmlns:a16="http://schemas.microsoft.com/office/drawing/2014/main" id="{A9412B6B-5E55-934C-03E9-692118514542}"/>
              </a:ext>
            </a:extLst>
          </p:cNvPr>
          <p:cNvSpPr>
            <a:spLocks noGrp="1"/>
          </p:cNvSpPr>
          <p:nvPr>
            <p:ph type="body" sz="quarter" idx="12"/>
          </p:nvPr>
        </p:nvSpPr>
        <p:spPr/>
        <p:txBody>
          <a:bodyPr/>
          <a:lstStyle/>
          <a:p>
            <a:r>
              <a:rPr lang="en-US" dirty="0"/>
              <a:t>Challenges of Invoice Accruals</a:t>
            </a:r>
          </a:p>
        </p:txBody>
      </p:sp>
    </p:spTree>
    <p:extLst>
      <p:ext uri="{BB962C8B-B14F-4D97-AF65-F5344CB8AC3E}">
        <p14:creationId xmlns:p14="http://schemas.microsoft.com/office/powerpoint/2010/main" val="1383951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E3133C-57F1-9CFF-7887-8C8DFBFE8758}"/>
              </a:ext>
            </a:extLst>
          </p:cNvPr>
          <p:cNvSpPr>
            <a:spLocks noGrp="1"/>
          </p:cNvSpPr>
          <p:nvPr>
            <p:ph type="body" sz="quarter" idx="12"/>
          </p:nvPr>
        </p:nvSpPr>
        <p:spPr>
          <a:xfrm>
            <a:off x="527354" y="1709221"/>
            <a:ext cx="4972694" cy="2180391"/>
          </a:xfrm>
        </p:spPr>
        <p:txBody>
          <a:bodyPr>
            <a:normAutofit/>
          </a:bodyPr>
          <a:lstStyle/>
          <a:p>
            <a:r>
              <a:rPr lang="en-US" sz="3000" dirty="0"/>
              <a:t>90% of accounting teams reported facing significant challenges with their accruals process.</a:t>
            </a:r>
          </a:p>
        </p:txBody>
      </p:sp>
      <p:sp>
        <p:nvSpPr>
          <p:cNvPr id="4" name="Text Placeholder 3">
            <a:extLst>
              <a:ext uri="{FF2B5EF4-FFF2-40B4-BE49-F238E27FC236}">
                <a16:creationId xmlns:a16="http://schemas.microsoft.com/office/drawing/2014/main" id="{68575340-AE4F-2A08-A4D8-95A828E7713C}"/>
              </a:ext>
            </a:extLst>
          </p:cNvPr>
          <p:cNvSpPr>
            <a:spLocks noGrp="1"/>
          </p:cNvSpPr>
          <p:nvPr>
            <p:ph type="body" sz="quarter" idx="11"/>
          </p:nvPr>
        </p:nvSpPr>
        <p:spPr>
          <a:xfrm>
            <a:off x="527354" y="3889612"/>
            <a:ext cx="5245544" cy="764275"/>
          </a:xfrm>
        </p:spPr>
        <p:txBody>
          <a:bodyPr/>
          <a:lstStyle/>
          <a:p>
            <a:pPr algn="r"/>
            <a:r>
              <a:rPr lang="en-US" sz="1400" dirty="0"/>
              <a:t>– The Institute of Finance and Management</a:t>
            </a:r>
          </a:p>
        </p:txBody>
      </p:sp>
      <p:pic>
        <p:nvPicPr>
          <p:cNvPr id="6" name="Picture Placeholder 5" descr="A person sitting at a desk writing on a paper&#10;&#10;Description automatically generated">
            <a:extLst>
              <a:ext uri="{FF2B5EF4-FFF2-40B4-BE49-F238E27FC236}">
                <a16:creationId xmlns:a16="http://schemas.microsoft.com/office/drawing/2014/main" id="{394EC1E9-5EBC-070E-F534-4C0656A8661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3254" r="23254"/>
          <a:stretch/>
        </p:blipFill>
        <p:spPr/>
      </p:pic>
    </p:spTree>
    <p:extLst>
      <p:ext uri="{BB962C8B-B14F-4D97-AF65-F5344CB8AC3E}">
        <p14:creationId xmlns:p14="http://schemas.microsoft.com/office/powerpoint/2010/main" val="69367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18" name="Round Single Corner Rectangle 17">
            <a:extLst>
              <a:ext uri="{FF2B5EF4-FFF2-40B4-BE49-F238E27FC236}">
                <a16:creationId xmlns:a16="http://schemas.microsoft.com/office/drawing/2014/main" id="{FC8C7074-3837-6C5D-2A6D-691978BF85FF}"/>
              </a:ext>
            </a:extLst>
          </p:cNvPr>
          <p:cNvSpPr/>
          <p:nvPr/>
        </p:nvSpPr>
        <p:spPr>
          <a:xfrm>
            <a:off x="2142478" y="4254887"/>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B1D3A"/>
              </a:solidFill>
              <a:latin typeface="Helvetica" pitchFamily="2" charset="0"/>
            </a:endParaRPr>
          </a:p>
        </p:txBody>
      </p:sp>
      <p:sp>
        <p:nvSpPr>
          <p:cNvPr id="19" name="Round Single Corner Rectangle 18">
            <a:extLst>
              <a:ext uri="{FF2B5EF4-FFF2-40B4-BE49-F238E27FC236}">
                <a16:creationId xmlns:a16="http://schemas.microsoft.com/office/drawing/2014/main" id="{F96EDC26-ACD1-F6C6-4A18-9591870655DA}"/>
              </a:ext>
            </a:extLst>
          </p:cNvPr>
          <p:cNvSpPr/>
          <p:nvPr/>
        </p:nvSpPr>
        <p:spPr>
          <a:xfrm>
            <a:off x="6004407" y="4254887"/>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B1D3A"/>
              </a:solidFill>
              <a:latin typeface="Helvetica" pitchFamily="2" charset="0"/>
            </a:endParaRPr>
          </a:p>
        </p:txBody>
      </p:sp>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8" name="Rectangle 7">
            <a:extLst>
              <a:ext uri="{FF2B5EF4-FFF2-40B4-BE49-F238E27FC236}">
                <a16:creationId xmlns:a16="http://schemas.microsoft.com/office/drawing/2014/main" id="{D1AA424F-6113-707F-CCD4-99BB15AE7C3E}"/>
              </a:ext>
            </a:extLst>
          </p:cNvPr>
          <p:cNvSpPr/>
          <p:nvPr/>
        </p:nvSpPr>
        <p:spPr>
          <a:xfrm>
            <a:off x="-10886" y="549327"/>
            <a:ext cx="174171" cy="1054624"/>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prstGeom prst="rect">
            <a:avLst/>
          </a:prstGeom>
        </p:spPr>
        <p:txBody>
          <a:bodyPr/>
          <a:lstStyle/>
          <a:p>
            <a:pPr marL="0" indent="0">
              <a:lnSpc>
                <a:spcPct val="100000"/>
              </a:lnSpc>
              <a:spcBef>
                <a:spcPts val="600"/>
              </a:spcBef>
              <a:buNone/>
            </a:pPr>
            <a:r>
              <a:rPr lang="en-US" sz="3200" dirty="0">
                <a:solidFill>
                  <a:srgbClr val="1B1D3A"/>
                </a:solidFill>
              </a:rPr>
              <a:t>Common AP Accrual Challenges:</a:t>
            </a:r>
          </a:p>
        </p:txBody>
      </p:sp>
      <p:sp>
        <p:nvSpPr>
          <p:cNvPr id="5" name="Rectangle 4">
            <a:extLst>
              <a:ext uri="{FF2B5EF4-FFF2-40B4-BE49-F238E27FC236}">
                <a16:creationId xmlns:a16="http://schemas.microsoft.com/office/drawing/2014/main" id="{DEB20F95-36C2-D56A-DF1C-C9FA9FDA551F}"/>
              </a:ext>
            </a:extLst>
          </p:cNvPr>
          <p:cNvSpPr/>
          <p:nvPr/>
        </p:nvSpPr>
        <p:spPr>
          <a:xfrm>
            <a:off x="626031" y="2826027"/>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latin typeface="Helvetica" pitchFamily="2" charset="0"/>
              </a:rPr>
              <a:t>Manual and Time-Consuming Process</a:t>
            </a:r>
          </a:p>
          <a:p>
            <a:endParaRPr lang="en-US" sz="1200" dirty="0">
              <a:solidFill>
                <a:srgbClr val="1B1D3A"/>
              </a:solidFill>
              <a:latin typeface="Helvetica" pitchFamily="2" charset="0"/>
            </a:endParaRPr>
          </a:p>
          <a:p>
            <a:r>
              <a:rPr lang="en-US" sz="1200" dirty="0">
                <a:solidFill>
                  <a:srgbClr val="1B1D3A"/>
                </a:solidFill>
                <a:latin typeface="Helvetica" pitchFamily="2" charset="0"/>
              </a:rPr>
              <a:t>Heavily on manual tasks, consuming significant time and resources.</a:t>
            </a:r>
          </a:p>
          <a:p>
            <a:r>
              <a:rPr lang="en-US" sz="1200" dirty="0">
                <a:solidFill>
                  <a:srgbClr val="1B1D3A"/>
                </a:solidFill>
                <a:latin typeface="Helvetica" pitchFamily="2" charset="0"/>
              </a:rPr>
              <a:t>More susceptible to errors.</a:t>
            </a:r>
          </a:p>
          <a:p>
            <a:endParaRPr lang="en-US" sz="1200" dirty="0">
              <a:solidFill>
                <a:srgbClr val="1B1D3A"/>
              </a:solidFill>
              <a:latin typeface="Helvetica" pitchFamily="2" charset="0"/>
            </a:endParaRPr>
          </a:p>
        </p:txBody>
      </p:sp>
      <p:sp>
        <p:nvSpPr>
          <p:cNvPr id="13" name="Rectangle 12">
            <a:extLst>
              <a:ext uri="{FF2B5EF4-FFF2-40B4-BE49-F238E27FC236}">
                <a16:creationId xmlns:a16="http://schemas.microsoft.com/office/drawing/2014/main" id="{A6F91199-FB2E-C8DD-4C30-BA496CEC74F0}"/>
              </a:ext>
            </a:extLst>
          </p:cNvPr>
          <p:cNvSpPr/>
          <p:nvPr/>
        </p:nvSpPr>
        <p:spPr>
          <a:xfrm>
            <a:off x="2382713" y="5035843"/>
            <a:ext cx="3055986" cy="10105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Lack of Data Validation Systems</a:t>
            </a:r>
          </a:p>
          <a:p>
            <a:endParaRPr lang="en-US" sz="1200" dirty="0">
              <a:solidFill>
                <a:srgbClr val="1B1D3A"/>
              </a:solidFill>
              <a:effectLst/>
              <a:latin typeface="Helvetica" pitchFamily="2" charset="0"/>
            </a:endParaRPr>
          </a:p>
          <a:p>
            <a:r>
              <a:rPr lang="en-US" sz="1200" dirty="0">
                <a:solidFill>
                  <a:srgbClr val="1B1D3A"/>
                </a:solidFill>
                <a:latin typeface="Helvetica" pitchFamily="2" charset="0"/>
              </a:rPr>
              <a:t>Without automated checks, inaccurate data can easily go unnoticed, compromising accuracy.</a:t>
            </a:r>
          </a:p>
        </p:txBody>
      </p:sp>
      <p:sp>
        <p:nvSpPr>
          <p:cNvPr id="14" name="Rectangle 13">
            <a:extLst>
              <a:ext uri="{FF2B5EF4-FFF2-40B4-BE49-F238E27FC236}">
                <a16:creationId xmlns:a16="http://schemas.microsoft.com/office/drawing/2014/main" id="{FD2914A8-6F4E-AE6C-EBB9-2455315A80E3}"/>
              </a:ext>
            </a:extLst>
          </p:cNvPr>
          <p:cNvSpPr/>
          <p:nvPr/>
        </p:nvSpPr>
        <p:spPr>
          <a:xfrm>
            <a:off x="4510957" y="2826027"/>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Poor Visibility and Tracking</a:t>
            </a:r>
          </a:p>
          <a:p>
            <a:endParaRPr lang="en-US" sz="1200" dirty="0">
              <a:solidFill>
                <a:srgbClr val="1B1D3A"/>
              </a:solidFill>
              <a:latin typeface="Helvetica" pitchFamily="2" charset="0"/>
            </a:endParaRPr>
          </a:p>
          <a:p>
            <a:r>
              <a:rPr lang="en-US" sz="1200" dirty="0">
                <a:solidFill>
                  <a:srgbClr val="1B1D3A"/>
                </a:solidFill>
                <a:latin typeface="Helvetica" pitchFamily="2" charset="0"/>
              </a:rPr>
              <a:t>No real-time insights due to difficulty tracking accruals. Inadequate tools can cause poor visibility.</a:t>
            </a:r>
          </a:p>
        </p:txBody>
      </p:sp>
      <p:sp>
        <p:nvSpPr>
          <p:cNvPr id="15" name="Rectangle 14">
            <a:extLst>
              <a:ext uri="{FF2B5EF4-FFF2-40B4-BE49-F238E27FC236}">
                <a16:creationId xmlns:a16="http://schemas.microsoft.com/office/drawing/2014/main" id="{E5743642-B953-8674-475C-6B26D138B384}"/>
              </a:ext>
            </a:extLst>
          </p:cNvPr>
          <p:cNvSpPr/>
          <p:nvPr/>
        </p:nvSpPr>
        <p:spPr>
          <a:xfrm>
            <a:off x="6227264" y="5035843"/>
            <a:ext cx="3136735" cy="10008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Incomplete Audit Trails Documentation</a:t>
            </a:r>
          </a:p>
          <a:p>
            <a:endParaRPr lang="en-US" sz="1200" dirty="0">
              <a:solidFill>
                <a:srgbClr val="1B1D3A"/>
              </a:solidFill>
              <a:latin typeface="Helvetica" pitchFamily="2" charset="0"/>
            </a:endParaRPr>
          </a:p>
          <a:p>
            <a:r>
              <a:rPr lang="en-US" sz="1200" dirty="0">
                <a:solidFill>
                  <a:srgbClr val="1B1D3A"/>
                </a:solidFill>
                <a:latin typeface="Helvetica" pitchFamily="2" charset="0"/>
              </a:rPr>
              <a:t>Without comprehensive records, organizations cannot trace and verify accrual activities.</a:t>
            </a:r>
          </a:p>
        </p:txBody>
      </p:sp>
      <p:sp>
        <p:nvSpPr>
          <p:cNvPr id="16" name="Rectangle 15">
            <a:extLst>
              <a:ext uri="{FF2B5EF4-FFF2-40B4-BE49-F238E27FC236}">
                <a16:creationId xmlns:a16="http://schemas.microsoft.com/office/drawing/2014/main" id="{F9016BF7-EAFB-1C8C-653B-D2472C97D864}"/>
              </a:ext>
            </a:extLst>
          </p:cNvPr>
          <p:cNvSpPr/>
          <p:nvPr/>
        </p:nvSpPr>
        <p:spPr>
          <a:xfrm>
            <a:off x="8412216" y="2826027"/>
            <a:ext cx="313673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Struggle with Compliance Adherence</a:t>
            </a:r>
          </a:p>
          <a:p>
            <a:endParaRPr lang="en-US" sz="1200" dirty="0">
              <a:solidFill>
                <a:srgbClr val="1B1D3A"/>
              </a:solidFill>
              <a:latin typeface="Helvetica" pitchFamily="2" charset="0"/>
            </a:endParaRPr>
          </a:p>
          <a:p>
            <a:r>
              <a:rPr lang="en-US" sz="1200" dirty="0">
                <a:solidFill>
                  <a:srgbClr val="1B1D3A"/>
                </a:solidFill>
                <a:latin typeface="Helvetica" pitchFamily="2" charset="0"/>
              </a:rPr>
              <a:t>Without a robust system, ensuring adherence to regulations, such as GAAP, becomes a complex task.</a:t>
            </a:r>
          </a:p>
        </p:txBody>
      </p:sp>
      <p:pic>
        <p:nvPicPr>
          <p:cNvPr id="20" name="Graphic 19" descr="Hold Gesture with solid fill">
            <a:extLst>
              <a:ext uri="{FF2B5EF4-FFF2-40B4-BE49-F238E27FC236}">
                <a16:creationId xmlns:a16="http://schemas.microsoft.com/office/drawing/2014/main" id="{F57D8F8D-CDE5-BE1F-AEA1-F39EEF53C2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031" y="2197790"/>
            <a:ext cx="581975" cy="581975"/>
          </a:xfrm>
          <a:prstGeom prst="rect">
            <a:avLst/>
          </a:prstGeom>
        </p:spPr>
      </p:pic>
      <p:pic>
        <p:nvPicPr>
          <p:cNvPr id="21" name="Graphic 20" descr="Blog with solid fill">
            <a:extLst>
              <a:ext uri="{FF2B5EF4-FFF2-40B4-BE49-F238E27FC236}">
                <a16:creationId xmlns:a16="http://schemas.microsoft.com/office/drawing/2014/main" id="{501AF47D-F420-C095-C963-C202D7D09E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4972" y="2197789"/>
            <a:ext cx="581975" cy="581975"/>
          </a:xfrm>
          <a:prstGeom prst="rect">
            <a:avLst/>
          </a:prstGeom>
        </p:spPr>
      </p:pic>
      <p:pic>
        <p:nvPicPr>
          <p:cNvPr id="22" name="Graphic 21" descr="Inbox Check with solid fill">
            <a:extLst>
              <a:ext uri="{FF2B5EF4-FFF2-40B4-BE49-F238E27FC236}">
                <a16:creationId xmlns:a16="http://schemas.microsoft.com/office/drawing/2014/main" id="{93DDD1B8-880F-4EF4-0304-B6F89117AD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82713" y="4363207"/>
            <a:ext cx="648682" cy="648682"/>
          </a:xfrm>
          <a:prstGeom prst="rect">
            <a:avLst/>
          </a:prstGeom>
        </p:spPr>
      </p:pic>
      <p:pic>
        <p:nvPicPr>
          <p:cNvPr id="23" name="Graphic 22" descr="Gavel with solid fill">
            <a:extLst>
              <a:ext uri="{FF2B5EF4-FFF2-40B4-BE49-F238E27FC236}">
                <a16:creationId xmlns:a16="http://schemas.microsoft.com/office/drawing/2014/main" id="{882A9D54-4CD3-56C4-692C-61E49EBE338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62968" y="2197789"/>
            <a:ext cx="546418" cy="546418"/>
          </a:xfrm>
          <a:prstGeom prst="rect">
            <a:avLst/>
          </a:prstGeom>
        </p:spPr>
      </p:pic>
      <p:pic>
        <p:nvPicPr>
          <p:cNvPr id="24" name="Graphic 23" descr="Document with solid fill">
            <a:extLst>
              <a:ext uri="{FF2B5EF4-FFF2-40B4-BE49-F238E27FC236}">
                <a16:creationId xmlns:a16="http://schemas.microsoft.com/office/drawing/2014/main" id="{4979D895-E395-A72E-FAC0-F71E62F73A2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7264" y="4388518"/>
            <a:ext cx="581976" cy="581976"/>
          </a:xfrm>
          <a:prstGeom prst="rect">
            <a:avLst/>
          </a:prstGeom>
        </p:spPr>
      </p:pic>
    </p:spTree>
    <p:extLst>
      <p:ext uri="{BB962C8B-B14F-4D97-AF65-F5344CB8AC3E}">
        <p14:creationId xmlns:p14="http://schemas.microsoft.com/office/powerpoint/2010/main" val="325587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2357E-77B3-35B6-5959-23FC4F4A5A66}"/>
            </a:ext>
          </a:extLst>
        </p:cNvPr>
        <p:cNvGrpSpPr/>
        <p:nvPr/>
      </p:nvGrpSpPr>
      <p:grpSpPr>
        <a:xfrm>
          <a:off x="0" y="0"/>
          <a:ext cx="0" cy="0"/>
          <a:chOff x="0" y="0"/>
          <a:chExt cx="0" cy="0"/>
        </a:xfrm>
      </p:grpSpPr>
      <p:sp>
        <p:nvSpPr>
          <p:cNvPr id="2" name="Round Same Side Corner Rectangle 1">
            <a:extLst>
              <a:ext uri="{FF2B5EF4-FFF2-40B4-BE49-F238E27FC236}">
                <a16:creationId xmlns:a16="http://schemas.microsoft.com/office/drawing/2014/main" id="{37178E71-1EF9-51C0-1B3A-40D2EC1EE418}"/>
              </a:ext>
            </a:extLst>
          </p:cNvPr>
          <p:cNvSpPr/>
          <p:nvPr/>
        </p:nvSpPr>
        <p:spPr>
          <a:xfrm rot="16200000">
            <a:off x="8087039" y="566880"/>
            <a:ext cx="3179086" cy="5076424"/>
          </a:xfrm>
          <a:prstGeom prst="round2SameRect">
            <a:avLst>
              <a:gd name="adj1" fmla="val 4790"/>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E1E97EC-F8A8-B555-4AC9-08705DC93B64}"/>
              </a:ext>
            </a:extLst>
          </p:cNvPr>
          <p:cNvSpPr>
            <a:spLocks noGrp="1"/>
          </p:cNvSpPr>
          <p:nvPr>
            <p:ph type="body" sz="quarter" idx="12"/>
          </p:nvPr>
        </p:nvSpPr>
        <p:spPr/>
        <p:txBody>
          <a:bodyPr/>
          <a:lstStyle/>
          <a:p>
            <a:r>
              <a:rPr lang="en-US" dirty="0"/>
              <a:t>Manual Accrual Processing</a:t>
            </a:r>
          </a:p>
        </p:txBody>
      </p:sp>
      <p:sp>
        <p:nvSpPr>
          <p:cNvPr id="5" name="Text Placeholder 4">
            <a:extLst>
              <a:ext uri="{FF2B5EF4-FFF2-40B4-BE49-F238E27FC236}">
                <a16:creationId xmlns:a16="http://schemas.microsoft.com/office/drawing/2014/main" id="{933896EA-1F7D-6069-0F37-668BDC8D4FE2}"/>
              </a:ext>
            </a:extLst>
          </p:cNvPr>
          <p:cNvSpPr>
            <a:spLocks noGrp="1"/>
          </p:cNvSpPr>
          <p:nvPr>
            <p:ph type="body" sz="quarter" idx="4294967295"/>
          </p:nvPr>
        </p:nvSpPr>
        <p:spPr>
          <a:xfrm>
            <a:off x="7571451" y="1904459"/>
            <a:ext cx="4094162" cy="2476500"/>
          </a:xfrm>
        </p:spPr>
        <p:txBody>
          <a:bodyPr>
            <a:normAutofit fontScale="85000" lnSpcReduction="10000"/>
          </a:bodyPr>
          <a:lstStyle/>
          <a:p>
            <a:pPr marL="285750" indent="-285750">
              <a:buFont typeface="Arial" panose="020B0604020202020204" pitchFamily="34" charset="0"/>
              <a:buChar char="•"/>
            </a:pPr>
            <a:r>
              <a:rPr lang="en-US" dirty="0"/>
              <a:t>The accruals process can take from 2-4 days every month.</a:t>
            </a:r>
          </a:p>
          <a:p>
            <a:pPr marL="285750" indent="-285750">
              <a:buFont typeface="Arial" panose="020B0604020202020204" pitchFamily="34" charset="0"/>
              <a:buChar char="•"/>
            </a:pPr>
            <a:r>
              <a:rPr lang="en-US" dirty="0"/>
              <a:t>It requires multiple resources, including individuals from across the organization to address GAAP and local requirements.</a:t>
            </a:r>
          </a:p>
          <a:p>
            <a:pPr marL="285750" indent="-285750">
              <a:buFont typeface="Arial" panose="020B0604020202020204" pitchFamily="34" charset="0"/>
              <a:buChar char="•"/>
            </a:pPr>
            <a:r>
              <a:rPr lang="en-US" dirty="0"/>
              <a:t>This process often extends overtime, including the weekends.</a:t>
            </a:r>
          </a:p>
          <a:p>
            <a:pPr marL="285750" indent="-285750">
              <a:buFont typeface="Arial" panose="020B0604020202020204" pitchFamily="34" charset="0"/>
              <a:buChar char="•"/>
            </a:pPr>
            <a:r>
              <a:rPr lang="en-US" dirty="0"/>
              <a:t>Large organizations often spend over $10k a month just on the accruals process.</a:t>
            </a:r>
          </a:p>
          <a:p>
            <a:pPr marL="285750" indent="-285750">
              <a:buFont typeface="Arial" panose="020B0604020202020204" pitchFamily="34" charset="0"/>
              <a:buChar char="•"/>
            </a:pPr>
            <a:endParaRPr lang="en-US" dirty="0"/>
          </a:p>
        </p:txBody>
      </p:sp>
      <p:sp>
        <p:nvSpPr>
          <p:cNvPr id="23" name="Rectangle 22">
            <a:extLst>
              <a:ext uri="{FF2B5EF4-FFF2-40B4-BE49-F238E27FC236}">
                <a16:creationId xmlns:a16="http://schemas.microsoft.com/office/drawing/2014/main" id="{D8E78963-7C7B-F792-602A-1F47A254C197}"/>
              </a:ext>
            </a:extLst>
          </p:cNvPr>
          <p:cNvSpPr/>
          <p:nvPr/>
        </p:nvSpPr>
        <p:spPr>
          <a:xfrm>
            <a:off x="753819" y="1999861"/>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Receive Supplier Invoice</a:t>
            </a:r>
          </a:p>
        </p:txBody>
      </p:sp>
      <p:sp>
        <p:nvSpPr>
          <p:cNvPr id="24" name="Rectangle 23">
            <a:extLst>
              <a:ext uri="{FF2B5EF4-FFF2-40B4-BE49-F238E27FC236}">
                <a16:creationId xmlns:a16="http://schemas.microsoft.com/office/drawing/2014/main" id="{63FE2E05-5997-2080-6659-068790851D0B}"/>
              </a:ext>
            </a:extLst>
          </p:cNvPr>
          <p:cNvSpPr/>
          <p:nvPr/>
        </p:nvSpPr>
        <p:spPr>
          <a:xfrm>
            <a:off x="1142012" y="2571285"/>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VIM – Process Invoice</a:t>
            </a:r>
          </a:p>
        </p:txBody>
      </p:sp>
      <p:sp>
        <p:nvSpPr>
          <p:cNvPr id="25" name="Rectangle 24">
            <a:extLst>
              <a:ext uri="{FF2B5EF4-FFF2-40B4-BE49-F238E27FC236}">
                <a16:creationId xmlns:a16="http://schemas.microsoft.com/office/drawing/2014/main" id="{32590ED1-75F3-BD60-CE9D-004B154F9A6A}"/>
              </a:ext>
            </a:extLst>
          </p:cNvPr>
          <p:cNvSpPr/>
          <p:nvPr/>
        </p:nvSpPr>
        <p:spPr>
          <a:xfrm>
            <a:off x="1577642" y="3142709"/>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Invoices not posted/failed validation</a:t>
            </a:r>
          </a:p>
        </p:txBody>
      </p:sp>
      <p:sp>
        <p:nvSpPr>
          <p:cNvPr id="26" name="Rectangle 25">
            <a:extLst>
              <a:ext uri="{FF2B5EF4-FFF2-40B4-BE49-F238E27FC236}">
                <a16:creationId xmlns:a16="http://schemas.microsoft.com/office/drawing/2014/main" id="{DDA403AB-2A7E-E8F7-DA0B-9B7C8747DCE6}"/>
              </a:ext>
            </a:extLst>
          </p:cNvPr>
          <p:cNvSpPr/>
          <p:nvPr/>
        </p:nvSpPr>
        <p:spPr>
          <a:xfrm>
            <a:off x="1980212" y="3714133"/>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Review each and identify eligibility</a:t>
            </a:r>
          </a:p>
        </p:txBody>
      </p:sp>
      <p:sp>
        <p:nvSpPr>
          <p:cNvPr id="27" name="Rectangle 26">
            <a:extLst>
              <a:ext uri="{FF2B5EF4-FFF2-40B4-BE49-F238E27FC236}">
                <a16:creationId xmlns:a16="http://schemas.microsoft.com/office/drawing/2014/main" id="{289E5182-EE34-0AD2-765E-56940D7CBECE}"/>
              </a:ext>
            </a:extLst>
          </p:cNvPr>
          <p:cNvSpPr/>
          <p:nvPr/>
        </p:nvSpPr>
        <p:spPr>
          <a:xfrm>
            <a:off x="2411074" y="4285557"/>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Create Accrual Posting</a:t>
            </a:r>
          </a:p>
        </p:txBody>
      </p:sp>
      <p:sp>
        <p:nvSpPr>
          <p:cNvPr id="28" name="Rectangle 27">
            <a:extLst>
              <a:ext uri="{FF2B5EF4-FFF2-40B4-BE49-F238E27FC236}">
                <a16:creationId xmlns:a16="http://schemas.microsoft.com/office/drawing/2014/main" id="{7F94FCFC-A634-2D43-EB02-5F426D7B683A}"/>
              </a:ext>
            </a:extLst>
          </p:cNvPr>
          <p:cNvSpPr/>
          <p:nvPr/>
        </p:nvSpPr>
        <p:spPr>
          <a:xfrm>
            <a:off x="2870387" y="4856981"/>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Validate Posting</a:t>
            </a:r>
          </a:p>
        </p:txBody>
      </p:sp>
      <p:sp>
        <p:nvSpPr>
          <p:cNvPr id="29" name="Rectangle 28">
            <a:extLst>
              <a:ext uri="{FF2B5EF4-FFF2-40B4-BE49-F238E27FC236}">
                <a16:creationId xmlns:a16="http://schemas.microsoft.com/office/drawing/2014/main" id="{9ECA13B8-4D42-9194-86C9-A4404F776D34}"/>
              </a:ext>
            </a:extLst>
          </p:cNvPr>
          <p:cNvSpPr/>
          <p:nvPr/>
        </p:nvSpPr>
        <p:spPr>
          <a:xfrm>
            <a:off x="3350572" y="5428405"/>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Complete Month End Process</a:t>
            </a:r>
          </a:p>
        </p:txBody>
      </p:sp>
      <p:sp>
        <p:nvSpPr>
          <p:cNvPr id="30" name="Rectangle 29">
            <a:extLst>
              <a:ext uri="{FF2B5EF4-FFF2-40B4-BE49-F238E27FC236}">
                <a16:creationId xmlns:a16="http://schemas.microsoft.com/office/drawing/2014/main" id="{AE3543F9-C49B-2171-B71A-FD505E726D94}"/>
              </a:ext>
            </a:extLst>
          </p:cNvPr>
          <p:cNvSpPr/>
          <p:nvPr/>
        </p:nvSpPr>
        <p:spPr>
          <a:xfrm>
            <a:off x="3769245" y="5999829"/>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Reverse Accrual Entries</a:t>
            </a:r>
          </a:p>
        </p:txBody>
      </p:sp>
      <p:pic>
        <p:nvPicPr>
          <p:cNvPr id="42" name="Graphic 41" descr="Arrow: Rotate left with solid fill">
            <a:extLst>
              <a:ext uri="{FF2B5EF4-FFF2-40B4-BE49-F238E27FC236}">
                <a16:creationId xmlns:a16="http://schemas.microsoft.com/office/drawing/2014/main" id="{2384A0B7-3692-2A10-5991-35E5E19E92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598744" y="2495183"/>
            <a:ext cx="445781" cy="445781"/>
          </a:xfrm>
          <a:prstGeom prst="rect">
            <a:avLst/>
          </a:prstGeom>
        </p:spPr>
      </p:pic>
      <p:pic>
        <p:nvPicPr>
          <p:cNvPr id="43" name="Graphic 42" descr="Arrow: Rotate left with solid fill">
            <a:extLst>
              <a:ext uri="{FF2B5EF4-FFF2-40B4-BE49-F238E27FC236}">
                <a16:creationId xmlns:a16="http://schemas.microsoft.com/office/drawing/2014/main" id="{9785B0B5-1D16-B793-76E8-DD4A9B78C4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1044525" y="3057027"/>
            <a:ext cx="445781" cy="445781"/>
          </a:xfrm>
          <a:prstGeom prst="rect">
            <a:avLst/>
          </a:prstGeom>
        </p:spPr>
      </p:pic>
      <p:pic>
        <p:nvPicPr>
          <p:cNvPr id="44" name="Graphic 43" descr="Arrow: Rotate left with solid fill">
            <a:extLst>
              <a:ext uri="{FF2B5EF4-FFF2-40B4-BE49-F238E27FC236}">
                <a16:creationId xmlns:a16="http://schemas.microsoft.com/office/drawing/2014/main" id="{A0C8B2AC-7AFF-58E9-2C03-52784171A4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1458545" y="3618871"/>
            <a:ext cx="445781" cy="445781"/>
          </a:xfrm>
          <a:prstGeom prst="rect">
            <a:avLst/>
          </a:prstGeom>
        </p:spPr>
      </p:pic>
      <p:pic>
        <p:nvPicPr>
          <p:cNvPr id="45" name="Graphic 44" descr="Arrow: Rotate left with solid fill">
            <a:extLst>
              <a:ext uri="{FF2B5EF4-FFF2-40B4-BE49-F238E27FC236}">
                <a16:creationId xmlns:a16="http://schemas.microsoft.com/office/drawing/2014/main" id="{52577E2F-D683-C171-0198-E848CBAB9C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1904326" y="4220677"/>
            <a:ext cx="445781" cy="445781"/>
          </a:xfrm>
          <a:prstGeom prst="rect">
            <a:avLst/>
          </a:prstGeom>
        </p:spPr>
      </p:pic>
      <p:pic>
        <p:nvPicPr>
          <p:cNvPr id="46" name="Graphic 45" descr="Arrow: Rotate left with solid fill">
            <a:extLst>
              <a:ext uri="{FF2B5EF4-FFF2-40B4-BE49-F238E27FC236}">
                <a16:creationId xmlns:a16="http://schemas.microsoft.com/office/drawing/2014/main" id="{D0A227F7-E8FE-F8C3-45D8-D95E34F9B0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2350108" y="4788226"/>
            <a:ext cx="445781" cy="445781"/>
          </a:xfrm>
          <a:prstGeom prst="rect">
            <a:avLst/>
          </a:prstGeom>
        </p:spPr>
      </p:pic>
      <p:pic>
        <p:nvPicPr>
          <p:cNvPr id="47" name="Graphic 46" descr="Arrow: Rotate left with solid fill">
            <a:extLst>
              <a:ext uri="{FF2B5EF4-FFF2-40B4-BE49-F238E27FC236}">
                <a16:creationId xmlns:a16="http://schemas.microsoft.com/office/drawing/2014/main" id="{6E004861-EF16-2912-A2F4-FD2B1801FC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2795889" y="5350070"/>
            <a:ext cx="445781" cy="445781"/>
          </a:xfrm>
          <a:prstGeom prst="rect">
            <a:avLst/>
          </a:prstGeom>
        </p:spPr>
      </p:pic>
      <p:pic>
        <p:nvPicPr>
          <p:cNvPr id="48" name="Graphic 47" descr="Arrow: Rotate left with solid fill">
            <a:extLst>
              <a:ext uri="{FF2B5EF4-FFF2-40B4-BE49-F238E27FC236}">
                <a16:creationId xmlns:a16="http://schemas.microsoft.com/office/drawing/2014/main" id="{430B95BC-EC46-1126-2BD6-A588B575C3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3209909" y="5911914"/>
            <a:ext cx="445781" cy="445781"/>
          </a:xfrm>
          <a:prstGeom prst="rect">
            <a:avLst/>
          </a:prstGeom>
        </p:spPr>
      </p:pic>
      <p:pic>
        <p:nvPicPr>
          <p:cNvPr id="51" name="Graphic 50" descr="Arrow: Clockwise curve with solid fill">
            <a:extLst>
              <a:ext uri="{FF2B5EF4-FFF2-40B4-BE49-F238E27FC236}">
                <a16:creationId xmlns:a16="http://schemas.microsoft.com/office/drawing/2014/main" id="{DB2CE543-1787-B402-2D14-5A0C57C2B31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flipV="1">
            <a:off x="165659" y="1964265"/>
            <a:ext cx="506147" cy="506147"/>
          </a:xfrm>
          <a:prstGeom prst="rect">
            <a:avLst/>
          </a:prstGeom>
        </p:spPr>
      </p:pic>
    </p:spTree>
    <p:extLst>
      <p:ext uri="{BB962C8B-B14F-4D97-AF65-F5344CB8AC3E}">
        <p14:creationId xmlns:p14="http://schemas.microsoft.com/office/powerpoint/2010/main" val="148894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25CE6582-50A7-B592-347C-B3D6CE086E4D}"/>
              </a:ext>
            </a:extLst>
          </p:cNvPr>
          <p:cNvGrpSpPr/>
          <p:nvPr/>
        </p:nvGrpSpPr>
        <p:grpSpPr>
          <a:xfrm>
            <a:off x="162582" y="1803113"/>
            <a:ext cx="9385404" cy="4011549"/>
            <a:chOff x="529375" y="1573228"/>
            <a:chExt cx="8899711" cy="3803952"/>
          </a:xfrm>
        </p:grpSpPr>
        <p:sp>
          <p:nvSpPr>
            <p:cNvPr id="4" name="Rectangle: Rounded Corners 3">
              <a:extLst>
                <a:ext uri="{FF2B5EF4-FFF2-40B4-BE49-F238E27FC236}">
                  <a16:creationId xmlns:a16="http://schemas.microsoft.com/office/drawing/2014/main" id="{DCDC8A95-CCAD-A66D-5DFE-10CB9842B9DF}"/>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ectangle: Rounded Corners 4">
              <a:extLst>
                <a:ext uri="{FF2B5EF4-FFF2-40B4-BE49-F238E27FC236}">
                  <a16:creationId xmlns:a16="http://schemas.microsoft.com/office/drawing/2014/main" id="{40D58EDB-A0AD-3E6D-ABF2-DECF0A936D4B}"/>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ectangle: Rounded Corners 5">
              <a:extLst>
                <a:ext uri="{FF2B5EF4-FFF2-40B4-BE49-F238E27FC236}">
                  <a16:creationId xmlns:a16="http://schemas.microsoft.com/office/drawing/2014/main" id="{0FF6378B-060C-626A-938E-6B6B1BA270E7}"/>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Rectangle: Rounded Corners 8">
              <a:extLst>
                <a:ext uri="{FF2B5EF4-FFF2-40B4-BE49-F238E27FC236}">
                  <a16:creationId xmlns:a16="http://schemas.microsoft.com/office/drawing/2014/main" id="{82AEC91C-0286-C9DD-0802-F447E5347D20}"/>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0" name="Oval 29">
              <a:extLst>
                <a:ext uri="{FF2B5EF4-FFF2-40B4-BE49-F238E27FC236}">
                  <a16:creationId xmlns:a16="http://schemas.microsoft.com/office/drawing/2014/main" id="{470A7FC6-6F8C-674D-9ECC-1966CD6ADF96}"/>
                </a:ext>
              </a:extLst>
            </p:cNvPr>
            <p:cNvSpPr/>
            <p:nvPr/>
          </p:nvSpPr>
          <p:spPr>
            <a:xfrm>
              <a:off x="1081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1" name="Oval 30">
              <a:extLst>
                <a:ext uri="{FF2B5EF4-FFF2-40B4-BE49-F238E27FC236}">
                  <a16:creationId xmlns:a16="http://schemas.microsoft.com/office/drawing/2014/main" id="{DF48BC31-11C6-2A5B-3535-999E10F2EC9A}"/>
                </a:ext>
              </a:extLst>
            </p:cNvPr>
            <p:cNvSpPr/>
            <p:nvPr/>
          </p:nvSpPr>
          <p:spPr>
            <a:xfrm>
              <a:off x="2547752"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3" name="Oval 32">
              <a:extLst>
                <a:ext uri="{FF2B5EF4-FFF2-40B4-BE49-F238E27FC236}">
                  <a16:creationId xmlns:a16="http://schemas.microsoft.com/office/drawing/2014/main" id="{A53EFBAC-9E3D-16F7-3292-3DBA779D40BD}"/>
                </a:ext>
              </a:extLst>
            </p:cNvPr>
            <p:cNvSpPr/>
            <p:nvPr/>
          </p:nvSpPr>
          <p:spPr>
            <a:xfrm>
              <a:off x="401234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4" name="Oval 33">
              <a:extLst>
                <a:ext uri="{FF2B5EF4-FFF2-40B4-BE49-F238E27FC236}">
                  <a16:creationId xmlns:a16="http://schemas.microsoft.com/office/drawing/2014/main" id="{DBDCA84C-55CE-4828-DD3F-B51BBFDA7935}"/>
                </a:ext>
              </a:extLst>
            </p:cNvPr>
            <p:cNvSpPr/>
            <p:nvPr/>
          </p:nvSpPr>
          <p:spPr>
            <a:xfrm>
              <a:off x="547847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5" name="Oval 34">
              <a:extLst>
                <a:ext uri="{FF2B5EF4-FFF2-40B4-BE49-F238E27FC236}">
                  <a16:creationId xmlns:a16="http://schemas.microsoft.com/office/drawing/2014/main" id="{520DF705-9947-F45D-BAD1-262E5D379A59}"/>
                </a:ext>
              </a:extLst>
            </p:cNvPr>
            <p:cNvSpPr/>
            <p:nvPr/>
          </p:nvSpPr>
          <p:spPr>
            <a:xfrm>
              <a:off x="693348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Oval 35">
              <a:extLst>
                <a:ext uri="{FF2B5EF4-FFF2-40B4-BE49-F238E27FC236}">
                  <a16:creationId xmlns:a16="http://schemas.microsoft.com/office/drawing/2014/main" id="{89235C9B-A8E8-50ED-16EB-2DB68C520F9A}"/>
                </a:ext>
              </a:extLst>
            </p:cNvPr>
            <p:cNvSpPr/>
            <p:nvPr/>
          </p:nvSpPr>
          <p:spPr>
            <a:xfrm>
              <a:off x="8399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9" name="Straight Connector 38">
              <a:extLst>
                <a:ext uri="{FF2B5EF4-FFF2-40B4-BE49-F238E27FC236}">
                  <a16:creationId xmlns:a16="http://schemas.microsoft.com/office/drawing/2014/main" id="{EA0CF084-80E1-E940-F9BE-5FCBFD713599}"/>
                </a:ext>
              </a:extLst>
            </p:cNvPr>
            <p:cNvCxnSpPr>
              <a:cxnSpLocks/>
            </p:cNvCxnSpPr>
            <p:nvPr/>
          </p:nvCxnSpPr>
          <p:spPr>
            <a:xfrm>
              <a:off x="610665" y="3331464"/>
              <a:ext cx="7646367" cy="0"/>
            </a:xfrm>
            <a:prstGeom prst="line">
              <a:avLst/>
            </a:prstGeom>
            <a:ln w="28575">
              <a:solidFill>
                <a:srgbClr val="325BA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29EE18B9-C358-2231-B593-88AB8B74111B}"/>
                </a:ext>
              </a:extLst>
            </p:cNvPr>
            <p:cNvSpPr/>
            <p:nvPr/>
          </p:nvSpPr>
          <p:spPr>
            <a:xfrm>
              <a:off x="88519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PREPARE</a:t>
              </a:r>
            </a:p>
          </p:txBody>
        </p:sp>
        <p:sp>
          <p:nvSpPr>
            <p:cNvPr id="41" name="Rectangle: Rounded Corners 40">
              <a:extLst>
                <a:ext uri="{FF2B5EF4-FFF2-40B4-BE49-F238E27FC236}">
                  <a16:creationId xmlns:a16="http://schemas.microsoft.com/office/drawing/2014/main" id="{8CA7F205-232B-E8F7-02A1-79792A431D40}"/>
                </a:ext>
              </a:extLst>
            </p:cNvPr>
            <p:cNvSpPr/>
            <p:nvPr/>
          </p:nvSpPr>
          <p:spPr>
            <a:xfrm>
              <a:off x="235662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TRANSFORM</a:t>
              </a:r>
            </a:p>
          </p:txBody>
        </p:sp>
        <p:sp>
          <p:nvSpPr>
            <p:cNvPr id="42" name="Rectangle: Rounded Corners 41">
              <a:extLst>
                <a:ext uri="{FF2B5EF4-FFF2-40B4-BE49-F238E27FC236}">
                  <a16:creationId xmlns:a16="http://schemas.microsoft.com/office/drawing/2014/main" id="{E84634B1-438E-6E88-4476-D25E5541AA4D}"/>
                </a:ext>
              </a:extLst>
            </p:cNvPr>
            <p:cNvSpPr/>
            <p:nvPr/>
          </p:nvSpPr>
          <p:spPr>
            <a:xfrm>
              <a:off x="380683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VERIFY &amp; COMPLETE</a:t>
              </a:r>
            </a:p>
          </p:txBody>
        </p:sp>
        <p:sp>
          <p:nvSpPr>
            <p:cNvPr id="43" name="Rectangle: Rounded Corners 42">
              <a:extLst>
                <a:ext uri="{FF2B5EF4-FFF2-40B4-BE49-F238E27FC236}">
                  <a16:creationId xmlns:a16="http://schemas.microsoft.com/office/drawing/2014/main" id="{E4860145-D14B-5CC4-CC8E-1D376E740785}"/>
                </a:ext>
              </a:extLst>
            </p:cNvPr>
            <p:cNvSpPr/>
            <p:nvPr/>
          </p:nvSpPr>
          <p:spPr>
            <a:xfrm>
              <a:off x="527826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EXCEPTION HANDLING</a:t>
              </a:r>
            </a:p>
          </p:txBody>
        </p:sp>
        <p:sp>
          <p:nvSpPr>
            <p:cNvPr id="44" name="Rectangle: Rounded Corners 43">
              <a:extLst>
                <a:ext uri="{FF2B5EF4-FFF2-40B4-BE49-F238E27FC236}">
                  <a16:creationId xmlns:a16="http://schemas.microsoft.com/office/drawing/2014/main" id="{7C82478C-35AA-3A3A-16CF-9CDA71215880}"/>
                </a:ext>
              </a:extLst>
            </p:cNvPr>
            <p:cNvSpPr/>
            <p:nvPr/>
          </p:nvSpPr>
          <p:spPr>
            <a:xfrm>
              <a:off x="6744633" y="3105658"/>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APPROVE</a:t>
              </a:r>
            </a:p>
          </p:txBody>
        </p:sp>
        <p:sp>
          <p:nvSpPr>
            <p:cNvPr id="46" name="Oval 45">
              <a:extLst>
                <a:ext uri="{FF2B5EF4-FFF2-40B4-BE49-F238E27FC236}">
                  <a16:creationId xmlns:a16="http://schemas.microsoft.com/office/drawing/2014/main" id="{BF86320D-983E-07A0-C5E9-CA09D9063A03}"/>
                </a:ext>
              </a:extLst>
            </p:cNvPr>
            <p:cNvSpPr/>
            <p:nvPr/>
          </p:nvSpPr>
          <p:spPr>
            <a:xfrm>
              <a:off x="529375" y="3296920"/>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7" name="Rectangle: Rounded Corners 46">
              <a:extLst>
                <a:ext uri="{FF2B5EF4-FFF2-40B4-BE49-F238E27FC236}">
                  <a16:creationId xmlns:a16="http://schemas.microsoft.com/office/drawing/2014/main" id="{3AB8E67D-9EF9-3E02-3524-5AF0A2F2E97A}"/>
                </a:ext>
              </a:extLst>
            </p:cNvPr>
            <p:cNvSpPr/>
            <p:nvPr/>
          </p:nvSpPr>
          <p:spPr>
            <a:xfrm>
              <a:off x="8382840" y="3105658"/>
              <a:ext cx="658290"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PAY</a:t>
              </a:r>
            </a:p>
          </p:txBody>
        </p:sp>
        <p:sp>
          <p:nvSpPr>
            <p:cNvPr id="48" name="Rectangle: Rounded Corners 47">
              <a:extLst>
                <a:ext uri="{FF2B5EF4-FFF2-40B4-BE49-F238E27FC236}">
                  <a16:creationId xmlns:a16="http://schemas.microsoft.com/office/drawing/2014/main" id="{AB194E98-342D-1D4C-CE47-B562499E6A74}"/>
                </a:ext>
              </a:extLst>
            </p:cNvPr>
            <p:cNvSpPr/>
            <p:nvPr/>
          </p:nvSpPr>
          <p:spPr>
            <a:xfrm>
              <a:off x="88519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SCANNING</a:t>
              </a:r>
            </a:p>
          </p:txBody>
        </p:sp>
        <p:sp>
          <p:nvSpPr>
            <p:cNvPr id="49" name="Rectangle: Rounded Corners 48">
              <a:extLst>
                <a:ext uri="{FF2B5EF4-FFF2-40B4-BE49-F238E27FC236}">
                  <a16:creationId xmlns:a16="http://schemas.microsoft.com/office/drawing/2014/main" id="{99E50158-4470-FC57-9025-8719EA02337A}"/>
                </a:ext>
              </a:extLst>
            </p:cNvPr>
            <p:cNvSpPr/>
            <p:nvPr/>
          </p:nvSpPr>
          <p:spPr>
            <a:xfrm>
              <a:off x="88519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ARCHIVING</a:t>
              </a:r>
            </a:p>
          </p:txBody>
        </p:sp>
        <p:sp>
          <p:nvSpPr>
            <p:cNvPr id="50" name="Rectangle: Rounded Corners 49">
              <a:extLst>
                <a:ext uri="{FF2B5EF4-FFF2-40B4-BE49-F238E27FC236}">
                  <a16:creationId xmlns:a16="http://schemas.microsoft.com/office/drawing/2014/main" id="{0171DEC2-8CD5-C197-6F13-7A14E8492A1D}"/>
                </a:ext>
              </a:extLst>
            </p:cNvPr>
            <p:cNvSpPr/>
            <p:nvPr/>
          </p:nvSpPr>
          <p:spPr>
            <a:xfrm>
              <a:off x="235662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INTEGRATION</a:t>
              </a:r>
            </a:p>
          </p:txBody>
        </p:sp>
        <p:sp>
          <p:nvSpPr>
            <p:cNvPr id="51" name="Rectangle: Rounded Corners 50">
              <a:extLst>
                <a:ext uri="{FF2B5EF4-FFF2-40B4-BE49-F238E27FC236}">
                  <a16:creationId xmlns:a16="http://schemas.microsoft.com/office/drawing/2014/main" id="{90726174-D8DC-72FA-92E5-36D318B98647}"/>
                </a:ext>
              </a:extLst>
            </p:cNvPr>
            <p:cNvSpPr/>
            <p:nvPr/>
          </p:nvSpPr>
          <p:spPr>
            <a:xfrm>
              <a:off x="235662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VALIDATION</a:t>
              </a:r>
            </a:p>
          </p:txBody>
        </p:sp>
        <p:sp>
          <p:nvSpPr>
            <p:cNvPr id="52" name="Rectangle: Rounded Corners 51">
              <a:extLst>
                <a:ext uri="{FF2B5EF4-FFF2-40B4-BE49-F238E27FC236}">
                  <a16:creationId xmlns:a16="http://schemas.microsoft.com/office/drawing/2014/main" id="{AA19836E-ECAB-BD8D-82E8-B8659A0E9F30}"/>
                </a:ext>
              </a:extLst>
            </p:cNvPr>
            <p:cNvSpPr/>
            <p:nvPr/>
          </p:nvSpPr>
          <p:spPr>
            <a:xfrm>
              <a:off x="3835323" y="3651249"/>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VALIDATE DATA</a:t>
              </a:r>
            </a:p>
          </p:txBody>
        </p:sp>
        <p:sp>
          <p:nvSpPr>
            <p:cNvPr id="53" name="Rectangle: Rounded Corners 52">
              <a:extLst>
                <a:ext uri="{FF2B5EF4-FFF2-40B4-BE49-F238E27FC236}">
                  <a16:creationId xmlns:a16="http://schemas.microsoft.com/office/drawing/2014/main" id="{72817A27-7947-DD47-C42C-419A9DE38FEB}"/>
                </a:ext>
              </a:extLst>
            </p:cNvPr>
            <p:cNvSpPr/>
            <p:nvPr/>
          </p:nvSpPr>
          <p:spPr>
            <a:xfrm>
              <a:off x="5300459" y="3651248"/>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COMMENT</a:t>
              </a:r>
            </a:p>
          </p:txBody>
        </p:sp>
        <p:sp>
          <p:nvSpPr>
            <p:cNvPr id="54" name="Rectangle: Rounded Corners 53">
              <a:extLst>
                <a:ext uri="{FF2B5EF4-FFF2-40B4-BE49-F238E27FC236}">
                  <a16:creationId xmlns:a16="http://schemas.microsoft.com/office/drawing/2014/main" id="{C63057CE-E4DE-17A0-9D7A-55B806DDA1C1}"/>
                </a:ext>
              </a:extLst>
            </p:cNvPr>
            <p:cNvSpPr/>
            <p:nvPr/>
          </p:nvSpPr>
          <p:spPr>
            <a:xfrm>
              <a:off x="6735586" y="3651247"/>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POST INVOICES</a:t>
              </a:r>
            </a:p>
          </p:txBody>
        </p:sp>
        <p:sp>
          <p:nvSpPr>
            <p:cNvPr id="14" name="Text Placeholder 1">
              <a:extLst>
                <a:ext uri="{FF2B5EF4-FFF2-40B4-BE49-F238E27FC236}">
                  <a16:creationId xmlns:a16="http://schemas.microsoft.com/office/drawing/2014/main" id="{02E3E871-9A29-DD2D-0C66-23BDDE32E13F}"/>
                </a:ext>
              </a:extLst>
            </p:cNvPr>
            <p:cNvSpPr txBox="1">
              <a:spLocks/>
            </p:cNvSpPr>
            <p:nvPr/>
          </p:nvSpPr>
          <p:spPr>
            <a:xfrm>
              <a:off x="677333" y="1693333"/>
              <a:ext cx="1402927"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INTAKE</a:t>
              </a:r>
              <a:endParaRPr lang="en-US" sz="1200" dirty="0">
                <a:solidFill>
                  <a:schemeClr val="tx1">
                    <a:lumMod val="75000"/>
                    <a:lumOff val="25000"/>
                  </a:schemeClr>
                </a:solidFill>
                <a:latin typeface="Helvetica" pitchFamily="2" charset="0"/>
              </a:endParaRPr>
            </a:p>
            <a:p>
              <a:pPr algn="ctr">
                <a:spcBef>
                  <a:spcPts val="0"/>
                </a:spcBef>
              </a:pPr>
              <a:r>
                <a:rPr lang="en-US" sz="900" dirty="0">
                  <a:solidFill>
                    <a:schemeClr val="tx1">
                      <a:lumMod val="75000"/>
                      <a:lumOff val="25000"/>
                    </a:schemeClr>
                  </a:solidFill>
                  <a:latin typeface="Helvetica" pitchFamily="2" charset="0"/>
                </a:rPr>
                <a:t>(Mail/Fax/</a:t>
              </a:r>
            </a:p>
            <a:p>
              <a:pPr algn="ctr">
                <a:spcBef>
                  <a:spcPts val="0"/>
                </a:spcBef>
              </a:pPr>
              <a:r>
                <a:rPr lang="en-US" sz="900" dirty="0">
                  <a:solidFill>
                    <a:schemeClr val="tx1">
                      <a:lumMod val="75000"/>
                      <a:lumOff val="25000"/>
                    </a:schemeClr>
                  </a:solidFill>
                  <a:latin typeface="Helvetica" pitchFamily="2" charset="0"/>
                </a:rPr>
                <a:t>EDI/Entry)</a:t>
              </a:r>
            </a:p>
          </p:txBody>
        </p:sp>
        <p:sp>
          <p:nvSpPr>
            <p:cNvPr id="16" name="Text Placeholder 1">
              <a:extLst>
                <a:ext uri="{FF2B5EF4-FFF2-40B4-BE49-F238E27FC236}">
                  <a16:creationId xmlns:a16="http://schemas.microsoft.com/office/drawing/2014/main" id="{D6427CF2-1A8C-5BCE-C75C-48AD7DD1852D}"/>
                </a:ext>
              </a:extLst>
            </p:cNvPr>
            <p:cNvSpPr txBox="1">
              <a:spLocks/>
            </p:cNvSpPr>
            <p:nvPr/>
          </p:nvSpPr>
          <p:spPr>
            <a:xfrm>
              <a:off x="214783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RECOGNITION</a:t>
              </a:r>
            </a:p>
          </p:txBody>
        </p:sp>
        <p:sp>
          <p:nvSpPr>
            <p:cNvPr id="19" name="Text Placeholder 1">
              <a:extLst>
                <a:ext uri="{FF2B5EF4-FFF2-40B4-BE49-F238E27FC236}">
                  <a16:creationId xmlns:a16="http://schemas.microsoft.com/office/drawing/2014/main" id="{6B05C5DC-6E53-08FE-1A32-83270EC9DA17}"/>
                </a:ext>
              </a:extLst>
            </p:cNvPr>
            <p:cNvSpPr txBox="1">
              <a:spLocks/>
            </p:cNvSpPr>
            <p:nvPr/>
          </p:nvSpPr>
          <p:spPr>
            <a:xfrm>
              <a:off x="3635255"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VERIFICATION</a:t>
              </a:r>
            </a:p>
          </p:txBody>
        </p:sp>
        <p:sp>
          <p:nvSpPr>
            <p:cNvPr id="20" name="Text Placeholder 1">
              <a:extLst>
                <a:ext uri="{FF2B5EF4-FFF2-40B4-BE49-F238E27FC236}">
                  <a16:creationId xmlns:a16="http://schemas.microsoft.com/office/drawing/2014/main" id="{A92AE8FA-FFBC-3B9C-A571-3E8B37EF45D8}"/>
                </a:ext>
              </a:extLst>
            </p:cNvPr>
            <p:cNvSpPr txBox="1">
              <a:spLocks/>
            </p:cNvSpPr>
            <p:nvPr/>
          </p:nvSpPr>
          <p:spPr>
            <a:xfrm>
              <a:off x="5093046" y="1693333"/>
              <a:ext cx="1402929"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COLLABORATION &amp; MONITORING</a:t>
              </a:r>
            </a:p>
          </p:txBody>
        </p:sp>
        <p:sp>
          <p:nvSpPr>
            <p:cNvPr id="21" name="Text Placeholder 1">
              <a:extLst>
                <a:ext uri="{FF2B5EF4-FFF2-40B4-BE49-F238E27FC236}">
                  <a16:creationId xmlns:a16="http://schemas.microsoft.com/office/drawing/2014/main" id="{2B47123D-CFE4-8657-9F8A-DB2DA70C9CE6}"/>
                </a:ext>
              </a:extLst>
            </p:cNvPr>
            <p:cNvSpPr txBox="1">
              <a:spLocks/>
            </p:cNvSpPr>
            <p:nvPr/>
          </p:nvSpPr>
          <p:spPr>
            <a:xfrm>
              <a:off x="653737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COMPLETION</a:t>
              </a:r>
            </a:p>
          </p:txBody>
        </p:sp>
        <p:sp>
          <p:nvSpPr>
            <p:cNvPr id="23" name="Text Placeholder 1">
              <a:extLst>
                <a:ext uri="{FF2B5EF4-FFF2-40B4-BE49-F238E27FC236}">
                  <a16:creationId xmlns:a16="http://schemas.microsoft.com/office/drawing/2014/main" id="{561320DD-8DBD-F5F4-65CA-39715CB9247A}"/>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PAYMENT</a:t>
              </a:r>
            </a:p>
          </p:txBody>
        </p:sp>
        <p:cxnSp>
          <p:nvCxnSpPr>
            <p:cNvPr id="25" name="Straight Connector 24">
              <a:extLst>
                <a:ext uri="{FF2B5EF4-FFF2-40B4-BE49-F238E27FC236}">
                  <a16:creationId xmlns:a16="http://schemas.microsoft.com/office/drawing/2014/main" id="{9EAF069A-512F-1D3C-C09E-97F41D557FCB}"/>
                </a:ext>
              </a:extLst>
            </p:cNvPr>
            <p:cNvCxnSpPr>
              <a:cxnSpLocks/>
            </p:cNvCxnSpPr>
            <p:nvPr/>
          </p:nvCxnSpPr>
          <p:spPr>
            <a:xfrm>
              <a:off x="5051650" y="1755648"/>
              <a:ext cx="0" cy="3182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047FD31-411F-CA48-7E7D-988C4D3E27F6}"/>
                </a:ext>
              </a:extLst>
            </p:cNvPr>
            <p:cNvCxnSpPr>
              <a:cxnSpLocks/>
            </p:cNvCxnSpPr>
            <p:nvPr/>
          </p:nvCxnSpPr>
          <p:spPr>
            <a:xfrm>
              <a:off x="6515377" y="1755648"/>
              <a:ext cx="0" cy="3182112"/>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C346C7C-C00A-0EA0-A549-8D098E662774}"/>
                </a:ext>
              </a:extLst>
            </p:cNvPr>
            <p:cNvSpPr txBox="1"/>
            <p:nvPr/>
          </p:nvSpPr>
          <p:spPr>
            <a:xfrm>
              <a:off x="986310" y="4272915"/>
              <a:ext cx="796810" cy="182405"/>
            </a:xfrm>
            <a:prstGeom prst="rect">
              <a:avLst/>
            </a:prstGeom>
            <a:noFill/>
          </p:spPr>
          <p:txBody>
            <a:bodyPr wrap="none" rtlCol="0">
              <a:spAutoFit/>
            </a:bodyPr>
            <a:lstStyle/>
            <a:p>
              <a:pPr algn="ctr"/>
              <a:r>
                <a:rPr lang="en-US" sz="650" dirty="0">
                  <a:solidFill>
                    <a:schemeClr val="bg2">
                      <a:lumMod val="50000"/>
                    </a:schemeClr>
                  </a:solidFill>
                  <a:latin typeface="Helvetica" pitchFamily="2" charset="0"/>
                </a:rPr>
                <a:t>SAP ARCHIVING</a:t>
              </a:r>
            </a:p>
          </p:txBody>
        </p:sp>
        <p:sp>
          <p:nvSpPr>
            <p:cNvPr id="56" name="TextBox 55">
              <a:extLst>
                <a:ext uri="{FF2B5EF4-FFF2-40B4-BE49-F238E27FC236}">
                  <a16:creationId xmlns:a16="http://schemas.microsoft.com/office/drawing/2014/main" id="{6BE2AA30-FCBE-466D-9C6C-6BDB3CB30E95}"/>
                </a:ext>
              </a:extLst>
            </p:cNvPr>
            <p:cNvSpPr txBox="1"/>
            <p:nvPr/>
          </p:nvSpPr>
          <p:spPr>
            <a:xfrm>
              <a:off x="2217420" y="4252864"/>
              <a:ext cx="1238323" cy="277257"/>
            </a:xfrm>
            <a:prstGeom prst="rect">
              <a:avLst/>
            </a:prstGeom>
            <a:noFill/>
          </p:spPr>
          <p:txBody>
            <a:bodyPr wrap="square" rtlCol="0">
              <a:spAutoFit/>
            </a:bodyPr>
            <a:lstStyle/>
            <a:p>
              <a:pPr algn="ctr"/>
              <a:r>
                <a:rPr lang="en-US" sz="650" dirty="0">
                  <a:solidFill>
                    <a:schemeClr val="bg2">
                      <a:lumMod val="50000"/>
                    </a:schemeClr>
                  </a:solidFill>
                  <a:latin typeface="Helvetica" pitchFamily="2" charset="0"/>
                </a:rPr>
                <a:t>OCR OPTION FOR SAP INVOICE MANAGEMENT</a:t>
              </a:r>
            </a:p>
          </p:txBody>
        </p:sp>
        <p:cxnSp>
          <p:nvCxnSpPr>
            <p:cNvPr id="58" name="Straight Connector 57">
              <a:extLst>
                <a:ext uri="{FF2B5EF4-FFF2-40B4-BE49-F238E27FC236}">
                  <a16:creationId xmlns:a16="http://schemas.microsoft.com/office/drawing/2014/main" id="{06438204-40C7-3D12-D2DB-6729241B640B}"/>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CDF5D9EB-21AB-07E9-1B1B-0E164C330005}"/>
                </a:ext>
              </a:extLst>
            </p:cNvPr>
            <p:cNvSpPr txBox="1"/>
            <p:nvPr/>
          </p:nvSpPr>
          <p:spPr>
            <a:xfrm>
              <a:off x="1603951" y="4958997"/>
              <a:ext cx="1035458"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BUSINESS CENTER (BC)</a:t>
              </a:r>
            </a:p>
          </p:txBody>
        </p:sp>
        <p:sp>
          <p:nvSpPr>
            <p:cNvPr id="60" name="TextBox 59">
              <a:extLst>
                <a:ext uri="{FF2B5EF4-FFF2-40B4-BE49-F238E27FC236}">
                  <a16:creationId xmlns:a16="http://schemas.microsoft.com/office/drawing/2014/main" id="{4B6E53CC-005F-6E87-A900-8B5BD309FD32}"/>
                </a:ext>
              </a:extLst>
            </p:cNvPr>
            <p:cNvSpPr txBox="1"/>
            <p:nvPr/>
          </p:nvSpPr>
          <p:spPr>
            <a:xfrm>
              <a:off x="5197360" y="4958997"/>
              <a:ext cx="1182901"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SAP INVOICE MANAGEMENT</a:t>
              </a:r>
            </a:p>
          </p:txBody>
        </p:sp>
        <p:sp>
          <p:nvSpPr>
            <p:cNvPr id="61" name="TextBox 60">
              <a:extLst>
                <a:ext uri="{FF2B5EF4-FFF2-40B4-BE49-F238E27FC236}">
                  <a16:creationId xmlns:a16="http://schemas.microsoft.com/office/drawing/2014/main" id="{7EF7EF71-3DF7-F1E0-ACDA-9402CB66368C}"/>
                </a:ext>
              </a:extLst>
            </p:cNvPr>
            <p:cNvSpPr txBox="1"/>
            <p:nvPr/>
          </p:nvSpPr>
          <p:spPr>
            <a:xfrm>
              <a:off x="8414854" y="4958997"/>
              <a:ext cx="579442"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ERP (FI/AR)</a:t>
              </a:r>
            </a:p>
          </p:txBody>
        </p:sp>
        <p:sp>
          <p:nvSpPr>
            <p:cNvPr id="62" name="Arrow: Right 61">
              <a:extLst>
                <a:ext uri="{FF2B5EF4-FFF2-40B4-BE49-F238E27FC236}">
                  <a16:creationId xmlns:a16="http://schemas.microsoft.com/office/drawing/2014/main" id="{571635C8-2827-3ABC-511F-E0E08EDD02C5}"/>
                </a:ext>
              </a:extLst>
            </p:cNvPr>
            <p:cNvSpPr/>
            <p:nvPr/>
          </p:nvSpPr>
          <p:spPr>
            <a:xfrm>
              <a:off x="3893739" y="4108069"/>
              <a:ext cx="3825239" cy="524053"/>
            </a:xfrm>
            <a:prstGeom prst="rightArrow">
              <a:avLst>
                <a:gd name="adj1" fmla="val 68805"/>
                <a:gd name="adj2" fmla="val 81967"/>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AUTOMATE RECONCILLIATION AND POSTING</a:t>
              </a:r>
            </a:p>
          </p:txBody>
        </p:sp>
        <p:sp>
          <p:nvSpPr>
            <p:cNvPr id="63" name="Oval 62">
              <a:extLst>
                <a:ext uri="{FF2B5EF4-FFF2-40B4-BE49-F238E27FC236}">
                  <a16:creationId xmlns:a16="http://schemas.microsoft.com/office/drawing/2014/main" id="{5C409071-B163-091D-10A1-D06037B28BD1}"/>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66" name="Graphic 65" descr="Payroll with solid fill">
              <a:extLst>
                <a:ext uri="{FF2B5EF4-FFF2-40B4-BE49-F238E27FC236}">
                  <a16:creationId xmlns:a16="http://schemas.microsoft.com/office/drawing/2014/main" id="{D98C0FA4-74DF-7AD1-96D7-01BCBB626A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38939" y="2435914"/>
              <a:ext cx="338472" cy="338472"/>
            </a:xfrm>
            <a:prstGeom prst="rect">
              <a:avLst/>
            </a:prstGeom>
          </p:spPr>
        </p:pic>
        <p:pic>
          <p:nvPicPr>
            <p:cNvPr id="70" name="Graphic 69" descr="Document with solid fill">
              <a:extLst>
                <a:ext uri="{FF2B5EF4-FFF2-40B4-BE49-F238E27FC236}">
                  <a16:creationId xmlns:a16="http://schemas.microsoft.com/office/drawing/2014/main" id="{7EA28732-E887-7B79-E19A-7A1565C12A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8780" y="2453568"/>
              <a:ext cx="338472" cy="338472"/>
            </a:xfrm>
            <a:prstGeom prst="rect">
              <a:avLst/>
            </a:prstGeom>
          </p:spPr>
        </p:pic>
        <p:pic>
          <p:nvPicPr>
            <p:cNvPr id="72" name="Graphic 71" descr="Group of people with solid fill">
              <a:extLst>
                <a:ext uri="{FF2B5EF4-FFF2-40B4-BE49-F238E27FC236}">
                  <a16:creationId xmlns:a16="http://schemas.microsoft.com/office/drawing/2014/main" id="{EDC8BE11-6FFF-9F99-0B3B-603363BBD06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14278" y="2461869"/>
              <a:ext cx="338472" cy="338472"/>
            </a:xfrm>
            <a:prstGeom prst="rect">
              <a:avLst/>
            </a:prstGeom>
          </p:spPr>
        </p:pic>
        <p:pic>
          <p:nvPicPr>
            <p:cNvPr id="74" name="Graphic 73" descr="Laptop with solid fill">
              <a:extLst>
                <a:ext uri="{FF2B5EF4-FFF2-40B4-BE49-F238E27FC236}">
                  <a16:creationId xmlns:a16="http://schemas.microsoft.com/office/drawing/2014/main" id="{19280EEC-C99C-DF75-A26B-D300AF8A9B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46027" y="2443699"/>
              <a:ext cx="338472" cy="338472"/>
            </a:xfrm>
            <a:prstGeom prst="rect">
              <a:avLst/>
            </a:prstGeom>
          </p:spPr>
        </p:pic>
        <p:pic>
          <p:nvPicPr>
            <p:cNvPr id="76" name="Graphic 75" descr="Envelope with solid fill">
              <a:extLst>
                <a:ext uri="{FF2B5EF4-FFF2-40B4-BE49-F238E27FC236}">
                  <a16:creationId xmlns:a16="http://schemas.microsoft.com/office/drawing/2014/main" id="{40EE396A-93EA-50F2-F02E-1406D867022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18684" y="2459769"/>
              <a:ext cx="338472" cy="338472"/>
            </a:xfrm>
            <a:prstGeom prst="rect">
              <a:avLst/>
            </a:prstGeom>
          </p:spPr>
        </p:pic>
        <p:pic>
          <p:nvPicPr>
            <p:cNvPr id="78" name="Graphic 77" descr="Open folder outline">
              <a:extLst>
                <a:ext uri="{FF2B5EF4-FFF2-40B4-BE49-F238E27FC236}">
                  <a16:creationId xmlns:a16="http://schemas.microsoft.com/office/drawing/2014/main" id="{AFE11814-FE2E-376D-A465-632269EB79B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40071" y="2423552"/>
              <a:ext cx="411916" cy="411916"/>
            </a:xfrm>
            <a:prstGeom prst="rect">
              <a:avLst/>
            </a:prstGeom>
          </p:spPr>
        </p:pic>
      </p:grpSp>
      <p:sp>
        <p:nvSpPr>
          <p:cNvPr id="80" name="Title 3">
            <a:extLst>
              <a:ext uri="{FF2B5EF4-FFF2-40B4-BE49-F238E27FC236}">
                <a16:creationId xmlns:a16="http://schemas.microsoft.com/office/drawing/2014/main" id="{E1818AC9-1679-B720-1FD9-9A3B4F257FB7}"/>
              </a:ext>
            </a:extLst>
          </p:cNvPr>
          <p:cNvSpPr txBox="1">
            <a:spLocks/>
          </p:cNvSpPr>
          <p:nvPr/>
        </p:nvSpPr>
        <p:spPr>
          <a:xfrm>
            <a:off x="585093" y="628475"/>
            <a:ext cx="8789802" cy="475488"/>
          </a:xfrm>
          <a:prstGeom prst="rect">
            <a:avLst/>
          </a:prstGeom>
        </p:spPr>
        <p:txBody>
          <a:bodyPr/>
          <a:lstStyle>
            <a:lvl1pPr algn="l" defTabSz="914446" rtl="0" eaLnBrk="1" latinLnBrk="0" hangingPunct="1">
              <a:lnSpc>
                <a:spcPct val="90000"/>
              </a:lnSpc>
              <a:spcBef>
                <a:spcPct val="0"/>
              </a:spcBef>
              <a:buNone/>
              <a:defRPr sz="2800" b="1" kern="1200">
                <a:solidFill>
                  <a:schemeClr val="tx1"/>
                </a:solidFill>
                <a:latin typeface="Montserrat" panose="02000505000000020004" pitchFamily="2" charset="0"/>
                <a:ea typeface="+mj-ea"/>
                <a:cs typeface="Segoe UI" panose="020B0502040204020203" pitchFamily="34" charset="0"/>
              </a:defRPr>
            </a:lvl1pPr>
          </a:lstStyle>
          <a:p>
            <a:endParaRPr lang="en-US" b="0" dirty="0">
              <a:solidFill>
                <a:srgbClr val="1B1D3A"/>
              </a:solidFill>
              <a:latin typeface="Helvetica" pitchFamily="2" charset="0"/>
            </a:endParaRPr>
          </a:p>
        </p:txBody>
      </p:sp>
      <p:sp>
        <p:nvSpPr>
          <p:cNvPr id="2" name="Rectangle 1">
            <a:extLst>
              <a:ext uri="{FF2B5EF4-FFF2-40B4-BE49-F238E27FC236}">
                <a16:creationId xmlns:a16="http://schemas.microsoft.com/office/drawing/2014/main" id="{2812B7C5-62C1-FDE8-388B-A545DECB1313}"/>
              </a:ext>
            </a:extLst>
          </p:cNvPr>
          <p:cNvSpPr/>
          <p:nvPr/>
        </p:nvSpPr>
        <p:spPr>
          <a:xfrm>
            <a:off x="4927632" y="1803107"/>
            <a:ext cx="1536715" cy="4011549"/>
          </a:xfrm>
          <a:prstGeom prst="rect">
            <a:avLst/>
          </a:prstGeom>
          <a:noFill/>
          <a:ln w="76200">
            <a:solidFill>
              <a:srgbClr val="D800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 name="Straight Connector 2">
            <a:extLst>
              <a:ext uri="{FF2B5EF4-FFF2-40B4-BE49-F238E27FC236}">
                <a16:creationId xmlns:a16="http://schemas.microsoft.com/office/drawing/2014/main" id="{28D4CD7E-54BB-DA72-C578-C43C3391726A}"/>
              </a:ext>
            </a:extLst>
          </p:cNvPr>
          <p:cNvCxnSpPr>
            <a:cxnSpLocks/>
          </p:cNvCxnSpPr>
          <p:nvPr/>
        </p:nvCxnSpPr>
        <p:spPr>
          <a:xfrm>
            <a:off x="5590567" y="1190625"/>
            <a:ext cx="0" cy="612482"/>
          </a:xfrm>
          <a:prstGeom prst="line">
            <a:avLst/>
          </a:prstGeom>
          <a:ln w="28575">
            <a:solidFill>
              <a:srgbClr val="D8001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C7C788D-0D40-254C-450F-FC6420792B25}"/>
              </a:ext>
            </a:extLst>
          </p:cNvPr>
          <p:cNvCxnSpPr>
            <a:cxnSpLocks/>
          </p:cNvCxnSpPr>
          <p:nvPr/>
        </p:nvCxnSpPr>
        <p:spPr>
          <a:xfrm>
            <a:off x="5590567" y="1200150"/>
            <a:ext cx="5393119" cy="0"/>
          </a:xfrm>
          <a:prstGeom prst="line">
            <a:avLst/>
          </a:prstGeom>
          <a:ln w="28575">
            <a:solidFill>
              <a:srgbClr val="D8001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2B5D04B-068D-A56E-62CB-5ED0AA5792DB}"/>
              </a:ext>
            </a:extLst>
          </p:cNvPr>
          <p:cNvSpPr/>
          <p:nvPr/>
        </p:nvSpPr>
        <p:spPr>
          <a:xfrm>
            <a:off x="9782399" y="1488405"/>
            <a:ext cx="2203539" cy="4646294"/>
          </a:xfrm>
          <a:prstGeom prst="rect">
            <a:avLst/>
          </a:prstGeom>
          <a:solidFill>
            <a:schemeClr val="accent1">
              <a:lumMod val="20000"/>
              <a:lumOff val="80000"/>
            </a:schemeClr>
          </a:solidFill>
          <a:ln w="57150">
            <a:solidFill>
              <a:srgbClr val="D8001A"/>
            </a:solidFill>
          </a:ln>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nSpc>
                <a:spcPct val="150000"/>
              </a:lnSpc>
              <a:spcBef>
                <a:spcPts val="600"/>
              </a:spcBef>
              <a:spcAft>
                <a:spcPts val="600"/>
              </a:spcAft>
            </a:pPr>
            <a:endParaRPr lang="en-US" dirty="0">
              <a:solidFill>
                <a:schemeClr val="tx1"/>
              </a:solidFill>
              <a:latin typeface="Helvetica" pitchFamily="2" charset="0"/>
            </a:endParaRPr>
          </a:p>
        </p:txBody>
      </p:sp>
      <p:cxnSp>
        <p:nvCxnSpPr>
          <p:cNvPr id="10" name="Straight Connector 9">
            <a:extLst>
              <a:ext uri="{FF2B5EF4-FFF2-40B4-BE49-F238E27FC236}">
                <a16:creationId xmlns:a16="http://schemas.microsoft.com/office/drawing/2014/main" id="{3DB03A9C-698F-6F8B-E210-34B98D485400}"/>
              </a:ext>
            </a:extLst>
          </p:cNvPr>
          <p:cNvCxnSpPr>
            <a:cxnSpLocks/>
          </p:cNvCxnSpPr>
          <p:nvPr/>
        </p:nvCxnSpPr>
        <p:spPr>
          <a:xfrm>
            <a:off x="10977018" y="1190625"/>
            <a:ext cx="0" cy="189027"/>
          </a:xfrm>
          <a:prstGeom prst="line">
            <a:avLst/>
          </a:prstGeom>
          <a:ln w="28575">
            <a:solidFill>
              <a:srgbClr val="D8001A"/>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830556B-A67D-24B0-8C2E-EF9CE8D13C1A}"/>
              </a:ext>
            </a:extLst>
          </p:cNvPr>
          <p:cNvSpPr txBox="1"/>
          <p:nvPr/>
        </p:nvSpPr>
        <p:spPr>
          <a:xfrm>
            <a:off x="9886395" y="2044392"/>
            <a:ext cx="2057716" cy="3770263"/>
          </a:xfrm>
          <a:prstGeom prst="rect">
            <a:avLst/>
          </a:prstGeom>
          <a:noFill/>
        </p:spPr>
        <p:txBody>
          <a:bodyPr wrap="square">
            <a:spAutoFit/>
          </a:bodyPr>
          <a:lstStyle/>
          <a:p>
            <a:pPr>
              <a:lnSpc>
                <a:spcPct val="150000"/>
              </a:lnSpc>
              <a:spcBef>
                <a:spcPts val="600"/>
              </a:spcBef>
              <a:spcAft>
                <a:spcPts val="600"/>
              </a:spcAft>
            </a:pPr>
            <a:r>
              <a:rPr lang="en-US" sz="1200" dirty="0">
                <a:solidFill>
                  <a:schemeClr val="tx1"/>
                </a:solidFill>
                <a:latin typeface="Helvetica" pitchFamily="2" charset="0"/>
              </a:rPr>
              <a:t>Manual Process:</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Identification of invoices for accrual.</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Accounting and Posting to the accrual account.</a:t>
            </a:r>
          </a:p>
          <a:p>
            <a:pPr>
              <a:spcBef>
                <a:spcPts val="600"/>
              </a:spcBef>
              <a:spcAft>
                <a:spcPts val="600"/>
              </a:spcAft>
            </a:pPr>
            <a:r>
              <a:rPr lang="en-US" sz="1200" dirty="0">
                <a:solidFill>
                  <a:schemeClr val="tx1"/>
                </a:solidFill>
                <a:latin typeface="Helvetica" pitchFamily="2" charset="0"/>
              </a:rPr>
              <a:t>Timeframe: </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Short FI Period Close Window</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Manual accrual takes 2 to 4 days</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Up to 40hrs per company code</a:t>
            </a:r>
          </a:p>
          <a:p>
            <a:pPr algn="ctr"/>
            <a:r>
              <a:rPr lang="en-US" sz="1200" dirty="0">
                <a:solidFill>
                  <a:schemeClr val="tx1"/>
                </a:solidFill>
                <a:latin typeface="Helvetica" pitchFamily="2" charset="0"/>
              </a:rPr>
              <a:t> </a:t>
            </a:r>
            <a:endParaRPr lang="en-US" sz="1200" dirty="0"/>
          </a:p>
        </p:txBody>
      </p:sp>
      <p:sp>
        <p:nvSpPr>
          <p:cNvPr id="11" name="Text Placeholder 10">
            <a:extLst>
              <a:ext uri="{FF2B5EF4-FFF2-40B4-BE49-F238E27FC236}">
                <a16:creationId xmlns:a16="http://schemas.microsoft.com/office/drawing/2014/main" id="{721FB269-8BDE-0CAA-BBE4-31E24B587233}"/>
              </a:ext>
            </a:extLst>
          </p:cNvPr>
          <p:cNvSpPr>
            <a:spLocks noGrp="1"/>
          </p:cNvSpPr>
          <p:nvPr>
            <p:ph type="body" sz="quarter" idx="12"/>
          </p:nvPr>
        </p:nvSpPr>
        <p:spPr>
          <a:xfrm>
            <a:off x="889612" y="548641"/>
            <a:ext cx="8789782" cy="617410"/>
          </a:xfrm>
        </p:spPr>
        <p:txBody>
          <a:bodyPr>
            <a:normAutofit/>
          </a:bodyPr>
          <a:lstStyle/>
          <a:p>
            <a:r>
              <a:rPr lang="en-US" sz="3200" dirty="0">
                <a:solidFill>
                  <a:srgbClr val="1B1D3A"/>
                </a:solidFill>
                <a:latin typeface="Helvetica" pitchFamily="2" charset="0"/>
              </a:rPr>
              <a:t>Invoice Accrual Process Challenge </a:t>
            </a:r>
          </a:p>
        </p:txBody>
      </p:sp>
    </p:spTree>
    <p:extLst>
      <p:ext uri="{BB962C8B-B14F-4D97-AF65-F5344CB8AC3E}">
        <p14:creationId xmlns:p14="http://schemas.microsoft.com/office/powerpoint/2010/main" val="2810993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Person typing on laptop">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0205" b="30205"/>
          <a:stretch/>
        </p:blipFill>
        <p:spPr/>
      </p:pic>
      <p:sp>
        <p:nvSpPr>
          <p:cNvPr id="5" name="Text Placeholder 4">
            <a:extLst>
              <a:ext uri="{FF2B5EF4-FFF2-40B4-BE49-F238E27FC236}">
                <a16:creationId xmlns:a16="http://schemas.microsoft.com/office/drawing/2014/main" id="{129D34EF-985B-3FD4-142C-C5FC45E1337E}"/>
              </a:ext>
            </a:extLst>
          </p:cNvPr>
          <p:cNvSpPr>
            <a:spLocks noGrp="1"/>
          </p:cNvSpPr>
          <p:nvPr>
            <p:ph type="body" sz="quarter" idx="12"/>
          </p:nvPr>
        </p:nvSpPr>
        <p:spPr/>
        <p:txBody>
          <a:bodyPr/>
          <a:lstStyle/>
          <a:p>
            <a:r>
              <a:rPr lang="en-US" dirty="0"/>
              <a:t>The Auritas Intelligent Accrual</a:t>
            </a:r>
          </a:p>
        </p:txBody>
      </p:sp>
      <p:pic>
        <p:nvPicPr>
          <p:cNvPr id="3" name="Picture 2">
            <a:extLst>
              <a:ext uri="{FF2B5EF4-FFF2-40B4-BE49-F238E27FC236}">
                <a16:creationId xmlns:a16="http://schemas.microsoft.com/office/drawing/2014/main" id="{FD31ADD6-1F53-CDF6-FD5E-D65A0D967F4F}"/>
              </a:ext>
            </a:extLst>
          </p:cNvPr>
          <p:cNvPicPr>
            <a:picLocks noChangeAspect="1"/>
          </p:cNvPicPr>
          <p:nvPr/>
        </p:nvPicPr>
        <p:blipFill>
          <a:blip r:embed="rId3"/>
          <a:stretch>
            <a:fillRect/>
          </a:stretch>
        </p:blipFill>
        <p:spPr>
          <a:xfrm>
            <a:off x="8629162" y="2147244"/>
            <a:ext cx="1377815" cy="188992"/>
          </a:xfrm>
          <a:prstGeom prst="rect">
            <a:avLst/>
          </a:prstGeom>
        </p:spPr>
      </p:pic>
    </p:spTree>
    <p:extLst>
      <p:ext uri="{BB962C8B-B14F-4D97-AF65-F5344CB8AC3E}">
        <p14:creationId xmlns:p14="http://schemas.microsoft.com/office/powerpoint/2010/main" val="3772005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F811B-3ADD-38BD-EA96-10B38FCC90F5}"/>
            </a:ext>
          </a:extLst>
        </p:cNvPr>
        <p:cNvGrpSpPr/>
        <p:nvPr/>
      </p:nvGrpSpPr>
      <p:grpSpPr>
        <a:xfrm>
          <a:off x="0" y="0"/>
          <a:ext cx="0" cy="0"/>
          <a:chOff x="0" y="0"/>
          <a:chExt cx="0" cy="0"/>
        </a:xfrm>
      </p:grpSpPr>
      <p:grpSp>
        <p:nvGrpSpPr>
          <p:cNvPr id="83" name="Group 82">
            <a:extLst>
              <a:ext uri="{FF2B5EF4-FFF2-40B4-BE49-F238E27FC236}">
                <a16:creationId xmlns:a16="http://schemas.microsoft.com/office/drawing/2014/main" id="{81770ACF-A280-2ADE-39D8-70ED4A2E2DF1}"/>
              </a:ext>
            </a:extLst>
          </p:cNvPr>
          <p:cNvGrpSpPr/>
          <p:nvPr/>
        </p:nvGrpSpPr>
        <p:grpSpPr>
          <a:xfrm>
            <a:off x="127857" y="1907285"/>
            <a:ext cx="9385404" cy="4011549"/>
            <a:chOff x="529375" y="1573228"/>
            <a:chExt cx="8899711" cy="3803952"/>
          </a:xfrm>
        </p:grpSpPr>
        <p:sp>
          <p:nvSpPr>
            <p:cNvPr id="4" name="Rectangle: Rounded Corners 3">
              <a:extLst>
                <a:ext uri="{FF2B5EF4-FFF2-40B4-BE49-F238E27FC236}">
                  <a16:creationId xmlns:a16="http://schemas.microsoft.com/office/drawing/2014/main" id="{32EA487D-787E-E8CC-3B1F-80175C7CAF83}"/>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ectangle: Rounded Corners 4">
              <a:extLst>
                <a:ext uri="{FF2B5EF4-FFF2-40B4-BE49-F238E27FC236}">
                  <a16:creationId xmlns:a16="http://schemas.microsoft.com/office/drawing/2014/main" id="{D5DF4AAD-8CB8-8C00-38CB-D247227E58DE}"/>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ectangle: Rounded Corners 5">
              <a:extLst>
                <a:ext uri="{FF2B5EF4-FFF2-40B4-BE49-F238E27FC236}">
                  <a16:creationId xmlns:a16="http://schemas.microsoft.com/office/drawing/2014/main" id="{F6562429-B18C-EA3F-8881-4DE0B1C9D342}"/>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Rectangle: Rounded Corners 8">
              <a:extLst>
                <a:ext uri="{FF2B5EF4-FFF2-40B4-BE49-F238E27FC236}">
                  <a16:creationId xmlns:a16="http://schemas.microsoft.com/office/drawing/2014/main" id="{8C5E7134-88B3-0AE5-1F98-F3198CD1EEE8}"/>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0" name="Oval 29">
              <a:extLst>
                <a:ext uri="{FF2B5EF4-FFF2-40B4-BE49-F238E27FC236}">
                  <a16:creationId xmlns:a16="http://schemas.microsoft.com/office/drawing/2014/main" id="{0A9FB747-72D4-2A16-86FF-575A92492F1B}"/>
                </a:ext>
              </a:extLst>
            </p:cNvPr>
            <p:cNvSpPr/>
            <p:nvPr/>
          </p:nvSpPr>
          <p:spPr>
            <a:xfrm>
              <a:off x="1081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1" name="Oval 30">
              <a:extLst>
                <a:ext uri="{FF2B5EF4-FFF2-40B4-BE49-F238E27FC236}">
                  <a16:creationId xmlns:a16="http://schemas.microsoft.com/office/drawing/2014/main" id="{76DE7F07-DF64-C60F-BE9A-3064E33D485F}"/>
                </a:ext>
              </a:extLst>
            </p:cNvPr>
            <p:cNvSpPr/>
            <p:nvPr/>
          </p:nvSpPr>
          <p:spPr>
            <a:xfrm>
              <a:off x="2547752"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3" name="Oval 32">
              <a:extLst>
                <a:ext uri="{FF2B5EF4-FFF2-40B4-BE49-F238E27FC236}">
                  <a16:creationId xmlns:a16="http://schemas.microsoft.com/office/drawing/2014/main" id="{61D95E6B-9072-7BC9-C4E4-9F0F5CCE43D9}"/>
                </a:ext>
              </a:extLst>
            </p:cNvPr>
            <p:cNvSpPr/>
            <p:nvPr/>
          </p:nvSpPr>
          <p:spPr>
            <a:xfrm>
              <a:off x="401234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4" name="Oval 33">
              <a:extLst>
                <a:ext uri="{FF2B5EF4-FFF2-40B4-BE49-F238E27FC236}">
                  <a16:creationId xmlns:a16="http://schemas.microsoft.com/office/drawing/2014/main" id="{70270535-9862-59F2-7326-76600FDF4630}"/>
                </a:ext>
              </a:extLst>
            </p:cNvPr>
            <p:cNvSpPr/>
            <p:nvPr/>
          </p:nvSpPr>
          <p:spPr>
            <a:xfrm>
              <a:off x="547847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5" name="Oval 34">
              <a:extLst>
                <a:ext uri="{FF2B5EF4-FFF2-40B4-BE49-F238E27FC236}">
                  <a16:creationId xmlns:a16="http://schemas.microsoft.com/office/drawing/2014/main" id="{24A4ED6F-17A6-70A9-C2C6-DBAD84CCB0D9}"/>
                </a:ext>
              </a:extLst>
            </p:cNvPr>
            <p:cNvSpPr/>
            <p:nvPr/>
          </p:nvSpPr>
          <p:spPr>
            <a:xfrm>
              <a:off x="693348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Oval 35">
              <a:extLst>
                <a:ext uri="{FF2B5EF4-FFF2-40B4-BE49-F238E27FC236}">
                  <a16:creationId xmlns:a16="http://schemas.microsoft.com/office/drawing/2014/main" id="{3F643E3A-4337-8AEA-B36E-840E82D402C7}"/>
                </a:ext>
              </a:extLst>
            </p:cNvPr>
            <p:cNvSpPr/>
            <p:nvPr/>
          </p:nvSpPr>
          <p:spPr>
            <a:xfrm>
              <a:off x="8399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9" name="Straight Connector 38">
              <a:extLst>
                <a:ext uri="{FF2B5EF4-FFF2-40B4-BE49-F238E27FC236}">
                  <a16:creationId xmlns:a16="http://schemas.microsoft.com/office/drawing/2014/main" id="{79D5BBE1-A3BE-6B3E-C5E4-16687C96263D}"/>
                </a:ext>
              </a:extLst>
            </p:cNvPr>
            <p:cNvCxnSpPr>
              <a:cxnSpLocks/>
            </p:cNvCxnSpPr>
            <p:nvPr/>
          </p:nvCxnSpPr>
          <p:spPr>
            <a:xfrm>
              <a:off x="610665" y="3331464"/>
              <a:ext cx="7646367" cy="0"/>
            </a:xfrm>
            <a:prstGeom prst="line">
              <a:avLst/>
            </a:prstGeom>
            <a:ln w="28575">
              <a:solidFill>
                <a:srgbClr val="325BA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776E2D68-114A-888B-7430-E2FA6464C747}"/>
                </a:ext>
              </a:extLst>
            </p:cNvPr>
            <p:cNvSpPr/>
            <p:nvPr/>
          </p:nvSpPr>
          <p:spPr>
            <a:xfrm>
              <a:off x="88519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PREPARE</a:t>
              </a:r>
            </a:p>
          </p:txBody>
        </p:sp>
        <p:sp>
          <p:nvSpPr>
            <p:cNvPr id="41" name="Rectangle: Rounded Corners 40">
              <a:extLst>
                <a:ext uri="{FF2B5EF4-FFF2-40B4-BE49-F238E27FC236}">
                  <a16:creationId xmlns:a16="http://schemas.microsoft.com/office/drawing/2014/main" id="{F71E9EBE-3544-4FA0-AB73-3B03D7025E9F}"/>
                </a:ext>
              </a:extLst>
            </p:cNvPr>
            <p:cNvSpPr/>
            <p:nvPr/>
          </p:nvSpPr>
          <p:spPr>
            <a:xfrm>
              <a:off x="235662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TRANSFORM</a:t>
              </a:r>
            </a:p>
          </p:txBody>
        </p:sp>
        <p:sp>
          <p:nvSpPr>
            <p:cNvPr id="42" name="Rectangle: Rounded Corners 41">
              <a:extLst>
                <a:ext uri="{FF2B5EF4-FFF2-40B4-BE49-F238E27FC236}">
                  <a16:creationId xmlns:a16="http://schemas.microsoft.com/office/drawing/2014/main" id="{3D9D428D-C153-883B-72C6-57C4BE33D013}"/>
                </a:ext>
              </a:extLst>
            </p:cNvPr>
            <p:cNvSpPr/>
            <p:nvPr/>
          </p:nvSpPr>
          <p:spPr>
            <a:xfrm>
              <a:off x="380683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VERIFY &amp; COMPLETE</a:t>
              </a:r>
            </a:p>
          </p:txBody>
        </p:sp>
        <p:sp>
          <p:nvSpPr>
            <p:cNvPr id="43" name="Rectangle: Rounded Corners 42">
              <a:extLst>
                <a:ext uri="{FF2B5EF4-FFF2-40B4-BE49-F238E27FC236}">
                  <a16:creationId xmlns:a16="http://schemas.microsoft.com/office/drawing/2014/main" id="{9FCD44E5-A156-1AC6-B455-FFDE7B4BB41E}"/>
                </a:ext>
              </a:extLst>
            </p:cNvPr>
            <p:cNvSpPr/>
            <p:nvPr/>
          </p:nvSpPr>
          <p:spPr>
            <a:xfrm>
              <a:off x="527826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EXCEPTION HANDLING</a:t>
              </a:r>
            </a:p>
          </p:txBody>
        </p:sp>
        <p:sp>
          <p:nvSpPr>
            <p:cNvPr id="44" name="Rectangle: Rounded Corners 43">
              <a:extLst>
                <a:ext uri="{FF2B5EF4-FFF2-40B4-BE49-F238E27FC236}">
                  <a16:creationId xmlns:a16="http://schemas.microsoft.com/office/drawing/2014/main" id="{9900AF96-5B09-A2EB-A61B-0B24BA62ECC8}"/>
                </a:ext>
              </a:extLst>
            </p:cNvPr>
            <p:cNvSpPr/>
            <p:nvPr/>
          </p:nvSpPr>
          <p:spPr>
            <a:xfrm>
              <a:off x="6744633" y="3105658"/>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APPROVE</a:t>
              </a:r>
            </a:p>
          </p:txBody>
        </p:sp>
        <p:sp>
          <p:nvSpPr>
            <p:cNvPr id="46" name="Oval 45">
              <a:extLst>
                <a:ext uri="{FF2B5EF4-FFF2-40B4-BE49-F238E27FC236}">
                  <a16:creationId xmlns:a16="http://schemas.microsoft.com/office/drawing/2014/main" id="{BCC07503-7C9B-6D67-F9D9-23D8A8EB44D5}"/>
                </a:ext>
              </a:extLst>
            </p:cNvPr>
            <p:cNvSpPr/>
            <p:nvPr/>
          </p:nvSpPr>
          <p:spPr>
            <a:xfrm>
              <a:off x="529375" y="3296920"/>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7" name="Rectangle: Rounded Corners 46">
              <a:extLst>
                <a:ext uri="{FF2B5EF4-FFF2-40B4-BE49-F238E27FC236}">
                  <a16:creationId xmlns:a16="http://schemas.microsoft.com/office/drawing/2014/main" id="{6DD71A78-3797-E565-734D-BB1EB677E4F6}"/>
                </a:ext>
              </a:extLst>
            </p:cNvPr>
            <p:cNvSpPr/>
            <p:nvPr/>
          </p:nvSpPr>
          <p:spPr>
            <a:xfrm>
              <a:off x="8382840" y="3105658"/>
              <a:ext cx="658290"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PAY</a:t>
              </a:r>
            </a:p>
          </p:txBody>
        </p:sp>
        <p:sp>
          <p:nvSpPr>
            <p:cNvPr id="48" name="Rectangle: Rounded Corners 47">
              <a:extLst>
                <a:ext uri="{FF2B5EF4-FFF2-40B4-BE49-F238E27FC236}">
                  <a16:creationId xmlns:a16="http://schemas.microsoft.com/office/drawing/2014/main" id="{5A1D97CC-ACC6-DBB1-B800-838501EA131F}"/>
                </a:ext>
              </a:extLst>
            </p:cNvPr>
            <p:cNvSpPr/>
            <p:nvPr/>
          </p:nvSpPr>
          <p:spPr>
            <a:xfrm>
              <a:off x="88519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SCANNING</a:t>
              </a:r>
            </a:p>
          </p:txBody>
        </p:sp>
        <p:sp>
          <p:nvSpPr>
            <p:cNvPr id="49" name="Rectangle: Rounded Corners 48">
              <a:extLst>
                <a:ext uri="{FF2B5EF4-FFF2-40B4-BE49-F238E27FC236}">
                  <a16:creationId xmlns:a16="http://schemas.microsoft.com/office/drawing/2014/main" id="{BCB690EF-216B-89E4-4968-521BC137B5CA}"/>
                </a:ext>
              </a:extLst>
            </p:cNvPr>
            <p:cNvSpPr/>
            <p:nvPr/>
          </p:nvSpPr>
          <p:spPr>
            <a:xfrm>
              <a:off x="88519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ARCHIVING</a:t>
              </a:r>
            </a:p>
          </p:txBody>
        </p:sp>
        <p:sp>
          <p:nvSpPr>
            <p:cNvPr id="50" name="Rectangle: Rounded Corners 49">
              <a:extLst>
                <a:ext uri="{FF2B5EF4-FFF2-40B4-BE49-F238E27FC236}">
                  <a16:creationId xmlns:a16="http://schemas.microsoft.com/office/drawing/2014/main" id="{02F619B0-1E70-7755-35EF-B9223C23660F}"/>
                </a:ext>
              </a:extLst>
            </p:cNvPr>
            <p:cNvSpPr/>
            <p:nvPr/>
          </p:nvSpPr>
          <p:spPr>
            <a:xfrm>
              <a:off x="235662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INTEGRATION</a:t>
              </a:r>
            </a:p>
          </p:txBody>
        </p:sp>
        <p:sp>
          <p:nvSpPr>
            <p:cNvPr id="51" name="Rectangle: Rounded Corners 50">
              <a:extLst>
                <a:ext uri="{FF2B5EF4-FFF2-40B4-BE49-F238E27FC236}">
                  <a16:creationId xmlns:a16="http://schemas.microsoft.com/office/drawing/2014/main" id="{2E253527-0608-3B12-5ECD-3DCF5A306E41}"/>
                </a:ext>
              </a:extLst>
            </p:cNvPr>
            <p:cNvSpPr/>
            <p:nvPr/>
          </p:nvSpPr>
          <p:spPr>
            <a:xfrm>
              <a:off x="235662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VALIDATION</a:t>
              </a:r>
            </a:p>
          </p:txBody>
        </p:sp>
        <p:sp>
          <p:nvSpPr>
            <p:cNvPr id="52" name="Rectangle: Rounded Corners 51">
              <a:extLst>
                <a:ext uri="{FF2B5EF4-FFF2-40B4-BE49-F238E27FC236}">
                  <a16:creationId xmlns:a16="http://schemas.microsoft.com/office/drawing/2014/main" id="{6BD39CA1-7F2B-A6F3-95AC-F0DEAE4D7C28}"/>
                </a:ext>
              </a:extLst>
            </p:cNvPr>
            <p:cNvSpPr/>
            <p:nvPr/>
          </p:nvSpPr>
          <p:spPr>
            <a:xfrm>
              <a:off x="3835323" y="3651249"/>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VALIDATE DATA</a:t>
              </a:r>
            </a:p>
          </p:txBody>
        </p:sp>
        <p:sp>
          <p:nvSpPr>
            <p:cNvPr id="53" name="Rectangle: Rounded Corners 52">
              <a:extLst>
                <a:ext uri="{FF2B5EF4-FFF2-40B4-BE49-F238E27FC236}">
                  <a16:creationId xmlns:a16="http://schemas.microsoft.com/office/drawing/2014/main" id="{2D5E01D1-8D21-704A-531E-F3196C23172E}"/>
                </a:ext>
              </a:extLst>
            </p:cNvPr>
            <p:cNvSpPr/>
            <p:nvPr/>
          </p:nvSpPr>
          <p:spPr>
            <a:xfrm>
              <a:off x="5300459" y="3651248"/>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COMMENT</a:t>
              </a:r>
            </a:p>
          </p:txBody>
        </p:sp>
        <p:sp>
          <p:nvSpPr>
            <p:cNvPr id="54" name="Rectangle: Rounded Corners 53">
              <a:extLst>
                <a:ext uri="{FF2B5EF4-FFF2-40B4-BE49-F238E27FC236}">
                  <a16:creationId xmlns:a16="http://schemas.microsoft.com/office/drawing/2014/main" id="{1A10A3CD-0084-D3C1-80A6-40E79BF09F64}"/>
                </a:ext>
              </a:extLst>
            </p:cNvPr>
            <p:cNvSpPr/>
            <p:nvPr/>
          </p:nvSpPr>
          <p:spPr>
            <a:xfrm>
              <a:off x="6735586" y="3651247"/>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POST INVOICES</a:t>
              </a:r>
            </a:p>
          </p:txBody>
        </p:sp>
        <p:sp>
          <p:nvSpPr>
            <p:cNvPr id="14" name="Text Placeholder 1">
              <a:extLst>
                <a:ext uri="{FF2B5EF4-FFF2-40B4-BE49-F238E27FC236}">
                  <a16:creationId xmlns:a16="http://schemas.microsoft.com/office/drawing/2014/main" id="{FC5F1329-2C6B-7A70-EC84-A0A6A2D52C28}"/>
                </a:ext>
              </a:extLst>
            </p:cNvPr>
            <p:cNvSpPr txBox="1">
              <a:spLocks/>
            </p:cNvSpPr>
            <p:nvPr/>
          </p:nvSpPr>
          <p:spPr>
            <a:xfrm>
              <a:off x="677333" y="1693333"/>
              <a:ext cx="1402927"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INTAKE</a:t>
              </a:r>
              <a:endParaRPr lang="en-US" sz="1200" dirty="0">
                <a:solidFill>
                  <a:schemeClr val="tx1">
                    <a:lumMod val="75000"/>
                    <a:lumOff val="25000"/>
                  </a:schemeClr>
                </a:solidFill>
                <a:latin typeface="Helvetica" pitchFamily="2" charset="0"/>
              </a:endParaRPr>
            </a:p>
            <a:p>
              <a:pPr algn="ctr">
                <a:spcBef>
                  <a:spcPts val="0"/>
                </a:spcBef>
              </a:pPr>
              <a:r>
                <a:rPr lang="en-US" sz="900" dirty="0">
                  <a:solidFill>
                    <a:schemeClr val="tx1">
                      <a:lumMod val="75000"/>
                      <a:lumOff val="25000"/>
                    </a:schemeClr>
                  </a:solidFill>
                  <a:latin typeface="Helvetica" pitchFamily="2" charset="0"/>
                </a:rPr>
                <a:t>(Mail/Fax/</a:t>
              </a:r>
            </a:p>
            <a:p>
              <a:pPr algn="ctr">
                <a:spcBef>
                  <a:spcPts val="0"/>
                </a:spcBef>
              </a:pPr>
              <a:r>
                <a:rPr lang="en-US" sz="900" dirty="0">
                  <a:solidFill>
                    <a:schemeClr val="tx1">
                      <a:lumMod val="75000"/>
                      <a:lumOff val="25000"/>
                    </a:schemeClr>
                  </a:solidFill>
                  <a:latin typeface="Helvetica" pitchFamily="2" charset="0"/>
                </a:rPr>
                <a:t>EDI/Entry)</a:t>
              </a:r>
            </a:p>
          </p:txBody>
        </p:sp>
        <p:sp>
          <p:nvSpPr>
            <p:cNvPr id="16" name="Text Placeholder 1">
              <a:extLst>
                <a:ext uri="{FF2B5EF4-FFF2-40B4-BE49-F238E27FC236}">
                  <a16:creationId xmlns:a16="http://schemas.microsoft.com/office/drawing/2014/main" id="{77CE8B99-16E5-768B-263F-D32CB00886DD}"/>
                </a:ext>
              </a:extLst>
            </p:cNvPr>
            <p:cNvSpPr txBox="1">
              <a:spLocks/>
            </p:cNvSpPr>
            <p:nvPr/>
          </p:nvSpPr>
          <p:spPr>
            <a:xfrm>
              <a:off x="214783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RECOGNITION</a:t>
              </a:r>
            </a:p>
          </p:txBody>
        </p:sp>
        <p:sp>
          <p:nvSpPr>
            <p:cNvPr id="19" name="Text Placeholder 1">
              <a:extLst>
                <a:ext uri="{FF2B5EF4-FFF2-40B4-BE49-F238E27FC236}">
                  <a16:creationId xmlns:a16="http://schemas.microsoft.com/office/drawing/2014/main" id="{81CE97B4-C061-11D2-31C0-39C0696D16A9}"/>
                </a:ext>
              </a:extLst>
            </p:cNvPr>
            <p:cNvSpPr txBox="1">
              <a:spLocks/>
            </p:cNvSpPr>
            <p:nvPr/>
          </p:nvSpPr>
          <p:spPr>
            <a:xfrm>
              <a:off x="3635255"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VERIFICATION</a:t>
              </a:r>
            </a:p>
          </p:txBody>
        </p:sp>
        <p:sp>
          <p:nvSpPr>
            <p:cNvPr id="20" name="Text Placeholder 1">
              <a:extLst>
                <a:ext uri="{FF2B5EF4-FFF2-40B4-BE49-F238E27FC236}">
                  <a16:creationId xmlns:a16="http://schemas.microsoft.com/office/drawing/2014/main" id="{9F69E27A-0DAC-3B2F-AEEC-77EA5DECC786}"/>
                </a:ext>
              </a:extLst>
            </p:cNvPr>
            <p:cNvSpPr txBox="1">
              <a:spLocks/>
            </p:cNvSpPr>
            <p:nvPr/>
          </p:nvSpPr>
          <p:spPr>
            <a:xfrm>
              <a:off x="5093046" y="1693333"/>
              <a:ext cx="1402929"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COLLABORATION &amp; MONITORING</a:t>
              </a:r>
            </a:p>
          </p:txBody>
        </p:sp>
        <p:sp>
          <p:nvSpPr>
            <p:cNvPr id="21" name="Text Placeholder 1">
              <a:extLst>
                <a:ext uri="{FF2B5EF4-FFF2-40B4-BE49-F238E27FC236}">
                  <a16:creationId xmlns:a16="http://schemas.microsoft.com/office/drawing/2014/main" id="{B15C9B26-B310-78DA-F74B-4B5F933DA890}"/>
                </a:ext>
              </a:extLst>
            </p:cNvPr>
            <p:cNvSpPr txBox="1">
              <a:spLocks/>
            </p:cNvSpPr>
            <p:nvPr/>
          </p:nvSpPr>
          <p:spPr>
            <a:xfrm>
              <a:off x="653737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COMPLETION</a:t>
              </a:r>
            </a:p>
          </p:txBody>
        </p:sp>
        <p:sp>
          <p:nvSpPr>
            <p:cNvPr id="23" name="Text Placeholder 1">
              <a:extLst>
                <a:ext uri="{FF2B5EF4-FFF2-40B4-BE49-F238E27FC236}">
                  <a16:creationId xmlns:a16="http://schemas.microsoft.com/office/drawing/2014/main" id="{B5DB49DD-A13F-DC9C-E056-B65794F2A9B7}"/>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PAYMENT</a:t>
              </a:r>
            </a:p>
          </p:txBody>
        </p:sp>
        <p:cxnSp>
          <p:nvCxnSpPr>
            <p:cNvPr id="25" name="Straight Connector 24">
              <a:extLst>
                <a:ext uri="{FF2B5EF4-FFF2-40B4-BE49-F238E27FC236}">
                  <a16:creationId xmlns:a16="http://schemas.microsoft.com/office/drawing/2014/main" id="{72015C4E-B2A2-F2B7-694A-DA995AA911B2}"/>
                </a:ext>
              </a:extLst>
            </p:cNvPr>
            <p:cNvCxnSpPr>
              <a:cxnSpLocks/>
            </p:cNvCxnSpPr>
            <p:nvPr/>
          </p:nvCxnSpPr>
          <p:spPr>
            <a:xfrm>
              <a:off x="5051650" y="1755648"/>
              <a:ext cx="0" cy="318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2102298-5AC1-C0A5-89DC-979C930F7C66}"/>
                </a:ext>
              </a:extLst>
            </p:cNvPr>
            <p:cNvCxnSpPr>
              <a:cxnSpLocks/>
            </p:cNvCxnSpPr>
            <p:nvPr/>
          </p:nvCxnSpPr>
          <p:spPr>
            <a:xfrm>
              <a:off x="6515377" y="1755648"/>
              <a:ext cx="0" cy="318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28D8438-3F0D-0FC7-7FAF-6CE7134EC9B4}"/>
                </a:ext>
              </a:extLst>
            </p:cNvPr>
            <p:cNvSpPr txBox="1"/>
            <p:nvPr/>
          </p:nvSpPr>
          <p:spPr>
            <a:xfrm>
              <a:off x="986310" y="4272915"/>
              <a:ext cx="796810" cy="182405"/>
            </a:xfrm>
            <a:prstGeom prst="rect">
              <a:avLst/>
            </a:prstGeom>
            <a:noFill/>
          </p:spPr>
          <p:txBody>
            <a:bodyPr wrap="none" rtlCol="0">
              <a:spAutoFit/>
            </a:bodyPr>
            <a:lstStyle/>
            <a:p>
              <a:pPr algn="ctr"/>
              <a:r>
                <a:rPr lang="en-US" sz="650" dirty="0">
                  <a:solidFill>
                    <a:schemeClr val="bg2">
                      <a:lumMod val="50000"/>
                    </a:schemeClr>
                  </a:solidFill>
                  <a:latin typeface="Helvetica" pitchFamily="2" charset="0"/>
                </a:rPr>
                <a:t>SAP ARCHIVING</a:t>
              </a:r>
            </a:p>
          </p:txBody>
        </p:sp>
        <p:sp>
          <p:nvSpPr>
            <p:cNvPr id="56" name="TextBox 55">
              <a:extLst>
                <a:ext uri="{FF2B5EF4-FFF2-40B4-BE49-F238E27FC236}">
                  <a16:creationId xmlns:a16="http://schemas.microsoft.com/office/drawing/2014/main" id="{719489D2-8478-A981-AE27-421A7D504CB1}"/>
                </a:ext>
              </a:extLst>
            </p:cNvPr>
            <p:cNvSpPr txBox="1"/>
            <p:nvPr/>
          </p:nvSpPr>
          <p:spPr>
            <a:xfrm>
              <a:off x="2217420" y="4252864"/>
              <a:ext cx="1238323" cy="277257"/>
            </a:xfrm>
            <a:prstGeom prst="rect">
              <a:avLst/>
            </a:prstGeom>
            <a:noFill/>
          </p:spPr>
          <p:txBody>
            <a:bodyPr wrap="square" rtlCol="0">
              <a:spAutoFit/>
            </a:bodyPr>
            <a:lstStyle/>
            <a:p>
              <a:pPr algn="ctr"/>
              <a:r>
                <a:rPr lang="en-US" sz="650" dirty="0">
                  <a:solidFill>
                    <a:schemeClr val="bg2">
                      <a:lumMod val="50000"/>
                    </a:schemeClr>
                  </a:solidFill>
                  <a:latin typeface="Helvetica" pitchFamily="2" charset="0"/>
                </a:rPr>
                <a:t>OCR OPTION FOR SAP INVOICE MANAGEMENT</a:t>
              </a:r>
            </a:p>
          </p:txBody>
        </p:sp>
        <p:cxnSp>
          <p:nvCxnSpPr>
            <p:cNvPr id="58" name="Straight Connector 57">
              <a:extLst>
                <a:ext uri="{FF2B5EF4-FFF2-40B4-BE49-F238E27FC236}">
                  <a16:creationId xmlns:a16="http://schemas.microsoft.com/office/drawing/2014/main" id="{16275FF2-6E44-EBC0-70A6-F9B597D75698}"/>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2A426FE-7245-C83B-2C4C-4586145BFBC1}"/>
                </a:ext>
              </a:extLst>
            </p:cNvPr>
            <p:cNvSpPr txBox="1"/>
            <p:nvPr/>
          </p:nvSpPr>
          <p:spPr>
            <a:xfrm>
              <a:off x="1603951" y="4958997"/>
              <a:ext cx="1035458"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BUSINESS CENTER (BC)</a:t>
              </a:r>
            </a:p>
          </p:txBody>
        </p:sp>
        <p:sp>
          <p:nvSpPr>
            <p:cNvPr id="60" name="TextBox 59">
              <a:extLst>
                <a:ext uri="{FF2B5EF4-FFF2-40B4-BE49-F238E27FC236}">
                  <a16:creationId xmlns:a16="http://schemas.microsoft.com/office/drawing/2014/main" id="{8862B4B5-D00E-3EDA-9E57-81F153AB258C}"/>
                </a:ext>
              </a:extLst>
            </p:cNvPr>
            <p:cNvSpPr txBox="1"/>
            <p:nvPr/>
          </p:nvSpPr>
          <p:spPr>
            <a:xfrm>
              <a:off x="5197360" y="4958997"/>
              <a:ext cx="1182901"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SAP INVOICE MANAGEMENT</a:t>
              </a:r>
            </a:p>
          </p:txBody>
        </p:sp>
        <p:sp>
          <p:nvSpPr>
            <p:cNvPr id="61" name="TextBox 60">
              <a:extLst>
                <a:ext uri="{FF2B5EF4-FFF2-40B4-BE49-F238E27FC236}">
                  <a16:creationId xmlns:a16="http://schemas.microsoft.com/office/drawing/2014/main" id="{FBF5B4FC-EDDD-40EA-5789-704CF746091B}"/>
                </a:ext>
              </a:extLst>
            </p:cNvPr>
            <p:cNvSpPr txBox="1"/>
            <p:nvPr/>
          </p:nvSpPr>
          <p:spPr>
            <a:xfrm>
              <a:off x="8414854" y="4958997"/>
              <a:ext cx="579442"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ERP (FI/AR)</a:t>
              </a:r>
            </a:p>
          </p:txBody>
        </p:sp>
        <p:sp>
          <p:nvSpPr>
            <p:cNvPr id="62" name="Arrow: Right 61">
              <a:extLst>
                <a:ext uri="{FF2B5EF4-FFF2-40B4-BE49-F238E27FC236}">
                  <a16:creationId xmlns:a16="http://schemas.microsoft.com/office/drawing/2014/main" id="{F0D4141E-BF48-B099-FEE2-709B7F3C9F01}"/>
                </a:ext>
              </a:extLst>
            </p:cNvPr>
            <p:cNvSpPr/>
            <p:nvPr/>
          </p:nvSpPr>
          <p:spPr>
            <a:xfrm>
              <a:off x="3893739" y="4108069"/>
              <a:ext cx="3825239" cy="524053"/>
            </a:xfrm>
            <a:prstGeom prst="rightArrow">
              <a:avLst>
                <a:gd name="adj1" fmla="val 68805"/>
                <a:gd name="adj2" fmla="val 81967"/>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AUTOMATE RECONCILLIATION AND POSTING</a:t>
              </a:r>
            </a:p>
          </p:txBody>
        </p:sp>
        <p:sp>
          <p:nvSpPr>
            <p:cNvPr id="63" name="Oval 62">
              <a:extLst>
                <a:ext uri="{FF2B5EF4-FFF2-40B4-BE49-F238E27FC236}">
                  <a16:creationId xmlns:a16="http://schemas.microsoft.com/office/drawing/2014/main" id="{7D266725-3FAF-86C5-79DD-D5429C90685B}"/>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66" name="Graphic 65" descr="Payroll with solid fill">
              <a:extLst>
                <a:ext uri="{FF2B5EF4-FFF2-40B4-BE49-F238E27FC236}">
                  <a16:creationId xmlns:a16="http://schemas.microsoft.com/office/drawing/2014/main" id="{375188AC-9E31-EFA3-554C-96C01F28A8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38939" y="2435914"/>
              <a:ext cx="338472" cy="338472"/>
            </a:xfrm>
            <a:prstGeom prst="rect">
              <a:avLst/>
            </a:prstGeom>
          </p:spPr>
        </p:pic>
        <p:pic>
          <p:nvPicPr>
            <p:cNvPr id="70" name="Graphic 69" descr="Document with solid fill">
              <a:extLst>
                <a:ext uri="{FF2B5EF4-FFF2-40B4-BE49-F238E27FC236}">
                  <a16:creationId xmlns:a16="http://schemas.microsoft.com/office/drawing/2014/main" id="{96986710-B423-CBDF-61AC-83BED0604A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8780" y="2453568"/>
              <a:ext cx="338472" cy="338472"/>
            </a:xfrm>
            <a:prstGeom prst="rect">
              <a:avLst/>
            </a:prstGeom>
          </p:spPr>
        </p:pic>
        <p:pic>
          <p:nvPicPr>
            <p:cNvPr id="72" name="Graphic 71" descr="Group of people with solid fill">
              <a:extLst>
                <a:ext uri="{FF2B5EF4-FFF2-40B4-BE49-F238E27FC236}">
                  <a16:creationId xmlns:a16="http://schemas.microsoft.com/office/drawing/2014/main" id="{59AE2B23-8FDE-173E-087E-E28BB713A75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14278" y="2461869"/>
              <a:ext cx="338472" cy="338472"/>
            </a:xfrm>
            <a:prstGeom prst="rect">
              <a:avLst/>
            </a:prstGeom>
          </p:spPr>
        </p:pic>
        <p:pic>
          <p:nvPicPr>
            <p:cNvPr id="74" name="Graphic 73" descr="Laptop with solid fill">
              <a:extLst>
                <a:ext uri="{FF2B5EF4-FFF2-40B4-BE49-F238E27FC236}">
                  <a16:creationId xmlns:a16="http://schemas.microsoft.com/office/drawing/2014/main" id="{C491B091-B84F-6843-260E-9BC19771FEA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46027" y="2443699"/>
              <a:ext cx="338472" cy="338472"/>
            </a:xfrm>
            <a:prstGeom prst="rect">
              <a:avLst/>
            </a:prstGeom>
          </p:spPr>
        </p:pic>
        <p:pic>
          <p:nvPicPr>
            <p:cNvPr id="76" name="Graphic 75" descr="Envelope with solid fill">
              <a:extLst>
                <a:ext uri="{FF2B5EF4-FFF2-40B4-BE49-F238E27FC236}">
                  <a16:creationId xmlns:a16="http://schemas.microsoft.com/office/drawing/2014/main" id="{73FCEF11-D2A6-4927-4B42-353070D4BB5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218684" y="2459769"/>
              <a:ext cx="338472" cy="338472"/>
            </a:xfrm>
            <a:prstGeom prst="rect">
              <a:avLst/>
            </a:prstGeom>
          </p:spPr>
        </p:pic>
        <p:pic>
          <p:nvPicPr>
            <p:cNvPr id="78" name="Graphic 77" descr="Open folder outline">
              <a:extLst>
                <a:ext uri="{FF2B5EF4-FFF2-40B4-BE49-F238E27FC236}">
                  <a16:creationId xmlns:a16="http://schemas.microsoft.com/office/drawing/2014/main" id="{3EC0F5E2-064F-59C8-EE12-3C68F4BFF89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40071" y="2423552"/>
              <a:ext cx="411916" cy="411916"/>
            </a:xfrm>
            <a:prstGeom prst="rect">
              <a:avLst/>
            </a:prstGeom>
          </p:spPr>
        </p:pic>
      </p:grpSp>
      <p:sp>
        <p:nvSpPr>
          <p:cNvPr id="80" name="Title 3">
            <a:extLst>
              <a:ext uri="{FF2B5EF4-FFF2-40B4-BE49-F238E27FC236}">
                <a16:creationId xmlns:a16="http://schemas.microsoft.com/office/drawing/2014/main" id="{AEAC95BA-7BCF-F8BB-94E0-FA12FFF64F23}"/>
              </a:ext>
            </a:extLst>
          </p:cNvPr>
          <p:cNvSpPr txBox="1">
            <a:spLocks/>
          </p:cNvSpPr>
          <p:nvPr/>
        </p:nvSpPr>
        <p:spPr>
          <a:xfrm>
            <a:off x="655692" y="647560"/>
            <a:ext cx="8789802" cy="475488"/>
          </a:xfrm>
          <a:prstGeom prst="rect">
            <a:avLst/>
          </a:prstGeom>
        </p:spPr>
        <p:txBody>
          <a:bodyPr/>
          <a:lstStyle>
            <a:lvl1pPr algn="l" defTabSz="914446" rtl="0" eaLnBrk="1" latinLnBrk="0" hangingPunct="1">
              <a:lnSpc>
                <a:spcPct val="90000"/>
              </a:lnSpc>
              <a:spcBef>
                <a:spcPct val="0"/>
              </a:spcBef>
              <a:buNone/>
              <a:defRPr sz="2800" b="1" kern="1200">
                <a:solidFill>
                  <a:schemeClr val="tx1"/>
                </a:solidFill>
                <a:latin typeface="Montserrat" panose="02000505000000020004" pitchFamily="2" charset="0"/>
                <a:ea typeface="+mj-ea"/>
                <a:cs typeface="Segoe UI" panose="020B0502040204020203" pitchFamily="34" charset="0"/>
              </a:defRPr>
            </a:lvl1pPr>
          </a:lstStyle>
          <a:p>
            <a:r>
              <a:rPr lang="en-US" dirty="0">
                <a:solidFill>
                  <a:srgbClr val="1B1D3A"/>
                </a:solidFill>
                <a:latin typeface="Helvetica" pitchFamily="2" charset="0"/>
              </a:rPr>
              <a:t>Invoice Accrual Process with AI Accrual </a:t>
            </a:r>
          </a:p>
        </p:txBody>
      </p:sp>
      <p:cxnSp>
        <p:nvCxnSpPr>
          <p:cNvPr id="13" name="Straight Connector 12">
            <a:extLst>
              <a:ext uri="{FF2B5EF4-FFF2-40B4-BE49-F238E27FC236}">
                <a16:creationId xmlns:a16="http://schemas.microsoft.com/office/drawing/2014/main" id="{74AA48B3-7B71-365F-26AE-F8897E4AD9C5}"/>
              </a:ext>
            </a:extLst>
          </p:cNvPr>
          <p:cNvCxnSpPr>
            <a:cxnSpLocks/>
          </p:cNvCxnSpPr>
          <p:nvPr/>
        </p:nvCxnSpPr>
        <p:spPr>
          <a:xfrm>
            <a:off x="5372853" y="1294797"/>
            <a:ext cx="0" cy="612482"/>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FD2BD1-6981-D46E-4CE0-2D79AEF7A18C}"/>
              </a:ext>
            </a:extLst>
          </p:cNvPr>
          <p:cNvCxnSpPr>
            <a:cxnSpLocks/>
          </p:cNvCxnSpPr>
          <p:nvPr/>
        </p:nvCxnSpPr>
        <p:spPr>
          <a:xfrm>
            <a:off x="1065926" y="1422432"/>
            <a:ext cx="0" cy="440690"/>
          </a:xfrm>
          <a:prstGeom prst="line">
            <a:avLst/>
          </a:prstGeom>
          <a:ln w="19050">
            <a:solidFill>
              <a:srgbClr val="0D4BD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D511223-A5DA-8106-3F95-E4CB19BD160B}"/>
              </a:ext>
            </a:extLst>
          </p:cNvPr>
          <p:cNvSpPr/>
          <p:nvPr/>
        </p:nvSpPr>
        <p:spPr>
          <a:xfrm>
            <a:off x="10098999" y="1500785"/>
            <a:ext cx="1883736" cy="4611082"/>
          </a:xfrm>
          <a:prstGeom prst="rect">
            <a:avLst/>
          </a:prstGeom>
          <a:solidFill>
            <a:schemeClr val="accent2">
              <a:lumMod val="20000"/>
              <a:lumOff val="80000"/>
            </a:schemeClr>
          </a:solidFill>
          <a:ln w="38100">
            <a:solidFill>
              <a:srgbClr val="0D4BD3"/>
            </a:solidFill>
          </a:ln>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latin typeface="Helvetica" pitchFamily="2" charset="0"/>
            </a:endParaRPr>
          </a:p>
        </p:txBody>
      </p:sp>
      <p:sp>
        <p:nvSpPr>
          <p:cNvPr id="18" name="Rectangle 17">
            <a:extLst>
              <a:ext uri="{FF2B5EF4-FFF2-40B4-BE49-F238E27FC236}">
                <a16:creationId xmlns:a16="http://schemas.microsoft.com/office/drawing/2014/main" id="{68FE547B-FC36-A400-A0EF-ECACEA4D24CF}"/>
              </a:ext>
            </a:extLst>
          </p:cNvPr>
          <p:cNvSpPr/>
          <p:nvPr/>
        </p:nvSpPr>
        <p:spPr>
          <a:xfrm>
            <a:off x="10315652" y="2252626"/>
            <a:ext cx="1501999" cy="1168855"/>
          </a:xfrm>
          <a:prstGeom prst="rec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Auto Accrual Rules</a:t>
            </a:r>
          </a:p>
          <a:p>
            <a:r>
              <a:rPr lang="en-US" sz="1100" dirty="0">
                <a:latin typeface="Helvetica" pitchFamily="2" charset="0"/>
              </a:rPr>
              <a:t>- PO Based Invoices</a:t>
            </a:r>
          </a:p>
          <a:p>
            <a:r>
              <a:rPr lang="en-US" sz="1100" dirty="0">
                <a:latin typeface="Helvetica" pitchFamily="2" charset="0"/>
              </a:rPr>
              <a:t>-  Services</a:t>
            </a:r>
          </a:p>
          <a:p>
            <a:r>
              <a:rPr lang="en-US" sz="1100" dirty="0">
                <a:latin typeface="Helvetica" pitchFamily="2" charset="0"/>
              </a:rPr>
              <a:t>- 2 Way Match</a:t>
            </a:r>
          </a:p>
          <a:p>
            <a:r>
              <a:rPr lang="en-US" sz="1100" dirty="0">
                <a:latin typeface="Helvetica" pitchFamily="2" charset="0"/>
              </a:rPr>
              <a:t>- Asset</a:t>
            </a:r>
          </a:p>
          <a:p>
            <a:r>
              <a:rPr lang="en-US" sz="1100" dirty="0">
                <a:latin typeface="Helvetica" pitchFamily="2" charset="0"/>
              </a:rPr>
              <a:t>- Non-PO Invoices</a:t>
            </a:r>
          </a:p>
          <a:p>
            <a:pPr algn="ctr"/>
            <a:endParaRPr lang="en-US" sz="1100" dirty="0">
              <a:latin typeface="Helvetica" pitchFamily="2" charset="0"/>
            </a:endParaRPr>
          </a:p>
        </p:txBody>
      </p:sp>
      <p:sp>
        <p:nvSpPr>
          <p:cNvPr id="22" name="Flowchart: Document 10">
            <a:extLst>
              <a:ext uri="{FF2B5EF4-FFF2-40B4-BE49-F238E27FC236}">
                <a16:creationId xmlns:a16="http://schemas.microsoft.com/office/drawing/2014/main" id="{863D87FB-E69D-CE18-D313-25E3438A1047}"/>
              </a:ext>
            </a:extLst>
          </p:cNvPr>
          <p:cNvSpPr/>
          <p:nvPr/>
        </p:nvSpPr>
        <p:spPr>
          <a:xfrm>
            <a:off x="10315652" y="3815170"/>
            <a:ext cx="1501999" cy="661891"/>
          </a:xfrm>
          <a:prstGeom prst="flowChartDocumen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Auto Accrual Journals for Period End</a:t>
            </a:r>
          </a:p>
        </p:txBody>
      </p:sp>
      <p:sp>
        <p:nvSpPr>
          <p:cNvPr id="24" name="Flowchart: Document 11">
            <a:extLst>
              <a:ext uri="{FF2B5EF4-FFF2-40B4-BE49-F238E27FC236}">
                <a16:creationId xmlns:a16="http://schemas.microsoft.com/office/drawing/2014/main" id="{5D5277B8-D5CF-A6AE-8810-6E2EE618DB45}"/>
              </a:ext>
            </a:extLst>
          </p:cNvPr>
          <p:cNvSpPr/>
          <p:nvPr/>
        </p:nvSpPr>
        <p:spPr>
          <a:xfrm>
            <a:off x="10315652" y="5321048"/>
            <a:ext cx="1501999" cy="612998"/>
          </a:xfrm>
          <a:prstGeom prst="flowChartDocumen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Reversal Journals after the Period End</a:t>
            </a:r>
          </a:p>
        </p:txBody>
      </p:sp>
      <p:cxnSp>
        <p:nvCxnSpPr>
          <p:cNvPr id="26" name="Straight Arrow Connector 25">
            <a:extLst>
              <a:ext uri="{FF2B5EF4-FFF2-40B4-BE49-F238E27FC236}">
                <a16:creationId xmlns:a16="http://schemas.microsoft.com/office/drawing/2014/main" id="{94E09774-18BD-9CCB-CB30-C401B9616B6D}"/>
              </a:ext>
            </a:extLst>
          </p:cNvPr>
          <p:cNvCxnSpPr>
            <a:cxnSpLocks/>
            <a:stCxn id="18" idx="2"/>
            <a:endCxn id="22" idx="0"/>
          </p:cNvCxnSpPr>
          <p:nvPr/>
        </p:nvCxnSpPr>
        <p:spPr>
          <a:xfrm>
            <a:off x="11066652" y="3421481"/>
            <a:ext cx="0" cy="393689"/>
          </a:xfrm>
          <a:prstGeom prst="straightConnector1">
            <a:avLst/>
          </a:prstGeom>
          <a:ln w="19050">
            <a:solidFill>
              <a:srgbClr val="0D4BD3"/>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63FEB43-BDF8-2148-2578-B3A34D462F5A}"/>
              </a:ext>
            </a:extLst>
          </p:cNvPr>
          <p:cNvCxnSpPr>
            <a:cxnSpLocks/>
            <a:stCxn id="22" idx="2"/>
            <a:endCxn id="24" idx="0"/>
          </p:cNvCxnSpPr>
          <p:nvPr/>
        </p:nvCxnSpPr>
        <p:spPr>
          <a:xfrm>
            <a:off x="11066652" y="4433303"/>
            <a:ext cx="0" cy="887745"/>
          </a:xfrm>
          <a:prstGeom prst="straightConnector1">
            <a:avLst/>
          </a:prstGeom>
          <a:ln w="19050">
            <a:solidFill>
              <a:srgbClr val="0D4BD3"/>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97D532C-5C5F-85CE-2AC4-9EF726C74A9D}"/>
              </a:ext>
            </a:extLst>
          </p:cNvPr>
          <p:cNvSpPr txBox="1"/>
          <p:nvPr/>
        </p:nvSpPr>
        <p:spPr>
          <a:xfrm>
            <a:off x="10187944" y="1656954"/>
            <a:ext cx="1662023" cy="523220"/>
          </a:xfrm>
          <a:prstGeom prst="rect">
            <a:avLst/>
          </a:prstGeom>
          <a:noFill/>
        </p:spPr>
        <p:txBody>
          <a:bodyPr wrap="square" rtlCol="0">
            <a:spAutoFit/>
          </a:bodyPr>
          <a:lstStyle/>
          <a:p>
            <a:pPr algn="ctr"/>
            <a:r>
              <a:rPr lang="en-US" sz="1400" dirty="0">
                <a:solidFill>
                  <a:schemeClr val="bg2">
                    <a:lumMod val="10000"/>
                  </a:schemeClr>
                </a:solidFill>
                <a:latin typeface="Helvetica" pitchFamily="2" charset="0"/>
              </a:rPr>
              <a:t>Auritas Accrual Automation</a:t>
            </a:r>
          </a:p>
        </p:txBody>
      </p:sp>
      <p:sp>
        <p:nvSpPr>
          <p:cNvPr id="32" name="Rectangle 31">
            <a:extLst>
              <a:ext uri="{FF2B5EF4-FFF2-40B4-BE49-F238E27FC236}">
                <a16:creationId xmlns:a16="http://schemas.microsoft.com/office/drawing/2014/main" id="{00F57372-AD55-D8A2-FE2D-74A21477736B}"/>
              </a:ext>
            </a:extLst>
          </p:cNvPr>
          <p:cNvSpPr/>
          <p:nvPr/>
        </p:nvSpPr>
        <p:spPr>
          <a:xfrm>
            <a:off x="10496459" y="4678015"/>
            <a:ext cx="1183768" cy="389963"/>
          </a:xfrm>
          <a:prstGeom prst="rect">
            <a:avLst/>
          </a:prstGeom>
          <a:ln w="19050">
            <a:solidFill>
              <a:schemeClr val="accent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solidFill>
                  <a:schemeClr val="accent2">
                    <a:lumMod val="75000"/>
                  </a:schemeClr>
                </a:solidFill>
                <a:latin typeface="Helvetica" pitchFamily="2" charset="0"/>
              </a:rPr>
              <a:t>Period End</a:t>
            </a:r>
          </a:p>
        </p:txBody>
      </p:sp>
      <p:cxnSp>
        <p:nvCxnSpPr>
          <p:cNvPr id="37" name="Straight Connector 36">
            <a:extLst>
              <a:ext uri="{FF2B5EF4-FFF2-40B4-BE49-F238E27FC236}">
                <a16:creationId xmlns:a16="http://schemas.microsoft.com/office/drawing/2014/main" id="{D99EF0A7-5660-00D0-57A3-95997D1EF079}"/>
              </a:ext>
            </a:extLst>
          </p:cNvPr>
          <p:cNvCxnSpPr>
            <a:cxnSpLocks/>
          </p:cNvCxnSpPr>
          <p:nvPr/>
        </p:nvCxnSpPr>
        <p:spPr>
          <a:xfrm>
            <a:off x="5372853" y="1290674"/>
            <a:ext cx="5699007"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B2621CF-4EDD-6251-66DD-3788330F5BAC}"/>
              </a:ext>
            </a:extLst>
          </p:cNvPr>
          <p:cNvCxnSpPr>
            <a:cxnSpLocks/>
          </p:cNvCxnSpPr>
          <p:nvPr/>
        </p:nvCxnSpPr>
        <p:spPr>
          <a:xfrm>
            <a:off x="11062763" y="6121697"/>
            <a:ext cx="0" cy="12786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64C65C5-DD19-399B-2BA8-A5DEC2A60AE3}"/>
              </a:ext>
            </a:extLst>
          </p:cNvPr>
          <p:cNvCxnSpPr>
            <a:cxnSpLocks/>
          </p:cNvCxnSpPr>
          <p:nvPr/>
        </p:nvCxnSpPr>
        <p:spPr>
          <a:xfrm>
            <a:off x="9849504" y="6252272"/>
            <a:ext cx="1213259"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399F2D8-6CBE-B631-1A49-C2C1FE34BAF5}"/>
              </a:ext>
            </a:extLst>
          </p:cNvPr>
          <p:cNvCxnSpPr>
            <a:cxnSpLocks/>
          </p:cNvCxnSpPr>
          <p:nvPr/>
        </p:nvCxnSpPr>
        <p:spPr>
          <a:xfrm>
            <a:off x="9849504" y="1422432"/>
            <a:ext cx="0" cy="483746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F71290A-C18B-7602-9509-AF25BAEB9ACD}"/>
              </a:ext>
            </a:extLst>
          </p:cNvPr>
          <p:cNvCxnSpPr>
            <a:cxnSpLocks/>
          </p:cNvCxnSpPr>
          <p:nvPr/>
        </p:nvCxnSpPr>
        <p:spPr>
          <a:xfrm>
            <a:off x="1065926" y="1422432"/>
            <a:ext cx="8793919"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61BA983-ECC6-E2C5-86CF-AFE18E83A8E3}"/>
              </a:ext>
            </a:extLst>
          </p:cNvPr>
          <p:cNvCxnSpPr>
            <a:cxnSpLocks/>
          </p:cNvCxnSpPr>
          <p:nvPr/>
        </p:nvCxnSpPr>
        <p:spPr>
          <a:xfrm>
            <a:off x="11065484" y="1294797"/>
            <a:ext cx="0" cy="189027"/>
          </a:xfrm>
          <a:prstGeom prst="line">
            <a:avLst/>
          </a:prstGeom>
          <a:ln w="19050">
            <a:solidFill>
              <a:srgbClr val="0D4BD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4A11EA78-D134-2C30-5530-53F30BE7C924}"/>
              </a:ext>
            </a:extLst>
          </p:cNvPr>
          <p:cNvSpPr/>
          <p:nvPr/>
        </p:nvSpPr>
        <p:spPr>
          <a:xfrm>
            <a:off x="4892907" y="1907279"/>
            <a:ext cx="1536715" cy="4011549"/>
          </a:xfrm>
          <a:prstGeom prst="rect">
            <a:avLst/>
          </a:prstGeom>
          <a:noFill/>
          <a:ln w="76200">
            <a:solidFill>
              <a:srgbClr val="0D4B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9109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EEC5-E64E-1EA5-809E-200FF17F474F}"/>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E2C8646-7F88-D483-48C6-FC4ACAE552D2}"/>
              </a:ext>
            </a:extLst>
          </p:cNvPr>
          <p:cNvSpPr/>
          <p:nvPr/>
        </p:nvSpPr>
        <p:spPr>
          <a:xfrm>
            <a:off x="4304775" y="187357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4" name="Round Single Corner Rectangle 3">
            <a:extLst>
              <a:ext uri="{FF2B5EF4-FFF2-40B4-BE49-F238E27FC236}">
                <a16:creationId xmlns:a16="http://schemas.microsoft.com/office/drawing/2014/main" id="{65C4E100-D476-2052-D821-7D9B0D369E46}"/>
              </a:ext>
            </a:extLst>
          </p:cNvPr>
          <p:cNvSpPr/>
          <p:nvPr/>
        </p:nvSpPr>
        <p:spPr>
          <a:xfrm>
            <a:off x="8166704" y="187357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 name="Round Single Corner Rectangle 1">
            <a:extLst>
              <a:ext uri="{FF2B5EF4-FFF2-40B4-BE49-F238E27FC236}">
                <a16:creationId xmlns:a16="http://schemas.microsoft.com/office/drawing/2014/main" id="{125DDFB8-FF9A-2832-132F-98F93B403B95}"/>
              </a:ext>
            </a:extLst>
          </p:cNvPr>
          <p:cNvSpPr/>
          <p:nvPr/>
        </p:nvSpPr>
        <p:spPr>
          <a:xfrm>
            <a:off x="442846" y="1873569"/>
            <a:ext cx="3582450" cy="2119695"/>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9" name="Text Placeholder 8">
            <a:extLst>
              <a:ext uri="{FF2B5EF4-FFF2-40B4-BE49-F238E27FC236}">
                <a16:creationId xmlns:a16="http://schemas.microsoft.com/office/drawing/2014/main" id="{D48DE002-6323-1E4D-3883-7CBDA1AC07A2}"/>
              </a:ext>
            </a:extLst>
          </p:cNvPr>
          <p:cNvSpPr>
            <a:spLocks noGrp="1"/>
          </p:cNvSpPr>
          <p:nvPr>
            <p:ph type="body" sz="quarter" idx="12"/>
          </p:nvPr>
        </p:nvSpPr>
        <p:spPr>
          <a:prstGeom prst="rect">
            <a:avLst/>
          </a:prstGeom>
        </p:spPr>
        <p:txBody>
          <a:bodyPr/>
          <a:lstStyle/>
          <a:p>
            <a:pPr marL="0" indent="0">
              <a:lnSpc>
                <a:spcPct val="100000"/>
              </a:lnSpc>
              <a:spcBef>
                <a:spcPts val="600"/>
              </a:spcBef>
              <a:buNone/>
            </a:pPr>
            <a:r>
              <a:rPr lang="en-US" sz="3200" dirty="0">
                <a:solidFill>
                  <a:srgbClr val="1B1D3A"/>
                </a:solidFill>
              </a:rPr>
              <a:t>Auritas Invoice Engine – Key Features </a:t>
            </a:r>
          </a:p>
        </p:txBody>
      </p:sp>
      <p:sp>
        <p:nvSpPr>
          <p:cNvPr id="7" name="Rectangle 6">
            <a:extLst>
              <a:ext uri="{FF2B5EF4-FFF2-40B4-BE49-F238E27FC236}">
                <a16:creationId xmlns:a16="http://schemas.microsoft.com/office/drawing/2014/main" id="{A3DF659F-43FE-81CB-2F12-70B1AA695936}"/>
              </a:ext>
            </a:extLst>
          </p:cNvPr>
          <p:cNvSpPr/>
          <p:nvPr/>
        </p:nvSpPr>
        <p:spPr>
          <a:xfrm>
            <a:off x="721329"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Automate financial close process </a:t>
            </a:r>
          </a:p>
          <a:p>
            <a:r>
              <a:rPr lang="en-US" sz="1400" b="1" dirty="0">
                <a:solidFill>
                  <a:srgbClr val="1B1D3A"/>
                </a:solidFill>
                <a:effectLst/>
                <a:latin typeface="Helvetica" pitchFamily="2" charset="0"/>
              </a:rPr>
              <a:t>for inflight invoices within VIM</a:t>
            </a:r>
            <a:endParaRPr lang="en-US" sz="1400" b="1" dirty="0">
              <a:solidFill>
                <a:srgbClr val="1B1D3A"/>
              </a:solidFill>
              <a:latin typeface="Helvetica" pitchFamily="2" charset="0"/>
            </a:endParaRPr>
          </a:p>
        </p:txBody>
      </p:sp>
      <p:sp>
        <p:nvSpPr>
          <p:cNvPr id="10" name="Rectangle 9">
            <a:extLst>
              <a:ext uri="{FF2B5EF4-FFF2-40B4-BE49-F238E27FC236}">
                <a16:creationId xmlns:a16="http://schemas.microsoft.com/office/drawing/2014/main" id="{6EEE7044-2175-A50A-7725-08A3CD9DA3D2}"/>
              </a:ext>
            </a:extLst>
          </p:cNvPr>
          <p:cNvSpPr/>
          <p:nvPr/>
        </p:nvSpPr>
        <p:spPr>
          <a:xfrm>
            <a:off x="721329"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dirty="0">
                <a:solidFill>
                  <a:srgbClr val="1B1D3A"/>
                </a:solidFill>
                <a:latin typeface="Helvetica" pitchFamily="2" charset="0"/>
              </a:rPr>
              <a:t>Provides automation of the financial closing process for invoices that are still in progress or inflight within OpenText Vendor Invoice Management (VIM). It ensures a seamless and efficient closure of financial activities related to these invoices.</a:t>
            </a:r>
          </a:p>
        </p:txBody>
      </p:sp>
      <p:sp>
        <p:nvSpPr>
          <p:cNvPr id="11" name="Rectangle 10">
            <a:extLst>
              <a:ext uri="{FF2B5EF4-FFF2-40B4-BE49-F238E27FC236}">
                <a16:creationId xmlns:a16="http://schemas.microsoft.com/office/drawing/2014/main" id="{FC7B4E2D-052D-87F5-0E6A-C201651D11A1}"/>
              </a:ext>
            </a:extLst>
          </p:cNvPr>
          <p:cNvSpPr/>
          <p:nvPr/>
        </p:nvSpPr>
        <p:spPr>
          <a:xfrm>
            <a:off x="4580986"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Cater to global, local and industry specific accounting rules</a:t>
            </a:r>
            <a:endParaRPr lang="en-US" sz="1400" b="1" dirty="0">
              <a:solidFill>
                <a:srgbClr val="1B1D3A"/>
              </a:solidFill>
              <a:latin typeface="Helvetica" pitchFamily="2" charset="0"/>
            </a:endParaRPr>
          </a:p>
        </p:txBody>
      </p:sp>
      <p:sp>
        <p:nvSpPr>
          <p:cNvPr id="12" name="Rectangle 11">
            <a:extLst>
              <a:ext uri="{FF2B5EF4-FFF2-40B4-BE49-F238E27FC236}">
                <a16:creationId xmlns:a16="http://schemas.microsoft.com/office/drawing/2014/main" id="{7595C261-1D7F-2468-EC7C-15AA74FDDB71}"/>
              </a:ext>
            </a:extLst>
          </p:cNvPr>
          <p:cNvSpPr/>
          <p:nvPr/>
        </p:nvSpPr>
        <p:spPr>
          <a:xfrm>
            <a:off x="4580986"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latin typeface="Helvetica" pitchFamily="2" charset="0"/>
                <a:ea typeface="Open Sans" panose="020B0606030504020204" pitchFamily="34" charset="0"/>
                <a:cs typeface="Open Sans" panose="020B0606030504020204" pitchFamily="34" charset="0"/>
              </a:rPr>
              <a:t>A</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ccommodates and addresses various rules associated with accruals. This capability allows organizations to </a:t>
            </a:r>
            <a:r>
              <a:rPr lang="en-US" sz="1050" kern="0" dirty="0">
                <a:solidFill>
                  <a:srgbClr val="1B1D3A"/>
                </a:solidFill>
                <a:effectLst/>
                <a:latin typeface="Helvetica" pitchFamily="2" charset="0"/>
                <a:ea typeface="Open Sans" panose="020B0606030504020204" pitchFamily="34" charset="0"/>
                <a:cs typeface="Open Sans" panose="020B0606030504020204" pitchFamily="34" charset="0"/>
              </a:rPr>
              <a:t>apply</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 different rules as needed, ensuring flexibility and adaptability in managing accrual processes according to specific requirements.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17" name="Rectangle 16">
            <a:extLst>
              <a:ext uri="{FF2B5EF4-FFF2-40B4-BE49-F238E27FC236}">
                <a16:creationId xmlns:a16="http://schemas.microsoft.com/office/drawing/2014/main" id="{21D4E335-31C7-6265-9E40-71A5D96A9222}"/>
              </a:ext>
            </a:extLst>
          </p:cNvPr>
          <p:cNvSpPr/>
          <p:nvPr/>
        </p:nvSpPr>
        <p:spPr>
          <a:xfrm>
            <a:off x="8431999"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Accrual account determination by category (expenses, tax, freight)</a:t>
            </a:r>
            <a:endParaRPr lang="en-US" sz="1400" b="1" dirty="0">
              <a:solidFill>
                <a:srgbClr val="1B1D3A"/>
              </a:solidFill>
              <a:latin typeface="Helvetica" pitchFamily="2" charset="0"/>
            </a:endParaRPr>
          </a:p>
        </p:txBody>
      </p:sp>
      <p:sp>
        <p:nvSpPr>
          <p:cNvPr id="25" name="Rectangle 24">
            <a:extLst>
              <a:ext uri="{FF2B5EF4-FFF2-40B4-BE49-F238E27FC236}">
                <a16:creationId xmlns:a16="http://schemas.microsoft.com/office/drawing/2014/main" id="{A401EDBD-7FD1-D162-99D2-D2654EEB917F}"/>
              </a:ext>
            </a:extLst>
          </p:cNvPr>
          <p:cNvSpPr/>
          <p:nvPr/>
        </p:nvSpPr>
        <p:spPr>
          <a:xfrm>
            <a:off x="8431999"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Enables the determination of the appropriate accrual accounts for different financial elements, including expenses, tax, and freight. It ensures accurate categorization and allocation of costs within the accrual process.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26" name="Round Single Corner Rectangle 25">
            <a:extLst>
              <a:ext uri="{FF2B5EF4-FFF2-40B4-BE49-F238E27FC236}">
                <a16:creationId xmlns:a16="http://schemas.microsoft.com/office/drawing/2014/main" id="{0DEC8421-2E63-E923-9713-761438C62EF7}"/>
              </a:ext>
            </a:extLst>
          </p:cNvPr>
          <p:cNvSpPr/>
          <p:nvPr/>
        </p:nvSpPr>
        <p:spPr>
          <a:xfrm>
            <a:off x="4304775" y="412633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7" name="Round Single Corner Rectangle 26">
            <a:extLst>
              <a:ext uri="{FF2B5EF4-FFF2-40B4-BE49-F238E27FC236}">
                <a16:creationId xmlns:a16="http://schemas.microsoft.com/office/drawing/2014/main" id="{80D7A15D-BE80-6EF8-9D0B-90EC7C6A1AF0}"/>
              </a:ext>
            </a:extLst>
          </p:cNvPr>
          <p:cNvSpPr/>
          <p:nvPr/>
        </p:nvSpPr>
        <p:spPr>
          <a:xfrm>
            <a:off x="8166704" y="412633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8" name="Round Single Corner Rectangle 27">
            <a:extLst>
              <a:ext uri="{FF2B5EF4-FFF2-40B4-BE49-F238E27FC236}">
                <a16:creationId xmlns:a16="http://schemas.microsoft.com/office/drawing/2014/main" id="{3EC8E8E7-69A3-5935-BFF3-3F9B45D59CAF}"/>
              </a:ext>
            </a:extLst>
          </p:cNvPr>
          <p:cNvSpPr/>
          <p:nvPr/>
        </p:nvSpPr>
        <p:spPr>
          <a:xfrm>
            <a:off x="442846" y="4126329"/>
            <a:ext cx="3582450" cy="2119695"/>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9" name="Rectangle 28">
            <a:extLst>
              <a:ext uri="{FF2B5EF4-FFF2-40B4-BE49-F238E27FC236}">
                <a16:creationId xmlns:a16="http://schemas.microsoft.com/office/drawing/2014/main" id="{DA0F89B8-2612-D405-2CAE-01D6F01DEEA0}"/>
              </a:ext>
            </a:extLst>
          </p:cNvPr>
          <p:cNvSpPr/>
          <p:nvPr/>
        </p:nvSpPr>
        <p:spPr>
          <a:xfrm>
            <a:off x="721329" y="430569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Flexibility &amp; scalability in </a:t>
            </a:r>
          </a:p>
          <a:p>
            <a:r>
              <a:rPr lang="en-US" sz="1400" b="1" dirty="0">
                <a:solidFill>
                  <a:srgbClr val="1B1D3A"/>
                </a:solidFill>
                <a:effectLst/>
                <a:latin typeface="Helvetica" pitchFamily="2" charset="0"/>
              </a:rPr>
              <a:t>accrual postings</a:t>
            </a:r>
            <a:endParaRPr lang="en-US" sz="1400" b="1" dirty="0">
              <a:solidFill>
                <a:srgbClr val="1B1D3A"/>
              </a:solidFill>
              <a:latin typeface="Helvetica" pitchFamily="2" charset="0"/>
            </a:endParaRPr>
          </a:p>
        </p:txBody>
      </p:sp>
      <p:sp>
        <p:nvSpPr>
          <p:cNvPr id="30" name="Rectangle 29">
            <a:extLst>
              <a:ext uri="{FF2B5EF4-FFF2-40B4-BE49-F238E27FC236}">
                <a16:creationId xmlns:a16="http://schemas.microsoft.com/office/drawing/2014/main" id="{5FEFC626-974A-1B65-7757-88C7AE0A0CA1}"/>
              </a:ext>
            </a:extLst>
          </p:cNvPr>
          <p:cNvSpPr/>
          <p:nvPr/>
        </p:nvSpPr>
        <p:spPr>
          <a:xfrm>
            <a:off x="721329" y="4975884"/>
            <a:ext cx="3121467"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Provides the flexibility to consolidate or split accrual postings based on organizational needs. This feature allows for a more tailored approach to managing accruals, ensuring that postings align with the specific requirements of the business.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1" name="Rectangle 30">
            <a:extLst>
              <a:ext uri="{FF2B5EF4-FFF2-40B4-BE49-F238E27FC236}">
                <a16:creationId xmlns:a16="http://schemas.microsoft.com/office/drawing/2014/main" id="{E307C152-F491-82DD-1986-F65262F13DE7}"/>
              </a:ext>
            </a:extLst>
          </p:cNvPr>
          <p:cNvSpPr/>
          <p:nvPr/>
        </p:nvSpPr>
        <p:spPr>
          <a:xfrm>
            <a:off x="4580986" y="430569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Accrual posting procedures and accrual reporting </a:t>
            </a:r>
            <a:endParaRPr lang="en-US" sz="1400" b="1" dirty="0">
              <a:solidFill>
                <a:srgbClr val="1B1D3A"/>
              </a:solidFill>
              <a:latin typeface="Helvetica" pitchFamily="2" charset="0"/>
            </a:endParaRPr>
          </a:p>
        </p:txBody>
      </p:sp>
      <p:sp>
        <p:nvSpPr>
          <p:cNvPr id="32" name="Rectangle 31">
            <a:extLst>
              <a:ext uri="{FF2B5EF4-FFF2-40B4-BE49-F238E27FC236}">
                <a16:creationId xmlns:a16="http://schemas.microsoft.com/office/drawing/2014/main" id="{7F1815FE-37FF-1234-A7AD-BF2389D0CBBD}"/>
              </a:ext>
            </a:extLst>
          </p:cNvPr>
          <p:cNvSpPr/>
          <p:nvPr/>
        </p:nvSpPr>
        <p:spPr>
          <a:xfrm>
            <a:off x="4580986" y="497588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latin typeface="Helvetica" pitchFamily="2" charset="0"/>
                <a:ea typeface="Open Sans" panose="020B0606030504020204" pitchFamily="34" charset="0"/>
                <a:cs typeface="Open Sans" panose="020B0606030504020204" pitchFamily="34" charset="0"/>
              </a:rPr>
              <a:t>A</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dopts the posting rules and procedures in your SAP-VIM system. It also provides a comprehensive reporting solution to identify, address, and report any inclusions/omissions during the accruals process.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3" name="Rectangle 32">
            <a:extLst>
              <a:ext uri="{FF2B5EF4-FFF2-40B4-BE49-F238E27FC236}">
                <a16:creationId xmlns:a16="http://schemas.microsoft.com/office/drawing/2014/main" id="{975A379A-68A8-B2B1-CEB8-88A6859A8D58}"/>
              </a:ext>
            </a:extLst>
          </p:cNvPr>
          <p:cNvSpPr/>
          <p:nvPr/>
        </p:nvSpPr>
        <p:spPr>
          <a:xfrm>
            <a:off x="8431999" y="4305695"/>
            <a:ext cx="3177571"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Auto accrual and reversals based on accrual calendars</a:t>
            </a:r>
            <a:endParaRPr lang="en-US" sz="1400" b="1" dirty="0">
              <a:solidFill>
                <a:srgbClr val="1B1D3A"/>
              </a:solidFill>
              <a:latin typeface="Helvetica" pitchFamily="2" charset="0"/>
            </a:endParaRPr>
          </a:p>
        </p:txBody>
      </p:sp>
      <p:sp>
        <p:nvSpPr>
          <p:cNvPr id="34" name="Rectangle 33">
            <a:extLst>
              <a:ext uri="{FF2B5EF4-FFF2-40B4-BE49-F238E27FC236}">
                <a16:creationId xmlns:a16="http://schemas.microsoft.com/office/drawing/2014/main" id="{AAF64404-9DE7-6151-1E8C-F38A7F469036}"/>
              </a:ext>
            </a:extLst>
          </p:cNvPr>
          <p:cNvSpPr/>
          <p:nvPr/>
        </p:nvSpPr>
        <p:spPr>
          <a:xfrm>
            <a:off x="8432000" y="4975884"/>
            <a:ext cx="3038672"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Allows companies the flexibility to define accrual calendars by aligning it to company code relevant period closing. This ensures that reversals occur at the appropriate time, enhancing accuracy and compliance with accounting standards.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5" name="Rectangle 34">
            <a:extLst>
              <a:ext uri="{FF2B5EF4-FFF2-40B4-BE49-F238E27FC236}">
                <a16:creationId xmlns:a16="http://schemas.microsoft.com/office/drawing/2014/main" id="{644159DB-C864-2AE4-85D0-B2004DD85B5F}"/>
              </a:ext>
            </a:extLst>
          </p:cNvPr>
          <p:cNvSpPr/>
          <p:nvPr/>
        </p:nvSpPr>
        <p:spPr>
          <a:xfrm>
            <a:off x="441850" y="1873568"/>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Rectangle 35">
            <a:extLst>
              <a:ext uri="{FF2B5EF4-FFF2-40B4-BE49-F238E27FC236}">
                <a16:creationId xmlns:a16="http://schemas.microsoft.com/office/drawing/2014/main" id="{D55FB8E7-D84B-8949-070A-2CE4CF230E17}"/>
              </a:ext>
            </a:extLst>
          </p:cNvPr>
          <p:cNvSpPr/>
          <p:nvPr/>
        </p:nvSpPr>
        <p:spPr>
          <a:xfrm>
            <a:off x="441850" y="4126331"/>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9" name="Rectangle 38">
            <a:extLst>
              <a:ext uri="{FF2B5EF4-FFF2-40B4-BE49-F238E27FC236}">
                <a16:creationId xmlns:a16="http://schemas.microsoft.com/office/drawing/2014/main" id="{2F058416-9B69-9183-490A-E137CCA6AD21}"/>
              </a:ext>
            </a:extLst>
          </p:cNvPr>
          <p:cNvSpPr/>
          <p:nvPr/>
        </p:nvSpPr>
        <p:spPr>
          <a:xfrm>
            <a:off x="4306074" y="1877212"/>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0" name="Rectangle 39">
            <a:extLst>
              <a:ext uri="{FF2B5EF4-FFF2-40B4-BE49-F238E27FC236}">
                <a16:creationId xmlns:a16="http://schemas.microsoft.com/office/drawing/2014/main" id="{ED452C84-8866-C050-A23C-74644CD8B65E}"/>
              </a:ext>
            </a:extLst>
          </p:cNvPr>
          <p:cNvSpPr/>
          <p:nvPr/>
        </p:nvSpPr>
        <p:spPr>
          <a:xfrm>
            <a:off x="4306074" y="4129975"/>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1" name="Rectangle 40">
            <a:extLst>
              <a:ext uri="{FF2B5EF4-FFF2-40B4-BE49-F238E27FC236}">
                <a16:creationId xmlns:a16="http://schemas.microsoft.com/office/drawing/2014/main" id="{A6EFEA2D-E4C4-94CC-A718-CA8BB04F8616}"/>
              </a:ext>
            </a:extLst>
          </p:cNvPr>
          <p:cNvSpPr/>
          <p:nvPr/>
        </p:nvSpPr>
        <p:spPr>
          <a:xfrm>
            <a:off x="8184820" y="1873568"/>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2" name="Rectangle 41">
            <a:extLst>
              <a:ext uri="{FF2B5EF4-FFF2-40B4-BE49-F238E27FC236}">
                <a16:creationId xmlns:a16="http://schemas.microsoft.com/office/drawing/2014/main" id="{8A518BC4-751B-42F3-6999-17BC4CF21392}"/>
              </a:ext>
            </a:extLst>
          </p:cNvPr>
          <p:cNvSpPr/>
          <p:nvPr/>
        </p:nvSpPr>
        <p:spPr>
          <a:xfrm>
            <a:off x="8184820" y="4126331"/>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93850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Placeholder 6" descr="A close-up of several servers&#10;&#10;Description automatically generated">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6587" b="26587"/>
          <a:stretch/>
        </p:blipFill>
        <p:spPr/>
      </p:pic>
      <p:sp>
        <p:nvSpPr>
          <p:cNvPr id="3" name="Text Placeholder 2">
            <a:extLst>
              <a:ext uri="{FF2B5EF4-FFF2-40B4-BE49-F238E27FC236}">
                <a16:creationId xmlns:a16="http://schemas.microsoft.com/office/drawing/2014/main" id="{2E0A1467-38EA-F622-4665-E3B9564D6D4D}"/>
              </a:ext>
            </a:extLst>
          </p:cNvPr>
          <p:cNvSpPr>
            <a:spLocks noGrp="1"/>
          </p:cNvSpPr>
          <p:nvPr>
            <p:ph type="body" sz="quarter" idx="12"/>
          </p:nvPr>
        </p:nvSpPr>
        <p:spPr/>
        <p:txBody>
          <a:bodyPr/>
          <a:lstStyle/>
          <a:p>
            <a:r>
              <a:rPr lang="en-US" sz="3600" dirty="0">
                <a:solidFill>
                  <a:srgbClr val="1B1D3A"/>
                </a:solidFill>
              </a:rPr>
              <a:t>Demo </a:t>
            </a:r>
            <a:endParaRPr lang="en-US" dirty="0">
              <a:solidFill>
                <a:srgbClr val="1B1D3A"/>
              </a:solidFill>
            </a:endParaRPr>
          </a:p>
        </p:txBody>
      </p:sp>
    </p:spTree>
    <p:extLst>
      <p:ext uri="{BB962C8B-B14F-4D97-AF65-F5344CB8AC3E}">
        <p14:creationId xmlns:p14="http://schemas.microsoft.com/office/powerpoint/2010/main" val="1835403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usinesswoman with laptop talking in meeting">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0205" b="30205"/>
          <a:stretch/>
        </p:blipFill>
        <p:spPr/>
      </p:pic>
      <p:sp>
        <p:nvSpPr>
          <p:cNvPr id="5" name="Text Placeholder 4">
            <a:extLst>
              <a:ext uri="{FF2B5EF4-FFF2-40B4-BE49-F238E27FC236}">
                <a16:creationId xmlns:a16="http://schemas.microsoft.com/office/drawing/2014/main" id="{8E7CDB9D-D7F7-40EA-7B39-D0DB05F5E19F}"/>
              </a:ext>
            </a:extLst>
          </p:cNvPr>
          <p:cNvSpPr>
            <a:spLocks noGrp="1"/>
          </p:cNvSpPr>
          <p:nvPr>
            <p:ph type="body" sz="quarter" idx="12"/>
          </p:nvPr>
        </p:nvSpPr>
        <p:spPr/>
        <p:txBody>
          <a:bodyPr/>
          <a:lstStyle/>
          <a:p>
            <a:r>
              <a:rPr lang="en-US" dirty="0"/>
              <a:t>The Benefits</a:t>
            </a:r>
          </a:p>
        </p:txBody>
      </p:sp>
    </p:spTree>
    <p:extLst>
      <p:ext uri="{BB962C8B-B14F-4D97-AF65-F5344CB8AC3E}">
        <p14:creationId xmlns:p14="http://schemas.microsoft.com/office/powerpoint/2010/main" val="2859925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6" name="Round Single Corner Rectangle 5">
            <a:extLst>
              <a:ext uri="{FF2B5EF4-FFF2-40B4-BE49-F238E27FC236}">
                <a16:creationId xmlns:a16="http://schemas.microsoft.com/office/drawing/2014/main" id="{5D7D18E1-424D-DB63-53D1-844946C10A2E}"/>
              </a:ext>
            </a:extLst>
          </p:cNvPr>
          <p:cNvSpPr/>
          <p:nvPr/>
        </p:nvSpPr>
        <p:spPr>
          <a:xfrm>
            <a:off x="1640749" y="4199132"/>
            <a:ext cx="4300173" cy="1955576"/>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7" name="Round Single Corner Rectangle 6">
            <a:extLst>
              <a:ext uri="{FF2B5EF4-FFF2-40B4-BE49-F238E27FC236}">
                <a16:creationId xmlns:a16="http://schemas.microsoft.com/office/drawing/2014/main" id="{0749F442-1606-02D7-BA42-AC5E1F10686F}"/>
              </a:ext>
            </a:extLst>
          </p:cNvPr>
          <p:cNvSpPr/>
          <p:nvPr/>
        </p:nvSpPr>
        <p:spPr>
          <a:xfrm>
            <a:off x="6143886" y="4199132"/>
            <a:ext cx="4300173" cy="1955576"/>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prstGeom prst="rect">
            <a:avLst/>
          </a:prstGeom>
        </p:spPr>
        <p:txBody>
          <a:bodyPr/>
          <a:lstStyle/>
          <a:p>
            <a:pPr marL="0" marR="0" indent="0">
              <a:spcBef>
                <a:spcPts val="0"/>
              </a:spcBef>
              <a:buNone/>
            </a:pPr>
            <a:r>
              <a:rPr lang="en-US" sz="3200" b="1" dirty="0">
                <a:solidFill>
                  <a:srgbClr val="1C1D3B"/>
                </a:solidFill>
                <a:latin typeface="Helvetica" pitchFamily="2" charset="0"/>
                <a:ea typeface="Verdana" panose="020B0604030504040204" pitchFamily="34" charset="0"/>
                <a:cs typeface="Verdana" panose="020B0604030504040204" pitchFamily="34" charset="0"/>
              </a:rPr>
              <a:t>The Benefits</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p:txBody>
      </p:sp>
      <p:pic>
        <p:nvPicPr>
          <p:cNvPr id="29" name="Graphic 28" descr="Touchscreen with solid fill">
            <a:extLst>
              <a:ext uri="{FF2B5EF4-FFF2-40B4-BE49-F238E27FC236}">
                <a16:creationId xmlns:a16="http://schemas.microsoft.com/office/drawing/2014/main" id="{F798A7F4-2644-B963-254F-624EA1ACFC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22245" y="4431510"/>
            <a:ext cx="659895" cy="659895"/>
          </a:xfrm>
          <a:prstGeom prst="rect">
            <a:avLst/>
          </a:prstGeom>
        </p:spPr>
      </p:pic>
      <p:pic>
        <p:nvPicPr>
          <p:cNvPr id="31" name="Graphic 30" descr="Gavel with solid fill">
            <a:extLst>
              <a:ext uri="{FF2B5EF4-FFF2-40B4-BE49-F238E27FC236}">
                <a16:creationId xmlns:a16="http://schemas.microsoft.com/office/drawing/2014/main" id="{301EABF5-9B38-9F7B-C29C-BADD21D2E5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02697" y="2192988"/>
            <a:ext cx="659895" cy="659895"/>
          </a:xfrm>
          <a:prstGeom prst="rect">
            <a:avLst/>
          </a:prstGeom>
        </p:spPr>
      </p:pic>
      <p:sp>
        <p:nvSpPr>
          <p:cNvPr id="5" name="TextBox 4">
            <a:extLst>
              <a:ext uri="{FF2B5EF4-FFF2-40B4-BE49-F238E27FC236}">
                <a16:creationId xmlns:a16="http://schemas.microsoft.com/office/drawing/2014/main" id="{5CFDF628-A2B6-04DC-5B3D-C4AB2FB8B99F}"/>
              </a:ext>
            </a:extLst>
          </p:cNvPr>
          <p:cNvSpPr txBox="1"/>
          <p:nvPr/>
        </p:nvSpPr>
        <p:spPr>
          <a:xfrm>
            <a:off x="752630" y="3038124"/>
            <a:ext cx="2754499" cy="460024"/>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Flexibility: </a:t>
            </a:r>
            <a:r>
              <a:rPr lang="en-US" sz="1400" dirty="0">
                <a:solidFill>
                  <a:schemeClr val="bg1"/>
                </a:solidFill>
                <a:latin typeface="Helvetica" pitchFamily="2" charset="0"/>
              </a:rPr>
              <a:t>Caters to multiple rules of accrual. Can be configured to customer fit</a:t>
            </a:r>
          </a:p>
        </p:txBody>
      </p:sp>
      <p:sp>
        <p:nvSpPr>
          <p:cNvPr id="13" name="TextBox 12">
            <a:extLst>
              <a:ext uri="{FF2B5EF4-FFF2-40B4-BE49-F238E27FC236}">
                <a16:creationId xmlns:a16="http://schemas.microsoft.com/office/drawing/2014/main" id="{439FB5C7-7B24-1403-9F9E-C96E1F257FF7}"/>
              </a:ext>
            </a:extLst>
          </p:cNvPr>
          <p:cNvSpPr txBox="1"/>
          <p:nvPr/>
        </p:nvSpPr>
        <p:spPr>
          <a:xfrm>
            <a:off x="1976399" y="5228867"/>
            <a:ext cx="3628872" cy="644806"/>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Accuracy: No errors due to manual processing. In case of data issues, ability to reverse and re-run accruals</a:t>
            </a:r>
            <a:endParaRPr lang="en-US" sz="1400" kern="0" dirty="0">
              <a:solidFill>
                <a:schemeClr val="bg1"/>
              </a:solidFill>
              <a:latin typeface="Helvetica" pitchFamily="2" charset="0"/>
              <a:cs typeface="Open Sans" panose="020B0606030504020204" pitchFamily="34" charset="0"/>
            </a:endParaRPr>
          </a:p>
        </p:txBody>
      </p:sp>
      <p:sp>
        <p:nvSpPr>
          <p:cNvPr id="14" name="TextBox 13">
            <a:extLst>
              <a:ext uri="{FF2B5EF4-FFF2-40B4-BE49-F238E27FC236}">
                <a16:creationId xmlns:a16="http://schemas.microsoft.com/office/drawing/2014/main" id="{87F2EC88-9D59-F478-9132-5AF2D6E70490}"/>
              </a:ext>
            </a:extLst>
          </p:cNvPr>
          <p:cNvSpPr txBox="1"/>
          <p:nvPr/>
        </p:nvSpPr>
        <p:spPr>
          <a:xfrm>
            <a:off x="4573796" y="3038124"/>
            <a:ext cx="3204391" cy="658630"/>
          </a:xfrm>
          <a:prstGeom prst="rect">
            <a:avLst/>
          </a:prstGeom>
          <a:noFill/>
        </p:spPr>
        <p:txBody>
          <a:bodyPr wrap="square" lIns="0" tIns="0" rIns="0" bIns="0" rtlCol="0" anchor="t">
            <a:noAutofit/>
          </a:bodyPr>
          <a:lstStyle/>
          <a:p>
            <a:r>
              <a:rPr lang="en-US" sz="1400" dirty="0">
                <a:solidFill>
                  <a:schemeClr val="bg1"/>
                </a:solidFill>
                <a:latin typeface="Helvetica" pitchFamily="2" charset="0"/>
              </a:rPr>
              <a:t>Compliance: Compliant with GAAP and your books reflect the correct liability – SOX Compliant / Audit Compliant </a:t>
            </a:r>
          </a:p>
        </p:txBody>
      </p:sp>
      <p:sp>
        <p:nvSpPr>
          <p:cNvPr id="15" name="TextBox 14">
            <a:extLst>
              <a:ext uri="{FF2B5EF4-FFF2-40B4-BE49-F238E27FC236}">
                <a16:creationId xmlns:a16="http://schemas.microsoft.com/office/drawing/2014/main" id="{D34D7882-1B71-3958-73E2-376141212843}"/>
              </a:ext>
            </a:extLst>
          </p:cNvPr>
          <p:cNvSpPr txBox="1"/>
          <p:nvPr/>
        </p:nvSpPr>
        <p:spPr>
          <a:xfrm>
            <a:off x="8424714" y="3069528"/>
            <a:ext cx="3115245" cy="665126"/>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Visibility: </a:t>
            </a:r>
            <a:r>
              <a:rPr lang="en-US" sz="1400" dirty="0">
                <a:solidFill>
                  <a:schemeClr val="bg1"/>
                </a:solidFill>
                <a:latin typeface="Helvetica" pitchFamily="2" charset="0"/>
              </a:rPr>
              <a:t>Accounting has greater visibility – Accruals and Liability Report</a:t>
            </a:r>
          </a:p>
        </p:txBody>
      </p:sp>
      <p:sp>
        <p:nvSpPr>
          <p:cNvPr id="16" name="TextBox 15">
            <a:extLst>
              <a:ext uri="{FF2B5EF4-FFF2-40B4-BE49-F238E27FC236}">
                <a16:creationId xmlns:a16="http://schemas.microsoft.com/office/drawing/2014/main" id="{0A5B6116-DFD9-E09B-7673-834D6D4ABB02}"/>
              </a:ext>
            </a:extLst>
          </p:cNvPr>
          <p:cNvSpPr txBox="1"/>
          <p:nvPr/>
        </p:nvSpPr>
        <p:spPr>
          <a:xfrm>
            <a:off x="6479536" y="5228867"/>
            <a:ext cx="3628872" cy="677321"/>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Resource Optimization: Significant reduction in effort, can lead to optimizing their finance team's resources during close </a:t>
            </a:r>
            <a:endParaRPr lang="en-US" sz="1400" kern="0" dirty="0">
              <a:solidFill>
                <a:schemeClr val="bg1"/>
              </a:solidFill>
              <a:latin typeface="Helvetica" pitchFamily="2" charset="0"/>
              <a:cs typeface="Open Sans" panose="020B0606030504020204" pitchFamily="34" charset="0"/>
            </a:endParaRPr>
          </a:p>
        </p:txBody>
      </p:sp>
      <p:pic>
        <p:nvPicPr>
          <p:cNvPr id="19" name="Graphic 18" descr="Badge Tick1 with solid fill">
            <a:extLst>
              <a:ext uri="{FF2B5EF4-FFF2-40B4-BE49-F238E27FC236}">
                <a16:creationId xmlns:a16="http://schemas.microsoft.com/office/drawing/2014/main" id="{BC9053C9-36E3-FECA-0C8F-98C393C133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49103" y="4424759"/>
            <a:ext cx="693942" cy="693942"/>
          </a:xfrm>
          <a:prstGeom prst="rect">
            <a:avLst/>
          </a:prstGeom>
        </p:spPr>
      </p:pic>
      <p:pic>
        <p:nvPicPr>
          <p:cNvPr id="21" name="Graphic 20" descr="Eye with solid fill">
            <a:extLst>
              <a:ext uri="{FF2B5EF4-FFF2-40B4-BE49-F238E27FC236}">
                <a16:creationId xmlns:a16="http://schemas.microsoft.com/office/drawing/2014/main" id="{3869C6AB-9A7E-0B94-6A4B-383F25C8A54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91857" y="2198871"/>
            <a:ext cx="775899" cy="775899"/>
          </a:xfrm>
          <a:prstGeom prst="rect">
            <a:avLst/>
          </a:prstGeom>
        </p:spPr>
      </p:pic>
      <p:pic>
        <p:nvPicPr>
          <p:cNvPr id="23" name="Graphic 22" descr="Target Audience with solid fill">
            <a:extLst>
              <a:ext uri="{FF2B5EF4-FFF2-40B4-BE49-F238E27FC236}">
                <a16:creationId xmlns:a16="http://schemas.microsoft.com/office/drawing/2014/main" id="{F58B7AEA-1ABF-DBDB-F281-0713A3B3E1D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7465" y="2197726"/>
            <a:ext cx="775899" cy="775899"/>
          </a:xfrm>
          <a:prstGeom prst="rect">
            <a:avLst/>
          </a:prstGeom>
        </p:spPr>
      </p:pic>
    </p:spTree>
    <p:extLst>
      <p:ext uri="{BB962C8B-B14F-4D97-AF65-F5344CB8AC3E}">
        <p14:creationId xmlns:p14="http://schemas.microsoft.com/office/powerpoint/2010/main" val="148496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EB1E12-7719-2176-FE2D-9B572F337F67}"/>
            </a:ext>
          </a:extLst>
        </p:cNvPr>
        <p:cNvGrpSpPr/>
        <p:nvPr/>
      </p:nvGrpSpPr>
      <p:grpSpPr>
        <a:xfrm>
          <a:off x="0" y="0"/>
          <a:ext cx="0" cy="0"/>
          <a:chOff x="0" y="0"/>
          <a:chExt cx="0" cy="0"/>
        </a:xfrm>
      </p:grpSpPr>
      <p:graphicFrame>
        <p:nvGraphicFramePr>
          <p:cNvPr id="1039" name="Table 5">
            <a:extLst>
              <a:ext uri="{FF2B5EF4-FFF2-40B4-BE49-F238E27FC236}">
                <a16:creationId xmlns:a16="http://schemas.microsoft.com/office/drawing/2014/main" id="{61EF59B8-4F72-3B01-CD43-DE5E1A79EB54}"/>
              </a:ext>
            </a:extLst>
          </p:cNvPr>
          <p:cNvGraphicFramePr>
            <a:graphicFrameLocks noGrp="1"/>
          </p:cNvGraphicFramePr>
          <p:nvPr>
            <p:extLst>
              <p:ext uri="{D42A27DB-BD31-4B8C-83A1-F6EECF244321}">
                <p14:modId xmlns:p14="http://schemas.microsoft.com/office/powerpoint/2010/main" val="266579951"/>
              </p:ext>
            </p:extLst>
          </p:nvPr>
        </p:nvGraphicFramePr>
        <p:xfrm>
          <a:off x="0" y="1662531"/>
          <a:ext cx="8413114" cy="4564650"/>
        </p:xfrm>
        <a:graphic>
          <a:graphicData uri="http://schemas.openxmlformats.org/drawingml/2006/table">
            <a:tbl>
              <a:tblPr firstRow="1" bandRow="1">
                <a:tableStyleId>{5C22544A-7EE6-4342-B048-85BDC9FD1C3A}</a:tableStyleId>
              </a:tblPr>
              <a:tblGrid>
                <a:gridCol w="4206557">
                  <a:extLst>
                    <a:ext uri="{9D8B030D-6E8A-4147-A177-3AD203B41FA5}">
                      <a16:colId xmlns:a16="http://schemas.microsoft.com/office/drawing/2014/main" val="791480000"/>
                    </a:ext>
                  </a:extLst>
                </a:gridCol>
                <a:gridCol w="4206557">
                  <a:extLst>
                    <a:ext uri="{9D8B030D-6E8A-4147-A177-3AD203B41FA5}">
                      <a16:colId xmlns:a16="http://schemas.microsoft.com/office/drawing/2014/main" val="4124542219"/>
                    </a:ext>
                  </a:extLst>
                </a:gridCol>
              </a:tblGrid>
              <a:tr h="483806">
                <a:tc>
                  <a:txBody>
                    <a:bodyPr/>
                    <a:lstStyle/>
                    <a:p>
                      <a:pPr algn="ctr"/>
                      <a:r>
                        <a:rPr lang="en-US" sz="1200" b="1" i="0" dirty="0">
                          <a:latin typeface="Helvetica" pitchFamily="2" charset="0"/>
                        </a:rPr>
                        <a:t>Finance Excellence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D4BD3"/>
                    </a:solidFill>
                  </a:tcPr>
                </a:tc>
                <a:tc>
                  <a:txBody>
                    <a:bodyPr/>
                    <a:lstStyle/>
                    <a:p>
                      <a:pPr algn="ctr"/>
                      <a:r>
                        <a:rPr lang="en-US" sz="1200" b="1" i="0" dirty="0">
                          <a:latin typeface="Helvetica" pitchFamily="2" charset="0"/>
                        </a:rPr>
                        <a:t>Our Differentiators</a:t>
                      </a: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D4BD3"/>
                    </a:solidFill>
                  </a:tcPr>
                </a:tc>
                <a:extLst>
                  <a:ext uri="{0D108BD9-81ED-4DB2-BD59-A6C34878D82A}">
                    <a16:rowId xmlns:a16="http://schemas.microsoft.com/office/drawing/2014/main" val="3015630092"/>
                  </a:ext>
                </a:extLst>
              </a:tr>
              <a:tr h="2076450">
                <a:tc>
                  <a:txBody>
                    <a:bodyPr/>
                    <a:lstStyle/>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Intelligent Finance Automation </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Strong impact on Financial Close</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High productivity gain</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Compliance &amp; Accuracy</a:t>
                      </a: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marL="731543" lvl="1" indent="-285750">
                        <a:lnSpc>
                          <a:spcPct val="100000"/>
                        </a:lnSpc>
                        <a:spcBef>
                          <a:spcPts val="600"/>
                        </a:spcBef>
                        <a:spcAft>
                          <a:spcPts val="600"/>
                        </a:spcAft>
                        <a:buClr>
                          <a:schemeClr val="tx2"/>
                        </a:buClr>
                        <a:buFont typeface="Wingdings" pitchFamily="2" charset="2"/>
                        <a:buChar char="ü"/>
                      </a:pPr>
                      <a:r>
                        <a:rPr lang="en-US" sz="1200" b="0" i="0" kern="1200" dirty="0">
                          <a:solidFill>
                            <a:schemeClr val="dk1"/>
                          </a:solidFill>
                          <a:effectLst/>
                          <a:latin typeface="Helvetica" pitchFamily="2" charset="0"/>
                          <a:ea typeface="+mn-ea"/>
                          <a:cs typeface="+mn-cs"/>
                        </a:rPr>
                        <a:t>Unique solution to address whitespace</a:t>
                      </a:r>
                    </a:p>
                    <a:p>
                      <a:pPr marL="731543" marR="0" lvl="1" indent="-285750" algn="l" defTabSz="914400" rtl="0" eaLnBrk="1" fontAlgn="auto" latinLnBrk="0" hangingPunct="1">
                        <a:lnSpc>
                          <a:spcPct val="100000"/>
                        </a:lnSpc>
                        <a:spcBef>
                          <a:spcPts val="600"/>
                        </a:spcBef>
                        <a:spcAft>
                          <a:spcPts val="600"/>
                        </a:spcAft>
                        <a:buClr>
                          <a:schemeClr val="tx2"/>
                        </a:buClr>
                        <a:buSzTx/>
                        <a:buFont typeface="Wingdings" pitchFamily="2" charset="2"/>
                        <a:buChar char="ü"/>
                        <a:tabLst/>
                        <a:defRPr/>
                      </a:pPr>
                      <a:r>
                        <a:rPr lang="en-US" sz="1200" b="0" i="0" kern="1200" dirty="0">
                          <a:solidFill>
                            <a:schemeClr val="dk1"/>
                          </a:solidFill>
                          <a:latin typeface="Helvetica" pitchFamily="2" charset="0"/>
                          <a:ea typeface="+mn-ea"/>
                          <a:cs typeface="+mn-cs"/>
                        </a:rPr>
                        <a:t>Extended value for VIM investment</a:t>
                      </a:r>
                    </a:p>
                    <a:p>
                      <a:pPr marL="731543" marR="0" lvl="1" indent="-285750" algn="l" defTabSz="914400" rtl="0" eaLnBrk="1" fontAlgn="auto" latinLnBrk="0" hangingPunct="1">
                        <a:lnSpc>
                          <a:spcPct val="100000"/>
                        </a:lnSpc>
                        <a:spcBef>
                          <a:spcPts val="600"/>
                        </a:spcBef>
                        <a:spcAft>
                          <a:spcPts val="600"/>
                        </a:spcAft>
                        <a:buClr>
                          <a:schemeClr val="tx2"/>
                        </a:buClr>
                        <a:buSzTx/>
                        <a:buFont typeface="Wingdings" pitchFamily="2" charset="2"/>
                        <a:buChar char="ü"/>
                        <a:tabLst/>
                        <a:defRPr/>
                      </a:pPr>
                      <a:r>
                        <a:rPr lang="en-US" sz="1200" b="0" i="0" kern="1200" dirty="0">
                          <a:solidFill>
                            <a:schemeClr val="dk1"/>
                          </a:solidFill>
                          <a:latin typeface="Helvetica" pitchFamily="2" charset="0"/>
                          <a:ea typeface="+mn-ea"/>
                          <a:cs typeface="+mn-cs"/>
                        </a:rPr>
                        <a:t>Easy install </a:t>
                      </a:r>
                      <a:endParaRPr lang="en-US" sz="1200" b="0" i="0" kern="1200" dirty="0">
                        <a:solidFill>
                          <a:schemeClr val="dk1"/>
                        </a:solidFill>
                        <a:effectLst/>
                        <a:latin typeface="Helvetica" pitchFamily="2" charset="0"/>
                        <a:ea typeface="+mn-ea"/>
                        <a:cs typeface="+mn-cs"/>
                      </a:endParaRPr>
                    </a:p>
                    <a:p>
                      <a:pPr marL="731543" lvl="1" indent="-285750">
                        <a:lnSpc>
                          <a:spcPct val="100000"/>
                        </a:lnSpc>
                        <a:spcBef>
                          <a:spcPts val="600"/>
                        </a:spcBef>
                        <a:spcAft>
                          <a:spcPts val="600"/>
                        </a:spcAft>
                        <a:buFont typeface="Wingdings" pitchFamily="2" charset="2"/>
                        <a:buChar char="ü"/>
                      </a:pPr>
                      <a:r>
                        <a:rPr lang="en-US" sz="1200" b="0" i="0" kern="1200" dirty="0">
                          <a:solidFill>
                            <a:schemeClr val="dk1"/>
                          </a:solidFill>
                          <a:effectLst/>
                          <a:latin typeface="Helvetica" pitchFamily="2" charset="0"/>
                          <a:ea typeface="+mn-ea"/>
                          <a:cs typeface="+mn-cs"/>
                        </a:rPr>
                        <a:t>Can fit varying customer needs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41193302"/>
                  </a:ext>
                </a:extLst>
              </a:tr>
              <a:tr h="544010">
                <a:tc gridSpan="2">
                  <a:txBody>
                    <a:bodyPr/>
                    <a:lstStyle/>
                    <a:p>
                      <a:pPr marL="0" marR="0" lvl="1"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00" b="1" i="0" dirty="0">
                          <a:solidFill>
                            <a:schemeClr val="bg1"/>
                          </a:solidFill>
                          <a:latin typeface="Helvetica" pitchFamily="2" charset="0"/>
                          <a:cs typeface="Open Sans" panose="020B0606030504020204" pitchFamily="34" charset="0"/>
                        </a:rPr>
                        <a:t>References &amp; Implementation</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D4BD3"/>
                    </a:solidFill>
                  </a:tcPr>
                </a:tc>
                <a:tc hMerge="1">
                  <a:txBody>
                    <a:bodyPr/>
                    <a:lstStyle/>
                    <a:p>
                      <a:pPr marL="285750" indent="-285750">
                        <a:buFont typeface="Arial" panose="020B0604020202020204" pitchFamily="34" charset="0"/>
                        <a:buChar char="•"/>
                      </a:pPr>
                      <a:endParaRPr lang="en-US" sz="1200" b="1">
                        <a:latin typeface="+mn-lt"/>
                      </a:endParaRPr>
                    </a:p>
                  </a:txBody>
                  <a:tcPr>
                    <a:lnL w="12700" cap="flat" cmpd="sng" algn="ctr">
                      <a:solidFill>
                        <a:schemeClr val="tx1"/>
                      </a:solidFill>
                      <a:prstDash val="solid"/>
                      <a:round/>
                      <a:headEnd type="none" w="med" len="med"/>
                      <a:tailEnd type="none" w="med" len="med"/>
                    </a:lnL>
                    <a:solidFill>
                      <a:srgbClr val="F2F2F2"/>
                    </a:solidFill>
                  </a:tcPr>
                </a:tc>
                <a:extLst>
                  <a:ext uri="{0D108BD9-81ED-4DB2-BD59-A6C34878D82A}">
                    <a16:rowId xmlns:a16="http://schemas.microsoft.com/office/drawing/2014/main" val="1798742823"/>
                  </a:ext>
                </a:extLst>
              </a:tr>
              <a:tr h="1460384">
                <a:tc gridSpan="2">
                  <a:txBody>
                    <a:bodyPr/>
                    <a:lstStyle/>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Trusted by and globally deployed by </a:t>
                      </a:r>
                      <a:r>
                        <a:rPr lang="en-US" sz="1300" b="0" i="0" dirty="0" err="1">
                          <a:latin typeface="Helvetica" pitchFamily="2" charset="0"/>
                          <a:cs typeface="Open Sans" panose="020B0606030504020204" pitchFamily="34" charset="0"/>
                        </a:rPr>
                        <a:t>nVIDIA</a:t>
                      </a:r>
                      <a:endParaRPr lang="en-US" sz="1300" b="0" i="0" dirty="0">
                        <a:latin typeface="Helvetica" pitchFamily="2" charset="0"/>
                        <a:cs typeface="Open Sans" panose="020B0606030504020204" pitchFamily="34" charset="0"/>
                      </a:endParaRPr>
                    </a:p>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SAP Certified</a:t>
                      </a:r>
                    </a:p>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Implementation time (4-6 weeks). For non Auritas VIM implementations, could take longer</a:t>
                      </a:r>
                      <a:endParaRPr lang="en-US" sz="1300" b="0" i="0" dirty="0">
                        <a:highlight>
                          <a:srgbClr val="FFFF00"/>
                        </a:highlight>
                        <a:latin typeface="Helvetica" pitchFamily="2" charset="0"/>
                        <a:cs typeface="Open Sans" panose="020B0606030504020204" pitchFamily="34" charset="0"/>
                      </a:endParaRP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tc>
                <a:extLst>
                  <a:ext uri="{0D108BD9-81ED-4DB2-BD59-A6C34878D82A}">
                    <a16:rowId xmlns:a16="http://schemas.microsoft.com/office/drawing/2014/main" val="521583066"/>
                  </a:ext>
                </a:extLst>
              </a:tr>
            </a:tbl>
          </a:graphicData>
        </a:graphic>
      </p:graphicFrame>
      <p:sp>
        <p:nvSpPr>
          <p:cNvPr id="18" name="Freeform 28">
            <a:extLst>
              <a:ext uri="{FF2B5EF4-FFF2-40B4-BE49-F238E27FC236}">
                <a16:creationId xmlns:a16="http://schemas.microsoft.com/office/drawing/2014/main" id="{0C3A8156-1B44-9102-827C-4C7CC49F3629}"/>
              </a:ext>
            </a:extLst>
          </p:cNvPr>
          <p:cNvSpPr/>
          <p:nvPr/>
        </p:nvSpPr>
        <p:spPr>
          <a:xfrm>
            <a:off x="8342814" y="0"/>
            <a:ext cx="3857736" cy="6227181"/>
          </a:xfrm>
          <a:custGeom>
            <a:avLst/>
            <a:gdLst/>
            <a:ahLst/>
            <a:cxnLst/>
            <a:rect l="l" t="t" r="r" b="b"/>
            <a:pathLst>
              <a:path w="1323249" h="1549710">
                <a:moveTo>
                  <a:pt x="0" y="0"/>
                </a:moveTo>
                <a:lnTo>
                  <a:pt x="1323249" y="0"/>
                </a:lnTo>
                <a:lnTo>
                  <a:pt x="1323249" y="1549710"/>
                </a:lnTo>
                <a:lnTo>
                  <a:pt x="0" y="1549710"/>
                </a:lnTo>
                <a:close/>
              </a:path>
            </a:pathLst>
          </a:custGeom>
          <a:solidFill>
            <a:srgbClr val="1B1D3A"/>
          </a:solidFill>
        </p:spPr>
        <p:txBody>
          <a:bodyPr/>
          <a:lstStyle/>
          <a:p>
            <a:pPr defTabSz="609630"/>
            <a:endParaRPr lang="en-US" sz="1200" dirty="0">
              <a:solidFill>
                <a:prstClr val="black"/>
              </a:solidFill>
              <a:latin typeface="Helvetica" pitchFamily="2" charset="0"/>
            </a:endParaRPr>
          </a:p>
        </p:txBody>
      </p:sp>
      <p:sp>
        <p:nvSpPr>
          <p:cNvPr id="56" name="Freeform 28">
            <a:extLst>
              <a:ext uri="{FF2B5EF4-FFF2-40B4-BE49-F238E27FC236}">
                <a16:creationId xmlns:a16="http://schemas.microsoft.com/office/drawing/2014/main" id="{11C4DC1C-1C27-3F7F-ADB6-84CF8BF96488}"/>
              </a:ext>
            </a:extLst>
          </p:cNvPr>
          <p:cNvSpPr/>
          <p:nvPr/>
        </p:nvSpPr>
        <p:spPr>
          <a:xfrm>
            <a:off x="8582215" y="227507"/>
            <a:ext cx="3355785" cy="2926931"/>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55" name="Freeform 28">
            <a:extLst>
              <a:ext uri="{FF2B5EF4-FFF2-40B4-BE49-F238E27FC236}">
                <a16:creationId xmlns:a16="http://schemas.microsoft.com/office/drawing/2014/main" id="{2FEF169F-E3F7-6A6A-76C7-A3B4217CB505}"/>
              </a:ext>
            </a:extLst>
          </p:cNvPr>
          <p:cNvSpPr/>
          <p:nvPr/>
        </p:nvSpPr>
        <p:spPr>
          <a:xfrm>
            <a:off x="8582215" y="3326611"/>
            <a:ext cx="3355785" cy="1235717"/>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57" name="TextBox 56">
            <a:extLst>
              <a:ext uri="{FF2B5EF4-FFF2-40B4-BE49-F238E27FC236}">
                <a16:creationId xmlns:a16="http://schemas.microsoft.com/office/drawing/2014/main" id="{D78D14E1-4AC8-B5FD-368D-C904FBBDDD21}"/>
              </a:ext>
            </a:extLst>
          </p:cNvPr>
          <p:cNvSpPr txBox="1"/>
          <p:nvPr/>
        </p:nvSpPr>
        <p:spPr>
          <a:xfrm>
            <a:off x="8810501" y="446144"/>
            <a:ext cx="3086542" cy="258532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Market Opportunity</a:t>
            </a:r>
            <a:endParaRPr lang="en-GB" sz="1200" b="1" dirty="0">
              <a:solidFill>
                <a:srgbClr val="1B1D3A"/>
              </a:solidFill>
              <a:latin typeface="Helvetica" pitchFamily="2" charset="0"/>
            </a:endParaRPr>
          </a:p>
          <a:p>
            <a:pPr defTabSz="914446">
              <a:spcBef>
                <a:spcPts val="600"/>
              </a:spcBef>
              <a:buClr>
                <a:srgbClr val="F0AB00"/>
              </a:buClr>
              <a:defRPr/>
            </a:pPr>
            <a:r>
              <a:rPr lang="en-GB" sz="1200" dirty="0">
                <a:solidFill>
                  <a:srgbClr val="1B1D3A"/>
                </a:solidFill>
                <a:latin typeface="Helvetica" pitchFamily="2" charset="0"/>
              </a:rPr>
              <a:t>Business Potential</a:t>
            </a:r>
          </a:p>
          <a:p>
            <a:pPr marL="228611" indent="-228611"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Average Deal Size: $105K TCV</a:t>
            </a:r>
          </a:p>
          <a:p>
            <a:pPr marL="228611" indent="-228611"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Typical sales duration: TBD</a:t>
            </a:r>
          </a:p>
          <a:p>
            <a:pPr defTabSz="914446">
              <a:spcBef>
                <a:spcPts val="600"/>
              </a:spcBef>
              <a:buClr>
                <a:srgbClr val="F0AB00"/>
              </a:buClr>
              <a:defRPr/>
            </a:pPr>
            <a:r>
              <a:rPr lang="en-GB" sz="1200" dirty="0">
                <a:solidFill>
                  <a:srgbClr val="1B1D3A"/>
                </a:solidFill>
                <a:latin typeface="Helvetica" pitchFamily="2" charset="0"/>
              </a:rPr>
              <a:t>Industries</a:t>
            </a:r>
          </a:p>
          <a:p>
            <a:pPr marL="171450" indent="-17145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Cross Industry</a:t>
            </a:r>
          </a:p>
          <a:p>
            <a:pPr defTabSz="914446">
              <a:spcBef>
                <a:spcPts val="600"/>
              </a:spcBef>
              <a:buClr>
                <a:srgbClr val="F0AB00"/>
              </a:buClr>
              <a:defRPr/>
            </a:pPr>
            <a:r>
              <a:rPr lang="en-GB" sz="1200" dirty="0">
                <a:solidFill>
                  <a:srgbClr val="1B1D3A"/>
                </a:solidFill>
                <a:latin typeface="Helvetica" pitchFamily="2" charset="0"/>
              </a:rPr>
              <a:t>Customer Profile &amp; Targets</a:t>
            </a:r>
          </a:p>
          <a:p>
            <a:pPr marL="190510" indent="-19051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VIM installed base on ECC 6.0 or S4 1909+</a:t>
            </a:r>
          </a:p>
          <a:p>
            <a:pPr marL="190510" indent="-19051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Initial target Auritas VIM customer</a:t>
            </a:r>
          </a:p>
        </p:txBody>
      </p:sp>
      <p:sp>
        <p:nvSpPr>
          <p:cNvPr id="63" name="TextBox 62">
            <a:extLst>
              <a:ext uri="{FF2B5EF4-FFF2-40B4-BE49-F238E27FC236}">
                <a16:creationId xmlns:a16="http://schemas.microsoft.com/office/drawing/2014/main" id="{23A80FF5-B36E-E4A6-2140-E6AD5E7B881A}"/>
              </a:ext>
            </a:extLst>
          </p:cNvPr>
          <p:cNvSpPr txBox="1"/>
          <p:nvPr/>
        </p:nvSpPr>
        <p:spPr>
          <a:xfrm>
            <a:off x="8810501" y="3567442"/>
            <a:ext cx="2930595" cy="75405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Target Audience/Buyer</a:t>
            </a:r>
          </a:p>
          <a:p>
            <a:pPr defTabSz="914446">
              <a:spcBef>
                <a:spcPts val="600"/>
              </a:spcBef>
              <a:buClr>
                <a:srgbClr val="F0AB00"/>
              </a:buClr>
              <a:defRPr/>
            </a:pPr>
            <a:r>
              <a:rPr lang="en-GB" sz="1200" dirty="0">
                <a:solidFill>
                  <a:srgbClr val="1B1D3A"/>
                </a:solidFill>
                <a:latin typeface="Helvetica" pitchFamily="2" charset="0"/>
              </a:rPr>
              <a:t>CFO, Dir. Shared Services, Controller, AP Manager and Finance IT</a:t>
            </a:r>
          </a:p>
        </p:txBody>
      </p:sp>
      <p:sp>
        <p:nvSpPr>
          <p:cNvPr id="5" name="Freeform 28">
            <a:extLst>
              <a:ext uri="{FF2B5EF4-FFF2-40B4-BE49-F238E27FC236}">
                <a16:creationId xmlns:a16="http://schemas.microsoft.com/office/drawing/2014/main" id="{13B4615B-FBD3-D648-6BF8-B12947521C64}"/>
              </a:ext>
            </a:extLst>
          </p:cNvPr>
          <p:cNvSpPr/>
          <p:nvPr/>
        </p:nvSpPr>
        <p:spPr>
          <a:xfrm>
            <a:off x="8582215" y="4750637"/>
            <a:ext cx="3355785" cy="1235717"/>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1030" name="TextBox 1029">
            <a:extLst>
              <a:ext uri="{FF2B5EF4-FFF2-40B4-BE49-F238E27FC236}">
                <a16:creationId xmlns:a16="http://schemas.microsoft.com/office/drawing/2014/main" id="{D10202A3-C92C-BB55-7347-685DFC9D7586}"/>
              </a:ext>
            </a:extLst>
          </p:cNvPr>
          <p:cNvSpPr txBox="1"/>
          <p:nvPr/>
        </p:nvSpPr>
        <p:spPr>
          <a:xfrm>
            <a:off x="8840298" y="4876971"/>
            <a:ext cx="3003359" cy="101566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Solution Bill of Materials</a:t>
            </a:r>
          </a:p>
          <a:p>
            <a:pPr marL="190510" indent="-190510"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SAP Invoice Management by OpenText </a:t>
            </a:r>
          </a:p>
          <a:p>
            <a:pPr marL="190510" indent="-190510"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Auritas Accrual Engine</a:t>
            </a:r>
          </a:p>
        </p:txBody>
      </p:sp>
      <p:pic>
        <p:nvPicPr>
          <p:cNvPr id="2" name="Picture 1" descr="A black background with a black square&#10;&#10;AI-generated content may be incorrect.">
            <a:extLst>
              <a:ext uri="{FF2B5EF4-FFF2-40B4-BE49-F238E27FC236}">
                <a16:creationId xmlns:a16="http://schemas.microsoft.com/office/drawing/2014/main" id="{0EC780EC-1706-C37A-D80A-39207D90E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37" y="446144"/>
            <a:ext cx="2941170" cy="895139"/>
          </a:xfrm>
          <a:prstGeom prst="rect">
            <a:avLst/>
          </a:prstGeom>
        </p:spPr>
      </p:pic>
      <p:sp>
        <p:nvSpPr>
          <p:cNvPr id="4" name="Title 1">
            <a:extLst>
              <a:ext uri="{FF2B5EF4-FFF2-40B4-BE49-F238E27FC236}">
                <a16:creationId xmlns:a16="http://schemas.microsoft.com/office/drawing/2014/main" id="{509067AE-7495-C6AD-0780-CDD22C4D781D}"/>
              </a:ext>
            </a:extLst>
          </p:cNvPr>
          <p:cNvSpPr txBox="1">
            <a:spLocks/>
          </p:cNvSpPr>
          <p:nvPr/>
        </p:nvSpPr>
        <p:spPr>
          <a:xfrm>
            <a:off x="4065041" y="389065"/>
            <a:ext cx="4140710" cy="1035910"/>
          </a:xfrm>
          <a:prstGeom prst="rect">
            <a:avLst/>
          </a:prstGeom>
          <a:noFill/>
        </p:spPr>
        <p:txBody>
          <a:bodyPr wrap="none">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609630"/>
            <a:r>
              <a:rPr lang="en-US" sz="2933" b="1" dirty="0">
                <a:solidFill>
                  <a:prstClr val="black"/>
                </a:solidFill>
                <a:latin typeface="Helvetica" pitchFamily="2" charset="0"/>
              </a:rPr>
              <a:t>Auritas Accruals </a:t>
            </a:r>
          </a:p>
          <a:p>
            <a:pPr algn="l" defTabSz="609630"/>
            <a:r>
              <a:rPr lang="en-US" sz="2933" b="1" dirty="0">
                <a:solidFill>
                  <a:prstClr val="black"/>
                </a:solidFill>
                <a:latin typeface="Helvetica" pitchFamily="2" charset="0"/>
              </a:rPr>
              <a:t>Engine </a:t>
            </a:r>
            <a:r>
              <a:rPr lang="en-US" sz="2933" b="1" dirty="0">
                <a:solidFill>
                  <a:srgbClr val="0D4BD3"/>
                </a:solidFill>
                <a:latin typeface="Helvetica" pitchFamily="2" charset="0"/>
              </a:rPr>
              <a:t>Battlecard</a:t>
            </a:r>
          </a:p>
        </p:txBody>
      </p:sp>
      <p:cxnSp>
        <p:nvCxnSpPr>
          <p:cNvPr id="6" name="Straight Connector 5">
            <a:extLst>
              <a:ext uri="{FF2B5EF4-FFF2-40B4-BE49-F238E27FC236}">
                <a16:creationId xmlns:a16="http://schemas.microsoft.com/office/drawing/2014/main" id="{271C6433-2B0A-65D2-7EAE-A446CC670FDD}"/>
              </a:ext>
            </a:extLst>
          </p:cNvPr>
          <p:cNvCxnSpPr/>
          <p:nvPr/>
        </p:nvCxnSpPr>
        <p:spPr>
          <a:xfrm>
            <a:off x="3764380" y="313775"/>
            <a:ext cx="0" cy="118533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513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70075AD-14B7-4CC3-B05B-25CAECFADFC3}"/>
              </a:ext>
            </a:extLst>
          </p:cNvPr>
          <p:cNvSpPr>
            <a:spLocks noGrp="1"/>
          </p:cNvSpPr>
          <p:nvPr>
            <p:ph type="body" sz="quarter" idx="11"/>
          </p:nvPr>
        </p:nvSpPr>
        <p:spPr>
          <a:xfrm>
            <a:off x="432178" y="3884384"/>
            <a:ext cx="5179363" cy="1530742"/>
          </a:xfrm>
        </p:spPr>
        <p:txBody>
          <a:bodyPr vert="horz" lIns="91416" tIns="45708" rIns="91416" bIns="45708" rtlCol="0" anchor="ctr">
            <a:normAutofit/>
          </a:bodyPr>
          <a:lstStyle/>
          <a:p>
            <a:pPr>
              <a:spcBef>
                <a:spcPts val="600"/>
              </a:spcBef>
              <a:spcAft>
                <a:spcPts val="600"/>
              </a:spcAft>
            </a:pPr>
            <a:r>
              <a:rPr lang="en-US" sz="1400" dirty="0">
                <a:cs typeface="+mn-cs"/>
              </a:rPr>
              <a:t>Auto Accrual for SAP Invoice Management by Auritas</a:t>
            </a:r>
          </a:p>
          <a:p>
            <a:pPr>
              <a:spcBef>
                <a:spcPts val="600"/>
              </a:spcBef>
              <a:spcAft>
                <a:spcPts val="600"/>
              </a:spcAft>
            </a:pPr>
            <a:r>
              <a:rPr lang="en-US" sz="1400" dirty="0">
                <a:cs typeface="+mn-cs"/>
              </a:rPr>
              <a:t>Automate your Financial Close Process for Inflight Invoices within OpenText Vendor Invoice Management (VIM) for SAP.</a:t>
            </a:r>
          </a:p>
        </p:txBody>
      </p:sp>
      <p:sp>
        <p:nvSpPr>
          <p:cNvPr id="8" name="Text Placeholder 7">
            <a:extLst>
              <a:ext uri="{FF2B5EF4-FFF2-40B4-BE49-F238E27FC236}">
                <a16:creationId xmlns:a16="http://schemas.microsoft.com/office/drawing/2014/main" id="{9D25E119-F827-7A08-3866-02433B7ADC7A}"/>
              </a:ext>
            </a:extLst>
          </p:cNvPr>
          <p:cNvSpPr>
            <a:spLocks noGrp="1"/>
          </p:cNvSpPr>
          <p:nvPr>
            <p:ph type="body" sz="quarter" idx="12"/>
          </p:nvPr>
        </p:nvSpPr>
        <p:spPr/>
        <p:txBody>
          <a:bodyPr/>
          <a:lstStyle/>
          <a:p>
            <a:r>
              <a:rPr lang="en-US" dirty="0"/>
              <a:t>Pricing Information</a:t>
            </a:r>
          </a:p>
        </p:txBody>
      </p:sp>
      <p:graphicFrame>
        <p:nvGraphicFramePr>
          <p:cNvPr id="2" name="Table 6">
            <a:extLst>
              <a:ext uri="{FF2B5EF4-FFF2-40B4-BE49-F238E27FC236}">
                <a16:creationId xmlns:a16="http://schemas.microsoft.com/office/drawing/2014/main" id="{9ACDA229-6C5F-4827-97E2-84DFB57778EE}"/>
              </a:ext>
            </a:extLst>
          </p:cNvPr>
          <p:cNvGraphicFramePr>
            <a:graphicFrameLocks noGrp="1"/>
          </p:cNvGraphicFramePr>
          <p:nvPr>
            <p:extLst>
              <p:ext uri="{D42A27DB-BD31-4B8C-83A1-F6EECF244321}">
                <p14:modId xmlns:p14="http://schemas.microsoft.com/office/powerpoint/2010/main" val="2139616448"/>
              </p:ext>
            </p:extLst>
          </p:nvPr>
        </p:nvGraphicFramePr>
        <p:xfrm>
          <a:off x="5968177" y="1949753"/>
          <a:ext cx="5652831" cy="3433680"/>
        </p:xfrm>
        <a:graphic>
          <a:graphicData uri="http://schemas.openxmlformats.org/drawingml/2006/table">
            <a:tbl>
              <a:tblPr firstRow="1" bandRow="1">
                <a:tableStyleId>{93296810-A885-4BE3-A3E7-6D5BEEA58F35}</a:tableStyleId>
              </a:tblPr>
              <a:tblGrid>
                <a:gridCol w="1915149">
                  <a:extLst>
                    <a:ext uri="{9D8B030D-6E8A-4147-A177-3AD203B41FA5}">
                      <a16:colId xmlns:a16="http://schemas.microsoft.com/office/drawing/2014/main" val="2416466707"/>
                    </a:ext>
                  </a:extLst>
                </a:gridCol>
                <a:gridCol w="1198981">
                  <a:extLst>
                    <a:ext uri="{9D8B030D-6E8A-4147-A177-3AD203B41FA5}">
                      <a16:colId xmlns:a16="http://schemas.microsoft.com/office/drawing/2014/main" val="3211876239"/>
                    </a:ext>
                  </a:extLst>
                </a:gridCol>
                <a:gridCol w="1295542">
                  <a:extLst>
                    <a:ext uri="{9D8B030D-6E8A-4147-A177-3AD203B41FA5}">
                      <a16:colId xmlns:a16="http://schemas.microsoft.com/office/drawing/2014/main" val="555702275"/>
                    </a:ext>
                  </a:extLst>
                </a:gridCol>
                <a:gridCol w="1243159">
                  <a:extLst>
                    <a:ext uri="{9D8B030D-6E8A-4147-A177-3AD203B41FA5}">
                      <a16:colId xmlns:a16="http://schemas.microsoft.com/office/drawing/2014/main" val="922256165"/>
                    </a:ext>
                  </a:extLst>
                </a:gridCol>
              </a:tblGrid>
              <a:tr h="858420">
                <a:tc>
                  <a:txBody>
                    <a:bodyPr/>
                    <a:lstStyle/>
                    <a:p>
                      <a:endParaRPr lang="en-US" sz="2100" b="0" i="0" dirty="0">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S</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M</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L</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extLst>
                  <a:ext uri="{0D108BD9-81ED-4DB2-BD59-A6C34878D82A}">
                    <a16:rowId xmlns:a16="http://schemas.microsoft.com/office/drawing/2014/main" val="2111253547"/>
                  </a:ext>
                </a:extLst>
              </a:tr>
              <a:tr h="858420">
                <a:tc>
                  <a:txBody>
                    <a:bodyPr/>
                    <a:lstStyle/>
                    <a:p>
                      <a:r>
                        <a:rPr lang="en-US" sz="1400" b="0" i="0" dirty="0">
                          <a:solidFill>
                            <a:schemeClr val="tx1"/>
                          </a:solidFill>
                          <a:latin typeface="Helvetica" pitchFamily="2" charset="0"/>
                        </a:rPr>
                        <a:t>Invoices Accrued Annually</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15K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25K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50K+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extLst>
                  <a:ext uri="{0D108BD9-81ED-4DB2-BD59-A6C34878D82A}">
                    <a16:rowId xmlns:a16="http://schemas.microsoft.com/office/drawing/2014/main" val="2057489415"/>
                  </a:ext>
                </a:extLst>
              </a:tr>
              <a:tr h="858420">
                <a:tc>
                  <a:txBody>
                    <a:bodyPr/>
                    <a:lstStyle/>
                    <a:p>
                      <a:r>
                        <a:rPr lang="en-US" sz="1400" b="0" i="0" dirty="0">
                          <a:solidFill>
                            <a:schemeClr val="tx1"/>
                          </a:solidFill>
                          <a:latin typeface="Helvetica" pitchFamily="2" charset="0"/>
                        </a:rPr>
                        <a:t>Standard Pricing</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$25,000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$35,000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$50,000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extLst>
                  <a:ext uri="{0D108BD9-81ED-4DB2-BD59-A6C34878D82A}">
                    <a16:rowId xmlns:a16="http://schemas.microsoft.com/office/drawing/2014/main" val="3406456691"/>
                  </a:ext>
                </a:extLst>
              </a:tr>
              <a:tr h="858420">
                <a:tc>
                  <a:txBody>
                    <a:bodyPr/>
                    <a:lstStyle/>
                    <a:p>
                      <a:r>
                        <a:rPr lang="en-US" sz="1400" b="0" i="0" dirty="0">
                          <a:solidFill>
                            <a:schemeClr val="tx1"/>
                          </a:solidFill>
                          <a:latin typeface="Helvetica" pitchFamily="2" charset="0"/>
                        </a:rPr>
                        <a:t>Partner Pricing</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$21,000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$30,000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$44,000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extLst>
                  <a:ext uri="{0D108BD9-81ED-4DB2-BD59-A6C34878D82A}">
                    <a16:rowId xmlns:a16="http://schemas.microsoft.com/office/drawing/2014/main" val="2992418652"/>
                  </a:ext>
                </a:extLst>
              </a:tr>
            </a:tbl>
          </a:graphicData>
        </a:graphic>
      </p:graphicFrame>
      <p:pic>
        <p:nvPicPr>
          <p:cNvPr id="9" name="Picture 8" descr="A white text on a black background&#10;&#10;Description automatically generated">
            <a:extLst>
              <a:ext uri="{FF2B5EF4-FFF2-40B4-BE49-F238E27FC236}">
                <a16:creationId xmlns:a16="http://schemas.microsoft.com/office/drawing/2014/main" id="{8600A9C9-DC0C-7EE7-B9DC-D5D5C022B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843" y="2134421"/>
            <a:ext cx="1153497" cy="402756"/>
          </a:xfrm>
          <a:prstGeom prst="rect">
            <a:avLst/>
          </a:prstGeom>
        </p:spPr>
      </p:pic>
      <p:cxnSp>
        <p:nvCxnSpPr>
          <p:cNvPr id="13" name="Straight Connector 12">
            <a:extLst>
              <a:ext uri="{FF2B5EF4-FFF2-40B4-BE49-F238E27FC236}">
                <a16:creationId xmlns:a16="http://schemas.microsoft.com/office/drawing/2014/main" id="{DFB5D024-E906-0831-C73F-E21A50D7C898}"/>
              </a:ext>
            </a:extLst>
          </p:cNvPr>
          <p:cNvCxnSpPr>
            <a:cxnSpLocks/>
          </p:cNvCxnSpPr>
          <p:nvPr/>
        </p:nvCxnSpPr>
        <p:spPr>
          <a:xfrm>
            <a:off x="473362" y="3814404"/>
            <a:ext cx="478154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Picture 6" descr="A black background with white text&#10;&#10;Description automatically generated">
            <a:extLst>
              <a:ext uri="{FF2B5EF4-FFF2-40B4-BE49-F238E27FC236}">
                <a16:creationId xmlns:a16="http://schemas.microsoft.com/office/drawing/2014/main" id="{8D2ECB4D-B85E-7E70-D5B5-0775D2A2D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497" y="5994353"/>
            <a:ext cx="1615863" cy="219360"/>
          </a:xfrm>
          <a:prstGeom prst="rect">
            <a:avLst/>
          </a:prstGeom>
        </p:spPr>
      </p:pic>
      <p:pic>
        <p:nvPicPr>
          <p:cNvPr id="15" name="Picture 14" descr="A black background with a black square&#10;&#10;AI-generated content may be incorrect.">
            <a:extLst>
              <a:ext uri="{FF2B5EF4-FFF2-40B4-BE49-F238E27FC236}">
                <a16:creationId xmlns:a16="http://schemas.microsoft.com/office/drawing/2014/main" id="{EDC05309-0097-205A-1BC5-1C6AA225E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62" y="2410017"/>
            <a:ext cx="2941170" cy="895139"/>
          </a:xfrm>
          <a:prstGeom prst="rect">
            <a:avLst/>
          </a:prstGeom>
        </p:spPr>
      </p:pic>
    </p:spTree>
    <p:extLst>
      <p:ext uri="{BB962C8B-B14F-4D97-AF65-F5344CB8AC3E}">
        <p14:creationId xmlns:p14="http://schemas.microsoft.com/office/powerpoint/2010/main" val="3365486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18551"/>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202CF24D878540B67162F0A9899BF8" ma:contentTypeVersion="18" ma:contentTypeDescription="Create a new document." ma:contentTypeScope="" ma:versionID="96f6a7c8f2d3e8c515e463b304439661">
  <xsd:schema xmlns:xsd="http://www.w3.org/2001/XMLSchema" xmlns:xs="http://www.w3.org/2001/XMLSchema" xmlns:p="http://schemas.microsoft.com/office/2006/metadata/properties" xmlns:ns2="3e2b107d-4663-4092-8c4b-a903872f3367" xmlns:ns3="bfee7331-4438-4be7-adff-9c56a95784c7" targetNamespace="http://schemas.microsoft.com/office/2006/metadata/properties" ma:root="true" ma:fieldsID="cfd64d76a9bcc0b6a10839999ac41ece" ns2:_="" ns3:_="">
    <xsd:import namespace="3e2b107d-4663-4092-8c4b-a903872f3367"/>
    <xsd:import namespace="bfee7331-4438-4be7-adff-9c56a95784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2b107d-4663-4092-8c4b-a903872f3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ee7331-4438-4be7-adff-9c56a95784c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448dd1-bc4a-4e97-8375-8dcc336b145e}" ma:internalName="TaxCatchAll" ma:showField="CatchAllData" ma:web="bfee7331-4438-4be7-adff-9c56a95784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2b107d-4663-4092-8c4b-a903872f3367">
      <Terms xmlns="http://schemas.microsoft.com/office/infopath/2007/PartnerControls"/>
    </lcf76f155ced4ddcb4097134ff3c332f>
    <TaxCatchAll xmlns="bfee7331-4438-4be7-adff-9c56a95784c7" xsi:nil="true"/>
    <SharedWithUsers xmlns="bfee7331-4438-4be7-adff-9c56a95784c7">
      <UserInfo>
        <DisplayName>Shubhav Saxena</DisplayName>
        <AccountId>14</AccountId>
        <AccountType/>
      </UserInfo>
      <UserInfo>
        <DisplayName>SharingLinks.4ad4d2c1-96f4-4645-9e1b-c9e811993476.OrganizationEdit.4cfa6c66-042e-43bb-91b4-865478951257</DisplayName>
        <AccountId>245</AccountId>
        <AccountType/>
      </UserInfo>
      <UserInfo>
        <DisplayName>Mani Ramaswamy</DisplayName>
        <AccountId>138</AccountId>
        <AccountType/>
      </UserInfo>
      <UserInfo>
        <DisplayName>Mateo Castillo</DisplayName>
        <AccountId>22</AccountId>
        <AccountType/>
      </UserInfo>
      <UserInfo>
        <DisplayName>Feroze Arif</DisplayName>
        <AccountId>43</AccountId>
        <AccountType/>
      </UserInfo>
      <UserInfo>
        <DisplayName>Sudarsan Vedantham</DisplayName>
        <AccountId>425</AccountId>
        <AccountType/>
      </UserInfo>
      <UserInfo>
        <DisplayName>Julia Amorim</DisplayName>
        <AccountId>508</AccountId>
        <AccountType/>
      </UserInfo>
      <UserInfo>
        <DisplayName>David Boeckle</DisplayName>
        <AccountId>59</AccountId>
        <AccountType/>
      </UserInfo>
    </SharedWithUsers>
  </documentManagement>
</p:properties>
</file>

<file path=customXml/itemProps1.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2.xml><?xml version="1.0" encoding="utf-8"?>
<ds:datastoreItem xmlns:ds="http://schemas.openxmlformats.org/officeDocument/2006/customXml" ds:itemID="{63D9688F-CB94-4084-9E07-2473F715C1FA}"/>
</file>

<file path=customXml/itemProps3.xml><?xml version="1.0" encoding="utf-8"?>
<ds:datastoreItem xmlns:ds="http://schemas.openxmlformats.org/officeDocument/2006/customXml" ds:itemID="{B1A5E082-B25B-49D5-A687-B43D6CBABE69}">
  <ds:schemaRefs>
    <ds:schemaRef ds:uri="http://purl.org/dc/terms/"/>
    <ds:schemaRef ds:uri="http://www.w3.org/XML/1998/namespace"/>
    <ds:schemaRef ds:uri="http://schemas.microsoft.com/office/infopath/2007/PartnerControls"/>
    <ds:schemaRef ds:uri="3e2b107d-4663-4092-8c4b-a903872f3367"/>
    <ds:schemaRef ds:uri="http://purl.org/dc/elements/1.1/"/>
    <ds:schemaRef ds:uri="http://schemas.microsoft.com/office/2006/documentManagement/types"/>
    <ds:schemaRef ds:uri="http://purl.org/dc/dcmitype/"/>
    <ds:schemaRef ds:uri="http://schemas.openxmlformats.org/package/2006/metadata/core-properties"/>
    <ds:schemaRef ds:uri="bfee7331-4438-4be7-adff-9c56a95784c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Sales Enablement Auritas - Solutions for Data Volume Management and Storage Management</Template>
  <TotalTime>70</TotalTime>
  <Words>1257</Words>
  <Application>Microsoft Macintosh PowerPoint</Application>
  <PresentationFormat>Widescreen</PresentationFormat>
  <Paragraphs>253</Paragraphs>
  <Slides>17</Slides>
  <Notes>7</Notes>
  <HiddenSlides>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Helvetica</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Auritas LLC.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Data Volume Management and Storage Management</dc:title>
  <dc:subject/>
  <dc:creator>Mateo Castillo</dc:creator>
  <cp:keywords/>
  <dc:description/>
  <cp:lastModifiedBy>Julia Amorim</cp:lastModifiedBy>
  <cp:revision>12</cp:revision>
  <dcterms:created xsi:type="dcterms:W3CDTF">2022-02-10T18:33:54Z</dcterms:created>
  <dcterms:modified xsi:type="dcterms:W3CDTF">2025-05-06T13:44:20Z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0x01010066202CF24D878540B67162F0A9899BF8</vt:lpwstr>
  </property>
  <property fmtid="{D5CDD505-2E9C-101B-9397-08002B2CF9AE}" pid="3" name="MediaServiceImageTags">
    <vt:lpwstr/>
  </property>
</Properties>
</file>