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3"/>
  </p:notesMasterIdLst>
  <p:sldIdLst>
    <p:sldId id="2147469108" r:id="rId5"/>
    <p:sldId id="2147479333" r:id="rId6"/>
    <p:sldId id="256" r:id="rId7"/>
    <p:sldId id="2147479312" r:id="rId8"/>
    <p:sldId id="2147479303" r:id="rId9"/>
    <p:sldId id="2147479125" r:id="rId10"/>
    <p:sldId id="2147479305" r:id="rId11"/>
    <p:sldId id="2147479308" r:id="rId12"/>
    <p:sldId id="2147479306" r:id="rId13"/>
    <p:sldId id="2147479128" r:id="rId14"/>
    <p:sldId id="2147479307" r:id="rId15"/>
    <p:sldId id="2147479310" r:id="rId16"/>
    <p:sldId id="270" r:id="rId17"/>
    <p:sldId id="2147479163" r:id="rId18"/>
    <p:sldId id="2147479309" r:id="rId19"/>
    <p:sldId id="2147479332" r:id="rId20"/>
    <p:sldId id="2147469085" r:id="rId21"/>
    <p:sldId id="214747912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F9FB"/>
    <a:srgbClr val="874FFF"/>
    <a:srgbClr val="EAEAEA"/>
    <a:srgbClr val="C5FBF7"/>
    <a:srgbClr val="A7F2CC"/>
    <a:srgbClr val="247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D8565A-A9CE-6A44-A08B-0B215CE81F70}" v="2" dt="2026-08-24T17:59:02.1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476"/>
    <p:restoredTop sz="95210"/>
  </p:normalViewPr>
  <p:slideViewPr>
    <p:cSldViewPr snapToGrid="0">
      <p:cViewPr varScale="1">
        <p:scale>
          <a:sx n="45" d="100"/>
          <a:sy n="45" d="100"/>
        </p:scale>
        <p:origin x="216" y="1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a Amorim" userId="1a2a34cf-f6eb-4dd8-86b7-3335b97f07d5" providerId="ADAL" clId="{FF6581B4-D95E-507C-BCCC-8278391A8E71}"/>
    <pc:docChg chg="custSel addSld delSld modSld sldOrd">
      <pc:chgData name="Julia Amorim" userId="1a2a34cf-f6eb-4dd8-86b7-3335b97f07d5" providerId="ADAL" clId="{FF6581B4-D95E-507C-BCCC-8278391A8E71}" dt="2026-08-24T17:59:03.153" v="4" actId="2696"/>
      <pc:docMkLst>
        <pc:docMk/>
      </pc:docMkLst>
      <pc:sldChg chg="del">
        <pc:chgData name="Julia Amorim" userId="1a2a34cf-f6eb-4dd8-86b7-3335b97f07d5" providerId="ADAL" clId="{FF6581B4-D95E-507C-BCCC-8278391A8E71}" dt="2026-08-24T17:59:03.153" v="4" actId="2696"/>
        <pc:sldMkLst>
          <pc:docMk/>
          <pc:sldMk cId="1493820673" sldId="2147479282"/>
        </pc:sldMkLst>
      </pc:sldChg>
      <pc:sldChg chg="modSp add mod ord">
        <pc:chgData name="Julia Amorim" userId="1a2a34cf-f6eb-4dd8-86b7-3335b97f07d5" providerId="ADAL" clId="{FF6581B4-D95E-507C-BCCC-8278391A8E71}" dt="2026-08-24T17:56:07.146" v="2" actId="20578"/>
        <pc:sldMkLst>
          <pc:docMk/>
          <pc:sldMk cId="1937190904" sldId="2147479332"/>
        </pc:sldMkLst>
        <pc:spChg chg="mod">
          <ac:chgData name="Julia Amorim" userId="1a2a34cf-f6eb-4dd8-86b7-3335b97f07d5" providerId="ADAL" clId="{FF6581B4-D95E-507C-BCCC-8278391A8E71}" dt="2026-08-24T17:56:05.871" v="1" actId="27636"/>
          <ac:spMkLst>
            <pc:docMk/>
            <pc:sldMk cId="1937190904" sldId="2147479332"/>
            <ac:spMk id="9" creationId="{945B3084-63F6-DC8C-CBFA-F9464EC94AAD}"/>
          </ac:spMkLst>
        </pc:spChg>
      </pc:sldChg>
      <pc:sldChg chg="add">
        <pc:chgData name="Julia Amorim" userId="1a2a34cf-f6eb-4dd8-86b7-3335b97f07d5" providerId="ADAL" clId="{FF6581B4-D95E-507C-BCCC-8278391A8E71}" dt="2026-08-24T17:59:02.173" v="3"/>
        <pc:sldMkLst>
          <pc:docMk/>
          <pc:sldMk cId="2331336852" sldId="214747933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50A492-5511-364D-99FD-46D3777B137F}" type="datetimeFigureOut">
              <a:rPr lang="en-US" smtClean="0"/>
              <a:t>8/24/26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1876F1-07B0-3F49-BA4E-B18E525239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53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64EC0E-0577-9BD6-F95F-75A9B6A88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F3404E-3570-C32A-B6C3-7B46BD8B55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2BA0FA-F515-DF72-EE33-53E0AFC08B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FFA390-E0B3-1209-8E7E-AD5E8E475D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C411F4-90E6-5244-AF3B-45150A40F00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852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B956F-95F7-1C79-3B7F-36291BF65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C4C1E7-0E60-FDA7-F3EE-4A883D4107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CB0E48-A670-4FC6-83F3-A3728E984C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Mani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1B2DD8-F4BF-66C4-860C-2072040B7C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C411F4-90E6-5244-AF3B-45150A40F00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9361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E66C4-A516-2197-6161-0544F6C33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4A0589-1002-1763-FB75-06BE76DF0D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935EE4-097A-2644-6235-DFB9E06717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r>
              <a:rPr lang="en-US"/>
              <a:t>We can add screenshots here</a:t>
            </a:r>
          </a:p>
          <a:p>
            <a:pPr marL="0" indent="0">
              <a:buFont typeface="+mj-lt"/>
              <a:buNone/>
            </a:pPr>
            <a:endParaRPr lang="en-US"/>
          </a:p>
          <a:p>
            <a:pPr marL="0" indent="0">
              <a:buFont typeface="+mj-lt"/>
              <a:buNone/>
            </a:pPr>
            <a:r>
              <a:rPr lang="en-US" b="1"/>
              <a:t>-- Rework the visual of slide 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EEEA5A-02DB-4DA6-FD8A-D410BAAD49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748D67-2A12-4317-91B0-57D0E3C91F1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2166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3587A9-B0E0-A58E-A2F6-7BAD7C386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CEA210-0AD3-9077-C758-90724FFD93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7316E3-BCB1-D678-D7B2-E60A53DB2D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ADB20C-AE6A-CC26-5A49-B4A36006D8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748D67-2A12-4317-91B0-57D0E3C91F1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7435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57BBF-B969-B837-76CD-8E3BF82EE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C2F242-BED8-1D2E-3444-35D66C001C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150384-E271-AFA4-A4DD-4CF5BC13F7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1300F9-5F11-F9E1-000D-23C9531E08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748D67-2A12-4317-91B0-57D0E3C91F1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533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E8198-386C-D268-ED05-45C707BD2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2AB720-900C-809C-B122-CCC40CFDE5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C9DE31-5E98-958A-6E66-293A8C9B45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/>
              <a:t>For the messaging/title for each feature:</a:t>
            </a:r>
          </a:p>
          <a:p>
            <a:pPr marL="685800" lvl="1" indent="-228600">
              <a:buAutoNum type="arabicPeriod"/>
            </a:pPr>
            <a:r>
              <a:rPr lang="en-US"/>
              <a:t>What feature are we talking about? (automated scheduling) – Advantage – What benefit/outcome it drives to the customers?</a:t>
            </a:r>
          </a:p>
          <a:p>
            <a:pPr marL="228600" indent="-228600">
              <a:buAutoNum type="arabicPeriod"/>
            </a:pPr>
            <a:r>
              <a:rPr lang="en-US"/>
              <a:t>Visual rework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F6BF68-2A45-376D-2168-D67E0A5906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748D67-2A12-4317-91B0-57D0E3C91F1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1830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65312-80A8-CC80-9D6B-8E6E8C47C6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A128B0-36FA-95B6-FBBA-FB7C63809D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C753F7-B790-7E8F-F06E-18F7A68D65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/>
              <a:t>For the messaging/title for each feature:</a:t>
            </a:r>
          </a:p>
          <a:p>
            <a:pPr marL="685800" lvl="1" indent="-228600">
              <a:buAutoNum type="arabicPeriod"/>
            </a:pPr>
            <a:r>
              <a:rPr lang="en-US"/>
              <a:t>What feature are we talking about? (automated scheduling) – Advantage – What benefit/outcome it drives to the customers?</a:t>
            </a:r>
          </a:p>
          <a:p>
            <a:pPr marL="228600" indent="-228600">
              <a:buAutoNum type="arabicPeriod"/>
            </a:pPr>
            <a:r>
              <a:rPr lang="en-US"/>
              <a:t>Visual rework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499D80-02F5-7501-C979-938C9C5A6A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748D67-2A12-4317-91B0-57D0E3C91F1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1336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1876F1-07B0-3F49-BA4E-B18E525239E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7590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en-US" sz="3200"/>
              <a:t>Content-fueled driven business processes in SAP</a:t>
            </a:r>
          </a:p>
          <a:p>
            <a:pPr marL="434071" indent="-457200" defTabSz="457155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/>
            </a:pPr>
            <a:r>
              <a:rPr lang="en-US" sz="3200" b="1">
                <a:latin typeface="Arial" panose="020B0604020202020204"/>
              </a:rPr>
              <a:t>One version of truth in SAP applications </a:t>
            </a:r>
            <a:r>
              <a:rPr lang="en-US" sz="3200">
                <a:latin typeface="Arial" panose="020B0604020202020204"/>
              </a:rPr>
              <a:t>with a tightly integrated repository in SAP solutions</a:t>
            </a:r>
          </a:p>
          <a:p>
            <a:pPr marL="434071" indent="-457200" defTabSz="457155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/>
            </a:pPr>
            <a:r>
              <a:rPr lang="en-US" sz="3200">
                <a:latin typeface="Arial" panose="020B0604020202020204"/>
              </a:rPr>
              <a:t>Supporting </a:t>
            </a:r>
            <a:r>
              <a:rPr lang="en-US" sz="3200" b="1">
                <a:latin typeface="Arial" panose="020B0604020202020204"/>
              </a:rPr>
              <a:t>SAP business processes </a:t>
            </a:r>
            <a:r>
              <a:rPr lang="en-US" sz="3200">
                <a:latin typeface="Arial" panose="020B0604020202020204"/>
              </a:rPr>
              <a:t>end-to-end across applications</a:t>
            </a:r>
          </a:p>
          <a:p>
            <a:pPr marL="434071" indent="-457200" defTabSz="457155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/>
            </a:pPr>
            <a:r>
              <a:rPr lang="en-US" sz="3200">
                <a:latin typeface="Arial" panose="020B0604020202020204"/>
              </a:rPr>
              <a:t>Increase efficiency by making </a:t>
            </a:r>
            <a:r>
              <a:rPr lang="en-US" sz="3200" b="1">
                <a:latin typeface="Arial" panose="020B0604020202020204"/>
              </a:rPr>
              <a:t>content</a:t>
            </a:r>
            <a:r>
              <a:rPr lang="en-US" sz="3200">
                <a:latin typeface="Arial" panose="020B0604020202020204"/>
              </a:rPr>
              <a:t> accessible </a:t>
            </a:r>
            <a:r>
              <a:rPr lang="en-US" sz="3200" b="1">
                <a:latin typeface="Arial" panose="020B0604020202020204"/>
              </a:rPr>
              <a:t>in and out of SAP</a:t>
            </a:r>
          </a:p>
          <a:p>
            <a:pPr marL="434071" indent="-457200" defTabSz="457155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/>
            </a:pPr>
            <a:r>
              <a:rPr lang="en-US" sz="3200">
                <a:latin typeface="Arial" panose="020B0604020202020204"/>
              </a:rPr>
              <a:t>Keep Business Workspaces </a:t>
            </a:r>
            <a:r>
              <a:rPr lang="en-US" sz="3200" b="1">
                <a:latin typeface="Arial" panose="020B0604020202020204"/>
              </a:rPr>
              <a:t>automatically in sync with SAP </a:t>
            </a:r>
            <a:r>
              <a:rPr lang="en-US" sz="3200">
                <a:latin typeface="Arial" panose="020B0604020202020204"/>
              </a:rPr>
              <a:t>Business Objects and SAP document types like SAP DMS, SAP </a:t>
            </a:r>
            <a:r>
              <a:rPr lang="en-US" sz="3200" err="1">
                <a:latin typeface="Arial" panose="020B0604020202020204"/>
              </a:rPr>
              <a:t>ArchiveLink</a:t>
            </a:r>
            <a:endParaRPr lang="en-US" sz="3200">
              <a:latin typeface="Arial" panose="020B0604020202020204"/>
            </a:endParaRPr>
          </a:p>
          <a:p>
            <a:pPr marL="434071" indent="-457200" defTabSz="457155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/>
            </a:pPr>
            <a:r>
              <a:rPr lang="en-US" sz="3200">
                <a:latin typeface="Arial" panose="020B0604020202020204"/>
              </a:rPr>
              <a:t>Data archiving and document</a:t>
            </a:r>
            <a:r>
              <a:rPr lang="en-US" sz="3200" b="1">
                <a:latin typeface="Arial" panose="020B0604020202020204"/>
              </a:rPr>
              <a:t> archiving</a:t>
            </a:r>
          </a:p>
          <a:p>
            <a:pPr marL="434071" indent="-457200" defTabSz="457155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•"/>
              <a:defRPr/>
            </a:pPr>
            <a:r>
              <a:rPr lang="en-US" sz="3200" b="1">
                <a:latin typeface="Arial" panose="020B0604020202020204"/>
              </a:rPr>
              <a:t>Certified </a:t>
            </a:r>
            <a:r>
              <a:rPr lang="en-US" sz="3200">
                <a:latin typeface="Arial" panose="020B0604020202020204"/>
              </a:rPr>
              <a:t>for SAP S/4HANA, SAP Fiori  and SAP HANA Database 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467022-1A2E-7141-8B66-5520D8C1752F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62259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C45D3-72D1-FCDB-7C7A-0C1938209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38B6E2-2217-7C45-CF49-69FF4822C5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FB1A76-D82A-249E-76AF-60AC3EF6C5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/>
              <a:t>For the messaging/title for each feature:</a:t>
            </a:r>
          </a:p>
          <a:p>
            <a:pPr marL="685800" lvl="1" indent="-228600">
              <a:buAutoNum type="arabicPeriod"/>
            </a:pPr>
            <a:r>
              <a:rPr lang="en-US"/>
              <a:t>What feature are we talking about? (automated scheduling) – Advantage – What benefit/outcome it drives to the customers?</a:t>
            </a:r>
          </a:p>
          <a:p>
            <a:pPr marL="228600" indent="-228600">
              <a:buAutoNum type="arabicPeriod"/>
            </a:pPr>
            <a:r>
              <a:rPr lang="en-US"/>
              <a:t>Visual rework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267271-D9C0-55B6-04C8-77FECC486F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748D67-2A12-4317-91B0-57D0E3C91F14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3985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C320B-7B56-ABC3-80C6-A30F98177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DADF14-1A97-EA0F-6962-7C660B3031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46F692-0F3F-15C4-BD3C-8A3F1DF5FF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BD1EA4-BED3-7857-3315-A854C3FD50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C411F4-90E6-5244-AF3B-45150A40F001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366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B9188BAB-85D5-DD13-C67E-E27202EAE7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60182" y="2824428"/>
            <a:ext cx="6802279" cy="25161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48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r>
              <a:rPr lang="en-US" sz="4400" b="1">
                <a:solidFill>
                  <a:srgbClr val="1C1D3B"/>
                </a:solidFill>
                <a:latin typeface="Helvetica" pitchFamily="2" charset="0"/>
                <a:cs typeface="Sora" pitchFamily="2" charset="0"/>
              </a:rPr>
              <a:t>The presentation title will come here</a:t>
            </a:r>
          </a:p>
          <a:p>
            <a:r>
              <a:rPr lang="en-US" sz="4400" b="1">
                <a:solidFill>
                  <a:srgbClr val="1C1D3B"/>
                </a:solidFill>
                <a:latin typeface="Helvetica" pitchFamily="2" charset="0"/>
                <a:cs typeface="Sora" pitchFamily="2" charset="0"/>
              </a:rPr>
              <a:t>(up to three lines)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69EF4BB-C667-DD16-7B1E-C4A8E3017170}"/>
              </a:ext>
            </a:extLst>
          </p:cNvPr>
          <p:cNvGrpSpPr/>
          <p:nvPr userDrawn="1"/>
        </p:nvGrpSpPr>
        <p:grpSpPr>
          <a:xfrm>
            <a:off x="10569142" y="5611844"/>
            <a:ext cx="1442876" cy="1055415"/>
            <a:chOff x="9742316" y="4858326"/>
            <a:chExt cx="1587162" cy="1160957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01E5F9BA-617A-B0BA-907C-867F56DA41B5}"/>
                </a:ext>
              </a:extLst>
            </p:cNvPr>
            <p:cNvSpPr/>
            <p:nvPr/>
          </p:nvSpPr>
          <p:spPr>
            <a:xfrm>
              <a:off x="974231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56809C12-3214-8461-E791-55EA82D68A54}"/>
                </a:ext>
              </a:extLst>
            </p:cNvPr>
            <p:cNvSpPr/>
            <p:nvPr/>
          </p:nvSpPr>
          <p:spPr>
            <a:xfrm>
              <a:off x="974231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7E92F0E-DA18-3D69-61EA-598E22779C89}"/>
                </a:ext>
              </a:extLst>
            </p:cNvPr>
            <p:cNvSpPr/>
            <p:nvPr/>
          </p:nvSpPr>
          <p:spPr>
            <a:xfrm>
              <a:off x="974231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D766CD77-DF13-BB39-6A84-C32C4D303EB6}"/>
                </a:ext>
              </a:extLst>
            </p:cNvPr>
            <p:cNvSpPr/>
            <p:nvPr/>
          </p:nvSpPr>
          <p:spPr>
            <a:xfrm>
              <a:off x="974231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E04714BE-61FF-118A-9FA5-83B7E097E2A9}"/>
                </a:ext>
              </a:extLst>
            </p:cNvPr>
            <p:cNvSpPr/>
            <p:nvPr/>
          </p:nvSpPr>
          <p:spPr>
            <a:xfrm>
              <a:off x="974231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CE47359-5BBA-6469-155D-330B00ED6237}"/>
                </a:ext>
              </a:extLst>
            </p:cNvPr>
            <p:cNvSpPr/>
            <p:nvPr/>
          </p:nvSpPr>
          <p:spPr>
            <a:xfrm>
              <a:off x="974231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3463834F-BB22-7C42-588D-998182DA2107}"/>
                </a:ext>
              </a:extLst>
            </p:cNvPr>
            <p:cNvSpPr/>
            <p:nvPr/>
          </p:nvSpPr>
          <p:spPr>
            <a:xfrm>
              <a:off x="9960848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2AC4676-3F9B-B363-1811-BBA9954A4ECE}"/>
                </a:ext>
              </a:extLst>
            </p:cNvPr>
            <p:cNvSpPr/>
            <p:nvPr/>
          </p:nvSpPr>
          <p:spPr>
            <a:xfrm>
              <a:off x="9960848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9CA89CBD-CB7E-9616-683E-7FDB69F24D8B}"/>
                </a:ext>
              </a:extLst>
            </p:cNvPr>
            <p:cNvSpPr/>
            <p:nvPr/>
          </p:nvSpPr>
          <p:spPr>
            <a:xfrm>
              <a:off x="9960848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D1ED26E-4806-5A4A-B2B2-C7214A5035EA}"/>
                </a:ext>
              </a:extLst>
            </p:cNvPr>
            <p:cNvSpPr/>
            <p:nvPr/>
          </p:nvSpPr>
          <p:spPr>
            <a:xfrm>
              <a:off x="9960848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2A14418-6267-4B50-2234-A3B2B1ED178A}"/>
                </a:ext>
              </a:extLst>
            </p:cNvPr>
            <p:cNvSpPr/>
            <p:nvPr/>
          </p:nvSpPr>
          <p:spPr>
            <a:xfrm>
              <a:off x="9960848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8B61E1D-448E-1940-DD01-F5178758E149}"/>
                </a:ext>
              </a:extLst>
            </p:cNvPr>
            <p:cNvSpPr/>
            <p:nvPr/>
          </p:nvSpPr>
          <p:spPr>
            <a:xfrm>
              <a:off x="9960848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997A3EB2-A3DD-1D0E-A47E-CF05C9AFCDEF}"/>
                </a:ext>
              </a:extLst>
            </p:cNvPr>
            <p:cNvSpPr/>
            <p:nvPr/>
          </p:nvSpPr>
          <p:spPr>
            <a:xfrm>
              <a:off x="10179379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AF7B9CF-CE5C-9D30-7050-DCB5F684EC1A}"/>
                </a:ext>
              </a:extLst>
            </p:cNvPr>
            <p:cNvSpPr/>
            <p:nvPr/>
          </p:nvSpPr>
          <p:spPr>
            <a:xfrm>
              <a:off x="10179379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98C4E48-54D1-56DC-2F01-308F6360FEBA}"/>
                </a:ext>
              </a:extLst>
            </p:cNvPr>
            <p:cNvSpPr/>
            <p:nvPr/>
          </p:nvSpPr>
          <p:spPr>
            <a:xfrm>
              <a:off x="10179379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E500999A-671B-73C1-72D0-8ECF91D8AD06}"/>
                </a:ext>
              </a:extLst>
            </p:cNvPr>
            <p:cNvSpPr/>
            <p:nvPr/>
          </p:nvSpPr>
          <p:spPr>
            <a:xfrm>
              <a:off x="10179379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1B09303-8FC7-0CB4-CD04-95929ED7084E}"/>
                </a:ext>
              </a:extLst>
            </p:cNvPr>
            <p:cNvSpPr/>
            <p:nvPr/>
          </p:nvSpPr>
          <p:spPr>
            <a:xfrm>
              <a:off x="10179379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54CE1726-7AC5-F56E-6FEC-9B26B8EB3E26}"/>
                </a:ext>
              </a:extLst>
            </p:cNvPr>
            <p:cNvSpPr/>
            <p:nvPr/>
          </p:nvSpPr>
          <p:spPr>
            <a:xfrm>
              <a:off x="10179379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E0132A18-5DE3-F130-839C-8E32858653F0}"/>
                </a:ext>
              </a:extLst>
            </p:cNvPr>
            <p:cNvSpPr/>
            <p:nvPr/>
          </p:nvSpPr>
          <p:spPr>
            <a:xfrm>
              <a:off x="10397911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7BB454A-78E9-3207-CD58-5F7A2B7E4727}"/>
                </a:ext>
              </a:extLst>
            </p:cNvPr>
            <p:cNvSpPr/>
            <p:nvPr/>
          </p:nvSpPr>
          <p:spPr>
            <a:xfrm>
              <a:off x="10397911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901E444-9043-E751-905D-E0061F122B9F}"/>
                </a:ext>
              </a:extLst>
            </p:cNvPr>
            <p:cNvSpPr/>
            <p:nvPr/>
          </p:nvSpPr>
          <p:spPr>
            <a:xfrm>
              <a:off x="10397911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5C700834-6448-9A0D-1702-D49490B871E1}"/>
                </a:ext>
              </a:extLst>
            </p:cNvPr>
            <p:cNvSpPr/>
            <p:nvPr/>
          </p:nvSpPr>
          <p:spPr>
            <a:xfrm>
              <a:off x="10397911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1AAAE891-D9BC-2DF2-E9F9-B31DA0D492F8}"/>
                </a:ext>
              </a:extLst>
            </p:cNvPr>
            <p:cNvSpPr/>
            <p:nvPr/>
          </p:nvSpPr>
          <p:spPr>
            <a:xfrm>
              <a:off x="10397911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449D16E0-51B4-0212-F85C-51C63C0704CF}"/>
                </a:ext>
              </a:extLst>
            </p:cNvPr>
            <p:cNvSpPr/>
            <p:nvPr/>
          </p:nvSpPr>
          <p:spPr>
            <a:xfrm>
              <a:off x="10397911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F9EEBA6C-84F7-190F-3326-63C259C3E74B}"/>
                </a:ext>
              </a:extLst>
            </p:cNvPr>
            <p:cNvSpPr/>
            <p:nvPr/>
          </p:nvSpPr>
          <p:spPr>
            <a:xfrm>
              <a:off x="10616442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24ED561A-A36F-C179-94F1-9EC4360B37BD}"/>
                </a:ext>
              </a:extLst>
            </p:cNvPr>
            <p:cNvSpPr/>
            <p:nvPr/>
          </p:nvSpPr>
          <p:spPr>
            <a:xfrm>
              <a:off x="10616442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3A8C8B0D-6F42-6135-261A-D86CE87D99CC}"/>
                </a:ext>
              </a:extLst>
            </p:cNvPr>
            <p:cNvSpPr/>
            <p:nvPr/>
          </p:nvSpPr>
          <p:spPr>
            <a:xfrm>
              <a:off x="10616442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3D8C87F3-5DAA-2B75-AA87-04F7B36C9D41}"/>
                </a:ext>
              </a:extLst>
            </p:cNvPr>
            <p:cNvSpPr/>
            <p:nvPr/>
          </p:nvSpPr>
          <p:spPr>
            <a:xfrm>
              <a:off x="10616442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53A4F01-CCD9-8595-4901-98D4AE37C1F3}"/>
                </a:ext>
              </a:extLst>
            </p:cNvPr>
            <p:cNvSpPr/>
            <p:nvPr/>
          </p:nvSpPr>
          <p:spPr>
            <a:xfrm>
              <a:off x="10616442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657520B6-4BF5-C2BE-FB74-E808748F6E55}"/>
                </a:ext>
              </a:extLst>
            </p:cNvPr>
            <p:cNvSpPr/>
            <p:nvPr/>
          </p:nvSpPr>
          <p:spPr>
            <a:xfrm>
              <a:off x="10616442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5EDECA02-690E-A029-14F6-68FC169AC8FA}"/>
                </a:ext>
              </a:extLst>
            </p:cNvPr>
            <p:cNvSpPr/>
            <p:nvPr/>
          </p:nvSpPr>
          <p:spPr>
            <a:xfrm>
              <a:off x="10834974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F64906F2-5FB3-EF20-83E3-4F1DFD8CA2CD}"/>
                </a:ext>
              </a:extLst>
            </p:cNvPr>
            <p:cNvSpPr/>
            <p:nvPr/>
          </p:nvSpPr>
          <p:spPr>
            <a:xfrm>
              <a:off x="10834974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A7E92967-4817-239D-CB39-92A052CB2FA6}"/>
                </a:ext>
              </a:extLst>
            </p:cNvPr>
            <p:cNvSpPr/>
            <p:nvPr/>
          </p:nvSpPr>
          <p:spPr>
            <a:xfrm>
              <a:off x="10834974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DEF7D5EE-A7EA-533C-7E9B-E34F6C40F4A1}"/>
                </a:ext>
              </a:extLst>
            </p:cNvPr>
            <p:cNvSpPr/>
            <p:nvPr/>
          </p:nvSpPr>
          <p:spPr>
            <a:xfrm>
              <a:off x="10834974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2EA523F2-B53B-ECA6-3FBB-ED15AA72C4F1}"/>
                </a:ext>
              </a:extLst>
            </p:cNvPr>
            <p:cNvSpPr/>
            <p:nvPr/>
          </p:nvSpPr>
          <p:spPr>
            <a:xfrm>
              <a:off x="10834974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12930BEE-2FEB-5673-0BCE-8B662FF553D4}"/>
                </a:ext>
              </a:extLst>
            </p:cNvPr>
            <p:cNvSpPr/>
            <p:nvPr/>
          </p:nvSpPr>
          <p:spPr>
            <a:xfrm>
              <a:off x="10834974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341CA6F-3015-2658-B6AD-41EE97EA345A}"/>
                </a:ext>
              </a:extLst>
            </p:cNvPr>
            <p:cNvSpPr/>
            <p:nvPr/>
          </p:nvSpPr>
          <p:spPr>
            <a:xfrm>
              <a:off x="1105350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BDD782AA-F4C9-1445-2021-922DCC9FB9F9}"/>
                </a:ext>
              </a:extLst>
            </p:cNvPr>
            <p:cNvSpPr/>
            <p:nvPr/>
          </p:nvSpPr>
          <p:spPr>
            <a:xfrm>
              <a:off x="1105350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F7176604-F11B-902B-2A4F-E24912C950FE}"/>
                </a:ext>
              </a:extLst>
            </p:cNvPr>
            <p:cNvSpPr/>
            <p:nvPr/>
          </p:nvSpPr>
          <p:spPr>
            <a:xfrm>
              <a:off x="1105350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2D9ABF3C-2F70-371A-7695-69FA0BCB7326}"/>
                </a:ext>
              </a:extLst>
            </p:cNvPr>
            <p:cNvSpPr/>
            <p:nvPr/>
          </p:nvSpPr>
          <p:spPr>
            <a:xfrm>
              <a:off x="1105350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F6513386-5B25-B370-75B9-CBF971663457}"/>
                </a:ext>
              </a:extLst>
            </p:cNvPr>
            <p:cNvSpPr/>
            <p:nvPr/>
          </p:nvSpPr>
          <p:spPr>
            <a:xfrm>
              <a:off x="1105350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EF152BDE-9E15-6F22-9BD9-5862C13E4E82}"/>
                </a:ext>
              </a:extLst>
            </p:cNvPr>
            <p:cNvSpPr/>
            <p:nvPr/>
          </p:nvSpPr>
          <p:spPr>
            <a:xfrm>
              <a:off x="1105350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08BE346A-2409-86D8-09A8-EB5E1E1EEFAC}"/>
                </a:ext>
              </a:extLst>
            </p:cNvPr>
            <p:cNvSpPr/>
            <p:nvPr/>
          </p:nvSpPr>
          <p:spPr>
            <a:xfrm>
              <a:off x="11272035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A071D0B8-7BD1-1130-D1AC-C17B71739967}"/>
                </a:ext>
              </a:extLst>
            </p:cNvPr>
            <p:cNvSpPr/>
            <p:nvPr/>
          </p:nvSpPr>
          <p:spPr>
            <a:xfrm>
              <a:off x="11272035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437AEEDE-A472-FF54-B708-38B1927C341B}"/>
                </a:ext>
              </a:extLst>
            </p:cNvPr>
            <p:cNvSpPr/>
            <p:nvPr/>
          </p:nvSpPr>
          <p:spPr>
            <a:xfrm>
              <a:off x="11272035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28F75F4D-BE14-74A1-74CB-A3BF9EB12A9B}"/>
                </a:ext>
              </a:extLst>
            </p:cNvPr>
            <p:cNvSpPr/>
            <p:nvPr/>
          </p:nvSpPr>
          <p:spPr>
            <a:xfrm>
              <a:off x="11272035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22748C43-E929-A605-2D04-251F20436A41}"/>
                </a:ext>
              </a:extLst>
            </p:cNvPr>
            <p:cNvSpPr/>
            <p:nvPr/>
          </p:nvSpPr>
          <p:spPr>
            <a:xfrm>
              <a:off x="11272035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A78085A7-6077-CFE4-5AF7-67B201F9CB17}"/>
                </a:ext>
              </a:extLst>
            </p:cNvPr>
            <p:cNvSpPr/>
            <p:nvPr/>
          </p:nvSpPr>
          <p:spPr>
            <a:xfrm>
              <a:off x="11272035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</p:grpSp>
      <p:pic>
        <p:nvPicPr>
          <p:cNvPr id="55" name="Picture 54" descr="A logo with white text&#10;&#10;Description automatically generated">
            <a:extLst>
              <a:ext uri="{FF2B5EF4-FFF2-40B4-BE49-F238E27FC236}">
                <a16:creationId xmlns:a16="http://schemas.microsoft.com/office/drawing/2014/main" id="{00956D7E-CCF5-1A23-EE32-9B2E170015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63378" y="390859"/>
            <a:ext cx="648629" cy="374868"/>
          </a:xfrm>
          <a:prstGeom prst="rect">
            <a:avLst/>
          </a:prstGeom>
        </p:spPr>
      </p:pic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ED556286-F534-4342-4B2F-E1B058C13DA4}"/>
              </a:ext>
            </a:extLst>
          </p:cNvPr>
          <p:cNvCxnSpPr>
            <a:cxnSpLocks/>
          </p:cNvCxnSpPr>
          <p:nvPr userDrawn="1"/>
        </p:nvCxnSpPr>
        <p:spPr>
          <a:xfrm>
            <a:off x="11094126" y="338326"/>
            <a:ext cx="0" cy="493456"/>
          </a:xfrm>
          <a:prstGeom prst="line">
            <a:avLst/>
          </a:prstGeom>
          <a:ln w="3175">
            <a:solidFill>
              <a:srgbClr val="1C1D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Picture Placeholder 16">
            <a:extLst>
              <a:ext uri="{FF2B5EF4-FFF2-40B4-BE49-F238E27FC236}">
                <a16:creationId xmlns:a16="http://schemas.microsoft.com/office/drawing/2014/main" id="{1B469D76-27A7-1B27-84FD-D9628A660C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809997" cy="6858000"/>
          </a:xfrm>
          <a:custGeom>
            <a:avLst/>
            <a:gdLst>
              <a:gd name="connsiteX0" fmla="*/ 0 w 3259899"/>
              <a:gd name="connsiteY0" fmla="*/ 0 h 4149052"/>
              <a:gd name="connsiteX1" fmla="*/ 3259899 w 3259899"/>
              <a:gd name="connsiteY1" fmla="*/ 0 h 4149052"/>
              <a:gd name="connsiteX2" fmla="*/ 3259899 w 3259899"/>
              <a:gd name="connsiteY2" fmla="*/ 4149052 h 4149052"/>
              <a:gd name="connsiteX3" fmla="*/ 0 w 3259899"/>
              <a:gd name="connsiteY3" fmla="*/ 4149052 h 4149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899" h="4149052">
                <a:moveTo>
                  <a:pt x="0" y="0"/>
                </a:moveTo>
                <a:lnTo>
                  <a:pt x="3259899" y="0"/>
                </a:lnTo>
                <a:lnTo>
                  <a:pt x="3259899" y="4149052"/>
                </a:lnTo>
                <a:lnTo>
                  <a:pt x="0" y="4149052"/>
                </a:lnTo>
                <a:close/>
              </a:path>
            </a:pathLst>
          </a:custGeom>
          <a:noFill/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7B482298-B4F7-18EF-5BF8-1EBD8DD9F9A3}"/>
              </a:ext>
            </a:extLst>
          </p:cNvPr>
          <p:cNvSpPr/>
          <p:nvPr userDrawn="1"/>
        </p:nvSpPr>
        <p:spPr>
          <a:xfrm>
            <a:off x="3809996" y="0"/>
            <a:ext cx="134624" cy="6857999"/>
          </a:xfrm>
          <a:prstGeom prst="rect">
            <a:avLst/>
          </a:prstGeom>
          <a:solidFill>
            <a:srgbClr val="D40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atin typeface="Helvetica" pitchFamily="2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DB2AB9A-54EC-3569-E48D-6F355A3EBFBE}"/>
              </a:ext>
            </a:extLst>
          </p:cNvPr>
          <p:cNvSpPr txBox="1"/>
          <p:nvPr userDrawn="1"/>
        </p:nvSpPr>
        <p:spPr>
          <a:xfrm>
            <a:off x="154512" y="6555184"/>
            <a:ext cx="6151944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b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© 2025 Auritas LLC.  All rights reserved.</a:t>
            </a:r>
          </a:p>
        </p:txBody>
      </p:sp>
      <p:sp>
        <p:nvSpPr>
          <p:cNvPr id="63" name="Text Placeholder 60">
            <a:extLst>
              <a:ext uri="{FF2B5EF4-FFF2-40B4-BE49-F238E27FC236}">
                <a16:creationId xmlns:a16="http://schemas.microsoft.com/office/drawing/2014/main" id="{DD4DCDF3-5D25-3421-FF6E-A32E3383D71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60182" y="2251716"/>
            <a:ext cx="6802279" cy="46829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1600" b="1">
                <a:solidFill>
                  <a:schemeClr val="accent2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Subheading will come here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A681EDFF-98C6-E313-D740-2952DDF5986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59492" y="408274"/>
            <a:ext cx="1660538" cy="357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0145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E82FCDD-1B0D-B8F4-C148-009B89EF524D}"/>
              </a:ext>
            </a:extLst>
          </p:cNvPr>
          <p:cNvSpPr/>
          <p:nvPr userDrawn="1"/>
        </p:nvSpPr>
        <p:spPr>
          <a:xfrm>
            <a:off x="6561667" y="0"/>
            <a:ext cx="5630333" cy="6858000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atin typeface="Helvetica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06FF1E-3398-5B30-8C22-7AD6BFF8E245}"/>
              </a:ext>
            </a:extLst>
          </p:cNvPr>
          <p:cNvSpPr txBox="1"/>
          <p:nvPr userDrawn="1"/>
        </p:nvSpPr>
        <p:spPr>
          <a:xfrm>
            <a:off x="930042" y="694590"/>
            <a:ext cx="22541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>
                <a:latin typeface="Helvetica" pitchFamily="2" charset="0"/>
                <a:cs typeface="Sora" pitchFamily="2" charset="0"/>
              </a:rPr>
              <a:t>Agenda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3EA784-004F-3055-4320-BFEDCF18B956}"/>
              </a:ext>
            </a:extLst>
          </p:cNvPr>
          <p:cNvSpPr/>
          <p:nvPr userDrawn="1"/>
        </p:nvSpPr>
        <p:spPr>
          <a:xfrm>
            <a:off x="8675981" y="1879562"/>
            <a:ext cx="1755057" cy="1676400"/>
          </a:xfrm>
          <a:prstGeom prst="rect">
            <a:avLst/>
          </a:prstGeom>
          <a:solidFill>
            <a:srgbClr val="D8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atin typeface="Helvetica" pitchFamily="2" charset="0"/>
            </a:endParaRP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BEA7740-9D11-0810-9EC3-D2819BB84F6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62900" y="2065293"/>
            <a:ext cx="3674534" cy="47958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Text Placeholder 60">
            <a:extLst>
              <a:ext uri="{FF2B5EF4-FFF2-40B4-BE49-F238E27FC236}">
                <a16:creationId xmlns:a16="http://schemas.microsoft.com/office/drawing/2014/main" id="{2DE85165-8D42-272D-C2BA-45611E5692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6638" y="2217470"/>
            <a:ext cx="4535094" cy="4077005"/>
          </a:xfrm>
          <a:prstGeom prst="rect">
            <a:avLst/>
          </a:prstGeom>
        </p:spPr>
        <p:txBody>
          <a:bodyPr/>
          <a:lstStyle>
            <a:lvl1pPr marL="285764" indent="-285764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•"/>
              <a:defRPr sz="18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Topics for agenda come here</a:t>
            </a:r>
          </a:p>
          <a:p>
            <a:pPr marL="285764" marR="0" lvl="0" indent="-285764" algn="l" defTabSz="914446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Topics for agenda come here</a:t>
            </a:r>
          </a:p>
          <a:p>
            <a:pPr marL="285764" marR="0" lvl="0" indent="-285764" algn="l" defTabSz="914446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Topics for agenda come here</a:t>
            </a:r>
          </a:p>
          <a:p>
            <a:pPr marL="285764" marR="0" lvl="0" indent="-285764" algn="l" defTabSz="914446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Topics for agenda come here</a:t>
            </a:r>
          </a:p>
          <a:p>
            <a:pPr marL="285764" marR="0" lvl="0" indent="-285764" algn="l" defTabSz="914446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Topics for agenda come here</a:t>
            </a:r>
          </a:p>
          <a:p>
            <a:pPr marL="285764" marR="0" lvl="0" indent="-285764" algn="l" defTabSz="914446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Topics for agenda come here</a:t>
            </a:r>
          </a:p>
          <a:p>
            <a:pPr marL="285764" marR="0" lvl="0" indent="-285764" algn="l" defTabSz="914446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Topics for agenda come here</a:t>
            </a:r>
          </a:p>
          <a:p>
            <a:pPr lvl="0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603D84-C260-5E07-85E8-6CDF8F65DD05}"/>
              </a:ext>
            </a:extLst>
          </p:cNvPr>
          <p:cNvSpPr/>
          <p:nvPr userDrawn="1"/>
        </p:nvSpPr>
        <p:spPr>
          <a:xfrm>
            <a:off x="1" y="460925"/>
            <a:ext cx="174171" cy="10546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atin typeface="Helvetica" pitchFamily="2" charset="0"/>
            </a:endParaRPr>
          </a:p>
        </p:txBody>
      </p:sp>
      <p:pic>
        <p:nvPicPr>
          <p:cNvPr id="7" name="Picture 6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A33B93AE-F507-80D8-99F5-0FDE8D1D63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9736" y="70639"/>
            <a:ext cx="1349268" cy="433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8645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60">
            <a:extLst>
              <a:ext uri="{FF2B5EF4-FFF2-40B4-BE49-F238E27FC236}">
                <a16:creationId xmlns:a16="http://schemas.microsoft.com/office/drawing/2014/main" id="{876CDDFE-434F-6A26-DB23-E7A84236583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6637" y="2217470"/>
            <a:ext cx="10331934" cy="377693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Text comes here.</a:t>
            </a:r>
          </a:p>
          <a:p>
            <a:pPr lvl="0"/>
            <a:endParaRPr lang="en-US"/>
          </a:p>
        </p:txBody>
      </p:sp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0E3C9BB4-652E-3DBD-B7E9-747D500FFC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9612" y="653143"/>
            <a:ext cx="8965588" cy="67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41E6997-A5EB-ADF8-98B0-A7242126C2F4}"/>
              </a:ext>
            </a:extLst>
          </p:cNvPr>
          <p:cNvSpPr/>
          <p:nvPr userDrawn="1"/>
        </p:nvSpPr>
        <p:spPr>
          <a:xfrm>
            <a:off x="1" y="460925"/>
            <a:ext cx="174171" cy="10546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atin typeface="Helvetica" pitchFamily="2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2E3A2459-DFF2-E390-94F1-AAB0A940DF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1" y="213493"/>
            <a:ext cx="1149441" cy="24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1303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us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0E3C9BB4-652E-3DBD-B7E9-747D500FFC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9612" y="653143"/>
            <a:ext cx="8965588" cy="67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5F3193-B37F-9AB6-1009-CE3170B8C931}"/>
              </a:ext>
            </a:extLst>
          </p:cNvPr>
          <p:cNvSpPr/>
          <p:nvPr userDrawn="1"/>
        </p:nvSpPr>
        <p:spPr>
          <a:xfrm>
            <a:off x="1" y="460925"/>
            <a:ext cx="174171" cy="10546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atin typeface="Helvetica" pitchFamily="2" charset="0"/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4790CC93-49A1-4D61-3216-668E1B17A38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1" y="213493"/>
            <a:ext cx="1149441" cy="24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6234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Jus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0E3C9BB4-652E-3DBD-B7E9-747D500FFC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7732" y="2695698"/>
            <a:ext cx="3979271" cy="67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5F3193-B37F-9AB6-1009-CE3170B8C931}"/>
              </a:ext>
            </a:extLst>
          </p:cNvPr>
          <p:cNvSpPr/>
          <p:nvPr userDrawn="1"/>
        </p:nvSpPr>
        <p:spPr>
          <a:xfrm>
            <a:off x="0" y="2503480"/>
            <a:ext cx="174171" cy="10546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atin typeface="Helvetica" pitchFamily="2" charset="0"/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4790CC93-49A1-4D61-3216-668E1B17A38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1" y="213493"/>
            <a:ext cx="1149441" cy="24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6395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C339273-83A9-BCC6-AB5E-3FDD0E633CAB}"/>
              </a:ext>
            </a:extLst>
          </p:cNvPr>
          <p:cNvSpPr/>
          <p:nvPr userDrawn="1"/>
        </p:nvSpPr>
        <p:spPr>
          <a:xfrm>
            <a:off x="1031133" y="1417342"/>
            <a:ext cx="166297" cy="1054624"/>
          </a:xfrm>
          <a:prstGeom prst="rect">
            <a:avLst/>
          </a:prstGeom>
          <a:solidFill>
            <a:srgbClr val="D8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atin typeface="Helvetica" pitchFamily="2" charset="0"/>
            </a:endParaRPr>
          </a:p>
        </p:txBody>
      </p:sp>
      <p:sp>
        <p:nvSpPr>
          <p:cNvPr id="6" name="Picture Placeholder 11">
            <a:extLst>
              <a:ext uri="{FF2B5EF4-FFF2-40B4-BE49-F238E27FC236}">
                <a16:creationId xmlns:a16="http://schemas.microsoft.com/office/drawing/2014/main" id="{E6FF7232-FE38-2566-3C86-5B6F7118471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643086"/>
            <a:ext cx="12192000" cy="321491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Text Placeholder 60">
            <a:extLst>
              <a:ext uri="{FF2B5EF4-FFF2-40B4-BE49-F238E27FC236}">
                <a16:creationId xmlns:a16="http://schemas.microsoft.com/office/drawing/2014/main" id="{59F923A2-ADBB-5715-9951-21709BA8CB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4241" y="1609560"/>
            <a:ext cx="8965588" cy="67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New Section Title Comes Here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68075DA-77D7-74C6-27F9-877002742F5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1" y="213493"/>
            <a:ext cx="1149441" cy="24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4233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Gra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ingle Corner Rectangle 7">
            <a:extLst>
              <a:ext uri="{FF2B5EF4-FFF2-40B4-BE49-F238E27FC236}">
                <a16:creationId xmlns:a16="http://schemas.microsoft.com/office/drawing/2014/main" id="{63061BFB-DAF4-021C-FE75-D4ABAE56A562}"/>
              </a:ext>
            </a:extLst>
          </p:cNvPr>
          <p:cNvSpPr/>
          <p:nvPr userDrawn="1"/>
        </p:nvSpPr>
        <p:spPr>
          <a:xfrm>
            <a:off x="6807200" y="1640115"/>
            <a:ext cx="4833128" cy="4595294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atin typeface="Helvetica" pitchFamily="2" charset="0"/>
            </a:endParaRPr>
          </a:p>
        </p:txBody>
      </p:sp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9612" y="653143"/>
            <a:ext cx="8965588" cy="67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29" name="Text Placeholder 60">
            <a:extLst>
              <a:ext uri="{FF2B5EF4-FFF2-40B4-BE49-F238E27FC236}">
                <a16:creationId xmlns:a16="http://schemas.microsoft.com/office/drawing/2014/main" id="{129BBBB5-CF6A-1BDA-944E-6F9601C373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99087" y="2032001"/>
            <a:ext cx="4094039" cy="38608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4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Text for highlighted box comes here.</a:t>
            </a:r>
          </a:p>
          <a:p>
            <a:pPr lvl="0"/>
            <a:endParaRPr lang="en-US"/>
          </a:p>
        </p:txBody>
      </p:sp>
      <p:sp>
        <p:nvSpPr>
          <p:cNvPr id="2" name="Text Placeholder 60">
            <a:extLst>
              <a:ext uri="{FF2B5EF4-FFF2-40B4-BE49-F238E27FC236}">
                <a16:creationId xmlns:a16="http://schemas.microsoft.com/office/drawing/2014/main" id="{DEE9CFC4-CA5A-9112-2F82-1D63F9D4B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6638" y="2032002"/>
            <a:ext cx="5389819" cy="40639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Text comes here.</a:t>
            </a:r>
          </a:p>
          <a:p>
            <a:pPr lvl="0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D37B55-2F48-0E42-D8B7-A0F63B0CFF3A}"/>
              </a:ext>
            </a:extLst>
          </p:cNvPr>
          <p:cNvSpPr/>
          <p:nvPr userDrawn="1"/>
        </p:nvSpPr>
        <p:spPr>
          <a:xfrm>
            <a:off x="1" y="460925"/>
            <a:ext cx="174171" cy="10546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atin typeface="Helvetica" pitchFamily="2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2BDFDDF-289D-0F1F-3F3B-BE422057B24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1" y="213493"/>
            <a:ext cx="1149441" cy="24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7834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Dar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ingle Corner Rectangle 7">
            <a:extLst>
              <a:ext uri="{FF2B5EF4-FFF2-40B4-BE49-F238E27FC236}">
                <a16:creationId xmlns:a16="http://schemas.microsoft.com/office/drawing/2014/main" id="{63061BFB-DAF4-021C-FE75-D4ABAE56A562}"/>
              </a:ext>
            </a:extLst>
          </p:cNvPr>
          <p:cNvSpPr/>
          <p:nvPr userDrawn="1"/>
        </p:nvSpPr>
        <p:spPr>
          <a:xfrm>
            <a:off x="6807200" y="1640115"/>
            <a:ext cx="4833128" cy="4595294"/>
          </a:xfrm>
          <a:prstGeom prst="round1Rect">
            <a:avLst>
              <a:gd name="adj" fmla="val 5579"/>
            </a:avLst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atin typeface="Helvetica" pitchFamily="2" charset="0"/>
            </a:endParaRPr>
          </a:p>
        </p:txBody>
      </p:sp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9612" y="653143"/>
            <a:ext cx="8965588" cy="67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29" name="Text Placeholder 60">
            <a:extLst>
              <a:ext uri="{FF2B5EF4-FFF2-40B4-BE49-F238E27FC236}">
                <a16:creationId xmlns:a16="http://schemas.microsoft.com/office/drawing/2014/main" id="{129BBBB5-CF6A-1BDA-944E-6F9601C373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99087" y="2032001"/>
            <a:ext cx="4094039" cy="3860800"/>
          </a:xfrm>
          <a:prstGeom prst="rect">
            <a:avLst/>
          </a:prstGeom>
        </p:spPr>
        <p:txBody>
          <a:bodyPr/>
          <a:lstStyle>
            <a:lvl1pPr marL="285764" indent="-285764">
              <a:lnSpc>
                <a:spcPct val="100000"/>
              </a:lnSpc>
              <a:spcBef>
                <a:spcPts val="6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1400" b="0">
                <a:solidFill>
                  <a:schemeClr val="accent6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Text for highlighted box comes here.</a:t>
            </a:r>
          </a:p>
          <a:p>
            <a:pPr lvl="0"/>
            <a:endParaRPr lang="en-US"/>
          </a:p>
        </p:txBody>
      </p:sp>
      <p:sp>
        <p:nvSpPr>
          <p:cNvPr id="2" name="Text Placeholder 60">
            <a:extLst>
              <a:ext uri="{FF2B5EF4-FFF2-40B4-BE49-F238E27FC236}">
                <a16:creationId xmlns:a16="http://schemas.microsoft.com/office/drawing/2014/main" id="{DEE9CFC4-CA5A-9112-2F82-1D63F9D4B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6638" y="2032002"/>
            <a:ext cx="5389819" cy="40639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Text comes here.</a:t>
            </a:r>
          </a:p>
          <a:p>
            <a:pPr lvl="0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8C9214-F3D9-0CAB-A24D-6838DC4F3548}"/>
              </a:ext>
            </a:extLst>
          </p:cNvPr>
          <p:cNvSpPr/>
          <p:nvPr userDrawn="1"/>
        </p:nvSpPr>
        <p:spPr>
          <a:xfrm>
            <a:off x="1" y="460925"/>
            <a:ext cx="174171" cy="10546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atin typeface="Helvetica" pitchFamily="2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331D0DF-496A-8F3F-49EF-F9E4029E226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1" y="213493"/>
            <a:ext cx="1149441" cy="24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223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Image &amp;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8400" y="798094"/>
            <a:ext cx="5416844" cy="67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2" name="Text Placeholder 60">
            <a:extLst>
              <a:ext uri="{FF2B5EF4-FFF2-40B4-BE49-F238E27FC236}">
                <a16:creationId xmlns:a16="http://schemas.microsoft.com/office/drawing/2014/main" id="{DEE9CFC4-CA5A-9112-2F82-1D63F9D4B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75425" y="1779788"/>
            <a:ext cx="5416844" cy="459330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Text comes here.</a:t>
            </a:r>
          </a:p>
          <a:p>
            <a:pPr lvl="0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99B59A-2A58-7BA0-09EC-91DA88BDD7CB}"/>
              </a:ext>
            </a:extLst>
          </p:cNvPr>
          <p:cNvSpPr/>
          <p:nvPr userDrawn="1"/>
        </p:nvSpPr>
        <p:spPr>
          <a:xfrm>
            <a:off x="0" y="0"/>
            <a:ext cx="5818909" cy="6858000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AC72351E-2C49-812C-FED4-EE67D641FE8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4639" y="609601"/>
            <a:ext cx="4618524" cy="576348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AF0BD20-2796-909B-F911-804F1C6509D9}"/>
              </a:ext>
            </a:extLst>
          </p:cNvPr>
          <p:cNvSpPr/>
          <p:nvPr userDrawn="1"/>
        </p:nvSpPr>
        <p:spPr>
          <a:xfrm>
            <a:off x="5583382" y="581891"/>
            <a:ext cx="512619" cy="1054624"/>
          </a:xfrm>
          <a:prstGeom prst="rect">
            <a:avLst/>
          </a:prstGeom>
          <a:solidFill>
            <a:srgbClr val="D8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atin typeface="Helvetica" pitchFamily="2" charset="0"/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F17EF76B-AE5C-40E9-AF64-DCFD884422F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1" y="213493"/>
            <a:ext cx="1149441" cy="24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5416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Image &amp;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4184" y="588432"/>
            <a:ext cx="5245544" cy="670188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2" name="Text Placeholder 60">
            <a:extLst>
              <a:ext uri="{FF2B5EF4-FFF2-40B4-BE49-F238E27FC236}">
                <a16:creationId xmlns:a16="http://schemas.microsoft.com/office/drawing/2014/main" id="{DEE9CFC4-CA5A-9112-2F82-1D63F9D4B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7354" y="1570126"/>
            <a:ext cx="5245544" cy="459330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Text comes here.</a:t>
            </a:r>
          </a:p>
          <a:p>
            <a:pPr lvl="0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99B59A-2A58-7BA0-09EC-91DA88BDD7CB}"/>
              </a:ext>
            </a:extLst>
          </p:cNvPr>
          <p:cNvSpPr/>
          <p:nvPr userDrawn="1"/>
        </p:nvSpPr>
        <p:spPr>
          <a:xfrm>
            <a:off x="6373092" y="0"/>
            <a:ext cx="5818909" cy="6858000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AC72351E-2C49-812C-FED4-EE67D641FE8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73283" y="588433"/>
            <a:ext cx="4618524" cy="576348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AF0BD20-2796-909B-F911-804F1C6509D9}"/>
              </a:ext>
            </a:extLst>
          </p:cNvPr>
          <p:cNvSpPr/>
          <p:nvPr userDrawn="1"/>
        </p:nvSpPr>
        <p:spPr>
          <a:xfrm>
            <a:off x="6134599" y="515501"/>
            <a:ext cx="512619" cy="1054624"/>
          </a:xfrm>
          <a:prstGeom prst="rect">
            <a:avLst/>
          </a:prstGeom>
          <a:solidFill>
            <a:srgbClr val="D8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atin typeface="Helvetica" pitchFamily="2" charset="0"/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A33F5B86-ED3B-631F-0145-E63479EB486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37411" y="6474934"/>
            <a:ext cx="1149441" cy="24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4106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oxe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ingle Corner Rectangle 4">
            <a:extLst>
              <a:ext uri="{FF2B5EF4-FFF2-40B4-BE49-F238E27FC236}">
                <a16:creationId xmlns:a16="http://schemas.microsoft.com/office/drawing/2014/main" id="{D232D6F8-7D69-0622-4124-A078F23EEEBC}"/>
              </a:ext>
            </a:extLst>
          </p:cNvPr>
          <p:cNvSpPr/>
          <p:nvPr userDrawn="1"/>
        </p:nvSpPr>
        <p:spPr>
          <a:xfrm>
            <a:off x="595769" y="2035534"/>
            <a:ext cx="3437008" cy="4194517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atin typeface="Helvetica" pitchFamily="2" charset="0"/>
            </a:endParaRPr>
          </a:p>
        </p:txBody>
      </p:sp>
      <p:sp>
        <p:nvSpPr>
          <p:cNvPr id="7" name="Round Single Corner Rectangle 6">
            <a:extLst>
              <a:ext uri="{FF2B5EF4-FFF2-40B4-BE49-F238E27FC236}">
                <a16:creationId xmlns:a16="http://schemas.microsoft.com/office/drawing/2014/main" id="{A9D9E4DB-1988-55D6-38BF-4C6AEA299505}"/>
              </a:ext>
            </a:extLst>
          </p:cNvPr>
          <p:cNvSpPr/>
          <p:nvPr userDrawn="1"/>
        </p:nvSpPr>
        <p:spPr>
          <a:xfrm>
            <a:off x="4381730" y="2035534"/>
            <a:ext cx="3446027" cy="4194517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atin typeface="Helvetica" pitchFamily="2" charset="0"/>
            </a:endParaRPr>
          </a:p>
        </p:txBody>
      </p:sp>
      <p:sp>
        <p:nvSpPr>
          <p:cNvPr id="8" name="Round Single Corner Rectangle 7">
            <a:extLst>
              <a:ext uri="{FF2B5EF4-FFF2-40B4-BE49-F238E27FC236}">
                <a16:creationId xmlns:a16="http://schemas.microsoft.com/office/drawing/2014/main" id="{63061BFB-DAF4-021C-FE75-D4ABAE56A562}"/>
              </a:ext>
            </a:extLst>
          </p:cNvPr>
          <p:cNvSpPr/>
          <p:nvPr userDrawn="1"/>
        </p:nvSpPr>
        <p:spPr>
          <a:xfrm>
            <a:off x="8194301" y="2040891"/>
            <a:ext cx="3446027" cy="4194517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atin typeface="Helvetica" pitchFamily="2" charset="0"/>
            </a:endParaRPr>
          </a:p>
        </p:txBody>
      </p:sp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9612" y="653143"/>
            <a:ext cx="8965588" cy="67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26" name="Text Placeholder 60">
            <a:extLst>
              <a:ext uri="{FF2B5EF4-FFF2-40B4-BE49-F238E27FC236}">
                <a16:creationId xmlns:a16="http://schemas.microsoft.com/office/drawing/2014/main" id="{FE9DED47-EA35-840D-83F0-63FDC63FC6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8640" y="3175541"/>
            <a:ext cx="2751625" cy="2775317"/>
          </a:xfrm>
          <a:prstGeom prst="rect">
            <a:avLst/>
          </a:prstGeom>
        </p:spPr>
        <p:txBody>
          <a:bodyPr/>
          <a:lstStyle>
            <a:lvl1pPr marL="285764" indent="-285764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Text will come here.</a:t>
            </a:r>
          </a:p>
          <a:p>
            <a:pPr lvl="0"/>
            <a:endParaRPr lang="en-US"/>
          </a:p>
        </p:txBody>
      </p:sp>
      <p:sp>
        <p:nvSpPr>
          <p:cNvPr id="28" name="Text Placeholder 60">
            <a:extLst>
              <a:ext uri="{FF2B5EF4-FFF2-40B4-BE49-F238E27FC236}">
                <a16:creationId xmlns:a16="http://schemas.microsoft.com/office/drawing/2014/main" id="{A2F11879-9669-5EED-DDB3-F6CD5F76B0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20188" y="3194224"/>
            <a:ext cx="2751625" cy="2775317"/>
          </a:xfrm>
          <a:prstGeom prst="rect">
            <a:avLst/>
          </a:prstGeom>
        </p:spPr>
        <p:txBody>
          <a:bodyPr/>
          <a:lstStyle>
            <a:lvl1pPr marL="285764" indent="-285764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Text will come here.</a:t>
            </a:r>
          </a:p>
          <a:p>
            <a:pPr lvl="0"/>
            <a:endParaRPr lang="en-US"/>
          </a:p>
        </p:txBody>
      </p:sp>
      <p:sp>
        <p:nvSpPr>
          <p:cNvPr id="29" name="Text Placeholder 60">
            <a:extLst>
              <a:ext uri="{FF2B5EF4-FFF2-40B4-BE49-F238E27FC236}">
                <a16:creationId xmlns:a16="http://schemas.microsoft.com/office/drawing/2014/main" id="{129BBBB5-CF6A-1BDA-944E-6F9601C373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541501" y="3237227"/>
            <a:ext cx="2751625" cy="2775317"/>
          </a:xfrm>
          <a:prstGeom prst="rect">
            <a:avLst/>
          </a:prstGeom>
        </p:spPr>
        <p:txBody>
          <a:bodyPr/>
          <a:lstStyle>
            <a:lvl1pPr marL="285764" indent="-285764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Text will come here.</a:t>
            </a:r>
          </a:p>
          <a:p>
            <a:pPr lvl="0"/>
            <a:endParaRPr lang="en-US"/>
          </a:p>
        </p:txBody>
      </p:sp>
      <p:sp>
        <p:nvSpPr>
          <p:cNvPr id="30" name="Text Placeholder 60">
            <a:extLst>
              <a:ext uri="{FF2B5EF4-FFF2-40B4-BE49-F238E27FC236}">
                <a16:creationId xmlns:a16="http://schemas.microsoft.com/office/drawing/2014/main" id="{37FF097C-E1EC-19A5-650D-AF6C3384D56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89613" y="2236574"/>
            <a:ext cx="2780653" cy="75376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20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here</a:t>
            </a:r>
          </a:p>
        </p:txBody>
      </p:sp>
      <p:sp>
        <p:nvSpPr>
          <p:cNvPr id="31" name="Text Placeholder 60">
            <a:extLst>
              <a:ext uri="{FF2B5EF4-FFF2-40B4-BE49-F238E27FC236}">
                <a16:creationId xmlns:a16="http://schemas.microsoft.com/office/drawing/2014/main" id="{02128630-FE4F-6247-B631-1389D52F54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20188" y="2225180"/>
            <a:ext cx="2751625" cy="75376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20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here</a:t>
            </a:r>
          </a:p>
        </p:txBody>
      </p:sp>
      <p:sp>
        <p:nvSpPr>
          <p:cNvPr id="32" name="Text Placeholder 60">
            <a:extLst>
              <a:ext uri="{FF2B5EF4-FFF2-40B4-BE49-F238E27FC236}">
                <a16:creationId xmlns:a16="http://schemas.microsoft.com/office/drawing/2014/main" id="{73BEDCE2-7DF8-00BA-C355-91AC759829D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14997" y="2225180"/>
            <a:ext cx="2780653" cy="75376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20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here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454E7F-4AD9-3A14-3D90-57381CE222FA}"/>
              </a:ext>
            </a:extLst>
          </p:cNvPr>
          <p:cNvSpPr/>
          <p:nvPr userDrawn="1"/>
        </p:nvSpPr>
        <p:spPr>
          <a:xfrm>
            <a:off x="1" y="460925"/>
            <a:ext cx="174171" cy="10546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atin typeface="Helvetica" pitchFamily="2" charset="0"/>
            </a:endParaRP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B7C18632-2D38-AC81-D676-61F10913C50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1" y="213493"/>
            <a:ext cx="1149441" cy="24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0804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B3F2DAA-2331-7947-16F3-99D994390037}"/>
              </a:ext>
            </a:extLst>
          </p:cNvPr>
          <p:cNvGrpSpPr/>
          <p:nvPr userDrawn="1"/>
        </p:nvGrpSpPr>
        <p:grpSpPr>
          <a:xfrm>
            <a:off x="10569142" y="5611844"/>
            <a:ext cx="1442876" cy="1055415"/>
            <a:chOff x="9742316" y="4858326"/>
            <a:chExt cx="1587162" cy="1160957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2FEA23E-4AD8-7961-3FC1-8525149DA187}"/>
                </a:ext>
              </a:extLst>
            </p:cNvPr>
            <p:cNvSpPr/>
            <p:nvPr/>
          </p:nvSpPr>
          <p:spPr>
            <a:xfrm>
              <a:off x="974231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440EF8FB-460D-A13D-B944-4F70B761AFED}"/>
                </a:ext>
              </a:extLst>
            </p:cNvPr>
            <p:cNvSpPr/>
            <p:nvPr/>
          </p:nvSpPr>
          <p:spPr>
            <a:xfrm>
              <a:off x="974231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9651952B-7D65-51DB-CE59-E0CB4FD245F0}"/>
                </a:ext>
              </a:extLst>
            </p:cNvPr>
            <p:cNvSpPr/>
            <p:nvPr/>
          </p:nvSpPr>
          <p:spPr>
            <a:xfrm>
              <a:off x="974231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49347EC-ACE1-8E52-8C3E-05AB6181329A}"/>
                </a:ext>
              </a:extLst>
            </p:cNvPr>
            <p:cNvSpPr/>
            <p:nvPr/>
          </p:nvSpPr>
          <p:spPr>
            <a:xfrm>
              <a:off x="974231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AA18BCB-8D67-E64E-6020-39CCACB57EE4}"/>
                </a:ext>
              </a:extLst>
            </p:cNvPr>
            <p:cNvSpPr/>
            <p:nvPr/>
          </p:nvSpPr>
          <p:spPr>
            <a:xfrm>
              <a:off x="974231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63EFFE9-1BE4-F9C5-BD48-3B388A2D267A}"/>
                </a:ext>
              </a:extLst>
            </p:cNvPr>
            <p:cNvSpPr/>
            <p:nvPr/>
          </p:nvSpPr>
          <p:spPr>
            <a:xfrm>
              <a:off x="974231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A001D16-5EE8-3438-D500-15E534D54DD4}"/>
                </a:ext>
              </a:extLst>
            </p:cNvPr>
            <p:cNvSpPr/>
            <p:nvPr/>
          </p:nvSpPr>
          <p:spPr>
            <a:xfrm>
              <a:off x="9960848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D14AF13-6F13-DBA4-2320-B257D338914C}"/>
                </a:ext>
              </a:extLst>
            </p:cNvPr>
            <p:cNvSpPr/>
            <p:nvPr/>
          </p:nvSpPr>
          <p:spPr>
            <a:xfrm>
              <a:off x="9960848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4424886-C176-B198-4926-0D7420F97B5A}"/>
                </a:ext>
              </a:extLst>
            </p:cNvPr>
            <p:cNvSpPr/>
            <p:nvPr/>
          </p:nvSpPr>
          <p:spPr>
            <a:xfrm>
              <a:off x="9960848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14BC28D-E364-CB37-248F-19A60A390978}"/>
                </a:ext>
              </a:extLst>
            </p:cNvPr>
            <p:cNvSpPr/>
            <p:nvPr/>
          </p:nvSpPr>
          <p:spPr>
            <a:xfrm>
              <a:off x="9960848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88223C5-6236-86DE-2715-E8670BA938FC}"/>
                </a:ext>
              </a:extLst>
            </p:cNvPr>
            <p:cNvSpPr/>
            <p:nvPr/>
          </p:nvSpPr>
          <p:spPr>
            <a:xfrm>
              <a:off x="9960848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85D684E-539B-9266-58D3-F6DD0B139524}"/>
                </a:ext>
              </a:extLst>
            </p:cNvPr>
            <p:cNvSpPr/>
            <p:nvPr/>
          </p:nvSpPr>
          <p:spPr>
            <a:xfrm>
              <a:off x="9960848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681E8AF-C1B5-F4FF-F0E8-97F5BA098075}"/>
                </a:ext>
              </a:extLst>
            </p:cNvPr>
            <p:cNvSpPr/>
            <p:nvPr/>
          </p:nvSpPr>
          <p:spPr>
            <a:xfrm>
              <a:off x="10179379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4414AE0-E866-0396-3148-2C1AA39A6FAE}"/>
                </a:ext>
              </a:extLst>
            </p:cNvPr>
            <p:cNvSpPr/>
            <p:nvPr/>
          </p:nvSpPr>
          <p:spPr>
            <a:xfrm>
              <a:off x="10179379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2D29709-34BF-B514-8F18-0248D9EC1A6A}"/>
                </a:ext>
              </a:extLst>
            </p:cNvPr>
            <p:cNvSpPr/>
            <p:nvPr/>
          </p:nvSpPr>
          <p:spPr>
            <a:xfrm>
              <a:off x="10179379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BE7AA5A7-11C8-82B3-D6A4-F86598E52BFC}"/>
                </a:ext>
              </a:extLst>
            </p:cNvPr>
            <p:cNvSpPr/>
            <p:nvPr/>
          </p:nvSpPr>
          <p:spPr>
            <a:xfrm>
              <a:off x="10179379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FBB3ADE-2744-6E1D-A9C6-092FDB0A2253}"/>
                </a:ext>
              </a:extLst>
            </p:cNvPr>
            <p:cNvSpPr/>
            <p:nvPr/>
          </p:nvSpPr>
          <p:spPr>
            <a:xfrm>
              <a:off x="10179379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A7B6AE1-8D73-E082-2442-17EF37336AB1}"/>
                </a:ext>
              </a:extLst>
            </p:cNvPr>
            <p:cNvSpPr/>
            <p:nvPr/>
          </p:nvSpPr>
          <p:spPr>
            <a:xfrm>
              <a:off x="10179379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A9AF1C41-6978-5C22-8114-41ED59542650}"/>
                </a:ext>
              </a:extLst>
            </p:cNvPr>
            <p:cNvSpPr/>
            <p:nvPr/>
          </p:nvSpPr>
          <p:spPr>
            <a:xfrm>
              <a:off x="10397911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39DFB0A-A3D8-80FC-EE18-BC6D84032288}"/>
                </a:ext>
              </a:extLst>
            </p:cNvPr>
            <p:cNvSpPr/>
            <p:nvPr/>
          </p:nvSpPr>
          <p:spPr>
            <a:xfrm>
              <a:off x="10397911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9342AF2-22E2-0DE0-8BB1-5717143F5D41}"/>
                </a:ext>
              </a:extLst>
            </p:cNvPr>
            <p:cNvSpPr/>
            <p:nvPr/>
          </p:nvSpPr>
          <p:spPr>
            <a:xfrm>
              <a:off x="10397911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D75B7F3-7C6E-DBF4-D4C7-D2AA17634CE3}"/>
                </a:ext>
              </a:extLst>
            </p:cNvPr>
            <p:cNvSpPr/>
            <p:nvPr/>
          </p:nvSpPr>
          <p:spPr>
            <a:xfrm>
              <a:off x="10397911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28288E2-4B6D-4E6A-694B-6D3A6AA146AB}"/>
                </a:ext>
              </a:extLst>
            </p:cNvPr>
            <p:cNvSpPr/>
            <p:nvPr/>
          </p:nvSpPr>
          <p:spPr>
            <a:xfrm>
              <a:off x="10397911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F702A8BF-3ABF-212D-B8AC-111D71588795}"/>
                </a:ext>
              </a:extLst>
            </p:cNvPr>
            <p:cNvSpPr/>
            <p:nvPr/>
          </p:nvSpPr>
          <p:spPr>
            <a:xfrm>
              <a:off x="10397911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4B8DE702-BE04-0F02-E43D-C08332483608}"/>
                </a:ext>
              </a:extLst>
            </p:cNvPr>
            <p:cNvSpPr/>
            <p:nvPr/>
          </p:nvSpPr>
          <p:spPr>
            <a:xfrm>
              <a:off x="10616442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A024C77F-9E39-0874-E2CC-CDA931B59CF5}"/>
                </a:ext>
              </a:extLst>
            </p:cNvPr>
            <p:cNvSpPr/>
            <p:nvPr/>
          </p:nvSpPr>
          <p:spPr>
            <a:xfrm>
              <a:off x="10616442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1597F533-D529-7AB0-8A45-F810F4ECE1C1}"/>
                </a:ext>
              </a:extLst>
            </p:cNvPr>
            <p:cNvSpPr/>
            <p:nvPr/>
          </p:nvSpPr>
          <p:spPr>
            <a:xfrm>
              <a:off x="10616442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F5D6EF0B-2125-85D7-E8F9-4DE25887BF14}"/>
                </a:ext>
              </a:extLst>
            </p:cNvPr>
            <p:cNvSpPr/>
            <p:nvPr/>
          </p:nvSpPr>
          <p:spPr>
            <a:xfrm>
              <a:off x="10616442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240AD3FF-2178-78D9-0EB2-760E39FD89EA}"/>
                </a:ext>
              </a:extLst>
            </p:cNvPr>
            <p:cNvSpPr/>
            <p:nvPr/>
          </p:nvSpPr>
          <p:spPr>
            <a:xfrm>
              <a:off x="10616442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A4EF5C89-880F-C486-2F48-D0890E661F60}"/>
                </a:ext>
              </a:extLst>
            </p:cNvPr>
            <p:cNvSpPr/>
            <p:nvPr/>
          </p:nvSpPr>
          <p:spPr>
            <a:xfrm>
              <a:off x="10616442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93D144F-361E-571C-424C-477044DDDE4C}"/>
                </a:ext>
              </a:extLst>
            </p:cNvPr>
            <p:cNvSpPr/>
            <p:nvPr/>
          </p:nvSpPr>
          <p:spPr>
            <a:xfrm>
              <a:off x="10834974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A092B6B-1229-D819-A493-8985CC6E6DA2}"/>
                </a:ext>
              </a:extLst>
            </p:cNvPr>
            <p:cNvSpPr/>
            <p:nvPr/>
          </p:nvSpPr>
          <p:spPr>
            <a:xfrm>
              <a:off x="10834974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6C1E85A1-068F-9BC4-3CE5-981C0DEC0652}"/>
                </a:ext>
              </a:extLst>
            </p:cNvPr>
            <p:cNvSpPr/>
            <p:nvPr/>
          </p:nvSpPr>
          <p:spPr>
            <a:xfrm>
              <a:off x="10834974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6070A372-CA7D-0EEA-21D3-9359226F1DA1}"/>
                </a:ext>
              </a:extLst>
            </p:cNvPr>
            <p:cNvSpPr/>
            <p:nvPr/>
          </p:nvSpPr>
          <p:spPr>
            <a:xfrm>
              <a:off x="10834974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B2070F5C-2EF0-5A6E-7CD0-A4A097F54709}"/>
                </a:ext>
              </a:extLst>
            </p:cNvPr>
            <p:cNvSpPr/>
            <p:nvPr/>
          </p:nvSpPr>
          <p:spPr>
            <a:xfrm>
              <a:off x="10834974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3A7947BF-E992-440F-B2B8-65D0CA4F0812}"/>
                </a:ext>
              </a:extLst>
            </p:cNvPr>
            <p:cNvSpPr/>
            <p:nvPr/>
          </p:nvSpPr>
          <p:spPr>
            <a:xfrm>
              <a:off x="10834974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4A67033-0FBA-9F2F-54AA-7BEE2D024F39}"/>
                </a:ext>
              </a:extLst>
            </p:cNvPr>
            <p:cNvSpPr/>
            <p:nvPr/>
          </p:nvSpPr>
          <p:spPr>
            <a:xfrm>
              <a:off x="1105350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185729D5-23A0-717E-73A2-349F86859F24}"/>
                </a:ext>
              </a:extLst>
            </p:cNvPr>
            <p:cNvSpPr/>
            <p:nvPr/>
          </p:nvSpPr>
          <p:spPr>
            <a:xfrm>
              <a:off x="1105350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746A62EF-356C-3AEF-1978-9C44556AEEDE}"/>
                </a:ext>
              </a:extLst>
            </p:cNvPr>
            <p:cNvSpPr/>
            <p:nvPr/>
          </p:nvSpPr>
          <p:spPr>
            <a:xfrm>
              <a:off x="1105350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2087DE5E-D845-FB8B-39FE-7F0C5F4A15B9}"/>
                </a:ext>
              </a:extLst>
            </p:cNvPr>
            <p:cNvSpPr/>
            <p:nvPr/>
          </p:nvSpPr>
          <p:spPr>
            <a:xfrm>
              <a:off x="1105350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644EF10A-3EDE-C574-89CB-9D1DC60BFAFB}"/>
                </a:ext>
              </a:extLst>
            </p:cNvPr>
            <p:cNvSpPr/>
            <p:nvPr/>
          </p:nvSpPr>
          <p:spPr>
            <a:xfrm>
              <a:off x="1105350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0227BE48-3132-4179-930A-DA718091DB82}"/>
                </a:ext>
              </a:extLst>
            </p:cNvPr>
            <p:cNvSpPr/>
            <p:nvPr/>
          </p:nvSpPr>
          <p:spPr>
            <a:xfrm>
              <a:off x="1105350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EC705AA0-9805-5267-854D-3D0E8C733DE3}"/>
                </a:ext>
              </a:extLst>
            </p:cNvPr>
            <p:cNvSpPr/>
            <p:nvPr/>
          </p:nvSpPr>
          <p:spPr>
            <a:xfrm>
              <a:off x="11272035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171B5A5E-FEA1-1A13-1178-5CA8CCDF3701}"/>
                </a:ext>
              </a:extLst>
            </p:cNvPr>
            <p:cNvSpPr/>
            <p:nvPr/>
          </p:nvSpPr>
          <p:spPr>
            <a:xfrm>
              <a:off x="11272035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E3AE20E9-B0F6-FD13-E0AF-7BD2614C2035}"/>
                </a:ext>
              </a:extLst>
            </p:cNvPr>
            <p:cNvSpPr/>
            <p:nvPr/>
          </p:nvSpPr>
          <p:spPr>
            <a:xfrm>
              <a:off x="11272035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057C99BD-5ECE-EAA6-FBA0-A0CEDC19D14C}"/>
                </a:ext>
              </a:extLst>
            </p:cNvPr>
            <p:cNvSpPr/>
            <p:nvPr/>
          </p:nvSpPr>
          <p:spPr>
            <a:xfrm>
              <a:off x="11272035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E2EF631C-9B50-5FF7-53C1-53DA872F40E5}"/>
                </a:ext>
              </a:extLst>
            </p:cNvPr>
            <p:cNvSpPr/>
            <p:nvPr/>
          </p:nvSpPr>
          <p:spPr>
            <a:xfrm>
              <a:off x="11272035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76D4F3EB-FB0E-2883-CC35-DD272E9E27E5}"/>
                </a:ext>
              </a:extLst>
            </p:cNvPr>
            <p:cNvSpPr/>
            <p:nvPr/>
          </p:nvSpPr>
          <p:spPr>
            <a:xfrm>
              <a:off x="11272035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B05BE5FC-4608-7DB1-FE9F-9301948F935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9729720" y="274562"/>
            <a:ext cx="2031415" cy="437290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C281870D-B354-CF68-2DED-700776BE6DCA}"/>
              </a:ext>
            </a:extLst>
          </p:cNvPr>
          <p:cNvGrpSpPr/>
          <p:nvPr userDrawn="1"/>
        </p:nvGrpSpPr>
        <p:grpSpPr>
          <a:xfrm>
            <a:off x="958312" y="3100278"/>
            <a:ext cx="5085694" cy="952568"/>
            <a:chOff x="702617" y="4639518"/>
            <a:chExt cx="5085694" cy="952568"/>
          </a:xfrm>
        </p:grpSpPr>
        <p:pic>
          <p:nvPicPr>
            <p:cNvPr id="55" name="Graphic 54">
              <a:extLst>
                <a:ext uri="{FF2B5EF4-FFF2-40B4-BE49-F238E27FC236}">
                  <a16:creationId xmlns:a16="http://schemas.microsoft.com/office/drawing/2014/main" id="{2DEEEE8D-CDC4-CA82-0D98-E03DABD7D40E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623362" y="5072610"/>
              <a:ext cx="164949" cy="235256"/>
            </a:xfrm>
            <a:prstGeom prst="rect">
              <a:avLst/>
            </a:prstGeom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E340286-746C-5363-CF7D-E4F6CA4419AD}"/>
                </a:ext>
              </a:extLst>
            </p:cNvPr>
            <p:cNvSpPr txBox="1"/>
            <p:nvPr userDrawn="1"/>
          </p:nvSpPr>
          <p:spPr>
            <a:xfrm>
              <a:off x="702617" y="4639518"/>
              <a:ext cx="4974283" cy="9525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6000"/>
                </a:lnSpc>
              </a:pPr>
              <a:r>
                <a:rPr lang="en-US" sz="8000" b="1" spc="-300">
                  <a:solidFill>
                    <a:srgbClr val="1B1B37"/>
                  </a:solidFill>
                  <a:latin typeface="Helvetica" pitchFamily="2" charset="0"/>
                  <a:cs typeface="Sora" pitchFamily="2" charset="0"/>
                </a:rPr>
                <a:t>Thank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560141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with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>
            <a:extLst>
              <a:ext uri="{FF2B5EF4-FFF2-40B4-BE49-F238E27FC236}">
                <a16:creationId xmlns:a16="http://schemas.microsoft.com/office/drawing/2014/main" id="{F78C8FAD-0AE5-F807-D38A-CD5F0622FD59}"/>
              </a:ext>
            </a:extLst>
          </p:cNvPr>
          <p:cNvSpPr/>
          <p:nvPr userDrawn="1"/>
        </p:nvSpPr>
        <p:spPr>
          <a:xfrm>
            <a:off x="2030922" y="3464550"/>
            <a:ext cx="5202078" cy="2600793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atin typeface="Helvetica" pitchFamily="2" charset="0"/>
            </a:endParaRPr>
          </a:p>
        </p:txBody>
      </p:sp>
      <p:sp>
        <p:nvSpPr>
          <p:cNvPr id="61" name="Picture Placeholder 11">
            <a:extLst>
              <a:ext uri="{FF2B5EF4-FFF2-40B4-BE49-F238E27FC236}">
                <a16:creationId xmlns:a16="http://schemas.microsoft.com/office/drawing/2014/main" id="{651CE1AF-5F24-4FBC-CF28-5B321BB11F3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73308" y="3772298"/>
            <a:ext cx="1985826" cy="1985826"/>
          </a:xfrm>
          <a:prstGeom prst="rect">
            <a:avLst/>
          </a:prstGeom>
          <a:solidFill>
            <a:srgbClr val="1C1D3B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B3F2DAA-2331-7947-16F3-99D994390037}"/>
              </a:ext>
            </a:extLst>
          </p:cNvPr>
          <p:cNvGrpSpPr/>
          <p:nvPr userDrawn="1"/>
        </p:nvGrpSpPr>
        <p:grpSpPr>
          <a:xfrm>
            <a:off x="10569142" y="5611844"/>
            <a:ext cx="1442876" cy="1055415"/>
            <a:chOff x="9742316" y="4858326"/>
            <a:chExt cx="1587162" cy="1160957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2FEA23E-4AD8-7961-3FC1-8525149DA187}"/>
                </a:ext>
              </a:extLst>
            </p:cNvPr>
            <p:cNvSpPr/>
            <p:nvPr/>
          </p:nvSpPr>
          <p:spPr>
            <a:xfrm>
              <a:off x="974231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440EF8FB-460D-A13D-B944-4F70B761AFED}"/>
                </a:ext>
              </a:extLst>
            </p:cNvPr>
            <p:cNvSpPr/>
            <p:nvPr/>
          </p:nvSpPr>
          <p:spPr>
            <a:xfrm>
              <a:off x="974231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9651952B-7D65-51DB-CE59-E0CB4FD245F0}"/>
                </a:ext>
              </a:extLst>
            </p:cNvPr>
            <p:cNvSpPr/>
            <p:nvPr/>
          </p:nvSpPr>
          <p:spPr>
            <a:xfrm>
              <a:off x="974231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49347EC-ACE1-8E52-8C3E-05AB6181329A}"/>
                </a:ext>
              </a:extLst>
            </p:cNvPr>
            <p:cNvSpPr/>
            <p:nvPr/>
          </p:nvSpPr>
          <p:spPr>
            <a:xfrm>
              <a:off x="974231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AA18BCB-8D67-E64E-6020-39CCACB57EE4}"/>
                </a:ext>
              </a:extLst>
            </p:cNvPr>
            <p:cNvSpPr/>
            <p:nvPr/>
          </p:nvSpPr>
          <p:spPr>
            <a:xfrm>
              <a:off x="974231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63EFFE9-1BE4-F9C5-BD48-3B388A2D267A}"/>
                </a:ext>
              </a:extLst>
            </p:cNvPr>
            <p:cNvSpPr/>
            <p:nvPr/>
          </p:nvSpPr>
          <p:spPr>
            <a:xfrm>
              <a:off x="974231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A001D16-5EE8-3438-D500-15E534D54DD4}"/>
                </a:ext>
              </a:extLst>
            </p:cNvPr>
            <p:cNvSpPr/>
            <p:nvPr/>
          </p:nvSpPr>
          <p:spPr>
            <a:xfrm>
              <a:off x="9960848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D14AF13-6F13-DBA4-2320-B257D338914C}"/>
                </a:ext>
              </a:extLst>
            </p:cNvPr>
            <p:cNvSpPr/>
            <p:nvPr/>
          </p:nvSpPr>
          <p:spPr>
            <a:xfrm>
              <a:off x="9960848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4424886-C176-B198-4926-0D7420F97B5A}"/>
                </a:ext>
              </a:extLst>
            </p:cNvPr>
            <p:cNvSpPr/>
            <p:nvPr/>
          </p:nvSpPr>
          <p:spPr>
            <a:xfrm>
              <a:off x="9960848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14BC28D-E364-CB37-248F-19A60A390978}"/>
                </a:ext>
              </a:extLst>
            </p:cNvPr>
            <p:cNvSpPr/>
            <p:nvPr/>
          </p:nvSpPr>
          <p:spPr>
            <a:xfrm>
              <a:off x="9960848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88223C5-6236-86DE-2715-E8670BA938FC}"/>
                </a:ext>
              </a:extLst>
            </p:cNvPr>
            <p:cNvSpPr/>
            <p:nvPr/>
          </p:nvSpPr>
          <p:spPr>
            <a:xfrm>
              <a:off x="9960848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85D684E-539B-9266-58D3-F6DD0B139524}"/>
                </a:ext>
              </a:extLst>
            </p:cNvPr>
            <p:cNvSpPr/>
            <p:nvPr/>
          </p:nvSpPr>
          <p:spPr>
            <a:xfrm>
              <a:off x="9960848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681E8AF-C1B5-F4FF-F0E8-97F5BA098075}"/>
                </a:ext>
              </a:extLst>
            </p:cNvPr>
            <p:cNvSpPr/>
            <p:nvPr/>
          </p:nvSpPr>
          <p:spPr>
            <a:xfrm>
              <a:off x="10179379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4414AE0-E866-0396-3148-2C1AA39A6FAE}"/>
                </a:ext>
              </a:extLst>
            </p:cNvPr>
            <p:cNvSpPr/>
            <p:nvPr/>
          </p:nvSpPr>
          <p:spPr>
            <a:xfrm>
              <a:off x="10179379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2D29709-34BF-B514-8F18-0248D9EC1A6A}"/>
                </a:ext>
              </a:extLst>
            </p:cNvPr>
            <p:cNvSpPr/>
            <p:nvPr/>
          </p:nvSpPr>
          <p:spPr>
            <a:xfrm>
              <a:off x="10179379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BE7AA5A7-11C8-82B3-D6A4-F86598E52BFC}"/>
                </a:ext>
              </a:extLst>
            </p:cNvPr>
            <p:cNvSpPr/>
            <p:nvPr/>
          </p:nvSpPr>
          <p:spPr>
            <a:xfrm>
              <a:off x="10179379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FBB3ADE-2744-6E1D-A9C6-092FDB0A2253}"/>
                </a:ext>
              </a:extLst>
            </p:cNvPr>
            <p:cNvSpPr/>
            <p:nvPr/>
          </p:nvSpPr>
          <p:spPr>
            <a:xfrm>
              <a:off x="10179379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A7B6AE1-8D73-E082-2442-17EF37336AB1}"/>
                </a:ext>
              </a:extLst>
            </p:cNvPr>
            <p:cNvSpPr/>
            <p:nvPr/>
          </p:nvSpPr>
          <p:spPr>
            <a:xfrm>
              <a:off x="10179379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A9AF1C41-6978-5C22-8114-41ED59542650}"/>
                </a:ext>
              </a:extLst>
            </p:cNvPr>
            <p:cNvSpPr/>
            <p:nvPr/>
          </p:nvSpPr>
          <p:spPr>
            <a:xfrm>
              <a:off x="10397911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39DFB0A-A3D8-80FC-EE18-BC6D84032288}"/>
                </a:ext>
              </a:extLst>
            </p:cNvPr>
            <p:cNvSpPr/>
            <p:nvPr/>
          </p:nvSpPr>
          <p:spPr>
            <a:xfrm>
              <a:off x="10397911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9342AF2-22E2-0DE0-8BB1-5717143F5D41}"/>
                </a:ext>
              </a:extLst>
            </p:cNvPr>
            <p:cNvSpPr/>
            <p:nvPr/>
          </p:nvSpPr>
          <p:spPr>
            <a:xfrm>
              <a:off x="10397911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D75B7F3-7C6E-DBF4-D4C7-D2AA17634CE3}"/>
                </a:ext>
              </a:extLst>
            </p:cNvPr>
            <p:cNvSpPr/>
            <p:nvPr/>
          </p:nvSpPr>
          <p:spPr>
            <a:xfrm>
              <a:off x="10397911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28288E2-4B6D-4E6A-694B-6D3A6AA146AB}"/>
                </a:ext>
              </a:extLst>
            </p:cNvPr>
            <p:cNvSpPr/>
            <p:nvPr/>
          </p:nvSpPr>
          <p:spPr>
            <a:xfrm>
              <a:off x="10397911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F702A8BF-3ABF-212D-B8AC-111D71588795}"/>
                </a:ext>
              </a:extLst>
            </p:cNvPr>
            <p:cNvSpPr/>
            <p:nvPr/>
          </p:nvSpPr>
          <p:spPr>
            <a:xfrm>
              <a:off x="10397911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4B8DE702-BE04-0F02-E43D-C08332483608}"/>
                </a:ext>
              </a:extLst>
            </p:cNvPr>
            <p:cNvSpPr/>
            <p:nvPr/>
          </p:nvSpPr>
          <p:spPr>
            <a:xfrm>
              <a:off x="10616442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A024C77F-9E39-0874-E2CC-CDA931B59CF5}"/>
                </a:ext>
              </a:extLst>
            </p:cNvPr>
            <p:cNvSpPr/>
            <p:nvPr/>
          </p:nvSpPr>
          <p:spPr>
            <a:xfrm>
              <a:off x="10616442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1597F533-D529-7AB0-8A45-F810F4ECE1C1}"/>
                </a:ext>
              </a:extLst>
            </p:cNvPr>
            <p:cNvSpPr/>
            <p:nvPr/>
          </p:nvSpPr>
          <p:spPr>
            <a:xfrm>
              <a:off x="10616442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F5D6EF0B-2125-85D7-E8F9-4DE25887BF14}"/>
                </a:ext>
              </a:extLst>
            </p:cNvPr>
            <p:cNvSpPr/>
            <p:nvPr/>
          </p:nvSpPr>
          <p:spPr>
            <a:xfrm>
              <a:off x="10616442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240AD3FF-2178-78D9-0EB2-760E39FD89EA}"/>
                </a:ext>
              </a:extLst>
            </p:cNvPr>
            <p:cNvSpPr/>
            <p:nvPr/>
          </p:nvSpPr>
          <p:spPr>
            <a:xfrm>
              <a:off x="10616442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A4EF5C89-880F-C486-2F48-D0890E661F60}"/>
                </a:ext>
              </a:extLst>
            </p:cNvPr>
            <p:cNvSpPr/>
            <p:nvPr/>
          </p:nvSpPr>
          <p:spPr>
            <a:xfrm>
              <a:off x="10616442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93D144F-361E-571C-424C-477044DDDE4C}"/>
                </a:ext>
              </a:extLst>
            </p:cNvPr>
            <p:cNvSpPr/>
            <p:nvPr/>
          </p:nvSpPr>
          <p:spPr>
            <a:xfrm>
              <a:off x="10834974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A092B6B-1229-D819-A493-8985CC6E6DA2}"/>
                </a:ext>
              </a:extLst>
            </p:cNvPr>
            <p:cNvSpPr/>
            <p:nvPr/>
          </p:nvSpPr>
          <p:spPr>
            <a:xfrm>
              <a:off x="10834974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6C1E85A1-068F-9BC4-3CE5-981C0DEC0652}"/>
                </a:ext>
              </a:extLst>
            </p:cNvPr>
            <p:cNvSpPr/>
            <p:nvPr/>
          </p:nvSpPr>
          <p:spPr>
            <a:xfrm>
              <a:off x="10834974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6070A372-CA7D-0EEA-21D3-9359226F1DA1}"/>
                </a:ext>
              </a:extLst>
            </p:cNvPr>
            <p:cNvSpPr/>
            <p:nvPr/>
          </p:nvSpPr>
          <p:spPr>
            <a:xfrm>
              <a:off x="10834974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B2070F5C-2EF0-5A6E-7CD0-A4A097F54709}"/>
                </a:ext>
              </a:extLst>
            </p:cNvPr>
            <p:cNvSpPr/>
            <p:nvPr/>
          </p:nvSpPr>
          <p:spPr>
            <a:xfrm>
              <a:off x="10834974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3A7947BF-E992-440F-B2B8-65D0CA4F0812}"/>
                </a:ext>
              </a:extLst>
            </p:cNvPr>
            <p:cNvSpPr/>
            <p:nvPr/>
          </p:nvSpPr>
          <p:spPr>
            <a:xfrm>
              <a:off x="10834974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4A67033-0FBA-9F2F-54AA-7BEE2D024F39}"/>
                </a:ext>
              </a:extLst>
            </p:cNvPr>
            <p:cNvSpPr/>
            <p:nvPr/>
          </p:nvSpPr>
          <p:spPr>
            <a:xfrm>
              <a:off x="1105350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185729D5-23A0-717E-73A2-349F86859F24}"/>
                </a:ext>
              </a:extLst>
            </p:cNvPr>
            <p:cNvSpPr/>
            <p:nvPr/>
          </p:nvSpPr>
          <p:spPr>
            <a:xfrm>
              <a:off x="1105350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746A62EF-356C-3AEF-1978-9C44556AEEDE}"/>
                </a:ext>
              </a:extLst>
            </p:cNvPr>
            <p:cNvSpPr/>
            <p:nvPr/>
          </p:nvSpPr>
          <p:spPr>
            <a:xfrm>
              <a:off x="1105350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2087DE5E-D845-FB8B-39FE-7F0C5F4A15B9}"/>
                </a:ext>
              </a:extLst>
            </p:cNvPr>
            <p:cNvSpPr/>
            <p:nvPr/>
          </p:nvSpPr>
          <p:spPr>
            <a:xfrm>
              <a:off x="1105350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644EF10A-3EDE-C574-89CB-9D1DC60BFAFB}"/>
                </a:ext>
              </a:extLst>
            </p:cNvPr>
            <p:cNvSpPr/>
            <p:nvPr/>
          </p:nvSpPr>
          <p:spPr>
            <a:xfrm>
              <a:off x="1105350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0227BE48-3132-4179-930A-DA718091DB82}"/>
                </a:ext>
              </a:extLst>
            </p:cNvPr>
            <p:cNvSpPr/>
            <p:nvPr/>
          </p:nvSpPr>
          <p:spPr>
            <a:xfrm>
              <a:off x="1105350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EC705AA0-9805-5267-854D-3D0E8C733DE3}"/>
                </a:ext>
              </a:extLst>
            </p:cNvPr>
            <p:cNvSpPr/>
            <p:nvPr/>
          </p:nvSpPr>
          <p:spPr>
            <a:xfrm>
              <a:off x="11272035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171B5A5E-FEA1-1A13-1178-5CA8CCDF3701}"/>
                </a:ext>
              </a:extLst>
            </p:cNvPr>
            <p:cNvSpPr/>
            <p:nvPr/>
          </p:nvSpPr>
          <p:spPr>
            <a:xfrm>
              <a:off x="11272035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E3AE20E9-B0F6-FD13-E0AF-7BD2614C2035}"/>
                </a:ext>
              </a:extLst>
            </p:cNvPr>
            <p:cNvSpPr/>
            <p:nvPr/>
          </p:nvSpPr>
          <p:spPr>
            <a:xfrm>
              <a:off x="11272035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057C99BD-5ECE-EAA6-FBA0-A0CEDC19D14C}"/>
                </a:ext>
              </a:extLst>
            </p:cNvPr>
            <p:cNvSpPr/>
            <p:nvPr/>
          </p:nvSpPr>
          <p:spPr>
            <a:xfrm>
              <a:off x="11272035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E2EF631C-9B50-5FF7-53C1-53DA872F40E5}"/>
                </a:ext>
              </a:extLst>
            </p:cNvPr>
            <p:cNvSpPr/>
            <p:nvPr/>
          </p:nvSpPr>
          <p:spPr>
            <a:xfrm>
              <a:off x="11272035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76D4F3EB-FB0E-2883-CC35-DD272E9E27E5}"/>
                </a:ext>
              </a:extLst>
            </p:cNvPr>
            <p:cNvSpPr/>
            <p:nvPr/>
          </p:nvSpPr>
          <p:spPr>
            <a:xfrm>
              <a:off x="11272035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</p:grpSp>
      <p:sp>
        <p:nvSpPr>
          <p:cNvPr id="59" name="Text Placeholder 60">
            <a:extLst>
              <a:ext uri="{FF2B5EF4-FFF2-40B4-BE49-F238E27FC236}">
                <a16:creationId xmlns:a16="http://schemas.microsoft.com/office/drawing/2014/main" id="{A12F0801-B6B2-47A7-21D4-BBECF44855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07741" y="4124261"/>
            <a:ext cx="3228489" cy="136527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chemeClr val="accent6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First &amp; Last Name</a:t>
            </a:r>
          </a:p>
          <a:p>
            <a:pPr lvl="0"/>
            <a:r>
              <a:rPr lang="en-US"/>
              <a:t>Title</a:t>
            </a:r>
          </a:p>
          <a:p>
            <a:pPr lvl="0"/>
            <a:r>
              <a:rPr lang="en-US"/>
              <a:t>P xxx-xxx-xxx</a:t>
            </a:r>
          </a:p>
          <a:p>
            <a:pPr lvl="0"/>
            <a:r>
              <a:rPr lang="en-US"/>
              <a:t>E </a:t>
            </a:r>
            <a:r>
              <a:rPr lang="en-US" err="1"/>
              <a:t>xxx@auritas.com</a:t>
            </a:r>
            <a:endParaRPr lang="en-US"/>
          </a:p>
          <a:p>
            <a:pPr lvl="0"/>
            <a:endParaRPr lang="en-US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8F893CA-3DD1-7C30-9EEC-B8E02114C2BA}"/>
              </a:ext>
            </a:extLst>
          </p:cNvPr>
          <p:cNvGrpSpPr/>
          <p:nvPr userDrawn="1"/>
        </p:nvGrpSpPr>
        <p:grpSpPr>
          <a:xfrm>
            <a:off x="1173308" y="1555684"/>
            <a:ext cx="5085694" cy="952568"/>
            <a:chOff x="702617" y="4639518"/>
            <a:chExt cx="5085694" cy="952568"/>
          </a:xfrm>
        </p:grpSpPr>
        <p:pic>
          <p:nvPicPr>
            <p:cNvPr id="57" name="Graphic 56">
              <a:extLst>
                <a:ext uri="{FF2B5EF4-FFF2-40B4-BE49-F238E27FC236}">
                  <a16:creationId xmlns:a16="http://schemas.microsoft.com/office/drawing/2014/main" id="{9A4C15E0-6782-8362-5565-7BFCBE13BDFD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5623362" y="5072610"/>
              <a:ext cx="164949" cy="235256"/>
            </a:xfrm>
            <a:prstGeom prst="rect">
              <a:avLst/>
            </a:prstGeom>
          </p:spPr>
        </p:pic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BD96FC3-2A4E-2510-CEC2-CB2DA8BCFDCE}"/>
                </a:ext>
              </a:extLst>
            </p:cNvPr>
            <p:cNvSpPr txBox="1"/>
            <p:nvPr userDrawn="1"/>
          </p:nvSpPr>
          <p:spPr>
            <a:xfrm>
              <a:off x="702617" y="4639518"/>
              <a:ext cx="4974283" cy="9525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6000"/>
                </a:lnSpc>
              </a:pPr>
              <a:r>
                <a:rPr lang="en-US" sz="8000" b="1" spc="-300">
                  <a:solidFill>
                    <a:srgbClr val="1B1B37"/>
                  </a:solidFill>
                  <a:latin typeface="Helvetica" pitchFamily="2" charset="0"/>
                  <a:cs typeface="Sora" pitchFamily="2" charset="0"/>
                </a:rPr>
                <a:t>Thank you</a:t>
              </a:r>
            </a:p>
          </p:txBody>
        </p:sp>
      </p:grpSp>
      <p:pic>
        <p:nvPicPr>
          <p:cNvPr id="60" name="Graphic 59">
            <a:extLst>
              <a:ext uri="{FF2B5EF4-FFF2-40B4-BE49-F238E27FC236}">
                <a16:creationId xmlns:a16="http://schemas.microsoft.com/office/drawing/2014/main" id="{FE8CAF5D-979E-7939-D8B1-ACB715864FB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729720" y="274562"/>
            <a:ext cx="2031415" cy="43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8637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28997A2A-4AE3-2160-7C1D-51392B0DA64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828611" y="6477872"/>
            <a:ext cx="1149441" cy="24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6562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red and blue logo&#10;&#10;AI-generated content may be incorrect.">
            <a:extLst>
              <a:ext uri="{FF2B5EF4-FFF2-40B4-BE49-F238E27FC236}">
                <a16:creationId xmlns:a16="http://schemas.microsoft.com/office/drawing/2014/main" id="{A31797D5-7900-A3CA-ADDC-03F8A41D50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38620" y="379823"/>
            <a:ext cx="1281409" cy="394968"/>
          </a:xfrm>
          <a:prstGeom prst="rect">
            <a:avLst/>
          </a:prstGeom>
        </p:spPr>
      </p:pic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B9188BAB-85D5-DD13-C67E-E27202EAE7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60182" y="2824428"/>
            <a:ext cx="6802279" cy="25161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48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r>
              <a:rPr lang="en-US" sz="4400" b="1">
                <a:solidFill>
                  <a:srgbClr val="1C1D3B"/>
                </a:solidFill>
                <a:latin typeface="Helvetica" pitchFamily="2" charset="0"/>
                <a:cs typeface="Sora" pitchFamily="2" charset="0"/>
              </a:rPr>
              <a:t>The presentation title will come here</a:t>
            </a:r>
          </a:p>
          <a:p>
            <a:r>
              <a:rPr lang="en-US" sz="4400" b="1">
                <a:solidFill>
                  <a:srgbClr val="1C1D3B"/>
                </a:solidFill>
                <a:latin typeface="Helvetica" pitchFamily="2" charset="0"/>
                <a:cs typeface="Sora" pitchFamily="2" charset="0"/>
              </a:rPr>
              <a:t>(up to three lines)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69EF4BB-C667-DD16-7B1E-C4A8E3017170}"/>
              </a:ext>
            </a:extLst>
          </p:cNvPr>
          <p:cNvGrpSpPr/>
          <p:nvPr userDrawn="1"/>
        </p:nvGrpSpPr>
        <p:grpSpPr>
          <a:xfrm>
            <a:off x="10569142" y="5611844"/>
            <a:ext cx="1442876" cy="1055415"/>
            <a:chOff x="9742316" y="4858326"/>
            <a:chExt cx="1587162" cy="1160957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01E5F9BA-617A-B0BA-907C-867F56DA41B5}"/>
                </a:ext>
              </a:extLst>
            </p:cNvPr>
            <p:cNvSpPr/>
            <p:nvPr/>
          </p:nvSpPr>
          <p:spPr>
            <a:xfrm>
              <a:off x="974231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56809C12-3214-8461-E791-55EA82D68A54}"/>
                </a:ext>
              </a:extLst>
            </p:cNvPr>
            <p:cNvSpPr/>
            <p:nvPr/>
          </p:nvSpPr>
          <p:spPr>
            <a:xfrm>
              <a:off x="974231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7E92F0E-DA18-3D69-61EA-598E22779C89}"/>
                </a:ext>
              </a:extLst>
            </p:cNvPr>
            <p:cNvSpPr/>
            <p:nvPr/>
          </p:nvSpPr>
          <p:spPr>
            <a:xfrm>
              <a:off x="974231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D766CD77-DF13-BB39-6A84-C32C4D303EB6}"/>
                </a:ext>
              </a:extLst>
            </p:cNvPr>
            <p:cNvSpPr/>
            <p:nvPr/>
          </p:nvSpPr>
          <p:spPr>
            <a:xfrm>
              <a:off x="974231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E04714BE-61FF-118A-9FA5-83B7E097E2A9}"/>
                </a:ext>
              </a:extLst>
            </p:cNvPr>
            <p:cNvSpPr/>
            <p:nvPr/>
          </p:nvSpPr>
          <p:spPr>
            <a:xfrm>
              <a:off x="974231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CE47359-5BBA-6469-155D-330B00ED6237}"/>
                </a:ext>
              </a:extLst>
            </p:cNvPr>
            <p:cNvSpPr/>
            <p:nvPr/>
          </p:nvSpPr>
          <p:spPr>
            <a:xfrm>
              <a:off x="974231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3463834F-BB22-7C42-588D-998182DA2107}"/>
                </a:ext>
              </a:extLst>
            </p:cNvPr>
            <p:cNvSpPr/>
            <p:nvPr/>
          </p:nvSpPr>
          <p:spPr>
            <a:xfrm>
              <a:off x="9960848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2AC4676-3F9B-B363-1811-BBA9954A4ECE}"/>
                </a:ext>
              </a:extLst>
            </p:cNvPr>
            <p:cNvSpPr/>
            <p:nvPr/>
          </p:nvSpPr>
          <p:spPr>
            <a:xfrm>
              <a:off x="9960848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9CA89CBD-CB7E-9616-683E-7FDB69F24D8B}"/>
                </a:ext>
              </a:extLst>
            </p:cNvPr>
            <p:cNvSpPr/>
            <p:nvPr/>
          </p:nvSpPr>
          <p:spPr>
            <a:xfrm>
              <a:off x="9960848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D1ED26E-4806-5A4A-B2B2-C7214A5035EA}"/>
                </a:ext>
              </a:extLst>
            </p:cNvPr>
            <p:cNvSpPr/>
            <p:nvPr/>
          </p:nvSpPr>
          <p:spPr>
            <a:xfrm>
              <a:off x="9960848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2A14418-6267-4B50-2234-A3B2B1ED178A}"/>
                </a:ext>
              </a:extLst>
            </p:cNvPr>
            <p:cNvSpPr/>
            <p:nvPr/>
          </p:nvSpPr>
          <p:spPr>
            <a:xfrm>
              <a:off x="9960848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8B61E1D-448E-1940-DD01-F5178758E149}"/>
                </a:ext>
              </a:extLst>
            </p:cNvPr>
            <p:cNvSpPr/>
            <p:nvPr/>
          </p:nvSpPr>
          <p:spPr>
            <a:xfrm>
              <a:off x="9960848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997A3EB2-A3DD-1D0E-A47E-CF05C9AFCDEF}"/>
                </a:ext>
              </a:extLst>
            </p:cNvPr>
            <p:cNvSpPr/>
            <p:nvPr/>
          </p:nvSpPr>
          <p:spPr>
            <a:xfrm>
              <a:off x="10179379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AF7B9CF-CE5C-9D30-7050-DCB5F684EC1A}"/>
                </a:ext>
              </a:extLst>
            </p:cNvPr>
            <p:cNvSpPr/>
            <p:nvPr/>
          </p:nvSpPr>
          <p:spPr>
            <a:xfrm>
              <a:off x="10179379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98C4E48-54D1-56DC-2F01-308F6360FEBA}"/>
                </a:ext>
              </a:extLst>
            </p:cNvPr>
            <p:cNvSpPr/>
            <p:nvPr/>
          </p:nvSpPr>
          <p:spPr>
            <a:xfrm>
              <a:off x="10179379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E500999A-671B-73C1-72D0-8ECF91D8AD06}"/>
                </a:ext>
              </a:extLst>
            </p:cNvPr>
            <p:cNvSpPr/>
            <p:nvPr/>
          </p:nvSpPr>
          <p:spPr>
            <a:xfrm>
              <a:off x="10179379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1B09303-8FC7-0CB4-CD04-95929ED7084E}"/>
                </a:ext>
              </a:extLst>
            </p:cNvPr>
            <p:cNvSpPr/>
            <p:nvPr/>
          </p:nvSpPr>
          <p:spPr>
            <a:xfrm>
              <a:off x="10179379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54CE1726-7AC5-F56E-6FEC-9B26B8EB3E26}"/>
                </a:ext>
              </a:extLst>
            </p:cNvPr>
            <p:cNvSpPr/>
            <p:nvPr/>
          </p:nvSpPr>
          <p:spPr>
            <a:xfrm>
              <a:off x="10179379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E0132A18-5DE3-F130-839C-8E32858653F0}"/>
                </a:ext>
              </a:extLst>
            </p:cNvPr>
            <p:cNvSpPr/>
            <p:nvPr/>
          </p:nvSpPr>
          <p:spPr>
            <a:xfrm>
              <a:off x="10397911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7BB454A-78E9-3207-CD58-5F7A2B7E4727}"/>
                </a:ext>
              </a:extLst>
            </p:cNvPr>
            <p:cNvSpPr/>
            <p:nvPr/>
          </p:nvSpPr>
          <p:spPr>
            <a:xfrm>
              <a:off x="10397911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901E444-9043-E751-905D-E0061F122B9F}"/>
                </a:ext>
              </a:extLst>
            </p:cNvPr>
            <p:cNvSpPr/>
            <p:nvPr/>
          </p:nvSpPr>
          <p:spPr>
            <a:xfrm>
              <a:off x="10397911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5C700834-6448-9A0D-1702-D49490B871E1}"/>
                </a:ext>
              </a:extLst>
            </p:cNvPr>
            <p:cNvSpPr/>
            <p:nvPr/>
          </p:nvSpPr>
          <p:spPr>
            <a:xfrm>
              <a:off x="10397911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1AAAE891-D9BC-2DF2-E9F9-B31DA0D492F8}"/>
                </a:ext>
              </a:extLst>
            </p:cNvPr>
            <p:cNvSpPr/>
            <p:nvPr/>
          </p:nvSpPr>
          <p:spPr>
            <a:xfrm>
              <a:off x="10397911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449D16E0-51B4-0212-F85C-51C63C0704CF}"/>
                </a:ext>
              </a:extLst>
            </p:cNvPr>
            <p:cNvSpPr/>
            <p:nvPr/>
          </p:nvSpPr>
          <p:spPr>
            <a:xfrm>
              <a:off x="10397911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F9EEBA6C-84F7-190F-3326-63C259C3E74B}"/>
                </a:ext>
              </a:extLst>
            </p:cNvPr>
            <p:cNvSpPr/>
            <p:nvPr/>
          </p:nvSpPr>
          <p:spPr>
            <a:xfrm>
              <a:off x="10616442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24ED561A-A36F-C179-94F1-9EC4360B37BD}"/>
                </a:ext>
              </a:extLst>
            </p:cNvPr>
            <p:cNvSpPr/>
            <p:nvPr/>
          </p:nvSpPr>
          <p:spPr>
            <a:xfrm>
              <a:off x="10616442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3A8C8B0D-6F42-6135-261A-D86CE87D99CC}"/>
                </a:ext>
              </a:extLst>
            </p:cNvPr>
            <p:cNvSpPr/>
            <p:nvPr/>
          </p:nvSpPr>
          <p:spPr>
            <a:xfrm>
              <a:off x="10616442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3D8C87F3-5DAA-2B75-AA87-04F7B36C9D41}"/>
                </a:ext>
              </a:extLst>
            </p:cNvPr>
            <p:cNvSpPr/>
            <p:nvPr/>
          </p:nvSpPr>
          <p:spPr>
            <a:xfrm>
              <a:off x="10616442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53A4F01-CCD9-8595-4901-98D4AE37C1F3}"/>
                </a:ext>
              </a:extLst>
            </p:cNvPr>
            <p:cNvSpPr/>
            <p:nvPr/>
          </p:nvSpPr>
          <p:spPr>
            <a:xfrm>
              <a:off x="10616442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657520B6-4BF5-C2BE-FB74-E808748F6E55}"/>
                </a:ext>
              </a:extLst>
            </p:cNvPr>
            <p:cNvSpPr/>
            <p:nvPr/>
          </p:nvSpPr>
          <p:spPr>
            <a:xfrm>
              <a:off x="10616442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5EDECA02-690E-A029-14F6-68FC169AC8FA}"/>
                </a:ext>
              </a:extLst>
            </p:cNvPr>
            <p:cNvSpPr/>
            <p:nvPr/>
          </p:nvSpPr>
          <p:spPr>
            <a:xfrm>
              <a:off x="10834974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F64906F2-5FB3-EF20-83E3-4F1DFD8CA2CD}"/>
                </a:ext>
              </a:extLst>
            </p:cNvPr>
            <p:cNvSpPr/>
            <p:nvPr/>
          </p:nvSpPr>
          <p:spPr>
            <a:xfrm>
              <a:off x="10834974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A7E92967-4817-239D-CB39-92A052CB2FA6}"/>
                </a:ext>
              </a:extLst>
            </p:cNvPr>
            <p:cNvSpPr/>
            <p:nvPr/>
          </p:nvSpPr>
          <p:spPr>
            <a:xfrm>
              <a:off x="10834974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DEF7D5EE-A7EA-533C-7E9B-E34F6C40F4A1}"/>
                </a:ext>
              </a:extLst>
            </p:cNvPr>
            <p:cNvSpPr/>
            <p:nvPr/>
          </p:nvSpPr>
          <p:spPr>
            <a:xfrm>
              <a:off x="10834974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2EA523F2-B53B-ECA6-3FBB-ED15AA72C4F1}"/>
                </a:ext>
              </a:extLst>
            </p:cNvPr>
            <p:cNvSpPr/>
            <p:nvPr/>
          </p:nvSpPr>
          <p:spPr>
            <a:xfrm>
              <a:off x="10834974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12930BEE-2FEB-5673-0BCE-8B662FF553D4}"/>
                </a:ext>
              </a:extLst>
            </p:cNvPr>
            <p:cNvSpPr/>
            <p:nvPr/>
          </p:nvSpPr>
          <p:spPr>
            <a:xfrm>
              <a:off x="10834974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341CA6F-3015-2658-B6AD-41EE97EA345A}"/>
                </a:ext>
              </a:extLst>
            </p:cNvPr>
            <p:cNvSpPr/>
            <p:nvPr/>
          </p:nvSpPr>
          <p:spPr>
            <a:xfrm>
              <a:off x="1105350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BDD782AA-F4C9-1445-2021-922DCC9FB9F9}"/>
                </a:ext>
              </a:extLst>
            </p:cNvPr>
            <p:cNvSpPr/>
            <p:nvPr/>
          </p:nvSpPr>
          <p:spPr>
            <a:xfrm>
              <a:off x="1105350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F7176604-F11B-902B-2A4F-E24912C950FE}"/>
                </a:ext>
              </a:extLst>
            </p:cNvPr>
            <p:cNvSpPr/>
            <p:nvPr/>
          </p:nvSpPr>
          <p:spPr>
            <a:xfrm>
              <a:off x="1105350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2D9ABF3C-2F70-371A-7695-69FA0BCB7326}"/>
                </a:ext>
              </a:extLst>
            </p:cNvPr>
            <p:cNvSpPr/>
            <p:nvPr/>
          </p:nvSpPr>
          <p:spPr>
            <a:xfrm>
              <a:off x="1105350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F6513386-5B25-B370-75B9-CBF971663457}"/>
                </a:ext>
              </a:extLst>
            </p:cNvPr>
            <p:cNvSpPr/>
            <p:nvPr/>
          </p:nvSpPr>
          <p:spPr>
            <a:xfrm>
              <a:off x="1105350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EF152BDE-9E15-6F22-9BD9-5862C13E4E82}"/>
                </a:ext>
              </a:extLst>
            </p:cNvPr>
            <p:cNvSpPr/>
            <p:nvPr/>
          </p:nvSpPr>
          <p:spPr>
            <a:xfrm>
              <a:off x="1105350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08BE346A-2409-86D8-09A8-EB5E1E1EEFAC}"/>
                </a:ext>
              </a:extLst>
            </p:cNvPr>
            <p:cNvSpPr/>
            <p:nvPr/>
          </p:nvSpPr>
          <p:spPr>
            <a:xfrm>
              <a:off x="11272035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A071D0B8-7BD1-1130-D1AC-C17B71739967}"/>
                </a:ext>
              </a:extLst>
            </p:cNvPr>
            <p:cNvSpPr/>
            <p:nvPr/>
          </p:nvSpPr>
          <p:spPr>
            <a:xfrm>
              <a:off x="11272035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437AEEDE-A472-FF54-B708-38B1927C341B}"/>
                </a:ext>
              </a:extLst>
            </p:cNvPr>
            <p:cNvSpPr/>
            <p:nvPr/>
          </p:nvSpPr>
          <p:spPr>
            <a:xfrm>
              <a:off x="11272035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28F75F4D-BE14-74A1-74CB-A3BF9EB12A9B}"/>
                </a:ext>
              </a:extLst>
            </p:cNvPr>
            <p:cNvSpPr/>
            <p:nvPr/>
          </p:nvSpPr>
          <p:spPr>
            <a:xfrm>
              <a:off x="11272035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22748C43-E929-A605-2D04-251F20436A41}"/>
                </a:ext>
              </a:extLst>
            </p:cNvPr>
            <p:cNvSpPr/>
            <p:nvPr/>
          </p:nvSpPr>
          <p:spPr>
            <a:xfrm>
              <a:off x="11272035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A78085A7-6077-CFE4-5AF7-67B201F9CB17}"/>
                </a:ext>
              </a:extLst>
            </p:cNvPr>
            <p:cNvSpPr/>
            <p:nvPr/>
          </p:nvSpPr>
          <p:spPr>
            <a:xfrm>
              <a:off x="11272035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latin typeface="Helvetica" pitchFamily="2" charset="0"/>
              </a:endParaRPr>
            </a:p>
          </p:txBody>
        </p:sp>
      </p:grpSp>
      <p:pic>
        <p:nvPicPr>
          <p:cNvPr id="55" name="Picture 54" descr="A logo with white text&#10;&#10;Description automatically generated">
            <a:extLst>
              <a:ext uri="{FF2B5EF4-FFF2-40B4-BE49-F238E27FC236}">
                <a16:creationId xmlns:a16="http://schemas.microsoft.com/office/drawing/2014/main" id="{00956D7E-CCF5-1A23-EE32-9B2E170015B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63378" y="390859"/>
            <a:ext cx="648629" cy="374868"/>
          </a:xfrm>
          <a:prstGeom prst="rect">
            <a:avLst/>
          </a:prstGeom>
        </p:spPr>
      </p:pic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ED556286-F534-4342-4B2F-E1B058C13DA4}"/>
              </a:ext>
            </a:extLst>
          </p:cNvPr>
          <p:cNvCxnSpPr>
            <a:cxnSpLocks/>
          </p:cNvCxnSpPr>
          <p:nvPr userDrawn="1"/>
        </p:nvCxnSpPr>
        <p:spPr>
          <a:xfrm>
            <a:off x="11094126" y="338326"/>
            <a:ext cx="0" cy="493456"/>
          </a:xfrm>
          <a:prstGeom prst="line">
            <a:avLst/>
          </a:prstGeom>
          <a:ln w="3175">
            <a:solidFill>
              <a:srgbClr val="1C1D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Picture Placeholder 16">
            <a:extLst>
              <a:ext uri="{FF2B5EF4-FFF2-40B4-BE49-F238E27FC236}">
                <a16:creationId xmlns:a16="http://schemas.microsoft.com/office/drawing/2014/main" id="{1B469D76-27A7-1B27-84FD-D9628A660C3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31204" r="31849"/>
          <a:stretch/>
        </p:blipFill>
        <p:spPr>
          <a:xfrm>
            <a:off x="0" y="0"/>
            <a:ext cx="3809997" cy="6858000"/>
          </a:xfrm>
          <a:custGeom>
            <a:avLst/>
            <a:gdLst>
              <a:gd name="connsiteX0" fmla="*/ 0 w 3259899"/>
              <a:gd name="connsiteY0" fmla="*/ 0 h 4149052"/>
              <a:gd name="connsiteX1" fmla="*/ 3259899 w 3259899"/>
              <a:gd name="connsiteY1" fmla="*/ 0 h 4149052"/>
              <a:gd name="connsiteX2" fmla="*/ 3259899 w 3259899"/>
              <a:gd name="connsiteY2" fmla="*/ 4149052 h 4149052"/>
              <a:gd name="connsiteX3" fmla="*/ 0 w 3259899"/>
              <a:gd name="connsiteY3" fmla="*/ 4149052 h 4149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899" h="4149052">
                <a:moveTo>
                  <a:pt x="0" y="0"/>
                </a:moveTo>
                <a:lnTo>
                  <a:pt x="3259899" y="0"/>
                </a:lnTo>
                <a:lnTo>
                  <a:pt x="3259899" y="4149052"/>
                </a:lnTo>
                <a:lnTo>
                  <a:pt x="0" y="4149052"/>
                </a:lnTo>
                <a:close/>
              </a:path>
            </a:pathLst>
          </a:custGeom>
          <a:noFill/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7B482298-B4F7-18EF-5BF8-1EBD8DD9F9A3}"/>
              </a:ext>
            </a:extLst>
          </p:cNvPr>
          <p:cNvSpPr/>
          <p:nvPr userDrawn="1"/>
        </p:nvSpPr>
        <p:spPr>
          <a:xfrm>
            <a:off x="3809996" y="0"/>
            <a:ext cx="134624" cy="6857999"/>
          </a:xfrm>
          <a:prstGeom prst="rect">
            <a:avLst/>
          </a:prstGeom>
          <a:solidFill>
            <a:srgbClr val="D40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atin typeface="Helvetica" pitchFamily="2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DB2AB9A-54EC-3569-E48D-6F355A3EBFBE}"/>
              </a:ext>
            </a:extLst>
          </p:cNvPr>
          <p:cNvSpPr txBox="1"/>
          <p:nvPr userDrawn="1"/>
        </p:nvSpPr>
        <p:spPr>
          <a:xfrm>
            <a:off x="154512" y="6555184"/>
            <a:ext cx="6151944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b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© 2025 Auritas LLC.  All rights reserved.</a:t>
            </a:r>
          </a:p>
        </p:txBody>
      </p:sp>
      <p:sp>
        <p:nvSpPr>
          <p:cNvPr id="63" name="Text Placeholder 60">
            <a:extLst>
              <a:ext uri="{FF2B5EF4-FFF2-40B4-BE49-F238E27FC236}">
                <a16:creationId xmlns:a16="http://schemas.microsoft.com/office/drawing/2014/main" id="{DD4DCDF3-5D25-3421-FF6E-A32E3383D71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60182" y="2251716"/>
            <a:ext cx="6802279" cy="46829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1600" b="1">
                <a:solidFill>
                  <a:srgbClr val="0D4BD4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Subheading will come here</a:t>
            </a:r>
          </a:p>
        </p:txBody>
      </p:sp>
    </p:spTree>
    <p:extLst>
      <p:ext uri="{BB962C8B-B14F-4D97-AF65-F5344CB8AC3E}">
        <p14:creationId xmlns:p14="http://schemas.microsoft.com/office/powerpoint/2010/main" val="17535511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0E3C9BB4-652E-3DBD-B7E9-747D500FFC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9612" y="653143"/>
            <a:ext cx="8965588" cy="67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5F3193-B37F-9AB6-1009-CE3170B8C931}"/>
              </a:ext>
            </a:extLst>
          </p:cNvPr>
          <p:cNvSpPr/>
          <p:nvPr userDrawn="1"/>
        </p:nvSpPr>
        <p:spPr>
          <a:xfrm>
            <a:off x="1" y="460925"/>
            <a:ext cx="174171" cy="1054624"/>
          </a:xfrm>
          <a:prstGeom prst="rect">
            <a:avLst/>
          </a:prstGeom>
          <a:solidFill>
            <a:srgbClr val="0D4B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atin typeface="Helvetica" pitchFamily="2" charset="0"/>
            </a:endParaRPr>
          </a:p>
        </p:txBody>
      </p:sp>
      <p:pic>
        <p:nvPicPr>
          <p:cNvPr id="2" name="Picture 1" descr="A red and blue logo&#10;&#10;AI-generated content may be incorrect.">
            <a:extLst>
              <a:ext uri="{FF2B5EF4-FFF2-40B4-BE49-F238E27FC236}">
                <a16:creationId xmlns:a16="http://schemas.microsoft.com/office/drawing/2014/main" id="{F65F7710-AEB6-993C-38CD-FB5F5A4919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2387" y="276007"/>
            <a:ext cx="886742" cy="273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8752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E82FCDD-1B0D-B8F4-C148-009B89EF524D}"/>
              </a:ext>
            </a:extLst>
          </p:cNvPr>
          <p:cNvSpPr/>
          <p:nvPr userDrawn="1"/>
        </p:nvSpPr>
        <p:spPr>
          <a:xfrm>
            <a:off x="6561667" y="0"/>
            <a:ext cx="5630333" cy="6858000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atin typeface="Helvetica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06FF1E-3398-5B30-8C22-7AD6BFF8E245}"/>
              </a:ext>
            </a:extLst>
          </p:cNvPr>
          <p:cNvSpPr txBox="1"/>
          <p:nvPr userDrawn="1"/>
        </p:nvSpPr>
        <p:spPr>
          <a:xfrm>
            <a:off x="930042" y="694590"/>
            <a:ext cx="22541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>
                <a:latin typeface="Helvetica" pitchFamily="2" charset="0"/>
                <a:cs typeface="Sora" pitchFamily="2" charset="0"/>
              </a:rPr>
              <a:t>Agenda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3EA784-004F-3055-4320-BFEDCF18B956}"/>
              </a:ext>
            </a:extLst>
          </p:cNvPr>
          <p:cNvSpPr/>
          <p:nvPr userDrawn="1"/>
        </p:nvSpPr>
        <p:spPr>
          <a:xfrm>
            <a:off x="8675981" y="1879562"/>
            <a:ext cx="1755057" cy="1676400"/>
          </a:xfrm>
          <a:prstGeom prst="rect">
            <a:avLst/>
          </a:prstGeom>
          <a:solidFill>
            <a:srgbClr val="D8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atin typeface="Helvetica" pitchFamily="2" charset="0"/>
            </a:endParaRP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BEA7740-9D11-0810-9EC3-D2819BB84F6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72424" y="2065293"/>
            <a:ext cx="3674534" cy="47958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Text Placeholder 60">
            <a:extLst>
              <a:ext uri="{FF2B5EF4-FFF2-40B4-BE49-F238E27FC236}">
                <a16:creationId xmlns:a16="http://schemas.microsoft.com/office/drawing/2014/main" id="{2DE85165-8D42-272D-C2BA-45611E5692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6638" y="2217470"/>
            <a:ext cx="4535094" cy="4077005"/>
          </a:xfrm>
          <a:prstGeom prst="rect">
            <a:avLst/>
          </a:prstGeom>
        </p:spPr>
        <p:txBody>
          <a:bodyPr/>
          <a:lstStyle>
            <a:lvl1pPr marL="285764" indent="-285764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•"/>
              <a:defRPr sz="18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Topics for agenda come here</a:t>
            </a:r>
          </a:p>
          <a:p>
            <a:pPr marL="285764" marR="0" lvl="0" indent="-285764" algn="l" defTabSz="914446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Topics for agenda come here</a:t>
            </a:r>
          </a:p>
          <a:p>
            <a:pPr marL="285764" marR="0" lvl="0" indent="-285764" algn="l" defTabSz="914446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Topics for agenda come here</a:t>
            </a:r>
          </a:p>
          <a:p>
            <a:pPr marL="285764" marR="0" lvl="0" indent="-285764" algn="l" defTabSz="914446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Topics for agenda come here</a:t>
            </a:r>
          </a:p>
          <a:p>
            <a:pPr marL="285764" marR="0" lvl="0" indent="-285764" algn="l" defTabSz="914446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Topics for agenda come here</a:t>
            </a:r>
          </a:p>
          <a:p>
            <a:pPr marL="285764" marR="0" lvl="0" indent="-285764" algn="l" defTabSz="914446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Topics for agenda come here</a:t>
            </a:r>
          </a:p>
          <a:p>
            <a:pPr marL="285764" marR="0" lvl="0" indent="-285764" algn="l" defTabSz="914446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Topics for agenda come here</a:t>
            </a:r>
          </a:p>
          <a:p>
            <a:pPr lvl="0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C5C8AAD-CCE1-4F2C-ADA4-FFA569026D3D}"/>
              </a:ext>
            </a:extLst>
          </p:cNvPr>
          <p:cNvSpPr/>
          <p:nvPr userDrawn="1"/>
        </p:nvSpPr>
        <p:spPr>
          <a:xfrm>
            <a:off x="-10885" y="549327"/>
            <a:ext cx="174171" cy="1054624"/>
          </a:xfrm>
          <a:prstGeom prst="rect">
            <a:avLst/>
          </a:prstGeom>
          <a:solidFill>
            <a:srgbClr val="0D4B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atin typeface="Helvetica" pitchFamily="2" charset="0"/>
            </a:endParaRPr>
          </a:p>
        </p:txBody>
      </p:sp>
      <p:pic>
        <p:nvPicPr>
          <p:cNvPr id="8" name="Picture 7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F5F3F6CF-A31C-3B13-8036-0A6D1205BF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44923" y="139041"/>
            <a:ext cx="854743" cy="263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0132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C339273-83A9-BCC6-AB5E-3FDD0E633CAB}"/>
              </a:ext>
            </a:extLst>
          </p:cNvPr>
          <p:cNvSpPr/>
          <p:nvPr userDrawn="1"/>
        </p:nvSpPr>
        <p:spPr>
          <a:xfrm>
            <a:off x="1031133" y="1417342"/>
            <a:ext cx="166297" cy="1054624"/>
          </a:xfrm>
          <a:prstGeom prst="rect">
            <a:avLst/>
          </a:prstGeom>
          <a:solidFill>
            <a:srgbClr val="D8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atin typeface="Helvetica" pitchFamily="2" charset="0"/>
            </a:endParaRPr>
          </a:p>
        </p:txBody>
      </p:sp>
      <p:sp>
        <p:nvSpPr>
          <p:cNvPr id="6" name="Picture Placeholder 11">
            <a:extLst>
              <a:ext uri="{FF2B5EF4-FFF2-40B4-BE49-F238E27FC236}">
                <a16:creationId xmlns:a16="http://schemas.microsoft.com/office/drawing/2014/main" id="{E6FF7232-FE38-2566-3C86-5B6F7118471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643086"/>
            <a:ext cx="12192000" cy="321491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Text Placeholder 60">
            <a:extLst>
              <a:ext uri="{FF2B5EF4-FFF2-40B4-BE49-F238E27FC236}">
                <a16:creationId xmlns:a16="http://schemas.microsoft.com/office/drawing/2014/main" id="{59F923A2-ADBB-5715-9951-21709BA8CB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4241" y="1609560"/>
            <a:ext cx="8965588" cy="67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New Section Title Comes Here</a:t>
            </a:r>
          </a:p>
        </p:txBody>
      </p:sp>
      <p:pic>
        <p:nvPicPr>
          <p:cNvPr id="2" name="Picture 1" descr="A red and blue logo&#10;&#10;AI-generated content may be incorrect.">
            <a:extLst>
              <a:ext uri="{FF2B5EF4-FFF2-40B4-BE49-F238E27FC236}">
                <a16:creationId xmlns:a16="http://schemas.microsoft.com/office/drawing/2014/main" id="{28BD3B16-1F68-4BCF-A51A-DC8D7CF404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2387" y="276007"/>
            <a:ext cx="886742" cy="273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448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4184" y="588432"/>
            <a:ext cx="5245544" cy="670188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2" name="Text Placeholder 60">
            <a:extLst>
              <a:ext uri="{FF2B5EF4-FFF2-40B4-BE49-F238E27FC236}">
                <a16:creationId xmlns:a16="http://schemas.microsoft.com/office/drawing/2014/main" id="{DEE9CFC4-CA5A-9112-2F82-1D63F9D4B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7354" y="1570126"/>
            <a:ext cx="5245544" cy="459330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Text comes here.</a:t>
            </a:r>
          </a:p>
          <a:p>
            <a:pPr lvl="0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99B59A-2A58-7BA0-09EC-91DA88BDD7CB}"/>
              </a:ext>
            </a:extLst>
          </p:cNvPr>
          <p:cNvSpPr/>
          <p:nvPr userDrawn="1"/>
        </p:nvSpPr>
        <p:spPr>
          <a:xfrm>
            <a:off x="6373092" y="0"/>
            <a:ext cx="5818909" cy="6858000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AC72351E-2C49-812C-FED4-EE67D641FE8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73283" y="588433"/>
            <a:ext cx="4618524" cy="576348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AF0BD20-2796-909B-F911-804F1C6509D9}"/>
              </a:ext>
            </a:extLst>
          </p:cNvPr>
          <p:cNvSpPr/>
          <p:nvPr userDrawn="1"/>
        </p:nvSpPr>
        <p:spPr>
          <a:xfrm>
            <a:off x="6134599" y="515501"/>
            <a:ext cx="512619" cy="1054624"/>
          </a:xfrm>
          <a:prstGeom prst="rect">
            <a:avLst/>
          </a:prstGeom>
          <a:solidFill>
            <a:srgbClr val="D8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atin typeface="Helvetica" pitchFamily="2" charset="0"/>
            </a:endParaRPr>
          </a:p>
        </p:txBody>
      </p:sp>
      <p:pic>
        <p:nvPicPr>
          <p:cNvPr id="4" name="Picture 3" descr="A red and blue logo&#10;&#10;AI-generated content may be incorrect.">
            <a:extLst>
              <a:ext uri="{FF2B5EF4-FFF2-40B4-BE49-F238E27FC236}">
                <a16:creationId xmlns:a16="http://schemas.microsoft.com/office/drawing/2014/main" id="{9E9CC7B6-61CC-7C31-7A98-F02E308FE3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4436" y="6411275"/>
            <a:ext cx="886742" cy="273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363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60">
            <a:extLst>
              <a:ext uri="{FF2B5EF4-FFF2-40B4-BE49-F238E27FC236}">
                <a16:creationId xmlns:a16="http://schemas.microsoft.com/office/drawing/2014/main" id="{876CDDFE-434F-6A26-DB23-E7A84236583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6637" y="2217470"/>
            <a:ext cx="10331934" cy="377693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Text comes here.</a:t>
            </a:r>
          </a:p>
          <a:p>
            <a:pPr lvl="0"/>
            <a:endParaRPr lang="en-US"/>
          </a:p>
        </p:txBody>
      </p:sp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0E3C9BB4-652E-3DBD-B7E9-747D500FFC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9612" y="653143"/>
            <a:ext cx="8965588" cy="67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E63002-E9D8-425B-27E6-F1F69B371021}"/>
              </a:ext>
            </a:extLst>
          </p:cNvPr>
          <p:cNvSpPr/>
          <p:nvPr userDrawn="1"/>
        </p:nvSpPr>
        <p:spPr>
          <a:xfrm>
            <a:off x="-10885" y="549327"/>
            <a:ext cx="174171" cy="1054624"/>
          </a:xfrm>
          <a:prstGeom prst="rect">
            <a:avLst/>
          </a:prstGeom>
          <a:solidFill>
            <a:srgbClr val="0D4B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atin typeface="Helvetica" pitchFamily="2" charset="0"/>
            </a:endParaRPr>
          </a:p>
        </p:txBody>
      </p:sp>
      <p:pic>
        <p:nvPicPr>
          <p:cNvPr id="2" name="Picture 1" descr="A red and blue logo&#10;&#10;AI-generated content may be incorrect.">
            <a:extLst>
              <a:ext uri="{FF2B5EF4-FFF2-40B4-BE49-F238E27FC236}">
                <a16:creationId xmlns:a16="http://schemas.microsoft.com/office/drawing/2014/main" id="{A85A5857-0AD0-944E-B0DF-FA2A9595672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2387" y="276007"/>
            <a:ext cx="886742" cy="273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6101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8400" y="798094"/>
            <a:ext cx="5416844" cy="67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2" name="Text Placeholder 60">
            <a:extLst>
              <a:ext uri="{FF2B5EF4-FFF2-40B4-BE49-F238E27FC236}">
                <a16:creationId xmlns:a16="http://schemas.microsoft.com/office/drawing/2014/main" id="{DEE9CFC4-CA5A-9112-2F82-1D63F9D4B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75425" y="1779788"/>
            <a:ext cx="5416844" cy="459330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Text comes here.</a:t>
            </a:r>
          </a:p>
          <a:p>
            <a:pPr lvl="0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99B59A-2A58-7BA0-09EC-91DA88BDD7CB}"/>
              </a:ext>
            </a:extLst>
          </p:cNvPr>
          <p:cNvSpPr/>
          <p:nvPr userDrawn="1"/>
        </p:nvSpPr>
        <p:spPr>
          <a:xfrm>
            <a:off x="0" y="0"/>
            <a:ext cx="5818909" cy="6858000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AC72351E-2C49-812C-FED4-EE67D641FE8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4639" y="609601"/>
            <a:ext cx="4618524" cy="576348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AF0BD20-2796-909B-F911-804F1C6509D9}"/>
              </a:ext>
            </a:extLst>
          </p:cNvPr>
          <p:cNvSpPr/>
          <p:nvPr userDrawn="1"/>
        </p:nvSpPr>
        <p:spPr>
          <a:xfrm>
            <a:off x="5583382" y="581891"/>
            <a:ext cx="512619" cy="1054624"/>
          </a:xfrm>
          <a:prstGeom prst="rect">
            <a:avLst/>
          </a:prstGeom>
          <a:solidFill>
            <a:srgbClr val="D8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atin typeface="Helvetica" pitchFamily="2" charset="0"/>
            </a:endParaRPr>
          </a:p>
        </p:txBody>
      </p:sp>
      <p:pic>
        <p:nvPicPr>
          <p:cNvPr id="4" name="Picture 3" descr="A red and blue logo&#10;&#10;AI-generated content may be incorrect.">
            <a:extLst>
              <a:ext uri="{FF2B5EF4-FFF2-40B4-BE49-F238E27FC236}">
                <a16:creationId xmlns:a16="http://schemas.microsoft.com/office/drawing/2014/main" id="{7288D336-F06C-1F48-5C08-CDD73D7037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2387" y="276007"/>
            <a:ext cx="886742" cy="273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2197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ed and blue logo&#10;&#10;AI-generated content may be incorrect.">
            <a:extLst>
              <a:ext uri="{FF2B5EF4-FFF2-40B4-BE49-F238E27FC236}">
                <a16:creationId xmlns:a16="http://schemas.microsoft.com/office/drawing/2014/main" id="{57AC40C8-1827-1330-B19E-E0BC956C21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2236" y="6440139"/>
            <a:ext cx="886742" cy="273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7233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9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2374349-5971-14CC-B491-5EA13FDA5787}"/>
              </a:ext>
            </a:extLst>
          </p:cNvPr>
          <p:cNvSpPr txBox="1"/>
          <p:nvPr userDrawn="1"/>
        </p:nvSpPr>
        <p:spPr>
          <a:xfrm>
            <a:off x="154512" y="6555184"/>
            <a:ext cx="6151944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b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© 2025 Auritas LLC.  All rights reserved.</a:t>
            </a:r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77D7AF59-9BCA-B93D-EB39-6F6D3B1BE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3F2D51-0203-3B60-1AEC-46B21B0EB1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26884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83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  <p:sldLayoutId id="2147483678" r:id="rId19"/>
    <p:sldLayoutId id="2147483679" r:id="rId20"/>
    <p:sldLayoutId id="2147483680" r:id="rId21"/>
    <p:sldLayoutId id="2147483682" r:id="rId22"/>
  </p:sldLayoutIdLst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228611" indent="-228611" algn="l" defTabSz="914446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Helvetica" pitchFamily="2" charset="0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Helvetica" pitchFamily="2" charset="0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Helvetica" pitchFamily="2" charset="0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9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1.png"/><Relationship Id="rId7" Type="http://schemas.microsoft.com/office/2007/relationships/hdphoto" Target="../media/hdphoto1.wdp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11" Type="http://schemas.openxmlformats.org/officeDocument/2006/relationships/image" Target="../media/image18.png"/><Relationship Id="rId5" Type="http://schemas.openxmlformats.org/officeDocument/2006/relationships/image" Target="../media/image13.png"/><Relationship Id="rId10" Type="http://schemas.openxmlformats.org/officeDocument/2006/relationships/image" Target="../media/image17.png"/><Relationship Id="rId4" Type="http://schemas.openxmlformats.org/officeDocument/2006/relationships/image" Target="../media/image12.pn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13" Type="http://schemas.openxmlformats.org/officeDocument/2006/relationships/image" Target="../media/image32.svg"/><Relationship Id="rId18" Type="http://schemas.openxmlformats.org/officeDocument/2006/relationships/image" Target="../media/image37.png"/><Relationship Id="rId26" Type="http://schemas.openxmlformats.org/officeDocument/2006/relationships/image" Target="../media/image45.png"/><Relationship Id="rId3" Type="http://schemas.openxmlformats.org/officeDocument/2006/relationships/image" Target="../media/image22.svg"/><Relationship Id="rId21" Type="http://schemas.openxmlformats.org/officeDocument/2006/relationships/image" Target="../media/image40.png"/><Relationship Id="rId7" Type="http://schemas.openxmlformats.org/officeDocument/2006/relationships/image" Target="../media/image26.svg"/><Relationship Id="rId12" Type="http://schemas.openxmlformats.org/officeDocument/2006/relationships/image" Target="../media/image31.svg"/><Relationship Id="rId17" Type="http://schemas.openxmlformats.org/officeDocument/2006/relationships/image" Target="../media/image36.png"/><Relationship Id="rId25" Type="http://schemas.openxmlformats.org/officeDocument/2006/relationships/image" Target="../media/image44.png"/><Relationship Id="rId2" Type="http://schemas.openxmlformats.org/officeDocument/2006/relationships/image" Target="../media/image21.svg"/><Relationship Id="rId16" Type="http://schemas.openxmlformats.org/officeDocument/2006/relationships/image" Target="../media/image35.png"/><Relationship Id="rId20" Type="http://schemas.openxmlformats.org/officeDocument/2006/relationships/image" Target="../media/image3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svg"/><Relationship Id="rId11" Type="http://schemas.openxmlformats.org/officeDocument/2006/relationships/image" Target="../media/image30.svg"/><Relationship Id="rId24" Type="http://schemas.openxmlformats.org/officeDocument/2006/relationships/image" Target="../media/image43.png"/><Relationship Id="rId5" Type="http://schemas.openxmlformats.org/officeDocument/2006/relationships/image" Target="../media/image24.svg"/><Relationship Id="rId15" Type="http://schemas.openxmlformats.org/officeDocument/2006/relationships/image" Target="../media/image34.png"/><Relationship Id="rId23" Type="http://schemas.openxmlformats.org/officeDocument/2006/relationships/image" Target="../media/image42.png"/><Relationship Id="rId28" Type="http://schemas.openxmlformats.org/officeDocument/2006/relationships/image" Target="../media/image47.png"/><Relationship Id="rId10" Type="http://schemas.openxmlformats.org/officeDocument/2006/relationships/image" Target="../media/image29.svg"/><Relationship Id="rId19" Type="http://schemas.openxmlformats.org/officeDocument/2006/relationships/image" Target="../media/image38.png"/><Relationship Id="rId4" Type="http://schemas.openxmlformats.org/officeDocument/2006/relationships/image" Target="../media/image23.svg"/><Relationship Id="rId9" Type="http://schemas.openxmlformats.org/officeDocument/2006/relationships/image" Target="../media/image28.svg"/><Relationship Id="rId14" Type="http://schemas.openxmlformats.org/officeDocument/2006/relationships/image" Target="../media/image33.png"/><Relationship Id="rId22" Type="http://schemas.openxmlformats.org/officeDocument/2006/relationships/image" Target="../media/image41.png"/><Relationship Id="rId27" Type="http://schemas.openxmlformats.org/officeDocument/2006/relationships/image" Target="../media/image4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svg"/><Relationship Id="rId3" Type="http://schemas.openxmlformats.org/officeDocument/2006/relationships/image" Target="../media/image49.svg"/><Relationship Id="rId7" Type="http://schemas.openxmlformats.org/officeDocument/2006/relationships/image" Target="../media/image53.svg"/><Relationship Id="rId2" Type="http://schemas.openxmlformats.org/officeDocument/2006/relationships/image" Target="../media/image48.sv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2.svg"/><Relationship Id="rId5" Type="http://schemas.openxmlformats.org/officeDocument/2006/relationships/image" Target="../media/image51.svg"/><Relationship Id="rId4" Type="http://schemas.openxmlformats.org/officeDocument/2006/relationships/image" Target="../media/image50.svg"/><Relationship Id="rId9" Type="http://schemas.openxmlformats.org/officeDocument/2006/relationships/image" Target="../media/image55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svg"/><Relationship Id="rId3" Type="http://schemas.openxmlformats.org/officeDocument/2006/relationships/image" Target="../media/image56.svg"/><Relationship Id="rId7" Type="http://schemas.openxmlformats.org/officeDocument/2006/relationships/image" Target="../media/image6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9.svg"/><Relationship Id="rId5" Type="http://schemas.openxmlformats.org/officeDocument/2006/relationships/image" Target="../media/image58.svg"/><Relationship Id="rId4" Type="http://schemas.openxmlformats.org/officeDocument/2006/relationships/image" Target="../media/image5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4.svg"/><Relationship Id="rId5" Type="http://schemas.openxmlformats.org/officeDocument/2006/relationships/image" Target="../media/image63.svg"/><Relationship Id="rId4" Type="http://schemas.openxmlformats.org/officeDocument/2006/relationships/image" Target="../media/image5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2.svg"/><Relationship Id="rId5" Type="http://schemas.openxmlformats.org/officeDocument/2006/relationships/image" Target="../media/image71.svg"/><Relationship Id="rId4" Type="http://schemas.openxmlformats.org/officeDocument/2006/relationships/image" Target="../media/image70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5.svg"/><Relationship Id="rId4" Type="http://schemas.openxmlformats.org/officeDocument/2006/relationships/image" Target="../media/image7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svg"/><Relationship Id="rId3" Type="http://schemas.openxmlformats.org/officeDocument/2006/relationships/image" Target="../media/image79.svg"/><Relationship Id="rId7" Type="http://schemas.openxmlformats.org/officeDocument/2006/relationships/image" Target="../media/image82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1.svg"/><Relationship Id="rId5" Type="http://schemas.openxmlformats.org/officeDocument/2006/relationships/image" Target="../media/image64.svg"/><Relationship Id="rId4" Type="http://schemas.openxmlformats.org/officeDocument/2006/relationships/image" Target="../media/image80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6A3350C-D5BF-D2B0-956E-276C72F798E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48459" y="2448654"/>
            <a:ext cx="3896777" cy="1960692"/>
          </a:xfrm>
        </p:spPr>
        <p:txBody>
          <a:bodyPr>
            <a:normAutofit/>
          </a:bodyPr>
          <a:lstStyle/>
          <a:p>
            <a:r>
              <a:rPr lang="en-US" dirty="0"/>
              <a:t>DMS+ </a:t>
            </a:r>
          </a:p>
          <a:p>
            <a:r>
              <a:rPr lang="en-US" dirty="0"/>
              <a:t>by Auritas</a:t>
            </a:r>
          </a:p>
        </p:txBody>
      </p:sp>
    </p:spTree>
    <p:extLst>
      <p:ext uri="{BB962C8B-B14F-4D97-AF65-F5344CB8AC3E}">
        <p14:creationId xmlns:p14="http://schemas.microsoft.com/office/powerpoint/2010/main" val="3155802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7C7DF-3011-7016-AAC9-97948420D2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Rectangle 1056">
            <a:extLst>
              <a:ext uri="{FF2B5EF4-FFF2-40B4-BE49-F238E27FC236}">
                <a16:creationId xmlns:a16="http://schemas.microsoft.com/office/drawing/2014/main" id="{79F4B073-995A-0AF7-5D1B-6C38C3D7DF40}"/>
              </a:ext>
            </a:extLst>
          </p:cNvPr>
          <p:cNvSpPr/>
          <p:nvPr/>
        </p:nvSpPr>
        <p:spPr>
          <a:xfrm>
            <a:off x="0" y="6193226"/>
            <a:ext cx="12192001" cy="6795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CFDE682-B53B-232C-3F36-0761BD61A133}"/>
              </a:ext>
            </a:extLst>
          </p:cNvPr>
          <p:cNvGrpSpPr/>
          <p:nvPr/>
        </p:nvGrpSpPr>
        <p:grpSpPr>
          <a:xfrm>
            <a:off x="-1013" y="-13276"/>
            <a:ext cx="12202988" cy="1890595"/>
            <a:chOff x="-10988" y="-29259"/>
            <a:chExt cx="12202988" cy="189059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EB3C6A6-E89F-8695-BEF5-46ADE4B33816}"/>
                </a:ext>
              </a:extLst>
            </p:cNvPr>
            <p:cNvGrpSpPr/>
            <p:nvPr/>
          </p:nvGrpSpPr>
          <p:grpSpPr>
            <a:xfrm>
              <a:off x="-10988" y="-29259"/>
              <a:ext cx="12202988" cy="1890595"/>
              <a:chOff x="4196" y="-1528005"/>
              <a:chExt cx="12202988" cy="1890595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24CD7C95-DBF2-3BE8-D29A-6FEBD8194BF4}"/>
                  </a:ext>
                </a:extLst>
              </p:cNvPr>
              <p:cNvGrpSpPr/>
              <p:nvPr/>
            </p:nvGrpSpPr>
            <p:grpSpPr>
              <a:xfrm>
                <a:off x="4196" y="-1528005"/>
                <a:ext cx="12202988" cy="1890595"/>
                <a:chOff x="4196" y="-1393095"/>
                <a:chExt cx="12202988" cy="1890595"/>
              </a:xfrm>
            </p:grpSpPr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E5E509D1-3B84-AC56-EAC1-6216C9E6473E}"/>
                    </a:ext>
                  </a:extLst>
                </p:cNvPr>
                <p:cNvSpPr/>
                <p:nvPr/>
              </p:nvSpPr>
              <p:spPr>
                <a:xfrm flipV="1">
                  <a:off x="5209" y="-11346"/>
                  <a:ext cx="12201037" cy="508846"/>
                </a:xfrm>
                <a:prstGeom prst="rect">
                  <a:avLst/>
                </a:prstGeom>
                <a:solidFill>
                  <a:srgbClr val="D40606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579737E1-BF12-0E71-6505-6124B11597D4}"/>
                    </a:ext>
                  </a:extLst>
                </p:cNvPr>
                <p:cNvSpPr/>
                <p:nvPr/>
              </p:nvSpPr>
              <p:spPr>
                <a:xfrm rot="21540000">
                  <a:off x="4196" y="187624"/>
                  <a:ext cx="12202988" cy="128691"/>
                </a:xfrm>
                <a:prstGeom prst="rect">
                  <a:avLst/>
                </a:prstGeom>
                <a:solidFill>
                  <a:srgbClr val="1C1D3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D5B9EEE5-5764-D7B7-4CA4-A15082A25AE2}"/>
                    </a:ext>
                  </a:extLst>
                </p:cNvPr>
                <p:cNvSpPr/>
                <p:nvPr/>
              </p:nvSpPr>
              <p:spPr>
                <a:xfrm>
                  <a:off x="5208" y="-1393095"/>
                  <a:ext cx="12201975" cy="1519850"/>
                </a:xfrm>
                <a:prstGeom prst="rect">
                  <a:avLst/>
                </a:prstGeom>
                <a:solidFill>
                  <a:srgbClr val="1C1D3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C84701CF-F496-3C4B-E58A-9BD38F85E01E}"/>
                  </a:ext>
                </a:extLst>
              </p:cNvPr>
              <p:cNvSpPr/>
              <p:nvPr/>
            </p:nvSpPr>
            <p:spPr>
              <a:xfrm>
                <a:off x="5209" y="-60369"/>
                <a:ext cx="9842132" cy="120054"/>
              </a:xfrm>
              <a:prstGeom prst="rect">
                <a:avLst/>
              </a:prstGeom>
              <a:solidFill>
                <a:srgbClr val="1C1D3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51B239D-2D92-8F80-C74E-219DCC25F219}"/>
                </a:ext>
              </a:extLst>
            </p:cNvPr>
            <p:cNvSpPr/>
            <p:nvPr/>
          </p:nvSpPr>
          <p:spPr>
            <a:xfrm>
              <a:off x="-9975" y="1522899"/>
              <a:ext cx="5824386" cy="137796"/>
            </a:xfrm>
            <a:prstGeom prst="rect">
              <a:avLst/>
            </a:prstGeom>
            <a:solidFill>
              <a:srgbClr val="1C1D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8F4CF537-E622-06F6-3830-609855E28416}"/>
              </a:ext>
            </a:extLst>
          </p:cNvPr>
          <p:cNvCxnSpPr>
            <a:cxnSpLocks/>
          </p:cNvCxnSpPr>
          <p:nvPr/>
        </p:nvCxnSpPr>
        <p:spPr>
          <a:xfrm>
            <a:off x="4200437" y="407634"/>
            <a:ext cx="0" cy="952949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TextBox 28">
            <a:extLst>
              <a:ext uri="{FF2B5EF4-FFF2-40B4-BE49-F238E27FC236}">
                <a16:creationId xmlns:a16="http://schemas.microsoft.com/office/drawing/2014/main" id="{7A31FF7C-ED60-B74B-CF1F-FC38473D87BF}"/>
              </a:ext>
            </a:extLst>
          </p:cNvPr>
          <p:cNvSpPr txBox="1"/>
          <p:nvPr/>
        </p:nvSpPr>
        <p:spPr>
          <a:xfrm>
            <a:off x="4695777" y="584135"/>
            <a:ext cx="1124303" cy="39852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ts val="1773"/>
              </a:lnSpc>
            </a:pPr>
            <a:r>
              <a:rPr lang="en-US" sz="2800" b="1">
                <a:solidFill>
                  <a:schemeClr val="bg1"/>
                </a:solidFill>
                <a:latin typeface="Helvetica" pitchFamily="2" charset="0"/>
                <a:ea typeface="Verdana" panose="020B0604030504040204" pitchFamily="34" charset="0"/>
              </a:rPr>
              <a:t>1,500</a:t>
            </a:r>
          </a:p>
        </p:txBody>
      </p:sp>
      <p:sp>
        <p:nvSpPr>
          <p:cNvPr id="51" name="TextBox 28">
            <a:extLst>
              <a:ext uri="{FF2B5EF4-FFF2-40B4-BE49-F238E27FC236}">
                <a16:creationId xmlns:a16="http://schemas.microsoft.com/office/drawing/2014/main" id="{828398BC-B0CB-C3F1-4B26-902354B2E586}"/>
              </a:ext>
            </a:extLst>
          </p:cNvPr>
          <p:cNvSpPr txBox="1"/>
          <p:nvPr/>
        </p:nvSpPr>
        <p:spPr>
          <a:xfrm>
            <a:off x="4725421" y="898227"/>
            <a:ext cx="1065012" cy="39852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Helvetica" pitchFamily="2" charset="0"/>
                <a:ea typeface="Verdana" panose="020B0604030504040204" pitchFamily="34" charset="0"/>
              </a:rPr>
              <a:t>Successful Projects</a:t>
            </a:r>
          </a:p>
        </p:txBody>
      </p:sp>
      <p:sp>
        <p:nvSpPr>
          <p:cNvPr id="52" name="TextBox 28">
            <a:extLst>
              <a:ext uri="{FF2B5EF4-FFF2-40B4-BE49-F238E27FC236}">
                <a16:creationId xmlns:a16="http://schemas.microsoft.com/office/drawing/2014/main" id="{E7DB5289-9597-1D65-4E83-7F0DEBB04C7A}"/>
              </a:ext>
            </a:extLst>
          </p:cNvPr>
          <p:cNvSpPr txBox="1"/>
          <p:nvPr/>
        </p:nvSpPr>
        <p:spPr>
          <a:xfrm>
            <a:off x="6527826" y="584135"/>
            <a:ext cx="1326950" cy="39852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ts val="1773"/>
              </a:lnSpc>
            </a:pPr>
            <a:r>
              <a:rPr lang="en-US" sz="2800" b="1">
                <a:solidFill>
                  <a:schemeClr val="bg1"/>
                </a:solidFill>
                <a:latin typeface="Helvetica" pitchFamily="2" charset="0"/>
                <a:ea typeface="Verdana" panose="020B0604030504040204" pitchFamily="34" charset="0"/>
              </a:rPr>
              <a:t>10,500+</a:t>
            </a:r>
          </a:p>
        </p:txBody>
      </p:sp>
      <p:sp>
        <p:nvSpPr>
          <p:cNvPr id="53" name="TextBox 28">
            <a:extLst>
              <a:ext uri="{FF2B5EF4-FFF2-40B4-BE49-F238E27FC236}">
                <a16:creationId xmlns:a16="http://schemas.microsoft.com/office/drawing/2014/main" id="{1E2191F4-F2FC-5710-0DA2-0FA89B2CBF92}"/>
              </a:ext>
            </a:extLst>
          </p:cNvPr>
          <p:cNvSpPr txBox="1"/>
          <p:nvPr/>
        </p:nvSpPr>
        <p:spPr>
          <a:xfrm>
            <a:off x="6658794" y="898227"/>
            <a:ext cx="1065012" cy="39852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Helvetica" pitchFamily="2" charset="0"/>
                <a:ea typeface="Verdana" panose="020B0604030504040204" pitchFamily="34" charset="0"/>
              </a:rPr>
              <a:t>TB of Data</a:t>
            </a:r>
          </a:p>
          <a:p>
            <a:pPr algn="ctr"/>
            <a:r>
              <a:rPr lang="en-US" sz="1200">
                <a:solidFill>
                  <a:schemeClr val="bg1"/>
                </a:solidFill>
                <a:latin typeface="Helvetica" pitchFamily="2" charset="0"/>
                <a:ea typeface="Verdana" panose="020B0604030504040204" pitchFamily="34" charset="0"/>
              </a:rPr>
              <a:t>Managed</a:t>
            </a:r>
          </a:p>
        </p:txBody>
      </p:sp>
      <p:sp>
        <p:nvSpPr>
          <p:cNvPr id="54" name="TextBox 28">
            <a:extLst>
              <a:ext uri="{FF2B5EF4-FFF2-40B4-BE49-F238E27FC236}">
                <a16:creationId xmlns:a16="http://schemas.microsoft.com/office/drawing/2014/main" id="{3E56E44F-B50A-1F45-E74B-AFC704CF6972}"/>
              </a:ext>
            </a:extLst>
          </p:cNvPr>
          <p:cNvSpPr txBox="1"/>
          <p:nvPr/>
        </p:nvSpPr>
        <p:spPr>
          <a:xfrm>
            <a:off x="8491432" y="584135"/>
            <a:ext cx="1124303" cy="39852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ts val="1773"/>
              </a:lnSpc>
            </a:pPr>
            <a:r>
              <a:rPr lang="en-US" sz="2800" b="1">
                <a:solidFill>
                  <a:schemeClr val="bg1"/>
                </a:solidFill>
                <a:latin typeface="Helvetica" pitchFamily="2" charset="0"/>
                <a:ea typeface="Verdana" panose="020B0604030504040204" pitchFamily="34" charset="0"/>
              </a:rPr>
              <a:t>25 Yrs</a:t>
            </a:r>
          </a:p>
        </p:txBody>
      </p:sp>
      <p:sp>
        <p:nvSpPr>
          <p:cNvPr id="55" name="TextBox 28">
            <a:extLst>
              <a:ext uri="{FF2B5EF4-FFF2-40B4-BE49-F238E27FC236}">
                <a16:creationId xmlns:a16="http://schemas.microsoft.com/office/drawing/2014/main" id="{94F73FC2-7485-BE05-F8AE-2DB4B8B35206}"/>
              </a:ext>
            </a:extLst>
          </p:cNvPr>
          <p:cNvSpPr txBox="1"/>
          <p:nvPr/>
        </p:nvSpPr>
        <p:spPr>
          <a:xfrm>
            <a:off x="8428989" y="898227"/>
            <a:ext cx="1249189" cy="39852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Helvetica" pitchFamily="2" charset="0"/>
                <a:ea typeface="Verdana" panose="020B0604030504040204" pitchFamily="34" charset="0"/>
              </a:rPr>
              <a:t>Transforming Companies</a:t>
            </a:r>
          </a:p>
        </p:txBody>
      </p:sp>
      <p:sp>
        <p:nvSpPr>
          <p:cNvPr id="56" name="TextBox 28">
            <a:extLst>
              <a:ext uri="{FF2B5EF4-FFF2-40B4-BE49-F238E27FC236}">
                <a16:creationId xmlns:a16="http://schemas.microsoft.com/office/drawing/2014/main" id="{DB996FAC-4B68-A4A0-2695-AEB648A939D4}"/>
              </a:ext>
            </a:extLst>
          </p:cNvPr>
          <p:cNvSpPr txBox="1"/>
          <p:nvPr/>
        </p:nvSpPr>
        <p:spPr>
          <a:xfrm>
            <a:off x="10317984" y="584135"/>
            <a:ext cx="1124303" cy="39852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ts val="1773"/>
              </a:lnSpc>
            </a:pPr>
            <a:r>
              <a:rPr lang="en-US" sz="2800" b="1">
                <a:solidFill>
                  <a:schemeClr val="bg1"/>
                </a:solidFill>
                <a:latin typeface="Helvetica" pitchFamily="2" charset="0"/>
                <a:ea typeface="Verdana" panose="020B0604030504040204" pitchFamily="34" charset="0"/>
              </a:rPr>
              <a:t>$1.5B</a:t>
            </a:r>
          </a:p>
        </p:txBody>
      </p:sp>
      <p:sp>
        <p:nvSpPr>
          <p:cNvPr id="57" name="TextBox 28">
            <a:extLst>
              <a:ext uri="{FF2B5EF4-FFF2-40B4-BE49-F238E27FC236}">
                <a16:creationId xmlns:a16="http://schemas.microsoft.com/office/drawing/2014/main" id="{82865FE4-50BA-80C6-4587-7B5F8C25CFB0}"/>
              </a:ext>
            </a:extLst>
          </p:cNvPr>
          <p:cNvSpPr txBox="1"/>
          <p:nvPr/>
        </p:nvSpPr>
        <p:spPr>
          <a:xfrm>
            <a:off x="10237232" y="898227"/>
            <a:ext cx="1285804" cy="398528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  <a:latin typeface="Helvetica" pitchFamily="2" charset="0"/>
                <a:ea typeface="Verdana" panose="020B0604030504040204" pitchFamily="34" charset="0"/>
              </a:rPr>
              <a:t>Total Customer Savings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3C69182-76B8-AD76-1C19-7530391EEDC1}"/>
              </a:ext>
            </a:extLst>
          </p:cNvPr>
          <p:cNvSpPr txBox="1"/>
          <p:nvPr/>
        </p:nvSpPr>
        <p:spPr>
          <a:xfrm>
            <a:off x="308386" y="1237687"/>
            <a:ext cx="3501614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50" b="1">
                <a:solidFill>
                  <a:schemeClr val="bg1"/>
                </a:solidFill>
                <a:latin typeface="Helvetica" pitchFamily="2" charset="0"/>
              </a:rPr>
              <a:t>Driving Innovation, Empowering Transformations.</a:t>
            </a:r>
          </a:p>
        </p:txBody>
      </p:sp>
      <p:pic>
        <p:nvPicPr>
          <p:cNvPr id="17" name="Picture 16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4B3F3F0B-BB43-101E-717D-042A3B4251B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503" y="193514"/>
            <a:ext cx="3609393" cy="1158805"/>
          </a:xfrm>
          <a:prstGeom prst="rect">
            <a:avLst/>
          </a:prstGeom>
        </p:spPr>
      </p:pic>
      <p:sp>
        <p:nvSpPr>
          <p:cNvPr id="6" name="TextBox 10">
            <a:extLst>
              <a:ext uri="{FF2B5EF4-FFF2-40B4-BE49-F238E27FC236}">
                <a16:creationId xmlns:a16="http://schemas.microsoft.com/office/drawing/2014/main" id="{BFC94E88-9E47-9FA8-995F-CD36842B6567}"/>
              </a:ext>
            </a:extLst>
          </p:cNvPr>
          <p:cNvSpPr txBox="1"/>
          <p:nvPr/>
        </p:nvSpPr>
        <p:spPr>
          <a:xfrm>
            <a:off x="522114" y="3884821"/>
            <a:ext cx="2572431" cy="12449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92431" lvl="1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Rightsizing/Archiving </a:t>
            </a:r>
          </a:p>
          <a:p>
            <a:pPr marL="292431" lvl="1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Data ASSIST by Auritas</a:t>
            </a:r>
          </a:p>
          <a:p>
            <a:pPr marL="292431" lvl="1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SAP ILM</a:t>
            </a:r>
          </a:p>
          <a:p>
            <a:pPr marL="292431" lvl="1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Decommissioning</a:t>
            </a:r>
          </a:p>
          <a:p>
            <a:pPr marL="292431" lvl="1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Data GUARD by Auritas </a:t>
            </a: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2DE02D2A-2415-6F09-32DC-758AA30FF795}"/>
              </a:ext>
            </a:extLst>
          </p:cNvPr>
          <p:cNvSpPr txBox="1"/>
          <p:nvPr/>
        </p:nvSpPr>
        <p:spPr>
          <a:xfrm>
            <a:off x="9271427" y="3889183"/>
            <a:ext cx="2602045" cy="14988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92432" lvl="1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Invoice Management</a:t>
            </a:r>
          </a:p>
          <a:p>
            <a:pPr marL="292432" lvl="1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SAP Ariba </a:t>
            </a:r>
          </a:p>
          <a:p>
            <a:pPr marL="292432" lvl="1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Auritas Intelligent Accrual</a:t>
            </a:r>
          </a:p>
          <a:p>
            <a:pPr marL="292432" lvl="1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ESG reporting </a:t>
            </a:r>
          </a:p>
          <a:p>
            <a:pPr marL="292432" lvl="1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SAP Vertex </a:t>
            </a:r>
          </a:p>
          <a:p>
            <a:pPr marL="292432" lvl="1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SAP Vistex</a:t>
            </a: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7A7153FD-A14B-4F0E-E551-569431DE41D4}"/>
              </a:ext>
            </a:extLst>
          </p:cNvPr>
          <p:cNvSpPr txBox="1"/>
          <p:nvPr/>
        </p:nvSpPr>
        <p:spPr>
          <a:xfrm>
            <a:off x="6301460" y="3884565"/>
            <a:ext cx="2513293" cy="12449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92431" lvl="1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OpenText for SAP Solutions</a:t>
            </a:r>
          </a:p>
          <a:p>
            <a:pPr marL="597247" lvl="2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Extended ECM</a:t>
            </a:r>
          </a:p>
          <a:p>
            <a:pPr marL="597247" lvl="2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Document Presentment</a:t>
            </a:r>
          </a:p>
          <a:p>
            <a:pPr marL="292431" lvl="1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DMS+ by Auritas</a:t>
            </a:r>
          </a:p>
          <a:p>
            <a:pPr marL="292431" lvl="1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Auritas Storage Manager</a:t>
            </a:r>
          </a:p>
        </p:txBody>
      </p:sp>
      <p:sp>
        <p:nvSpPr>
          <p:cNvPr id="28" name="TextBox 17">
            <a:extLst>
              <a:ext uri="{FF2B5EF4-FFF2-40B4-BE49-F238E27FC236}">
                <a16:creationId xmlns:a16="http://schemas.microsoft.com/office/drawing/2014/main" id="{B3704F1C-A990-59FF-AD53-E77941CCB907}"/>
              </a:ext>
            </a:extLst>
          </p:cNvPr>
          <p:cNvSpPr txBox="1"/>
          <p:nvPr/>
        </p:nvSpPr>
        <p:spPr>
          <a:xfrm>
            <a:off x="518984" y="2661756"/>
            <a:ext cx="1901411" cy="467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67"/>
              </a:lnSpc>
            </a:pPr>
            <a:r>
              <a:rPr lang="en-US" b="1">
                <a:solidFill>
                  <a:srgbClr val="1C1D3B"/>
                </a:solidFill>
                <a:latin typeface="Helvetica" pitchFamily="2" charset="0"/>
                <a:ea typeface="Helvetica Bold"/>
                <a:cs typeface="Helvetica Bold"/>
                <a:sym typeface="Helvetica Bold"/>
              </a:rPr>
              <a:t>Data Volume Management </a:t>
            </a:r>
          </a:p>
        </p:txBody>
      </p:sp>
      <p:sp>
        <p:nvSpPr>
          <p:cNvPr id="29" name="TextBox 18">
            <a:extLst>
              <a:ext uri="{FF2B5EF4-FFF2-40B4-BE49-F238E27FC236}">
                <a16:creationId xmlns:a16="http://schemas.microsoft.com/office/drawing/2014/main" id="{9F06137F-AA5B-E187-C6AD-94DC6426194E}"/>
              </a:ext>
            </a:extLst>
          </p:cNvPr>
          <p:cNvSpPr txBox="1"/>
          <p:nvPr/>
        </p:nvSpPr>
        <p:spPr>
          <a:xfrm>
            <a:off x="518984" y="3181045"/>
            <a:ext cx="2575560" cy="4961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83"/>
              </a:lnSpc>
            </a:pPr>
            <a:r>
              <a:rPr lang="en-US" sz="1067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Reduce size and complexity and control data growth across transactional and legacy SAP environments.</a:t>
            </a:r>
          </a:p>
        </p:txBody>
      </p:sp>
      <p:sp>
        <p:nvSpPr>
          <p:cNvPr id="33" name="TextBox 19">
            <a:extLst>
              <a:ext uri="{FF2B5EF4-FFF2-40B4-BE49-F238E27FC236}">
                <a16:creationId xmlns:a16="http://schemas.microsoft.com/office/drawing/2014/main" id="{8EEAD337-A31C-FDEA-9439-4B8A933C14C6}"/>
              </a:ext>
            </a:extLst>
          </p:cNvPr>
          <p:cNvSpPr txBox="1"/>
          <p:nvPr/>
        </p:nvSpPr>
        <p:spPr>
          <a:xfrm>
            <a:off x="3397346" y="2661500"/>
            <a:ext cx="1795021" cy="4676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783"/>
              </a:lnSpc>
            </a:pPr>
            <a:r>
              <a:rPr lang="en-US" b="1">
                <a:solidFill>
                  <a:srgbClr val="1C1D3B"/>
                </a:solidFill>
                <a:latin typeface="Helvetica" pitchFamily="2" charset="0"/>
                <a:ea typeface="Helvetica Bold"/>
                <a:cs typeface="Helvetica Bold"/>
                <a:sym typeface="Helvetica Bold"/>
              </a:rPr>
              <a:t>Data Quality Enablement</a:t>
            </a:r>
          </a:p>
        </p:txBody>
      </p:sp>
      <p:sp>
        <p:nvSpPr>
          <p:cNvPr id="48" name="TextBox 20">
            <a:extLst>
              <a:ext uri="{FF2B5EF4-FFF2-40B4-BE49-F238E27FC236}">
                <a16:creationId xmlns:a16="http://schemas.microsoft.com/office/drawing/2014/main" id="{933835E2-8A9D-E536-AEC0-938C778E722B}"/>
              </a:ext>
            </a:extLst>
          </p:cNvPr>
          <p:cNvSpPr txBox="1"/>
          <p:nvPr/>
        </p:nvSpPr>
        <p:spPr>
          <a:xfrm>
            <a:off x="3397348" y="3884565"/>
            <a:ext cx="2194320" cy="1498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92431" lvl="1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Governance</a:t>
            </a:r>
          </a:p>
          <a:p>
            <a:pPr marL="597247" lvl="2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SAP MDG </a:t>
            </a:r>
          </a:p>
          <a:p>
            <a:pPr marL="597247" lvl="2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SimpleMDG </a:t>
            </a:r>
          </a:p>
          <a:p>
            <a:pPr marL="292431" lvl="1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AI-Ready Enterprise Data</a:t>
            </a:r>
          </a:p>
          <a:p>
            <a:pPr marL="597247" lvl="2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Reltio</a:t>
            </a:r>
          </a:p>
          <a:p>
            <a:pPr marL="597247" lvl="2" indent="-19051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Collibra</a:t>
            </a:r>
          </a:p>
        </p:txBody>
      </p:sp>
      <p:sp>
        <p:nvSpPr>
          <p:cNvPr id="58" name="TextBox 21">
            <a:extLst>
              <a:ext uri="{FF2B5EF4-FFF2-40B4-BE49-F238E27FC236}">
                <a16:creationId xmlns:a16="http://schemas.microsoft.com/office/drawing/2014/main" id="{4CDB50F5-16AA-42C0-588D-A1ADD3B52E0A}"/>
              </a:ext>
            </a:extLst>
          </p:cNvPr>
          <p:cNvSpPr txBox="1"/>
          <p:nvPr/>
        </p:nvSpPr>
        <p:spPr>
          <a:xfrm>
            <a:off x="3397347" y="3180789"/>
            <a:ext cx="2490451" cy="4961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83"/>
              </a:lnSpc>
            </a:pPr>
            <a:r>
              <a:rPr lang="en-US" sz="1067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Cleanse, govern, and unify enterprise data to support trusted transactions, analytics, and AI-driven decision-making.</a:t>
            </a:r>
          </a:p>
        </p:txBody>
      </p:sp>
      <p:sp>
        <p:nvSpPr>
          <p:cNvPr id="59" name="TextBox 22">
            <a:extLst>
              <a:ext uri="{FF2B5EF4-FFF2-40B4-BE49-F238E27FC236}">
                <a16:creationId xmlns:a16="http://schemas.microsoft.com/office/drawing/2014/main" id="{C03C1C02-A18C-6718-66DC-C5442306AAA7}"/>
              </a:ext>
            </a:extLst>
          </p:cNvPr>
          <p:cNvSpPr txBox="1"/>
          <p:nvPr/>
        </p:nvSpPr>
        <p:spPr>
          <a:xfrm>
            <a:off x="9266642" y="2661500"/>
            <a:ext cx="1465394" cy="467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767"/>
              </a:lnSpc>
            </a:pPr>
            <a:r>
              <a:rPr lang="en-US" b="1">
                <a:solidFill>
                  <a:srgbClr val="1C1D3B"/>
                </a:solidFill>
                <a:latin typeface="Helvetica" pitchFamily="2" charset="0"/>
                <a:ea typeface="Helvetica Bold"/>
                <a:cs typeface="Helvetica Bold"/>
                <a:sym typeface="Helvetica Bold"/>
              </a:rPr>
              <a:t>Finance Optimization </a:t>
            </a:r>
          </a:p>
        </p:txBody>
      </p:sp>
      <p:sp>
        <p:nvSpPr>
          <p:cNvPr id="60" name="TextBox 23">
            <a:extLst>
              <a:ext uri="{FF2B5EF4-FFF2-40B4-BE49-F238E27FC236}">
                <a16:creationId xmlns:a16="http://schemas.microsoft.com/office/drawing/2014/main" id="{2E2FAB7D-F7FA-4281-9310-CDCDE7A23C34}"/>
              </a:ext>
            </a:extLst>
          </p:cNvPr>
          <p:cNvSpPr txBox="1"/>
          <p:nvPr/>
        </p:nvSpPr>
        <p:spPr>
          <a:xfrm>
            <a:off x="9266952" y="3180789"/>
            <a:ext cx="2428029" cy="4961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83"/>
              </a:lnSpc>
            </a:pPr>
            <a:r>
              <a:rPr lang="en-US" sz="1067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Automate and optimize AP/AR, invoicing, environmental reporting, tax, and royalty processes and functions.</a:t>
            </a:r>
          </a:p>
        </p:txBody>
      </p:sp>
      <p:sp>
        <p:nvSpPr>
          <p:cNvPr id="61" name="TextBox 24">
            <a:extLst>
              <a:ext uri="{FF2B5EF4-FFF2-40B4-BE49-F238E27FC236}">
                <a16:creationId xmlns:a16="http://schemas.microsoft.com/office/drawing/2014/main" id="{D62B1B55-A7B6-FCB4-8C06-A585E8CD1DCE}"/>
              </a:ext>
            </a:extLst>
          </p:cNvPr>
          <p:cNvSpPr txBox="1"/>
          <p:nvPr/>
        </p:nvSpPr>
        <p:spPr>
          <a:xfrm>
            <a:off x="6301643" y="2661500"/>
            <a:ext cx="1465394" cy="467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767"/>
              </a:lnSpc>
            </a:pPr>
            <a:r>
              <a:rPr lang="en-US" b="1">
                <a:solidFill>
                  <a:srgbClr val="1C1D3B"/>
                </a:solidFill>
                <a:latin typeface="Helvetica" pitchFamily="2" charset="0"/>
                <a:ea typeface="Helvetica Bold"/>
                <a:cs typeface="Helvetica Bold"/>
                <a:sym typeface="Helvetica Bold"/>
              </a:rPr>
              <a:t>Document Management </a:t>
            </a:r>
          </a:p>
        </p:txBody>
      </p:sp>
      <p:sp>
        <p:nvSpPr>
          <p:cNvPr id="62" name="TextBox 25">
            <a:extLst>
              <a:ext uri="{FF2B5EF4-FFF2-40B4-BE49-F238E27FC236}">
                <a16:creationId xmlns:a16="http://schemas.microsoft.com/office/drawing/2014/main" id="{CAAB2B64-B30E-8EC9-10DD-65168C11CE84}"/>
              </a:ext>
            </a:extLst>
          </p:cNvPr>
          <p:cNvSpPr txBox="1"/>
          <p:nvPr/>
        </p:nvSpPr>
        <p:spPr>
          <a:xfrm>
            <a:off x="6301459" y="3180789"/>
            <a:ext cx="2569522" cy="4961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83"/>
              </a:lnSpc>
            </a:pPr>
            <a:r>
              <a:rPr lang="en-US" sz="1067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Centralize, govern and optimize enterprise content for operational efficiency, compliance, and AI readiness.</a:t>
            </a:r>
          </a:p>
        </p:txBody>
      </p:sp>
      <p:cxnSp>
        <p:nvCxnSpPr>
          <p:cNvPr id="1027" name="Straight Connector 1026">
            <a:extLst>
              <a:ext uri="{FF2B5EF4-FFF2-40B4-BE49-F238E27FC236}">
                <a16:creationId xmlns:a16="http://schemas.microsoft.com/office/drawing/2014/main" id="{2C3A0EA6-531F-3338-98DF-B5E0BF7624CB}"/>
              </a:ext>
            </a:extLst>
          </p:cNvPr>
          <p:cNvCxnSpPr>
            <a:cxnSpLocks/>
          </p:cNvCxnSpPr>
          <p:nvPr/>
        </p:nvCxnSpPr>
        <p:spPr>
          <a:xfrm>
            <a:off x="3100701" y="2321675"/>
            <a:ext cx="0" cy="345662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0" name="Straight Connector 1029">
            <a:extLst>
              <a:ext uri="{FF2B5EF4-FFF2-40B4-BE49-F238E27FC236}">
                <a16:creationId xmlns:a16="http://schemas.microsoft.com/office/drawing/2014/main" id="{5D88F402-CFD1-4A16-D1EF-AEFDF3B857A6}"/>
              </a:ext>
            </a:extLst>
          </p:cNvPr>
          <p:cNvCxnSpPr>
            <a:cxnSpLocks/>
          </p:cNvCxnSpPr>
          <p:nvPr/>
        </p:nvCxnSpPr>
        <p:spPr>
          <a:xfrm>
            <a:off x="6057961" y="2321675"/>
            <a:ext cx="0" cy="345662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1" name="Straight Connector 1030">
            <a:extLst>
              <a:ext uri="{FF2B5EF4-FFF2-40B4-BE49-F238E27FC236}">
                <a16:creationId xmlns:a16="http://schemas.microsoft.com/office/drawing/2014/main" id="{6C9B0435-A336-71E8-4F15-AF34C79A4C17}"/>
              </a:ext>
            </a:extLst>
          </p:cNvPr>
          <p:cNvCxnSpPr>
            <a:cxnSpLocks/>
          </p:cNvCxnSpPr>
          <p:nvPr/>
        </p:nvCxnSpPr>
        <p:spPr>
          <a:xfrm>
            <a:off x="9015221" y="2321675"/>
            <a:ext cx="0" cy="345662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36" name="Picture 1035">
            <a:extLst>
              <a:ext uri="{FF2B5EF4-FFF2-40B4-BE49-F238E27FC236}">
                <a16:creationId xmlns:a16="http://schemas.microsoft.com/office/drawing/2014/main" id="{87AB9F2A-D9DD-B50D-A667-047384E551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0966" y="4721709"/>
            <a:ext cx="149035" cy="149035"/>
          </a:xfrm>
          <a:prstGeom prst="rect">
            <a:avLst/>
          </a:prstGeom>
        </p:spPr>
      </p:pic>
      <p:pic>
        <p:nvPicPr>
          <p:cNvPr id="1037" name="Picture 1036" descr="Microsoft Azure Logo et symbole, sens, histoire, PNG, marque">
            <a:extLst>
              <a:ext uri="{FF2B5EF4-FFF2-40B4-BE49-F238E27FC236}">
                <a16:creationId xmlns:a16="http://schemas.microsoft.com/office/drawing/2014/main" id="{C2D9657E-592E-C723-339E-B3788E6823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587113" y="6403210"/>
            <a:ext cx="871255" cy="259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6" descr="Accusoft | Home">
            <a:extLst>
              <a:ext uri="{FF2B5EF4-FFF2-40B4-BE49-F238E27FC236}">
                <a16:creationId xmlns:a16="http://schemas.microsoft.com/office/drawing/2014/main" id="{0205ABD3-48C5-A34D-0C25-7372AB027A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59194" y="6416446"/>
            <a:ext cx="971400" cy="233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2" descr="Homepage - Schoolupdate">
            <a:extLst>
              <a:ext uri="{FF2B5EF4-FFF2-40B4-BE49-F238E27FC236}">
                <a16:creationId xmlns:a16="http://schemas.microsoft.com/office/drawing/2014/main" id="{5F2402EE-1531-3621-4B6A-984ACCB0B5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11209" y="6414362"/>
            <a:ext cx="915662" cy="237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40" name="Group 12">
            <a:extLst>
              <a:ext uri="{FF2B5EF4-FFF2-40B4-BE49-F238E27FC236}">
                <a16:creationId xmlns:a16="http://schemas.microsoft.com/office/drawing/2014/main" id="{506DCF4D-21B7-08E5-F14E-C186F7C9DA42}"/>
              </a:ext>
            </a:extLst>
          </p:cNvPr>
          <p:cNvGrpSpPr/>
          <p:nvPr/>
        </p:nvGrpSpPr>
        <p:grpSpPr>
          <a:xfrm>
            <a:off x="616789" y="6340624"/>
            <a:ext cx="668083" cy="384782"/>
            <a:chOff x="0" y="0"/>
            <a:chExt cx="1515902" cy="873083"/>
          </a:xfrm>
        </p:grpSpPr>
        <p:grpSp>
          <p:nvGrpSpPr>
            <p:cNvPr id="1041" name="Group 13">
              <a:extLst>
                <a:ext uri="{FF2B5EF4-FFF2-40B4-BE49-F238E27FC236}">
                  <a16:creationId xmlns:a16="http://schemas.microsoft.com/office/drawing/2014/main" id="{2C97ECF2-A726-3F90-2E0A-8758DFB5C126}"/>
                </a:ext>
              </a:extLst>
            </p:cNvPr>
            <p:cNvGrpSpPr/>
            <p:nvPr/>
          </p:nvGrpSpPr>
          <p:grpSpPr>
            <a:xfrm>
              <a:off x="11897" y="28282"/>
              <a:ext cx="812816" cy="435871"/>
              <a:chOff x="0" y="0"/>
              <a:chExt cx="514173" cy="275724"/>
            </a:xfrm>
          </p:grpSpPr>
          <p:sp>
            <p:nvSpPr>
              <p:cNvPr id="1046" name="Freeform 14">
                <a:extLst>
                  <a:ext uri="{FF2B5EF4-FFF2-40B4-BE49-F238E27FC236}">
                    <a16:creationId xmlns:a16="http://schemas.microsoft.com/office/drawing/2014/main" id="{075F028E-9439-808E-72CD-52236B0CD28D}"/>
                  </a:ext>
                </a:extLst>
              </p:cNvPr>
              <p:cNvSpPr/>
              <p:nvPr/>
            </p:nvSpPr>
            <p:spPr>
              <a:xfrm>
                <a:off x="0" y="0"/>
                <a:ext cx="514173" cy="275724"/>
              </a:xfrm>
              <a:custGeom>
                <a:avLst/>
                <a:gdLst/>
                <a:ahLst/>
                <a:cxnLst/>
                <a:rect l="l" t="t" r="r" b="b"/>
                <a:pathLst>
                  <a:path w="514173" h="275724">
                    <a:moveTo>
                      <a:pt x="0" y="0"/>
                    </a:moveTo>
                    <a:lnTo>
                      <a:pt x="514173" y="0"/>
                    </a:lnTo>
                    <a:lnTo>
                      <a:pt x="514173" y="275724"/>
                    </a:lnTo>
                    <a:lnTo>
                      <a:pt x="0" y="27572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 sz="1200">
                  <a:latin typeface="Helvetica" pitchFamily="2" charset="0"/>
                </a:endParaRPr>
              </a:p>
            </p:txBody>
          </p:sp>
          <p:sp>
            <p:nvSpPr>
              <p:cNvPr id="1047" name="TextBox 15">
                <a:extLst>
                  <a:ext uri="{FF2B5EF4-FFF2-40B4-BE49-F238E27FC236}">
                    <a16:creationId xmlns:a16="http://schemas.microsoft.com/office/drawing/2014/main" id="{599A1E43-14F4-6CC9-AACB-ABFAB5AD774F}"/>
                  </a:ext>
                </a:extLst>
              </p:cNvPr>
              <p:cNvSpPr txBox="1"/>
              <p:nvPr/>
            </p:nvSpPr>
            <p:spPr>
              <a:xfrm>
                <a:off x="0" y="47625"/>
                <a:ext cx="812800" cy="7651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379"/>
                  </a:lnSpc>
                </a:pPr>
                <a:endParaRPr sz="1200">
                  <a:latin typeface="Helvetica" pitchFamily="2" charset="0"/>
                </a:endParaRPr>
              </a:p>
            </p:txBody>
          </p:sp>
        </p:grpSp>
        <p:grpSp>
          <p:nvGrpSpPr>
            <p:cNvPr id="1042" name="Group 16">
              <a:extLst>
                <a:ext uri="{FF2B5EF4-FFF2-40B4-BE49-F238E27FC236}">
                  <a16:creationId xmlns:a16="http://schemas.microsoft.com/office/drawing/2014/main" id="{5F8BDD96-C05B-BE9D-4892-B566E7DE5E0E}"/>
                </a:ext>
              </a:extLst>
            </p:cNvPr>
            <p:cNvGrpSpPr/>
            <p:nvPr/>
          </p:nvGrpSpPr>
          <p:grpSpPr>
            <a:xfrm>
              <a:off x="670767" y="404144"/>
              <a:ext cx="812816" cy="435871"/>
              <a:chOff x="0" y="0"/>
              <a:chExt cx="514173" cy="275724"/>
            </a:xfrm>
          </p:grpSpPr>
          <p:sp>
            <p:nvSpPr>
              <p:cNvPr id="1044" name="Freeform 17">
                <a:extLst>
                  <a:ext uri="{FF2B5EF4-FFF2-40B4-BE49-F238E27FC236}">
                    <a16:creationId xmlns:a16="http://schemas.microsoft.com/office/drawing/2014/main" id="{D962D5EF-AA27-DBE7-01F7-7CE6C11F37D2}"/>
                  </a:ext>
                </a:extLst>
              </p:cNvPr>
              <p:cNvSpPr/>
              <p:nvPr/>
            </p:nvSpPr>
            <p:spPr>
              <a:xfrm>
                <a:off x="0" y="0"/>
                <a:ext cx="514173" cy="275724"/>
              </a:xfrm>
              <a:custGeom>
                <a:avLst/>
                <a:gdLst/>
                <a:ahLst/>
                <a:cxnLst/>
                <a:rect l="l" t="t" r="r" b="b"/>
                <a:pathLst>
                  <a:path w="514173" h="275724">
                    <a:moveTo>
                      <a:pt x="0" y="0"/>
                    </a:moveTo>
                    <a:lnTo>
                      <a:pt x="514173" y="0"/>
                    </a:lnTo>
                    <a:lnTo>
                      <a:pt x="514173" y="275724"/>
                    </a:lnTo>
                    <a:lnTo>
                      <a:pt x="0" y="27572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 sz="1200">
                  <a:latin typeface="Helvetica" pitchFamily="2" charset="0"/>
                </a:endParaRPr>
              </a:p>
            </p:txBody>
          </p:sp>
          <p:sp>
            <p:nvSpPr>
              <p:cNvPr id="1045" name="TextBox 18">
                <a:extLst>
                  <a:ext uri="{FF2B5EF4-FFF2-40B4-BE49-F238E27FC236}">
                    <a16:creationId xmlns:a16="http://schemas.microsoft.com/office/drawing/2014/main" id="{086819E2-C33A-7902-E258-FD0A783C8878}"/>
                  </a:ext>
                </a:extLst>
              </p:cNvPr>
              <p:cNvSpPr txBox="1"/>
              <p:nvPr/>
            </p:nvSpPr>
            <p:spPr>
              <a:xfrm>
                <a:off x="0" y="47625"/>
                <a:ext cx="812800" cy="7651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379"/>
                  </a:lnSpc>
                </a:pPr>
                <a:endParaRPr sz="1200">
                  <a:latin typeface="Helvetica" pitchFamily="2" charset="0"/>
                </a:endParaRPr>
              </a:p>
            </p:txBody>
          </p:sp>
        </p:grpSp>
        <p:sp>
          <p:nvSpPr>
            <p:cNvPr id="1043" name="Freeform 19">
              <a:extLst>
                <a:ext uri="{FF2B5EF4-FFF2-40B4-BE49-F238E27FC236}">
                  <a16:creationId xmlns:a16="http://schemas.microsoft.com/office/drawing/2014/main" id="{DD584EF8-B953-F666-1CED-5F0073ABDCA4}"/>
                </a:ext>
              </a:extLst>
            </p:cNvPr>
            <p:cNvSpPr/>
            <p:nvPr/>
          </p:nvSpPr>
          <p:spPr>
            <a:xfrm>
              <a:off x="0" y="0"/>
              <a:ext cx="1515902" cy="873083"/>
            </a:xfrm>
            <a:custGeom>
              <a:avLst/>
              <a:gdLst/>
              <a:ahLst/>
              <a:cxnLst/>
              <a:rect l="l" t="t" r="r" b="b"/>
              <a:pathLst>
                <a:path w="1515902" h="873083">
                  <a:moveTo>
                    <a:pt x="0" y="0"/>
                  </a:moveTo>
                  <a:lnTo>
                    <a:pt x="1515902" y="0"/>
                  </a:lnTo>
                  <a:lnTo>
                    <a:pt x="1515902" y="873083"/>
                  </a:lnTo>
                  <a:lnTo>
                    <a:pt x="0" y="8730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Helvetica" pitchFamily="2" charset="0"/>
              </a:endParaRPr>
            </a:p>
          </p:txBody>
        </p:sp>
      </p:grpSp>
      <p:pic>
        <p:nvPicPr>
          <p:cNvPr id="1048" name="Picture 2">
            <a:extLst>
              <a:ext uri="{FF2B5EF4-FFF2-40B4-BE49-F238E27FC236}">
                <a16:creationId xmlns:a16="http://schemas.microsoft.com/office/drawing/2014/main" id="{7C7C715F-681B-5300-A575-B66C350F8C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3197" y="6394150"/>
            <a:ext cx="463183" cy="277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49" name="Group 1048">
            <a:extLst>
              <a:ext uri="{FF2B5EF4-FFF2-40B4-BE49-F238E27FC236}">
                <a16:creationId xmlns:a16="http://schemas.microsoft.com/office/drawing/2014/main" id="{3EEBB51B-93BB-D7DA-9D58-97DDA817DE85}"/>
              </a:ext>
            </a:extLst>
          </p:cNvPr>
          <p:cNvGrpSpPr/>
          <p:nvPr/>
        </p:nvGrpSpPr>
        <p:grpSpPr>
          <a:xfrm>
            <a:off x="3144388" y="6315537"/>
            <a:ext cx="513219" cy="434975"/>
            <a:chOff x="14275283" y="8309471"/>
            <a:chExt cx="769828" cy="652462"/>
          </a:xfrm>
        </p:grpSpPr>
        <p:pic>
          <p:nvPicPr>
            <p:cNvPr id="1050" name="Picture 4">
              <a:extLst>
                <a:ext uri="{FF2B5EF4-FFF2-40B4-BE49-F238E27FC236}">
                  <a16:creationId xmlns:a16="http://schemas.microsoft.com/office/drawing/2014/main" id="{8CD89530-2D61-B69C-3F04-F9CB1114CA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75283" y="8309471"/>
              <a:ext cx="733164" cy="3629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51" name="TextBox 34">
              <a:extLst>
                <a:ext uri="{FF2B5EF4-FFF2-40B4-BE49-F238E27FC236}">
                  <a16:creationId xmlns:a16="http://schemas.microsoft.com/office/drawing/2014/main" id="{D515766A-6B09-BF2D-4EE0-C67915DEC6C7}"/>
                </a:ext>
              </a:extLst>
            </p:cNvPr>
            <p:cNvSpPr txBox="1"/>
            <p:nvPr/>
          </p:nvSpPr>
          <p:spPr>
            <a:xfrm>
              <a:off x="14281843" y="8633477"/>
              <a:ext cx="763268" cy="32845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050" b="1" i="1" dirty="0">
                  <a:solidFill>
                    <a:srgbClr val="00A3E9"/>
                  </a:solidFill>
                  <a:latin typeface="Helvetica" pitchFamily="2" charset="0"/>
                </a:rPr>
                <a:t>CC</a:t>
              </a:r>
              <a:r>
                <a:rPr lang="en-US" sz="1050" i="1" dirty="0">
                  <a:solidFill>
                    <a:srgbClr val="00A3E9"/>
                  </a:solidFill>
                  <a:latin typeface="Helvetica" pitchFamily="2" charset="0"/>
                </a:rPr>
                <a:t>Flex</a:t>
              </a:r>
            </a:p>
          </p:txBody>
        </p:sp>
      </p:grpSp>
      <p:grpSp>
        <p:nvGrpSpPr>
          <p:cNvPr id="1052" name="Group 1051">
            <a:extLst>
              <a:ext uri="{FF2B5EF4-FFF2-40B4-BE49-F238E27FC236}">
                <a16:creationId xmlns:a16="http://schemas.microsoft.com/office/drawing/2014/main" id="{0D36E202-4997-F398-A150-4EA3279F06CB}"/>
              </a:ext>
            </a:extLst>
          </p:cNvPr>
          <p:cNvGrpSpPr/>
          <p:nvPr/>
        </p:nvGrpSpPr>
        <p:grpSpPr>
          <a:xfrm>
            <a:off x="2006168" y="6349551"/>
            <a:ext cx="584633" cy="533791"/>
            <a:chOff x="14275283" y="7331526"/>
            <a:chExt cx="876949" cy="800685"/>
          </a:xfrm>
        </p:grpSpPr>
        <p:pic>
          <p:nvPicPr>
            <p:cNvPr id="1053" name="Picture 4">
              <a:extLst>
                <a:ext uri="{FF2B5EF4-FFF2-40B4-BE49-F238E27FC236}">
                  <a16:creationId xmlns:a16="http://schemas.microsoft.com/office/drawing/2014/main" id="{510AF19A-BDE3-E7EE-38B2-B2C2827E46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79132" y="7331526"/>
              <a:ext cx="733164" cy="3629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54" name="TextBox 34">
              <a:extLst>
                <a:ext uri="{FF2B5EF4-FFF2-40B4-BE49-F238E27FC236}">
                  <a16:creationId xmlns:a16="http://schemas.microsoft.com/office/drawing/2014/main" id="{9FB12F80-DA28-F7D0-C6C2-6568127F8565}"/>
                </a:ext>
              </a:extLst>
            </p:cNvPr>
            <p:cNvSpPr txBox="1"/>
            <p:nvPr/>
          </p:nvSpPr>
          <p:spPr>
            <a:xfrm>
              <a:off x="14275283" y="7671027"/>
              <a:ext cx="876949" cy="46118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700" b="1" dirty="0">
                  <a:solidFill>
                    <a:srgbClr val="00A3E9"/>
                  </a:solidFill>
                  <a:latin typeface="Helvetica" pitchFamily="2" charset="0"/>
                </a:rPr>
                <a:t>Partner</a:t>
              </a:r>
              <a:r>
                <a:rPr lang="en-US" sz="700" dirty="0">
                  <a:solidFill>
                    <a:srgbClr val="00A3E9"/>
                  </a:solidFill>
                  <a:latin typeface="Helvetica" pitchFamily="2" charset="0"/>
                </a:rPr>
                <a:t>Edge</a:t>
              </a:r>
              <a:r>
                <a:rPr lang="en-US" sz="700" baseline="30000" dirty="0">
                  <a:solidFill>
                    <a:srgbClr val="00A3E9"/>
                  </a:solidFill>
                  <a:latin typeface="Helvetica" pitchFamily="2" charset="0"/>
                </a:rPr>
                <a:t>®</a:t>
              </a:r>
              <a:r>
                <a:rPr lang="en-US" sz="700" dirty="0">
                  <a:solidFill>
                    <a:srgbClr val="00A3E9"/>
                  </a:solidFill>
                  <a:latin typeface="Helvetica" pitchFamily="2" charset="0"/>
                </a:rPr>
                <a:t> </a:t>
              </a:r>
            </a:p>
          </p:txBody>
        </p:sp>
      </p:grpSp>
      <p:pic>
        <p:nvPicPr>
          <p:cNvPr id="1055" name="Picture 1054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14623AFA-F87D-BD0F-8614-97B4DA4ABCC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1701" y="6321190"/>
            <a:ext cx="1263099" cy="423648"/>
          </a:xfrm>
          <a:prstGeom prst="rect">
            <a:avLst/>
          </a:prstGeom>
        </p:spPr>
      </p:pic>
      <p:pic>
        <p:nvPicPr>
          <p:cNvPr id="1056" name="Picture 1055" descr="A black background with blue and green text&#10;&#10;AI-generated content may be incorrect.">
            <a:extLst>
              <a:ext uri="{FF2B5EF4-FFF2-40B4-BE49-F238E27FC236}">
                <a16:creationId xmlns:a16="http://schemas.microsoft.com/office/drawing/2014/main" id="{8FA00E08-9818-22F5-0B55-BD9047F9F49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438" y="6278592"/>
            <a:ext cx="508846" cy="50884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FE832D3-F3F6-B7E7-F36D-7FD88735A3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6555" y="4706137"/>
            <a:ext cx="149035" cy="14903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92FDD6-4B85-FF8A-6EA1-ADEC3C70E8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149" y="4962723"/>
            <a:ext cx="149035" cy="1490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FA980F4-ACE2-A24F-0360-9624136EA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6079" y="4200220"/>
            <a:ext cx="149035" cy="1490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C4115F9-255D-2F84-8877-62A1557098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220" y="4962723"/>
            <a:ext cx="149035" cy="14903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3C38037-1AEB-C3E2-6A94-2334C4E7AA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7454" y="4463450"/>
            <a:ext cx="149035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336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4764309"/>
            <a:ext cx="12192000" cy="2093691"/>
            <a:chOff x="0" y="0"/>
            <a:chExt cx="23943576" cy="430844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943576" cy="4308448"/>
            </a:xfrm>
            <a:custGeom>
              <a:avLst/>
              <a:gdLst/>
              <a:ahLst/>
              <a:cxnLst/>
              <a:rect l="l" t="t" r="r" b="b"/>
              <a:pathLst>
                <a:path w="23943576" h="4308448">
                  <a:moveTo>
                    <a:pt x="0" y="0"/>
                  </a:moveTo>
                  <a:lnTo>
                    <a:pt x="23943576" y="0"/>
                  </a:lnTo>
                  <a:lnTo>
                    <a:pt x="23943576" y="4308448"/>
                  </a:lnTo>
                  <a:lnTo>
                    <a:pt x="0" y="4308448"/>
                  </a:lnTo>
                  <a:close/>
                </a:path>
              </a:pathLst>
            </a:custGeom>
            <a:solidFill>
              <a:srgbClr val="1C1D3B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23943576" cy="4327498"/>
            </a:xfrm>
            <a:prstGeom prst="rect">
              <a:avLst/>
            </a:prstGeom>
          </p:spPr>
          <p:txBody>
            <a:bodyPr lIns="5304" tIns="5304" rIns="5304" bIns="5304" rtlCol="0" anchor="ctr"/>
            <a:lstStyle/>
            <a:p>
              <a:pPr algn="ctr">
                <a:lnSpc>
                  <a:spcPts val="760"/>
                </a:lnSpc>
              </a:pPr>
              <a:endParaRPr sz="1200"/>
            </a:p>
          </p:txBody>
        </p:sp>
      </p:grpSp>
      <p:sp>
        <p:nvSpPr>
          <p:cNvPr id="6" name="Freeform 6"/>
          <p:cNvSpPr/>
          <p:nvPr/>
        </p:nvSpPr>
        <p:spPr>
          <a:xfrm>
            <a:off x="11364127" y="5561182"/>
            <a:ext cx="367901" cy="368571"/>
          </a:xfrm>
          <a:custGeom>
            <a:avLst/>
            <a:gdLst/>
            <a:ahLst/>
            <a:cxnLst/>
            <a:rect l="l" t="t" r="r" b="b"/>
            <a:pathLst>
              <a:path w="551852" h="552857">
                <a:moveTo>
                  <a:pt x="0" y="0"/>
                </a:moveTo>
                <a:lnTo>
                  <a:pt x="551852" y="0"/>
                </a:lnTo>
                <a:lnTo>
                  <a:pt x="551852" y="552857"/>
                </a:lnTo>
                <a:lnTo>
                  <a:pt x="0" y="5528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7" name="Freeform 7"/>
          <p:cNvSpPr/>
          <p:nvPr/>
        </p:nvSpPr>
        <p:spPr>
          <a:xfrm>
            <a:off x="10389002" y="5589242"/>
            <a:ext cx="416601" cy="312451"/>
          </a:xfrm>
          <a:custGeom>
            <a:avLst/>
            <a:gdLst/>
            <a:ahLst/>
            <a:cxnLst/>
            <a:rect l="l" t="t" r="r" b="b"/>
            <a:pathLst>
              <a:path w="624901" h="468676">
                <a:moveTo>
                  <a:pt x="0" y="0"/>
                </a:moveTo>
                <a:lnTo>
                  <a:pt x="624902" y="0"/>
                </a:lnTo>
                <a:lnTo>
                  <a:pt x="624902" y="468676"/>
                </a:lnTo>
                <a:lnTo>
                  <a:pt x="0" y="4686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8" name="Freeform 8"/>
          <p:cNvSpPr/>
          <p:nvPr/>
        </p:nvSpPr>
        <p:spPr>
          <a:xfrm>
            <a:off x="7344225" y="5571500"/>
            <a:ext cx="237899" cy="347934"/>
          </a:xfrm>
          <a:custGeom>
            <a:avLst/>
            <a:gdLst/>
            <a:ahLst/>
            <a:cxnLst/>
            <a:rect l="l" t="t" r="r" b="b"/>
            <a:pathLst>
              <a:path w="356849" h="521901">
                <a:moveTo>
                  <a:pt x="0" y="0"/>
                </a:moveTo>
                <a:lnTo>
                  <a:pt x="356850" y="0"/>
                </a:lnTo>
                <a:lnTo>
                  <a:pt x="356850" y="521901"/>
                </a:lnTo>
                <a:lnTo>
                  <a:pt x="0" y="5219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9" name="Freeform 9"/>
          <p:cNvSpPr/>
          <p:nvPr/>
        </p:nvSpPr>
        <p:spPr>
          <a:xfrm>
            <a:off x="2400760" y="5576439"/>
            <a:ext cx="305519" cy="338057"/>
          </a:xfrm>
          <a:custGeom>
            <a:avLst/>
            <a:gdLst/>
            <a:ahLst/>
            <a:cxnLst/>
            <a:rect l="l" t="t" r="r" b="b"/>
            <a:pathLst>
              <a:path w="458278" h="507085">
                <a:moveTo>
                  <a:pt x="0" y="0"/>
                </a:moveTo>
                <a:lnTo>
                  <a:pt x="458279" y="0"/>
                </a:lnTo>
                <a:lnTo>
                  <a:pt x="458279" y="507085"/>
                </a:lnTo>
                <a:lnTo>
                  <a:pt x="0" y="5070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0" name="Freeform 10"/>
          <p:cNvSpPr/>
          <p:nvPr/>
        </p:nvSpPr>
        <p:spPr>
          <a:xfrm>
            <a:off x="3366575" y="5542582"/>
            <a:ext cx="209479" cy="405770"/>
          </a:xfrm>
          <a:custGeom>
            <a:avLst/>
            <a:gdLst/>
            <a:ahLst/>
            <a:cxnLst/>
            <a:rect l="l" t="t" r="r" b="b"/>
            <a:pathLst>
              <a:path w="314218" h="608655">
                <a:moveTo>
                  <a:pt x="0" y="0"/>
                </a:moveTo>
                <a:lnTo>
                  <a:pt x="314218" y="0"/>
                </a:lnTo>
                <a:lnTo>
                  <a:pt x="314218" y="608655"/>
                </a:lnTo>
                <a:lnTo>
                  <a:pt x="0" y="6086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1" name="Freeform 11"/>
          <p:cNvSpPr/>
          <p:nvPr/>
        </p:nvSpPr>
        <p:spPr>
          <a:xfrm>
            <a:off x="8325075" y="5562848"/>
            <a:ext cx="389587" cy="365237"/>
          </a:xfrm>
          <a:custGeom>
            <a:avLst/>
            <a:gdLst/>
            <a:ahLst/>
            <a:cxnLst/>
            <a:rect l="l" t="t" r="r" b="b"/>
            <a:pathLst>
              <a:path w="584380" h="547856">
                <a:moveTo>
                  <a:pt x="0" y="0"/>
                </a:moveTo>
                <a:lnTo>
                  <a:pt x="584380" y="0"/>
                </a:lnTo>
                <a:lnTo>
                  <a:pt x="584380" y="547857"/>
                </a:lnTo>
                <a:lnTo>
                  <a:pt x="0" y="5478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2" name="Freeform 12"/>
          <p:cNvSpPr/>
          <p:nvPr/>
        </p:nvSpPr>
        <p:spPr>
          <a:xfrm>
            <a:off x="508747" y="5597904"/>
            <a:ext cx="424736" cy="295127"/>
          </a:xfrm>
          <a:custGeom>
            <a:avLst/>
            <a:gdLst/>
            <a:ahLst/>
            <a:cxnLst/>
            <a:rect l="l" t="t" r="r" b="b"/>
            <a:pathLst>
              <a:path w="637104" h="442691">
                <a:moveTo>
                  <a:pt x="0" y="0"/>
                </a:moveTo>
                <a:lnTo>
                  <a:pt x="637104" y="0"/>
                </a:lnTo>
                <a:lnTo>
                  <a:pt x="637104" y="442691"/>
                </a:lnTo>
                <a:lnTo>
                  <a:pt x="0" y="4426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30530" t="-66341" r="-30050" b="-64759"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3" name="Freeform 13"/>
          <p:cNvSpPr/>
          <p:nvPr/>
        </p:nvSpPr>
        <p:spPr>
          <a:xfrm>
            <a:off x="1543015" y="5585444"/>
            <a:ext cx="311646" cy="320047"/>
          </a:xfrm>
          <a:custGeom>
            <a:avLst/>
            <a:gdLst/>
            <a:ahLst/>
            <a:cxnLst/>
            <a:rect l="l" t="t" r="r" b="b"/>
            <a:pathLst>
              <a:path w="467469" h="480071">
                <a:moveTo>
                  <a:pt x="0" y="0"/>
                </a:moveTo>
                <a:lnTo>
                  <a:pt x="467468" y="0"/>
                </a:lnTo>
                <a:lnTo>
                  <a:pt x="467468" y="480071"/>
                </a:lnTo>
                <a:lnTo>
                  <a:pt x="0" y="4800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4" name="Freeform 14"/>
          <p:cNvSpPr/>
          <p:nvPr/>
        </p:nvSpPr>
        <p:spPr>
          <a:xfrm>
            <a:off x="4255418" y="5567174"/>
            <a:ext cx="309905" cy="356585"/>
          </a:xfrm>
          <a:custGeom>
            <a:avLst/>
            <a:gdLst/>
            <a:ahLst/>
            <a:cxnLst/>
            <a:rect l="l" t="t" r="r" b="b"/>
            <a:pathLst>
              <a:path w="464858" h="534878">
                <a:moveTo>
                  <a:pt x="0" y="0"/>
                </a:moveTo>
                <a:lnTo>
                  <a:pt x="464858" y="0"/>
                </a:lnTo>
                <a:lnTo>
                  <a:pt x="464858" y="534879"/>
                </a:lnTo>
                <a:lnTo>
                  <a:pt x="0" y="5348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5" name="Freeform 15"/>
          <p:cNvSpPr/>
          <p:nvPr/>
        </p:nvSpPr>
        <p:spPr>
          <a:xfrm>
            <a:off x="6206702" y="5558903"/>
            <a:ext cx="369398" cy="373129"/>
          </a:xfrm>
          <a:custGeom>
            <a:avLst/>
            <a:gdLst/>
            <a:ahLst/>
            <a:cxnLst/>
            <a:rect l="l" t="t" r="r" b="b"/>
            <a:pathLst>
              <a:path w="554097" h="559694">
                <a:moveTo>
                  <a:pt x="0" y="0"/>
                </a:moveTo>
                <a:lnTo>
                  <a:pt x="554096" y="0"/>
                </a:lnTo>
                <a:lnTo>
                  <a:pt x="554096" y="559693"/>
                </a:lnTo>
                <a:lnTo>
                  <a:pt x="0" y="5596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6" name="Freeform 16"/>
          <p:cNvSpPr/>
          <p:nvPr/>
        </p:nvSpPr>
        <p:spPr>
          <a:xfrm>
            <a:off x="9349661" y="5565790"/>
            <a:ext cx="410691" cy="359355"/>
          </a:xfrm>
          <a:custGeom>
            <a:avLst/>
            <a:gdLst/>
            <a:ahLst/>
            <a:cxnLst/>
            <a:rect l="l" t="t" r="r" b="b"/>
            <a:pathLst>
              <a:path w="616036" h="539032">
                <a:moveTo>
                  <a:pt x="0" y="0"/>
                </a:moveTo>
                <a:lnTo>
                  <a:pt x="616036" y="0"/>
                </a:lnTo>
                <a:lnTo>
                  <a:pt x="616036" y="539031"/>
                </a:lnTo>
                <a:lnTo>
                  <a:pt x="0" y="5390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7" name="Freeform 17"/>
          <p:cNvSpPr/>
          <p:nvPr/>
        </p:nvSpPr>
        <p:spPr>
          <a:xfrm>
            <a:off x="5200323" y="5572478"/>
            <a:ext cx="345979" cy="345979"/>
          </a:xfrm>
          <a:custGeom>
            <a:avLst/>
            <a:gdLst/>
            <a:ahLst/>
            <a:cxnLst/>
            <a:rect l="l" t="t" r="r" b="b"/>
            <a:pathLst>
              <a:path w="518968" h="518968">
                <a:moveTo>
                  <a:pt x="0" y="0"/>
                </a:moveTo>
                <a:lnTo>
                  <a:pt x="518968" y="0"/>
                </a:lnTo>
                <a:lnTo>
                  <a:pt x="518968" y="518968"/>
                </a:lnTo>
                <a:lnTo>
                  <a:pt x="0" y="5189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8" name="Freeform 18"/>
          <p:cNvSpPr/>
          <p:nvPr/>
        </p:nvSpPr>
        <p:spPr>
          <a:xfrm>
            <a:off x="305616" y="6062780"/>
            <a:ext cx="11666093" cy="403453"/>
          </a:xfrm>
          <a:custGeom>
            <a:avLst/>
            <a:gdLst/>
            <a:ahLst/>
            <a:cxnLst/>
            <a:rect l="l" t="t" r="r" b="b"/>
            <a:pathLst>
              <a:path w="17499140" h="605179">
                <a:moveTo>
                  <a:pt x="0" y="0"/>
                </a:moveTo>
                <a:lnTo>
                  <a:pt x="17499140" y="0"/>
                </a:lnTo>
                <a:lnTo>
                  <a:pt x="17499140" y="605178"/>
                </a:lnTo>
                <a:lnTo>
                  <a:pt x="0" y="605178"/>
                </a:lnTo>
                <a:lnTo>
                  <a:pt x="0" y="0"/>
                </a:lnTo>
                <a:close/>
              </a:path>
            </a:pathLst>
          </a:cu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20" name="TextBox 20"/>
          <p:cNvSpPr txBox="1"/>
          <p:nvPr/>
        </p:nvSpPr>
        <p:spPr>
          <a:xfrm>
            <a:off x="4019931" y="4997875"/>
            <a:ext cx="4152139" cy="19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9"/>
              </a:lnSpc>
            </a:pPr>
            <a:r>
              <a:rPr lang="en-US" sz="1324" spc="-13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Services Across Multiple Industries – Verticals:</a:t>
            </a:r>
          </a:p>
        </p:txBody>
      </p:sp>
      <p:grpSp>
        <p:nvGrpSpPr>
          <p:cNvPr id="24" name="Group 24"/>
          <p:cNvGrpSpPr/>
          <p:nvPr/>
        </p:nvGrpSpPr>
        <p:grpSpPr>
          <a:xfrm rot="-5400000">
            <a:off x="6067388" y="-1335547"/>
            <a:ext cx="57225" cy="12192000"/>
            <a:chOff x="0" y="0"/>
            <a:chExt cx="22608" cy="481659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608" cy="4816592"/>
            </a:xfrm>
            <a:custGeom>
              <a:avLst/>
              <a:gdLst/>
              <a:ahLst/>
              <a:cxnLst/>
              <a:rect l="l" t="t" r="r" b="b"/>
              <a:pathLst>
                <a:path w="22608" h="4816592">
                  <a:moveTo>
                    <a:pt x="0" y="0"/>
                  </a:moveTo>
                  <a:lnTo>
                    <a:pt x="22608" y="0"/>
                  </a:lnTo>
                  <a:lnTo>
                    <a:pt x="22608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D40B0B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47625"/>
              <a:ext cx="22608" cy="476896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379"/>
                </a:lnSpc>
              </a:pPr>
              <a:endParaRPr sz="1200" dirty="0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27872" y="1523534"/>
            <a:ext cx="10536253" cy="3000233"/>
            <a:chOff x="0" y="0"/>
            <a:chExt cx="21072507" cy="6000466"/>
          </a:xfrm>
        </p:grpSpPr>
        <p:sp>
          <p:nvSpPr>
            <p:cNvPr id="28" name="Freeform 28"/>
            <p:cNvSpPr/>
            <p:nvPr/>
          </p:nvSpPr>
          <p:spPr>
            <a:xfrm>
              <a:off x="283107" y="167199"/>
              <a:ext cx="2862667" cy="1668897"/>
            </a:xfrm>
            <a:custGeom>
              <a:avLst/>
              <a:gdLst/>
              <a:ahLst/>
              <a:cxnLst/>
              <a:rect l="l" t="t" r="r" b="b"/>
              <a:pathLst>
                <a:path w="2862667" h="1668897">
                  <a:moveTo>
                    <a:pt x="0" y="0"/>
                  </a:moveTo>
                  <a:lnTo>
                    <a:pt x="2862667" y="0"/>
                  </a:lnTo>
                  <a:lnTo>
                    <a:pt x="2862667" y="1668897"/>
                  </a:lnTo>
                  <a:lnTo>
                    <a:pt x="0" y="16688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17851494" y="0"/>
              <a:ext cx="2977952" cy="1931649"/>
            </a:xfrm>
            <a:custGeom>
              <a:avLst/>
              <a:gdLst/>
              <a:ahLst/>
              <a:cxnLst/>
              <a:rect l="l" t="t" r="r" b="b"/>
              <a:pathLst>
                <a:path w="2977952" h="1931649">
                  <a:moveTo>
                    <a:pt x="0" y="0"/>
                  </a:moveTo>
                  <a:lnTo>
                    <a:pt x="2977952" y="0"/>
                  </a:lnTo>
                  <a:lnTo>
                    <a:pt x="2977952" y="1931649"/>
                  </a:lnTo>
                  <a:lnTo>
                    <a:pt x="0" y="19316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18137181" y="1664265"/>
              <a:ext cx="2510293" cy="2365142"/>
            </a:xfrm>
            <a:custGeom>
              <a:avLst/>
              <a:gdLst/>
              <a:ahLst/>
              <a:cxnLst/>
              <a:rect l="l" t="t" r="r" b="b"/>
              <a:pathLst>
                <a:path w="2510293" h="2365142">
                  <a:moveTo>
                    <a:pt x="0" y="0"/>
                  </a:moveTo>
                  <a:lnTo>
                    <a:pt x="2510293" y="0"/>
                  </a:lnTo>
                  <a:lnTo>
                    <a:pt x="2510293" y="2365142"/>
                  </a:lnTo>
                  <a:lnTo>
                    <a:pt x="0" y="23651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17760467" y="4094230"/>
              <a:ext cx="3312040" cy="1855826"/>
            </a:xfrm>
            <a:custGeom>
              <a:avLst/>
              <a:gdLst/>
              <a:ahLst/>
              <a:cxnLst/>
              <a:rect l="l" t="t" r="r" b="b"/>
              <a:pathLst>
                <a:path w="3312040" h="1855826">
                  <a:moveTo>
                    <a:pt x="0" y="0"/>
                  </a:moveTo>
                  <a:lnTo>
                    <a:pt x="3312040" y="0"/>
                  </a:lnTo>
                  <a:lnTo>
                    <a:pt x="3312040" y="1855826"/>
                  </a:lnTo>
                  <a:lnTo>
                    <a:pt x="0" y="18558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32" name="Freeform 32"/>
            <p:cNvSpPr/>
            <p:nvPr/>
          </p:nvSpPr>
          <p:spPr>
            <a:xfrm>
              <a:off x="3855642" y="232974"/>
              <a:ext cx="1934217" cy="1424873"/>
            </a:xfrm>
            <a:custGeom>
              <a:avLst/>
              <a:gdLst/>
              <a:ahLst/>
              <a:cxnLst/>
              <a:rect l="l" t="t" r="r" b="b"/>
              <a:pathLst>
                <a:path w="1934217" h="1424873">
                  <a:moveTo>
                    <a:pt x="0" y="0"/>
                  </a:moveTo>
                  <a:lnTo>
                    <a:pt x="1934217" y="0"/>
                  </a:lnTo>
                  <a:lnTo>
                    <a:pt x="1934217" y="1424873"/>
                  </a:lnTo>
                  <a:lnTo>
                    <a:pt x="0" y="14248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33" name="Freeform 33"/>
            <p:cNvSpPr/>
            <p:nvPr/>
          </p:nvSpPr>
          <p:spPr>
            <a:xfrm>
              <a:off x="0" y="2664663"/>
              <a:ext cx="3078301" cy="714422"/>
            </a:xfrm>
            <a:custGeom>
              <a:avLst/>
              <a:gdLst/>
              <a:ahLst/>
              <a:cxnLst/>
              <a:rect l="l" t="t" r="r" b="b"/>
              <a:pathLst>
                <a:path w="3078301" h="714422">
                  <a:moveTo>
                    <a:pt x="0" y="0"/>
                  </a:moveTo>
                  <a:lnTo>
                    <a:pt x="3078301" y="0"/>
                  </a:lnTo>
                  <a:lnTo>
                    <a:pt x="3078301" y="714422"/>
                  </a:lnTo>
                  <a:lnTo>
                    <a:pt x="0" y="714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34" name="Freeform 34"/>
            <p:cNvSpPr/>
            <p:nvPr/>
          </p:nvSpPr>
          <p:spPr>
            <a:xfrm>
              <a:off x="2962983" y="4691452"/>
              <a:ext cx="2658334" cy="1033427"/>
            </a:xfrm>
            <a:custGeom>
              <a:avLst/>
              <a:gdLst/>
              <a:ahLst/>
              <a:cxnLst/>
              <a:rect l="l" t="t" r="r" b="b"/>
              <a:pathLst>
                <a:path w="2658334" h="1033427">
                  <a:moveTo>
                    <a:pt x="0" y="0"/>
                  </a:moveTo>
                  <a:lnTo>
                    <a:pt x="2658334" y="0"/>
                  </a:lnTo>
                  <a:lnTo>
                    <a:pt x="2658334" y="1033428"/>
                  </a:lnTo>
                  <a:lnTo>
                    <a:pt x="0" y="10334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35" name="Freeform 35"/>
            <p:cNvSpPr/>
            <p:nvPr/>
          </p:nvSpPr>
          <p:spPr>
            <a:xfrm>
              <a:off x="15599703" y="2526564"/>
              <a:ext cx="2321765" cy="495310"/>
            </a:xfrm>
            <a:custGeom>
              <a:avLst/>
              <a:gdLst/>
              <a:ahLst/>
              <a:cxnLst/>
              <a:rect l="l" t="t" r="r" b="b"/>
              <a:pathLst>
                <a:path w="2321765" h="495310">
                  <a:moveTo>
                    <a:pt x="0" y="0"/>
                  </a:moveTo>
                  <a:lnTo>
                    <a:pt x="2321765" y="0"/>
                  </a:lnTo>
                  <a:lnTo>
                    <a:pt x="2321765" y="495310"/>
                  </a:lnTo>
                  <a:lnTo>
                    <a:pt x="0" y="4953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36" name="Freeform 36"/>
            <p:cNvSpPr/>
            <p:nvPr/>
          </p:nvSpPr>
          <p:spPr>
            <a:xfrm>
              <a:off x="15383989" y="167199"/>
              <a:ext cx="2480969" cy="1583875"/>
            </a:xfrm>
            <a:custGeom>
              <a:avLst/>
              <a:gdLst/>
              <a:ahLst/>
              <a:cxnLst/>
              <a:rect l="l" t="t" r="r" b="b"/>
              <a:pathLst>
                <a:path w="2480969" h="1583875">
                  <a:moveTo>
                    <a:pt x="0" y="0"/>
                  </a:moveTo>
                  <a:lnTo>
                    <a:pt x="2480969" y="0"/>
                  </a:lnTo>
                  <a:lnTo>
                    <a:pt x="2480969" y="1583876"/>
                  </a:lnTo>
                  <a:lnTo>
                    <a:pt x="0" y="15838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37" name="Freeform 37"/>
            <p:cNvSpPr/>
            <p:nvPr/>
          </p:nvSpPr>
          <p:spPr>
            <a:xfrm>
              <a:off x="15283299" y="3846197"/>
              <a:ext cx="2567416" cy="1977206"/>
            </a:xfrm>
            <a:custGeom>
              <a:avLst/>
              <a:gdLst/>
              <a:ahLst/>
              <a:cxnLst/>
              <a:rect l="l" t="t" r="r" b="b"/>
              <a:pathLst>
                <a:path w="2567416" h="1977206">
                  <a:moveTo>
                    <a:pt x="0" y="0"/>
                  </a:moveTo>
                  <a:lnTo>
                    <a:pt x="2567417" y="0"/>
                  </a:lnTo>
                  <a:lnTo>
                    <a:pt x="2567417" y="1977206"/>
                  </a:lnTo>
                  <a:lnTo>
                    <a:pt x="0" y="19772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38" name="Freeform 38"/>
            <p:cNvSpPr/>
            <p:nvPr/>
          </p:nvSpPr>
          <p:spPr>
            <a:xfrm>
              <a:off x="283107" y="4288855"/>
              <a:ext cx="2310663" cy="1711611"/>
            </a:xfrm>
            <a:custGeom>
              <a:avLst/>
              <a:gdLst/>
              <a:ahLst/>
              <a:cxnLst/>
              <a:rect l="l" t="t" r="r" b="b"/>
              <a:pathLst>
                <a:path w="2310663" h="1711611">
                  <a:moveTo>
                    <a:pt x="0" y="0"/>
                  </a:moveTo>
                  <a:lnTo>
                    <a:pt x="2310663" y="0"/>
                  </a:lnTo>
                  <a:lnTo>
                    <a:pt x="2310663" y="1711611"/>
                  </a:lnTo>
                  <a:lnTo>
                    <a:pt x="0" y="17116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39" name="Freeform 39"/>
            <p:cNvSpPr/>
            <p:nvPr/>
          </p:nvSpPr>
          <p:spPr>
            <a:xfrm>
              <a:off x="5980359" y="1931649"/>
              <a:ext cx="9273430" cy="3862243"/>
            </a:xfrm>
            <a:custGeom>
              <a:avLst/>
              <a:gdLst/>
              <a:ahLst/>
              <a:cxnLst/>
              <a:rect l="l" t="t" r="r" b="b"/>
              <a:pathLst>
                <a:path w="9273430" h="3862243">
                  <a:moveTo>
                    <a:pt x="0" y="0"/>
                  </a:moveTo>
                  <a:lnTo>
                    <a:pt x="9273430" y="0"/>
                  </a:lnTo>
                  <a:lnTo>
                    <a:pt x="9273430" y="3862243"/>
                  </a:lnTo>
                  <a:lnTo>
                    <a:pt x="0" y="38622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40" name="Freeform 40"/>
            <p:cNvSpPr/>
            <p:nvPr/>
          </p:nvSpPr>
          <p:spPr>
            <a:xfrm>
              <a:off x="3272512" y="2164097"/>
              <a:ext cx="2183779" cy="1859164"/>
            </a:xfrm>
            <a:custGeom>
              <a:avLst/>
              <a:gdLst/>
              <a:ahLst/>
              <a:cxnLst/>
              <a:rect l="l" t="t" r="r" b="b"/>
              <a:pathLst>
                <a:path w="2183779" h="1859164">
                  <a:moveTo>
                    <a:pt x="0" y="0"/>
                  </a:moveTo>
                  <a:lnTo>
                    <a:pt x="2183780" y="0"/>
                  </a:lnTo>
                  <a:lnTo>
                    <a:pt x="2183780" y="1859163"/>
                  </a:lnTo>
                  <a:lnTo>
                    <a:pt x="0" y="18591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41" name="Freeform 41"/>
            <p:cNvSpPr/>
            <p:nvPr/>
          </p:nvSpPr>
          <p:spPr>
            <a:xfrm>
              <a:off x="6218104" y="232974"/>
              <a:ext cx="8899185" cy="1860623"/>
            </a:xfrm>
            <a:custGeom>
              <a:avLst/>
              <a:gdLst/>
              <a:ahLst/>
              <a:cxnLst/>
              <a:rect l="l" t="t" r="r" b="b"/>
              <a:pathLst>
                <a:path w="8899185" h="1860623">
                  <a:moveTo>
                    <a:pt x="0" y="0"/>
                  </a:moveTo>
                  <a:lnTo>
                    <a:pt x="8899185" y="0"/>
                  </a:lnTo>
                  <a:lnTo>
                    <a:pt x="8899185" y="1860623"/>
                  </a:lnTo>
                  <a:lnTo>
                    <a:pt x="0" y="18606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8B0A5965-7EAB-EB71-070D-EDDC7AAF139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r>
              <a:rPr lang="en-US" sz="3600" dirty="0">
                <a:solidFill>
                  <a:srgbClr val="011B3D"/>
                </a:solidFill>
                <a:latin typeface="Helvetica"/>
                <a:ea typeface="Helvetica"/>
                <a:cs typeface="Helvetica"/>
                <a:sym typeface="Helvetica"/>
              </a:rPr>
              <a:t>Customer</a:t>
            </a:r>
            <a:r>
              <a:rPr lang="en-US" sz="3600" b="1" dirty="0">
                <a:solidFill>
                  <a:srgbClr val="011B3D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 Success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25E1EF-A562-4B52-36F6-F247C9906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9E06FF6-0FE8-7A9B-B486-5C591E40093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Content Management </a:t>
            </a:r>
            <a:r>
              <a:rPr lang="en-US" dirty="0">
                <a:solidFill>
                  <a:schemeClr val="accent1"/>
                </a:solidFill>
              </a:rPr>
              <a:t>Challenges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513167-7F48-EF58-D412-7D307BC1656F}"/>
              </a:ext>
            </a:extLst>
          </p:cNvPr>
          <p:cNvSpPr/>
          <p:nvPr/>
        </p:nvSpPr>
        <p:spPr>
          <a:xfrm>
            <a:off x="0" y="451705"/>
            <a:ext cx="174661" cy="10791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 Single Corner Rectangle 6">
            <a:extLst>
              <a:ext uri="{FF2B5EF4-FFF2-40B4-BE49-F238E27FC236}">
                <a16:creationId xmlns:a16="http://schemas.microsoft.com/office/drawing/2014/main" id="{2AE766CA-52DE-F0CE-8553-74CFAFB6D305}"/>
              </a:ext>
            </a:extLst>
          </p:cNvPr>
          <p:cNvSpPr/>
          <p:nvPr/>
        </p:nvSpPr>
        <p:spPr>
          <a:xfrm>
            <a:off x="889613" y="1895447"/>
            <a:ext cx="5051766" cy="956037"/>
          </a:xfrm>
          <a:prstGeom prst="round1Rect">
            <a:avLst>
              <a:gd name="adj" fmla="val 1360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 Single Corner Rectangle 7">
            <a:extLst>
              <a:ext uri="{FF2B5EF4-FFF2-40B4-BE49-F238E27FC236}">
                <a16:creationId xmlns:a16="http://schemas.microsoft.com/office/drawing/2014/main" id="{A2F18F13-06AE-A73D-7625-B9BD285EDA0F}"/>
              </a:ext>
            </a:extLst>
          </p:cNvPr>
          <p:cNvSpPr/>
          <p:nvPr/>
        </p:nvSpPr>
        <p:spPr>
          <a:xfrm>
            <a:off x="889613" y="2981218"/>
            <a:ext cx="5051766" cy="956037"/>
          </a:xfrm>
          <a:prstGeom prst="round1Rect">
            <a:avLst>
              <a:gd name="adj" fmla="val 1360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 Single Corner Rectangle 8">
            <a:extLst>
              <a:ext uri="{FF2B5EF4-FFF2-40B4-BE49-F238E27FC236}">
                <a16:creationId xmlns:a16="http://schemas.microsoft.com/office/drawing/2014/main" id="{8F76C05C-41D0-778E-96C7-8D11A10A77CA}"/>
              </a:ext>
            </a:extLst>
          </p:cNvPr>
          <p:cNvSpPr/>
          <p:nvPr/>
        </p:nvSpPr>
        <p:spPr>
          <a:xfrm>
            <a:off x="889612" y="4066989"/>
            <a:ext cx="5051766" cy="956037"/>
          </a:xfrm>
          <a:prstGeom prst="round1Rect">
            <a:avLst>
              <a:gd name="adj" fmla="val 1360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 Single Corner Rectangle 9">
            <a:extLst>
              <a:ext uri="{FF2B5EF4-FFF2-40B4-BE49-F238E27FC236}">
                <a16:creationId xmlns:a16="http://schemas.microsoft.com/office/drawing/2014/main" id="{7D2221CE-DE3A-EBAE-445F-410AC4D2154E}"/>
              </a:ext>
            </a:extLst>
          </p:cNvPr>
          <p:cNvSpPr/>
          <p:nvPr/>
        </p:nvSpPr>
        <p:spPr>
          <a:xfrm>
            <a:off x="889612" y="5152759"/>
            <a:ext cx="5051766" cy="956037"/>
          </a:xfrm>
          <a:prstGeom prst="round1Rect">
            <a:avLst>
              <a:gd name="adj" fmla="val 1360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FC2F6E28-6569-7A22-4DB5-A4FDBB630E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72668" y="2021680"/>
            <a:ext cx="4064078" cy="710036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1300" dirty="0"/>
              <a:t>Excessive time spent on document creation, retrieval, and approval workflows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118422DD-2913-7339-DFE8-08438F5C4D74}"/>
              </a:ext>
            </a:extLst>
          </p:cNvPr>
          <p:cNvSpPr txBox="1">
            <a:spLocks/>
          </p:cNvSpPr>
          <p:nvPr/>
        </p:nvSpPr>
        <p:spPr>
          <a:xfrm>
            <a:off x="1772668" y="3107450"/>
            <a:ext cx="4064078" cy="7100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46" rtl="0" eaLnBrk="1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b="0" kern="1200">
                <a:solidFill>
                  <a:srgbClr val="1C1D3B"/>
                </a:solidFill>
                <a:latin typeface="Helvetica" pitchFamily="2" charset="0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9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1300" dirty="0"/>
              <a:t>Difficulty managing content across global operations, limiting seamless collaboration &amp; visibility 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B11110A-AD87-D522-F994-69298AC7C0BC}"/>
              </a:ext>
            </a:extLst>
          </p:cNvPr>
          <p:cNvSpPr txBox="1">
            <a:spLocks/>
          </p:cNvSpPr>
          <p:nvPr/>
        </p:nvSpPr>
        <p:spPr>
          <a:xfrm>
            <a:off x="1772668" y="4193222"/>
            <a:ext cx="4064078" cy="7100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46" rtl="0" eaLnBrk="1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b="0" kern="1200">
                <a:solidFill>
                  <a:srgbClr val="1C1D3B"/>
                </a:solidFill>
                <a:latin typeface="Helvetica" pitchFamily="2" charset="0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9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1300" dirty="0"/>
              <a:t>Ongoing struggles to meet regulatory &amp; compliance requirements, increasing risk and audit complexity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3CC543DD-A79E-76F0-D620-6F61B6A68188}"/>
              </a:ext>
            </a:extLst>
          </p:cNvPr>
          <p:cNvSpPr txBox="1">
            <a:spLocks/>
          </p:cNvSpPr>
          <p:nvPr/>
        </p:nvSpPr>
        <p:spPr>
          <a:xfrm>
            <a:off x="1772668" y="5278992"/>
            <a:ext cx="4064078" cy="7100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46" rtl="0" eaLnBrk="1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b="0" kern="1200">
                <a:solidFill>
                  <a:srgbClr val="1C1D3B"/>
                </a:solidFill>
                <a:latin typeface="Helvetica" pitchFamily="2" charset="0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9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1300" dirty="0"/>
              <a:t>Disconnected content silos prevent integration with SAP business processes &amp; limit contextual access</a:t>
            </a:r>
          </a:p>
        </p:txBody>
      </p:sp>
      <p:sp>
        <p:nvSpPr>
          <p:cNvPr id="19" name="Round Single Corner Rectangle 18">
            <a:extLst>
              <a:ext uri="{FF2B5EF4-FFF2-40B4-BE49-F238E27FC236}">
                <a16:creationId xmlns:a16="http://schemas.microsoft.com/office/drawing/2014/main" id="{3896330E-56B0-700B-4951-49ED690EC03B}"/>
              </a:ext>
            </a:extLst>
          </p:cNvPr>
          <p:cNvSpPr/>
          <p:nvPr/>
        </p:nvSpPr>
        <p:spPr>
          <a:xfrm>
            <a:off x="6227624" y="1895447"/>
            <a:ext cx="5051766" cy="956037"/>
          </a:xfrm>
          <a:prstGeom prst="round1Rect">
            <a:avLst>
              <a:gd name="adj" fmla="val 1360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Helvetica" pitchFamily="2" charset="0"/>
            </a:endParaRPr>
          </a:p>
        </p:txBody>
      </p:sp>
      <p:sp>
        <p:nvSpPr>
          <p:cNvPr id="20" name="Round Single Corner Rectangle 19">
            <a:extLst>
              <a:ext uri="{FF2B5EF4-FFF2-40B4-BE49-F238E27FC236}">
                <a16:creationId xmlns:a16="http://schemas.microsoft.com/office/drawing/2014/main" id="{6D48F8AC-F55B-F87A-59D7-9C67132EF1E2}"/>
              </a:ext>
            </a:extLst>
          </p:cNvPr>
          <p:cNvSpPr/>
          <p:nvPr/>
        </p:nvSpPr>
        <p:spPr>
          <a:xfrm>
            <a:off x="6227624" y="2981218"/>
            <a:ext cx="5051766" cy="956037"/>
          </a:xfrm>
          <a:prstGeom prst="round1Rect">
            <a:avLst>
              <a:gd name="adj" fmla="val 1360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Helvetica" pitchFamily="2" charset="0"/>
            </a:endParaRPr>
          </a:p>
        </p:txBody>
      </p:sp>
      <p:sp>
        <p:nvSpPr>
          <p:cNvPr id="21" name="Round Single Corner Rectangle 20">
            <a:extLst>
              <a:ext uri="{FF2B5EF4-FFF2-40B4-BE49-F238E27FC236}">
                <a16:creationId xmlns:a16="http://schemas.microsoft.com/office/drawing/2014/main" id="{8D8BBDE3-6956-8EC6-679E-E53E54A7D7E0}"/>
              </a:ext>
            </a:extLst>
          </p:cNvPr>
          <p:cNvSpPr/>
          <p:nvPr/>
        </p:nvSpPr>
        <p:spPr>
          <a:xfrm>
            <a:off x="6227623" y="4066989"/>
            <a:ext cx="5051766" cy="956037"/>
          </a:xfrm>
          <a:prstGeom prst="round1Rect">
            <a:avLst>
              <a:gd name="adj" fmla="val 1360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Helvetica" pitchFamily="2" charset="0"/>
            </a:endParaRPr>
          </a:p>
        </p:txBody>
      </p:sp>
      <p:sp>
        <p:nvSpPr>
          <p:cNvPr id="22" name="Round Single Corner Rectangle 21">
            <a:extLst>
              <a:ext uri="{FF2B5EF4-FFF2-40B4-BE49-F238E27FC236}">
                <a16:creationId xmlns:a16="http://schemas.microsoft.com/office/drawing/2014/main" id="{FCFB95A9-BADF-114C-BCDE-3A06740246ED}"/>
              </a:ext>
            </a:extLst>
          </p:cNvPr>
          <p:cNvSpPr/>
          <p:nvPr/>
        </p:nvSpPr>
        <p:spPr>
          <a:xfrm>
            <a:off x="6227623" y="5152759"/>
            <a:ext cx="5051766" cy="956037"/>
          </a:xfrm>
          <a:prstGeom prst="round1Rect">
            <a:avLst>
              <a:gd name="adj" fmla="val 1360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Helvetica" pitchFamily="2" charset="0"/>
            </a:endParaRP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47C94274-17D6-74D0-D21B-39D9D52922D9}"/>
              </a:ext>
            </a:extLst>
          </p:cNvPr>
          <p:cNvSpPr txBox="1">
            <a:spLocks/>
          </p:cNvSpPr>
          <p:nvPr/>
        </p:nvSpPr>
        <p:spPr>
          <a:xfrm>
            <a:off x="7110679" y="2033712"/>
            <a:ext cx="4064078" cy="7100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46" rtl="0" eaLnBrk="1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b="0" kern="1200">
                <a:solidFill>
                  <a:srgbClr val="1C1D3B"/>
                </a:solidFill>
                <a:latin typeface="Helvetica" pitchFamily="2" charset="0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9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1300" dirty="0"/>
              <a:t>Rising storage and management costs due to lack of automation and inefficient resource utilization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234031DC-7AD6-49F5-23EE-A09E61A137AB}"/>
              </a:ext>
            </a:extLst>
          </p:cNvPr>
          <p:cNvSpPr txBox="1">
            <a:spLocks/>
          </p:cNvSpPr>
          <p:nvPr/>
        </p:nvSpPr>
        <p:spPr>
          <a:xfrm>
            <a:off x="7110679" y="3119482"/>
            <a:ext cx="4064078" cy="7100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46" rtl="0" eaLnBrk="1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b="0" kern="1200">
                <a:solidFill>
                  <a:srgbClr val="1C1D3B"/>
                </a:solidFill>
                <a:latin typeface="Helvetica" pitchFamily="2" charset="0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9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1300" dirty="0"/>
              <a:t>Challenges locating the right documents quickly, manually searching through large volumes of files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A8D44192-44E4-04B5-FBE7-F8B263B3095E}"/>
              </a:ext>
            </a:extLst>
          </p:cNvPr>
          <p:cNvSpPr txBox="1">
            <a:spLocks/>
          </p:cNvSpPr>
          <p:nvPr/>
        </p:nvSpPr>
        <p:spPr>
          <a:xfrm>
            <a:off x="7110679" y="4205254"/>
            <a:ext cx="4064078" cy="7100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46" rtl="0" eaLnBrk="1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b="0" kern="1200">
                <a:solidFill>
                  <a:srgbClr val="1C1D3B"/>
                </a:solidFill>
                <a:latin typeface="Helvetica" pitchFamily="2" charset="0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9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1300" dirty="0"/>
              <a:t>Limited cross-department collaboration, no appropriate access and usability for all users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F1AB7AAD-D0F1-C36F-C769-0F3D302B4647}"/>
              </a:ext>
            </a:extLst>
          </p:cNvPr>
          <p:cNvSpPr txBox="1">
            <a:spLocks/>
          </p:cNvSpPr>
          <p:nvPr/>
        </p:nvSpPr>
        <p:spPr>
          <a:xfrm>
            <a:off x="7110679" y="5291024"/>
            <a:ext cx="4064078" cy="7100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46" rtl="0" eaLnBrk="1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b="0" kern="1200">
                <a:solidFill>
                  <a:srgbClr val="1C1D3B"/>
                </a:solidFill>
                <a:latin typeface="Helvetica" pitchFamily="2" charset="0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9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Clr>
                <a:schemeClr val="accent1"/>
              </a:buClr>
            </a:pPr>
            <a:r>
              <a:rPr lang="en-US" sz="1300" dirty="0"/>
              <a:t>Overly complex and rigid folder structures, forcing users to memorize navigation paths</a:t>
            </a:r>
          </a:p>
        </p:txBody>
      </p:sp>
      <p:pic>
        <p:nvPicPr>
          <p:cNvPr id="28" name="Graphic 27" descr="Warning with solid fill">
            <a:extLst>
              <a:ext uri="{FF2B5EF4-FFF2-40B4-BE49-F238E27FC236}">
                <a16:creationId xmlns:a16="http://schemas.microsoft.com/office/drawing/2014/main" id="{8559CA1D-A944-0307-332C-32440A3F01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19645" y="5365503"/>
            <a:ext cx="504780" cy="504780"/>
          </a:xfrm>
          <a:prstGeom prst="rect">
            <a:avLst/>
          </a:prstGeom>
        </p:spPr>
      </p:pic>
      <p:pic>
        <p:nvPicPr>
          <p:cNvPr id="30" name="Graphic 29" descr="Handshake with solid fill">
            <a:extLst>
              <a:ext uri="{FF2B5EF4-FFF2-40B4-BE49-F238E27FC236}">
                <a16:creationId xmlns:a16="http://schemas.microsoft.com/office/drawing/2014/main" id="{B64BFCF1-9E6D-ADCF-9A7E-9108C20FA79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86572" y="4283203"/>
            <a:ext cx="604791" cy="604791"/>
          </a:xfrm>
          <a:prstGeom prst="rect">
            <a:avLst/>
          </a:prstGeom>
        </p:spPr>
      </p:pic>
      <p:pic>
        <p:nvPicPr>
          <p:cNvPr id="32" name="Graphic 31" descr="Magnifying glass with solid fill">
            <a:extLst>
              <a:ext uri="{FF2B5EF4-FFF2-40B4-BE49-F238E27FC236}">
                <a16:creationId xmlns:a16="http://schemas.microsoft.com/office/drawing/2014/main" id="{855B57DC-F931-9F34-9AF8-D6DC32D0BF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86573" y="3144808"/>
            <a:ext cx="604791" cy="604791"/>
          </a:xfrm>
          <a:prstGeom prst="rect">
            <a:avLst/>
          </a:prstGeom>
        </p:spPr>
      </p:pic>
      <p:pic>
        <p:nvPicPr>
          <p:cNvPr id="34" name="Graphic 33" descr="Money with solid fill">
            <a:extLst>
              <a:ext uri="{FF2B5EF4-FFF2-40B4-BE49-F238E27FC236}">
                <a16:creationId xmlns:a16="http://schemas.microsoft.com/office/drawing/2014/main" id="{97C785EE-8360-6F2D-C1A2-339E67B96F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86574" y="2077212"/>
            <a:ext cx="604791" cy="604791"/>
          </a:xfrm>
          <a:prstGeom prst="rect">
            <a:avLst/>
          </a:prstGeom>
        </p:spPr>
      </p:pic>
      <p:pic>
        <p:nvPicPr>
          <p:cNvPr id="36" name="Graphic 35" descr="Disconnected with solid fill">
            <a:extLst>
              <a:ext uri="{FF2B5EF4-FFF2-40B4-BE49-F238E27FC236}">
                <a16:creationId xmlns:a16="http://schemas.microsoft.com/office/drawing/2014/main" id="{00E4FF8D-2F53-1A66-0FCC-688220DCA9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8745" y="5368973"/>
            <a:ext cx="604791" cy="604791"/>
          </a:xfrm>
          <a:prstGeom prst="rect">
            <a:avLst/>
          </a:prstGeom>
        </p:spPr>
      </p:pic>
      <p:pic>
        <p:nvPicPr>
          <p:cNvPr id="38" name="Graphic 37" descr="Gavel with solid fill">
            <a:extLst>
              <a:ext uri="{FF2B5EF4-FFF2-40B4-BE49-F238E27FC236}">
                <a16:creationId xmlns:a16="http://schemas.microsoft.com/office/drawing/2014/main" id="{9083F9BC-B9DD-6232-4AC7-444EF5167B0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92877" y="4242611"/>
            <a:ext cx="604791" cy="604791"/>
          </a:xfrm>
          <a:prstGeom prst="rect">
            <a:avLst/>
          </a:prstGeom>
        </p:spPr>
      </p:pic>
      <p:pic>
        <p:nvPicPr>
          <p:cNvPr id="40" name="Graphic 39" descr="World with solid fill">
            <a:extLst>
              <a:ext uri="{FF2B5EF4-FFF2-40B4-BE49-F238E27FC236}">
                <a16:creationId xmlns:a16="http://schemas.microsoft.com/office/drawing/2014/main" id="{51D98155-3E54-3185-E001-D37724B85BB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48330" y="3181763"/>
            <a:ext cx="604791" cy="604791"/>
          </a:xfrm>
          <a:prstGeom prst="rect">
            <a:avLst/>
          </a:prstGeom>
        </p:spPr>
      </p:pic>
      <p:pic>
        <p:nvPicPr>
          <p:cNvPr id="42" name="Graphic 41" descr="Stopwatch with solid fill">
            <a:extLst>
              <a:ext uri="{FF2B5EF4-FFF2-40B4-BE49-F238E27FC236}">
                <a16:creationId xmlns:a16="http://schemas.microsoft.com/office/drawing/2014/main" id="{6E7B59B1-D087-ABFC-7DCB-B880D1D431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48330" y="2071070"/>
            <a:ext cx="604791" cy="604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484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15EDC-67A9-3DBD-22E8-84BFAABF7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Single Corner Rectangle 2">
            <a:extLst>
              <a:ext uri="{FF2B5EF4-FFF2-40B4-BE49-F238E27FC236}">
                <a16:creationId xmlns:a16="http://schemas.microsoft.com/office/drawing/2014/main" id="{24DF38F2-7359-BEFD-F71A-ED156E4BBE22}"/>
              </a:ext>
            </a:extLst>
          </p:cNvPr>
          <p:cNvSpPr/>
          <p:nvPr/>
        </p:nvSpPr>
        <p:spPr>
          <a:xfrm>
            <a:off x="715546" y="4170394"/>
            <a:ext cx="3493214" cy="1297756"/>
          </a:xfrm>
          <a:prstGeom prst="round1Rect">
            <a:avLst>
              <a:gd name="adj" fmla="val 1360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 Single Corner Rectangle 4">
            <a:extLst>
              <a:ext uri="{FF2B5EF4-FFF2-40B4-BE49-F238E27FC236}">
                <a16:creationId xmlns:a16="http://schemas.microsoft.com/office/drawing/2014/main" id="{F2F9AE57-E098-382F-7FF9-7B0B7EEE8A41}"/>
              </a:ext>
            </a:extLst>
          </p:cNvPr>
          <p:cNvSpPr/>
          <p:nvPr/>
        </p:nvSpPr>
        <p:spPr>
          <a:xfrm>
            <a:off x="4425108" y="4170394"/>
            <a:ext cx="3493214" cy="1297756"/>
          </a:xfrm>
          <a:prstGeom prst="round1Rect">
            <a:avLst>
              <a:gd name="adj" fmla="val 1360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 Single Corner Rectangle 5">
            <a:extLst>
              <a:ext uri="{FF2B5EF4-FFF2-40B4-BE49-F238E27FC236}">
                <a16:creationId xmlns:a16="http://schemas.microsoft.com/office/drawing/2014/main" id="{9C207990-BE21-64A9-6D4B-815EBB340F9F}"/>
              </a:ext>
            </a:extLst>
          </p:cNvPr>
          <p:cNvSpPr/>
          <p:nvPr/>
        </p:nvSpPr>
        <p:spPr>
          <a:xfrm>
            <a:off x="8134669" y="4170394"/>
            <a:ext cx="3493214" cy="1297756"/>
          </a:xfrm>
          <a:prstGeom prst="round1Rect">
            <a:avLst>
              <a:gd name="adj" fmla="val 1360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 Single Corner Rectangle 6">
            <a:extLst>
              <a:ext uri="{FF2B5EF4-FFF2-40B4-BE49-F238E27FC236}">
                <a16:creationId xmlns:a16="http://schemas.microsoft.com/office/drawing/2014/main" id="{46B97F48-5523-AF1C-6FCE-235EB165B1FF}"/>
              </a:ext>
            </a:extLst>
          </p:cNvPr>
          <p:cNvSpPr/>
          <p:nvPr/>
        </p:nvSpPr>
        <p:spPr>
          <a:xfrm>
            <a:off x="715546" y="2605310"/>
            <a:ext cx="3493214" cy="1297756"/>
          </a:xfrm>
          <a:prstGeom prst="round1Rect">
            <a:avLst>
              <a:gd name="adj" fmla="val 13604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 Single Corner Rectangle 7">
            <a:extLst>
              <a:ext uri="{FF2B5EF4-FFF2-40B4-BE49-F238E27FC236}">
                <a16:creationId xmlns:a16="http://schemas.microsoft.com/office/drawing/2014/main" id="{29159BB3-C455-DB0B-68B3-4228B21E708F}"/>
              </a:ext>
            </a:extLst>
          </p:cNvPr>
          <p:cNvSpPr/>
          <p:nvPr/>
        </p:nvSpPr>
        <p:spPr>
          <a:xfrm>
            <a:off x="4425108" y="2605310"/>
            <a:ext cx="3493214" cy="1297756"/>
          </a:xfrm>
          <a:prstGeom prst="round1Rect">
            <a:avLst>
              <a:gd name="adj" fmla="val 1360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 Single Corner Rectangle 9">
            <a:extLst>
              <a:ext uri="{FF2B5EF4-FFF2-40B4-BE49-F238E27FC236}">
                <a16:creationId xmlns:a16="http://schemas.microsoft.com/office/drawing/2014/main" id="{4A7DB0E9-DB7C-89AE-2177-1D3E0B8FB160}"/>
              </a:ext>
            </a:extLst>
          </p:cNvPr>
          <p:cNvSpPr/>
          <p:nvPr/>
        </p:nvSpPr>
        <p:spPr>
          <a:xfrm>
            <a:off x="8134669" y="2605310"/>
            <a:ext cx="3493214" cy="1297756"/>
          </a:xfrm>
          <a:prstGeom prst="round1Rect">
            <a:avLst>
              <a:gd name="adj" fmla="val 1360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24D4638-08B1-EA0F-7CAE-A6424934BD0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15546" y="716165"/>
            <a:ext cx="9734272" cy="872611"/>
          </a:xfrm>
        </p:spPr>
        <p:txBody>
          <a:bodyPr>
            <a:normAutofit/>
          </a:bodyPr>
          <a:lstStyle/>
          <a:p>
            <a:r>
              <a:rPr lang="en-US" dirty="0"/>
              <a:t>The Role of Content Management</a:t>
            </a:r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67547479-2B92-67E6-364E-D098E473F7B2}"/>
              </a:ext>
            </a:extLst>
          </p:cNvPr>
          <p:cNvSpPr txBox="1">
            <a:spLocks/>
          </p:cNvSpPr>
          <p:nvPr/>
        </p:nvSpPr>
        <p:spPr>
          <a:xfrm>
            <a:off x="1484144" y="2900772"/>
            <a:ext cx="2663909" cy="70683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 kern="1200">
                <a:solidFill>
                  <a:srgbClr val="1C1D3B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400" dirty="0">
                <a:solidFill>
                  <a:schemeClr val="tx1"/>
                </a:solidFill>
              </a:rPr>
              <a:t>Connect content and digital media with business data and relationships to bring value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3BE410C7-D178-E079-4C4B-9D1E94CC4A23}"/>
              </a:ext>
            </a:extLst>
          </p:cNvPr>
          <p:cNvSpPr txBox="1">
            <a:spLocks/>
          </p:cNvSpPr>
          <p:nvPr/>
        </p:nvSpPr>
        <p:spPr>
          <a:xfrm>
            <a:off x="1484144" y="4465856"/>
            <a:ext cx="2663909" cy="70683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 kern="1200">
                <a:solidFill>
                  <a:srgbClr val="1C1D3B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400" dirty="0">
                <a:solidFill>
                  <a:schemeClr val="tx1"/>
                </a:solidFill>
              </a:rPr>
              <a:t>Businesses struggling with silos and need to integrate content with SAP</a:t>
            </a: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66F72A2E-9D83-2922-B3A6-D6B848DD47EA}"/>
              </a:ext>
            </a:extLst>
          </p:cNvPr>
          <p:cNvSpPr txBox="1">
            <a:spLocks/>
          </p:cNvSpPr>
          <p:nvPr/>
        </p:nvSpPr>
        <p:spPr>
          <a:xfrm>
            <a:off x="5181385" y="2900772"/>
            <a:ext cx="2663909" cy="70683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 kern="1200">
                <a:solidFill>
                  <a:srgbClr val="1C1D3B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400" dirty="0">
                <a:solidFill>
                  <a:srgbClr val="000000"/>
                </a:solidFill>
              </a:rPr>
              <a:t>Increase efficiency by reducing time on document handling, retrieval, &amp; approval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6" name="Text Placeholder 1">
            <a:extLst>
              <a:ext uri="{FF2B5EF4-FFF2-40B4-BE49-F238E27FC236}">
                <a16:creationId xmlns:a16="http://schemas.microsoft.com/office/drawing/2014/main" id="{70095DC8-55C9-199A-A7EF-EB833173F16E}"/>
              </a:ext>
            </a:extLst>
          </p:cNvPr>
          <p:cNvSpPr txBox="1">
            <a:spLocks/>
          </p:cNvSpPr>
          <p:nvPr/>
        </p:nvSpPr>
        <p:spPr>
          <a:xfrm>
            <a:off x="5218456" y="4465856"/>
            <a:ext cx="2663909" cy="70683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 kern="1200">
                <a:solidFill>
                  <a:srgbClr val="1C1D3B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400" dirty="0">
                <a:solidFill>
                  <a:schemeClr val="tx1"/>
                </a:solidFill>
              </a:rPr>
              <a:t>Seamless content management &amp; collaboration across geographies</a:t>
            </a:r>
          </a:p>
        </p:txBody>
      </p:sp>
      <p:sp>
        <p:nvSpPr>
          <p:cNvPr id="18" name="Text Placeholder 1">
            <a:extLst>
              <a:ext uri="{FF2B5EF4-FFF2-40B4-BE49-F238E27FC236}">
                <a16:creationId xmlns:a16="http://schemas.microsoft.com/office/drawing/2014/main" id="{C4F67C5B-30A9-30DB-A8EB-C817A12A4B79}"/>
              </a:ext>
            </a:extLst>
          </p:cNvPr>
          <p:cNvSpPr txBox="1">
            <a:spLocks/>
          </p:cNvSpPr>
          <p:nvPr/>
        </p:nvSpPr>
        <p:spPr>
          <a:xfrm>
            <a:off x="8897699" y="2900772"/>
            <a:ext cx="2663909" cy="70683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 kern="1200">
                <a:solidFill>
                  <a:srgbClr val="1C1D3B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400" dirty="0">
                <a:solidFill>
                  <a:schemeClr val="tx1"/>
                </a:solidFill>
              </a:rPr>
              <a:t>Meet regulatory compliance in document handling across different departments</a:t>
            </a:r>
          </a:p>
        </p:txBody>
      </p:sp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70C0675F-7679-41DC-3447-186237296772}"/>
              </a:ext>
            </a:extLst>
          </p:cNvPr>
          <p:cNvSpPr txBox="1">
            <a:spLocks/>
          </p:cNvSpPr>
          <p:nvPr/>
        </p:nvSpPr>
        <p:spPr>
          <a:xfrm>
            <a:off x="8897699" y="4465856"/>
            <a:ext cx="2663909" cy="70683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 kern="1200">
                <a:solidFill>
                  <a:srgbClr val="1C1D3B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400" dirty="0">
                <a:solidFill>
                  <a:schemeClr val="tx1"/>
                </a:solidFill>
              </a:rPr>
              <a:t>Complete control over unstructured content across its lifecycle for risk reduction</a:t>
            </a:r>
          </a:p>
        </p:txBody>
      </p:sp>
      <p:pic>
        <p:nvPicPr>
          <p:cNvPr id="13" name="Graphic 12" descr="Link with solid fill">
            <a:extLst>
              <a:ext uri="{FF2B5EF4-FFF2-40B4-BE49-F238E27FC236}">
                <a16:creationId xmlns:a16="http://schemas.microsoft.com/office/drawing/2014/main" id="{5CFE73D2-8961-7CFC-1A4C-3C718D51450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1535" y="2946307"/>
            <a:ext cx="615762" cy="615762"/>
          </a:xfrm>
          <a:prstGeom prst="rect">
            <a:avLst/>
          </a:prstGeom>
        </p:spPr>
      </p:pic>
      <p:pic>
        <p:nvPicPr>
          <p:cNvPr id="17" name="Graphic 16" descr="Network with solid fill">
            <a:extLst>
              <a:ext uri="{FF2B5EF4-FFF2-40B4-BE49-F238E27FC236}">
                <a16:creationId xmlns:a16="http://schemas.microsoft.com/office/drawing/2014/main" id="{5DC115AA-CA9A-A513-4077-AA9C10D4EC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1535" y="4511391"/>
            <a:ext cx="615762" cy="615762"/>
          </a:xfrm>
          <a:prstGeom prst="rect">
            <a:avLst/>
          </a:prstGeom>
        </p:spPr>
      </p:pic>
      <p:pic>
        <p:nvPicPr>
          <p:cNvPr id="21" name="Graphic 20" descr="Meeting with solid fill">
            <a:extLst>
              <a:ext uri="{FF2B5EF4-FFF2-40B4-BE49-F238E27FC236}">
                <a16:creationId xmlns:a16="http://schemas.microsoft.com/office/drawing/2014/main" id="{C56A183F-13D7-44EC-AEC3-E6A96C3874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63329" y="4511391"/>
            <a:ext cx="615762" cy="615762"/>
          </a:xfrm>
          <a:prstGeom prst="rect">
            <a:avLst/>
          </a:prstGeom>
        </p:spPr>
      </p:pic>
      <p:pic>
        <p:nvPicPr>
          <p:cNvPr id="26" name="Graphic 25" descr="Shield Tick with solid fill">
            <a:extLst>
              <a:ext uri="{FF2B5EF4-FFF2-40B4-BE49-F238E27FC236}">
                <a16:creationId xmlns:a16="http://schemas.microsoft.com/office/drawing/2014/main" id="{9B2682F1-D637-E9AC-09AE-5F601A9D73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60425" y="4515420"/>
            <a:ext cx="615762" cy="615762"/>
          </a:xfrm>
          <a:prstGeom prst="rect">
            <a:avLst/>
          </a:prstGeom>
        </p:spPr>
      </p:pic>
      <p:pic>
        <p:nvPicPr>
          <p:cNvPr id="29" name="Graphic 28" descr="Gavel with solid fill">
            <a:extLst>
              <a:ext uri="{FF2B5EF4-FFF2-40B4-BE49-F238E27FC236}">
                <a16:creationId xmlns:a16="http://schemas.microsoft.com/office/drawing/2014/main" id="{237C01C5-8FD8-11B2-B645-67C0708DA9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292006" y="2946307"/>
            <a:ext cx="615762" cy="615762"/>
          </a:xfrm>
          <a:prstGeom prst="rect">
            <a:avLst/>
          </a:prstGeom>
        </p:spPr>
      </p:pic>
      <p:pic>
        <p:nvPicPr>
          <p:cNvPr id="32" name="Graphic 31" descr="Rocket with solid fill">
            <a:extLst>
              <a:ext uri="{FF2B5EF4-FFF2-40B4-BE49-F238E27FC236}">
                <a16:creationId xmlns:a16="http://schemas.microsoft.com/office/drawing/2014/main" id="{B8A08858-1223-70D7-327B-7154995E4C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71699" y="2946307"/>
            <a:ext cx="615762" cy="61576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559CD52-5D7D-233E-CEDF-0C8143C5F059}"/>
              </a:ext>
            </a:extLst>
          </p:cNvPr>
          <p:cNvSpPr txBox="1"/>
          <p:nvPr/>
        </p:nvSpPr>
        <p:spPr>
          <a:xfrm>
            <a:off x="715546" y="1667711"/>
            <a:ext cx="97342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Helvetica" pitchFamily="2" charset="0"/>
              </a:rPr>
              <a:t>From finance and procurement to supply chain and HR, compliance-driven content management solutions and  processes, are design so teams gain immediate access to the right content, at the right time.</a:t>
            </a:r>
          </a:p>
        </p:txBody>
      </p:sp>
    </p:spTree>
    <p:extLst>
      <p:ext uri="{BB962C8B-B14F-4D97-AF65-F5344CB8AC3E}">
        <p14:creationId xmlns:p14="http://schemas.microsoft.com/office/powerpoint/2010/main" val="2785856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46D1E-B728-EAA5-5063-5FC2B4CC4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ingle Corner Rectangle 1">
            <a:extLst>
              <a:ext uri="{FF2B5EF4-FFF2-40B4-BE49-F238E27FC236}">
                <a16:creationId xmlns:a16="http://schemas.microsoft.com/office/drawing/2014/main" id="{297072C4-950C-6277-F13C-7A7336240146}"/>
              </a:ext>
            </a:extLst>
          </p:cNvPr>
          <p:cNvSpPr/>
          <p:nvPr/>
        </p:nvSpPr>
        <p:spPr>
          <a:xfrm>
            <a:off x="542365" y="3216013"/>
            <a:ext cx="3649962" cy="2778613"/>
          </a:xfrm>
          <a:prstGeom prst="round1Rect">
            <a:avLst>
              <a:gd name="adj" fmla="val 9169"/>
            </a:avLst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 Single Corner Rectangle 10">
            <a:extLst>
              <a:ext uri="{FF2B5EF4-FFF2-40B4-BE49-F238E27FC236}">
                <a16:creationId xmlns:a16="http://schemas.microsoft.com/office/drawing/2014/main" id="{587103FD-9363-03D0-CC54-815EE16D44DB}"/>
              </a:ext>
            </a:extLst>
          </p:cNvPr>
          <p:cNvSpPr/>
          <p:nvPr/>
        </p:nvSpPr>
        <p:spPr>
          <a:xfrm>
            <a:off x="4287452" y="3217704"/>
            <a:ext cx="3649962" cy="2778613"/>
          </a:xfrm>
          <a:prstGeom prst="round1Rect">
            <a:avLst>
              <a:gd name="adj" fmla="val 9169"/>
            </a:avLst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 Single Corner Rectangle 12">
            <a:extLst>
              <a:ext uri="{FF2B5EF4-FFF2-40B4-BE49-F238E27FC236}">
                <a16:creationId xmlns:a16="http://schemas.microsoft.com/office/drawing/2014/main" id="{7FB4AA1C-7B4A-51BD-7F73-1385482B0F85}"/>
              </a:ext>
            </a:extLst>
          </p:cNvPr>
          <p:cNvSpPr/>
          <p:nvPr/>
        </p:nvSpPr>
        <p:spPr>
          <a:xfrm>
            <a:off x="8032540" y="3226028"/>
            <a:ext cx="3649962" cy="2778613"/>
          </a:xfrm>
          <a:prstGeom prst="round1Rect">
            <a:avLst>
              <a:gd name="adj" fmla="val 9169"/>
            </a:avLst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873D67-E301-6752-D706-609966E68FC4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884985" y="853359"/>
            <a:ext cx="5416931" cy="13677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1600" b="1" dirty="0"/>
              <a:t>DMS+ by Auritas </a:t>
            </a:r>
            <a:r>
              <a:rPr lang="en-US" sz="1600" dirty="0"/>
              <a:t>is an advanced content management solution built to overcome the limitations of standard SAP BTP DMS and elevate it to enterprise-grade performance with AI-driven analysis, intelligent redaction, metadata management, cross-system synchronization, and more.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522DB5D-E3B2-DB59-58B0-0FF280A8999E}"/>
              </a:ext>
            </a:extLst>
          </p:cNvPr>
          <p:cNvSpPr txBox="1"/>
          <p:nvPr/>
        </p:nvSpPr>
        <p:spPr>
          <a:xfrm>
            <a:off x="771654" y="4264114"/>
            <a:ext cx="3210037" cy="144655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ts val="600"/>
              </a:spcBef>
            </a:pPr>
            <a:r>
              <a:rPr lang="en-US" sz="1400" b="1" i="0" dirty="0">
                <a:solidFill>
                  <a:schemeClr val="accent6"/>
                </a:solidFill>
                <a:effectLst/>
                <a:latin typeface="Helvetica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Intelligent, AI-Enhanced Document Management on SAP BTP</a:t>
            </a:r>
            <a:endParaRPr lang="en-US" sz="1100" i="0" dirty="0">
              <a:solidFill>
                <a:schemeClr val="accent6"/>
              </a:solidFill>
              <a:effectLst/>
              <a:latin typeface="Helvetica" pitchFamily="2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  <a:p>
            <a:pPr>
              <a:spcBef>
                <a:spcPts val="600"/>
              </a:spcBef>
            </a:pPr>
            <a:r>
              <a:rPr lang="en-US" sz="1100" i="0" dirty="0">
                <a:solidFill>
                  <a:schemeClr val="accent6"/>
                </a:solidFill>
                <a:effectLst/>
                <a:latin typeface="Helvetica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DMS+ elevates SAP BTP DMS with AI-driven search, summaries, metadata enrichment, redaction, and contextual insights, enabling users to quickly understand and act on documents without manual effort.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3B572D-55FD-B688-E4C1-1E4C18C07164}"/>
              </a:ext>
            </a:extLst>
          </p:cNvPr>
          <p:cNvSpPr txBox="1"/>
          <p:nvPr/>
        </p:nvSpPr>
        <p:spPr>
          <a:xfrm>
            <a:off x="4469206" y="4264114"/>
            <a:ext cx="3268476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400" b="1" dirty="0">
                <a:solidFill>
                  <a:schemeClr val="accent6"/>
                </a:solidFill>
                <a:effectLst/>
                <a:latin typeface="Helvetica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Unified Content Access with Enterprise-Grade Governance</a:t>
            </a:r>
          </a:p>
          <a:p>
            <a:pPr>
              <a:spcBef>
                <a:spcPts val="600"/>
              </a:spcBef>
            </a:pPr>
            <a:r>
              <a:rPr lang="en-US" sz="1100" dirty="0">
                <a:solidFill>
                  <a:schemeClr val="accent6"/>
                </a:solidFill>
                <a:effectLst/>
                <a:latin typeface="Helvetica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The solution consolidates documents across SAP modules and third-party systems into a single repository while enforcing records management for compliance and audit readiness.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80D912-9BC2-18E9-8D7C-8E6DE89DD431}"/>
              </a:ext>
            </a:extLst>
          </p:cNvPr>
          <p:cNvSpPr txBox="1"/>
          <p:nvPr/>
        </p:nvSpPr>
        <p:spPr>
          <a:xfrm>
            <a:off x="8295988" y="4268745"/>
            <a:ext cx="3216956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600"/>
              </a:spcBef>
            </a:pPr>
            <a:r>
              <a:rPr lang="en-US" sz="1400" b="1" dirty="0">
                <a:solidFill>
                  <a:schemeClr val="accent6"/>
                </a:solidFill>
                <a:effectLst/>
                <a:latin typeface="Helvetica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Seamless SAP Ecosystem Integration with Flexible Use Cases</a:t>
            </a:r>
          </a:p>
          <a:p>
            <a:pPr marL="0" marR="0">
              <a:spcBef>
                <a:spcPts val="600"/>
              </a:spcBef>
            </a:pPr>
            <a:r>
              <a:rPr lang="en-US" sz="1100" dirty="0">
                <a:solidFill>
                  <a:schemeClr val="accent6"/>
                </a:solidFill>
                <a:effectLst/>
                <a:latin typeface="Helvetica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Built as an enhancement layer over BTP DMS, DMS+ integrates with tools like Data GUARD and Data ASSIST to support volume management, decommissioning, and more.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EB6921D-74A4-7F31-5604-F030B5585D6B}"/>
              </a:ext>
            </a:extLst>
          </p:cNvPr>
          <p:cNvCxnSpPr/>
          <p:nvPr/>
        </p:nvCxnSpPr>
        <p:spPr>
          <a:xfrm>
            <a:off x="5317680" y="674688"/>
            <a:ext cx="0" cy="162803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blue letter on a black background&#10;&#10;AI-generated content may be incorrect.">
            <a:extLst>
              <a:ext uri="{FF2B5EF4-FFF2-40B4-BE49-F238E27FC236}">
                <a16:creationId xmlns:a16="http://schemas.microsoft.com/office/drawing/2014/main" id="{0E663049-DA21-9B97-70BE-4E49527081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654" y="670669"/>
            <a:ext cx="4087192" cy="1437017"/>
          </a:xfrm>
          <a:prstGeom prst="rect">
            <a:avLst/>
          </a:prstGeom>
        </p:spPr>
      </p:pic>
      <p:pic>
        <p:nvPicPr>
          <p:cNvPr id="19" name="Graphic 18" descr="Link with solid fill">
            <a:extLst>
              <a:ext uri="{FF2B5EF4-FFF2-40B4-BE49-F238E27FC236}">
                <a16:creationId xmlns:a16="http://schemas.microsoft.com/office/drawing/2014/main" id="{F455D76F-1EB6-3AF4-B9D8-10DE42966E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549056">
            <a:off x="8347265" y="3352922"/>
            <a:ext cx="914400" cy="914400"/>
          </a:xfrm>
          <a:prstGeom prst="rect">
            <a:avLst/>
          </a:prstGeom>
        </p:spPr>
      </p:pic>
      <p:pic>
        <p:nvPicPr>
          <p:cNvPr id="21" name="Graphic 20" descr="Key with solid fill">
            <a:extLst>
              <a:ext uri="{FF2B5EF4-FFF2-40B4-BE49-F238E27FC236}">
                <a16:creationId xmlns:a16="http://schemas.microsoft.com/office/drawing/2014/main" id="{B7187DAD-2E55-7B6E-62F4-A2C733E00AA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38397" y="3312756"/>
            <a:ext cx="914400" cy="914400"/>
          </a:xfrm>
          <a:prstGeom prst="rect">
            <a:avLst/>
          </a:prstGeom>
        </p:spPr>
      </p:pic>
      <p:pic>
        <p:nvPicPr>
          <p:cNvPr id="24" name="Graphic 23" descr="Robot Hand with solid fill">
            <a:extLst>
              <a:ext uri="{FF2B5EF4-FFF2-40B4-BE49-F238E27FC236}">
                <a16:creationId xmlns:a16="http://schemas.microsoft.com/office/drawing/2014/main" id="{AB6FAB65-6DDA-08B6-F0CC-DCBACEBBD0A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5690" y="332660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2989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AE05C4-F77D-ACCA-7A46-24D7561D5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Single Corner Rectangle 2">
            <a:extLst>
              <a:ext uri="{FF2B5EF4-FFF2-40B4-BE49-F238E27FC236}">
                <a16:creationId xmlns:a16="http://schemas.microsoft.com/office/drawing/2014/main" id="{B2EFF6B5-B693-4E2E-93DE-7DF66EBF6592}"/>
              </a:ext>
            </a:extLst>
          </p:cNvPr>
          <p:cNvSpPr/>
          <p:nvPr/>
        </p:nvSpPr>
        <p:spPr>
          <a:xfrm>
            <a:off x="4304775" y="1981710"/>
            <a:ext cx="3582450" cy="4173855"/>
          </a:xfrm>
          <a:prstGeom prst="round1Rect">
            <a:avLst>
              <a:gd name="adj" fmla="val 916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C1D3B"/>
              </a:solidFill>
              <a:latin typeface="Helvetica" pitchFamily="2" charset="0"/>
            </a:endParaRPr>
          </a:p>
        </p:txBody>
      </p:sp>
      <p:sp>
        <p:nvSpPr>
          <p:cNvPr id="4" name="Round Single Corner Rectangle 3">
            <a:extLst>
              <a:ext uri="{FF2B5EF4-FFF2-40B4-BE49-F238E27FC236}">
                <a16:creationId xmlns:a16="http://schemas.microsoft.com/office/drawing/2014/main" id="{92802C9E-5679-95EF-0B7A-232E7DF20DAF}"/>
              </a:ext>
            </a:extLst>
          </p:cNvPr>
          <p:cNvSpPr/>
          <p:nvPr/>
        </p:nvSpPr>
        <p:spPr>
          <a:xfrm>
            <a:off x="8166704" y="1981710"/>
            <a:ext cx="3582450" cy="4173855"/>
          </a:xfrm>
          <a:prstGeom prst="round1Rect">
            <a:avLst>
              <a:gd name="adj" fmla="val 916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C1D3B"/>
              </a:solidFill>
              <a:latin typeface="Helvetica" pitchFamily="2" charset="0"/>
            </a:endParaRPr>
          </a:p>
        </p:txBody>
      </p:sp>
      <p:sp>
        <p:nvSpPr>
          <p:cNvPr id="2" name="Round Single Corner Rectangle 1">
            <a:extLst>
              <a:ext uri="{FF2B5EF4-FFF2-40B4-BE49-F238E27FC236}">
                <a16:creationId xmlns:a16="http://schemas.microsoft.com/office/drawing/2014/main" id="{AF2A40D5-A1CC-304B-23B0-BF51F9AD8677}"/>
              </a:ext>
            </a:extLst>
          </p:cNvPr>
          <p:cNvSpPr/>
          <p:nvPr/>
        </p:nvSpPr>
        <p:spPr>
          <a:xfrm>
            <a:off x="442846" y="1981710"/>
            <a:ext cx="3582450" cy="4173855"/>
          </a:xfrm>
          <a:prstGeom prst="round1Rect">
            <a:avLst>
              <a:gd name="adj" fmla="val 916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1C1D3B"/>
              </a:solidFill>
              <a:latin typeface="Helvetica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750753F-C39A-F0F6-1822-FD42CBD7E7A1}"/>
              </a:ext>
            </a:extLst>
          </p:cNvPr>
          <p:cNvSpPr txBox="1"/>
          <p:nvPr/>
        </p:nvSpPr>
        <p:spPr>
          <a:xfrm>
            <a:off x="8395758" y="4908201"/>
            <a:ext cx="3124342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600"/>
              </a:spcAft>
            </a:pPr>
            <a:r>
              <a:rPr lang="en-US" sz="1300" dirty="0">
                <a:solidFill>
                  <a:schemeClr val="accent3"/>
                </a:solidFill>
                <a:effectLst/>
                <a:latin typeface="Helvetica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Enriches documents with SAP operational data and synchronized metadata, enabling precise, contextual, user-initiated search from any screen.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87CD38-6571-9126-65A3-F3D454FB759A}"/>
              </a:ext>
            </a:extLst>
          </p:cNvPr>
          <p:cNvSpPr txBox="1"/>
          <p:nvPr/>
        </p:nvSpPr>
        <p:spPr>
          <a:xfrm>
            <a:off x="707938" y="4908201"/>
            <a:ext cx="3052267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600"/>
              </a:spcAft>
            </a:pPr>
            <a:r>
              <a:rPr lang="en-US" sz="1300" dirty="0">
                <a:solidFill>
                  <a:schemeClr val="accent3"/>
                </a:solidFill>
                <a:effectLst/>
                <a:latin typeface="Helvetica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Provides instant access to documents from any SAP business object with an AI-enhanced viewer for summaries, insights, and annotations.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8BEFE66-850B-0F41-BAFA-DAD9796128E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89612" y="541114"/>
            <a:ext cx="8965588" cy="112746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3200" dirty="0"/>
              <a:t>Revolutionize SAP DMS with AI-enabled Intelligent Management</a:t>
            </a:r>
            <a:endParaRPr lang="en-US" sz="3200" b="1" dirty="0">
              <a:solidFill>
                <a:srgbClr val="1C1D3B"/>
              </a:solidFill>
              <a:effectLst/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DF037EC-07FC-6F9A-CF58-F45578E4ED16}"/>
              </a:ext>
            </a:extLst>
          </p:cNvPr>
          <p:cNvSpPr txBox="1"/>
          <p:nvPr/>
        </p:nvSpPr>
        <p:spPr>
          <a:xfrm>
            <a:off x="8540138" y="4235328"/>
            <a:ext cx="2835583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>
                <a:solidFill>
                  <a:schemeClr val="accent3"/>
                </a:solidFill>
                <a:latin typeface="Helvetica" pitchFamily="2" charset="0"/>
              </a:rPr>
              <a:t>Metadata, Search &amp; Operational Context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5C12840-9C5D-BCB0-D82A-767896DB41AC}"/>
              </a:ext>
            </a:extLst>
          </p:cNvPr>
          <p:cNvSpPr txBox="1"/>
          <p:nvPr/>
        </p:nvSpPr>
        <p:spPr>
          <a:xfrm>
            <a:off x="958576" y="4235328"/>
            <a:ext cx="2550990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chemeClr val="accent3"/>
                </a:solidFill>
                <a:latin typeface="Helvetica" pitchFamily="2" charset="0"/>
              </a:rPr>
              <a:t>Intelligent Document Access &amp; Viewing</a:t>
            </a:r>
          </a:p>
        </p:txBody>
      </p:sp>
      <p:sp>
        <p:nvSpPr>
          <p:cNvPr id="20" name="Round Single Corner Rectangle 19">
            <a:extLst>
              <a:ext uri="{FF2B5EF4-FFF2-40B4-BE49-F238E27FC236}">
                <a16:creationId xmlns:a16="http://schemas.microsoft.com/office/drawing/2014/main" id="{192FE58F-6C82-107F-1FF9-847CD0FCD4B5}"/>
              </a:ext>
            </a:extLst>
          </p:cNvPr>
          <p:cNvSpPr/>
          <p:nvPr/>
        </p:nvSpPr>
        <p:spPr>
          <a:xfrm>
            <a:off x="566147" y="2094143"/>
            <a:ext cx="3335851" cy="1941893"/>
          </a:xfrm>
          <a:prstGeom prst="round1Rect">
            <a:avLst>
              <a:gd name="adj" fmla="val 1433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C1D3B"/>
              </a:solidFill>
              <a:latin typeface="Helvetica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7D7F114-3D83-D6C2-66CF-253BD37C98C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613" t="21870" r="12736" b="7479"/>
          <a:stretch>
            <a:fillRect/>
          </a:stretch>
        </p:blipFill>
        <p:spPr>
          <a:xfrm>
            <a:off x="729838" y="2218960"/>
            <a:ext cx="3008465" cy="1692261"/>
          </a:xfrm>
          <a:prstGeom prst="rect">
            <a:avLst/>
          </a:prstGeom>
        </p:spPr>
      </p:pic>
      <p:sp>
        <p:nvSpPr>
          <p:cNvPr id="19" name="Round Single Corner Rectangle 18">
            <a:extLst>
              <a:ext uri="{FF2B5EF4-FFF2-40B4-BE49-F238E27FC236}">
                <a16:creationId xmlns:a16="http://schemas.microsoft.com/office/drawing/2014/main" id="{C84BC7BB-F208-573E-1D6F-F6B95FA09BD2}"/>
              </a:ext>
            </a:extLst>
          </p:cNvPr>
          <p:cNvSpPr/>
          <p:nvPr/>
        </p:nvSpPr>
        <p:spPr>
          <a:xfrm>
            <a:off x="8290002" y="2094143"/>
            <a:ext cx="3335851" cy="1941893"/>
          </a:xfrm>
          <a:prstGeom prst="round1Rect">
            <a:avLst>
              <a:gd name="adj" fmla="val 1433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C1D3B"/>
              </a:solidFill>
              <a:latin typeface="Helvetica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C465135-F73C-E61B-E426-757B0BD4F81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8523" t="31562" r="76" b="17037"/>
          <a:stretch>
            <a:fillRect/>
          </a:stretch>
        </p:blipFill>
        <p:spPr>
          <a:xfrm>
            <a:off x="8453696" y="2218960"/>
            <a:ext cx="3008465" cy="1692261"/>
          </a:xfrm>
          <a:prstGeom prst="rect">
            <a:avLst/>
          </a:prstGeom>
        </p:spPr>
      </p:pic>
      <p:sp>
        <p:nvSpPr>
          <p:cNvPr id="18" name="Round Single Corner Rectangle 17">
            <a:extLst>
              <a:ext uri="{FF2B5EF4-FFF2-40B4-BE49-F238E27FC236}">
                <a16:creationId xmlns:a16="http://schemas.microsoft.com/office/drawing/2014/main" id="{7B7DAE32-66AD-3609-A989-285B9CA90A06}"/>
              </a:ext>
            </a:extLst>
          </p:cNvPr>
          <p:cNvSpPr/>
          <p:nvPr/>
        </p:nvSpPr>
        <p:spPr>
          <a:xfrm>
            <a:off x="4448271" y="2094144"/>
            <a:ext cx="3335851" cy="1941893"/>
          </a:xfrm>
          <a:prstGeom prst="round1Rect">
            <a:avLst>
              <a:gd name="adj" fmla="val 1433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C1D3B"/>
              </a:solidFill>
              <a:latin typeface="Helvetica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FC7DF0A-3B6F-426B-203E-0657B4F3A503}"/>
              </a:ext>
            </a:extLst>
          </p:cNvPr>
          <p:cNvSpPr txBox="1"/>
          <p:nvPr/>
        </p:nvSpPr>
        <p:spPr>
          <a:xfrm>
            <a:off x="4541026" y="4908201"/>
            <a:ext cx="3052267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600"/>
              </a:spcAft>
            </a:pPr>
            <a:r>
              <a:rPr lang="en-US" sz="1300" dirty="0">
                <a:solidFill>
                  <a:schemeClr val="accent3"/>
                </a:solidFill>
                <a:effectLst/>
                <a:latin typeface="Helvetica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Enables secure annotations, highlights, and notes directly within documents, governed by user roles and access permissions.</a:t>
            </a:r>
            <a:endParaRPr lang="en-US" sz="1300" dirty="0">
              <a:solidFill>
                <a:schemeClr val="accent3"/>
              </a:solidFill>
              <a:effectLst/>
              <a:latin typeface="Helvetica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5AF1FE0-F2BC-5A18-03EB-F060B34562E7}"/>
              </a:ext>
            </a:extLst>
          </p:cNvPr>
          <p:cNvSpPr txBox="1"/>
          <p:nvPr/>
        </p:nvSpPr>
        <p:spPr>
          <a:xfrm>
            <a:off x="4791664" y="4235328"/>
            <a:ext cx="2550990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chemeClr val="accent3"/>
                </a:solidFill>
                <a:latin typeface="Helvetica" pitchFamily="2" charset="0"/>
              </a:rPr>
              <a:t>Annotations, Notes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chemeClr val="accent3"/>
                </a:solidFill>
                <a:latin typeface="Helvetica" pitchFamily="2" charset="0"/>
              </a:rPr>
              <a:t>&amp; Collaboration</a:t>
            </a:r>
            <a:endParaRPr lang="en-US" altLang="en-US" b="1" dirty="0">
              <a:solidFill>
                <a:schemeClr val="accent3"/>
              </a:solidFill>
              <a:latin typeface="Helvetica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DE0B6F-4B34-15A2-184D-0952C0FFDDA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8319" t="6054" r="7331" b="39596"/>
          <a:stretch>
            <a:fillRect/>
          </a:stretch>
        </p:blipFill>
        <p:spPr>
          <a:xfrm>
            <a:off x="4590062" y="2206639"/>
            <a:ext cx="3052267" cy="1716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93C994C-ED68-D294-8F97-8D7BC3BD89F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0399" t="18133" r="28787" b="79957"/>
          <a:stretch>
            <a:fillRect/>
          </a:stretch>
        </p:blipFill>
        <p:spPr>
          <a:xfrm>
            <a:off x="6747995" y="2281238"/>
            <a:ext cx="45719" cy="6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146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5386B-19C2-544E-B78C-F290493C6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B5F7D1-5F64-9274-88D3-7B3FAFAC2BF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CMIS and ArchiveLink certification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114B194-8106-0587-F56F-BAE86D2E65E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DMS+ enables your ERP to store archive (ADK) files and attachments on SAP BTP DMS.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With the solution, organization can have easy access to legacy data and files while ensuring seamless compliance.</a:t>
            </a:r>
          </a:p>
          <a:p>
            <a:pPr>
              <a:spcBef>
                <a:spcPts val="0"/>
              </a:spcBef>
            </a:pPr>
            <a:r>
              <a:rPr lang="en-US" sz="1800" dirty="0"/>
              <a:t>For organizations that already use DMS as a repository for archived data or are considering it, DMS+ by Auritas provides a compliant alternative.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007BC89-F576-728E-744D-6C92291319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4734" y="2470413"/>
            <a:ext cx="3944319" cy="221867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78DA087-5AB0-5C71-1807-9EA8E8F6DE1F}"/>
              </a:ext>
            </a:extLst>
          </p:cNvPr>
          <p:cNvSpPr txBox="1"/>
          <p:nvPr/>
        </p:nvSpPr>
        <p:spPr>
          <a:xfrm>
            <a:off x="7342173" y="4984404"/>
            <a:ext cx="37294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i="0" u="none" strike="noStrike" dirty="0">
                <a:solidFill>
                  <a:schemeClr val="accent6"/>
                </a:solidFill>
                <a:effectLst/>
                <a:latin typeface="Helvetica" pitchFamily="2" charset="0"/>
              </a:rPr>
              <a:t>DMS+ enables organizations to leverage SAP DMS for archive files.</a:t>
            </a:r>
            <a:endParaRPr lang="en-US" sz="1600" b="1" dirty="0">
              <a:solidFill>
                <a:schemeClr val="accent6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869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F593F-E665-3E32-42CF-1B45FD7C0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riangle 17">
            <a:extLst>
              <a:ext uri="{FF2B5EF4-FFF2-40B4-BE49-F238E27FC236}">
                <a16:creationId xmlns:a16="http://schemas.microsoft.com/office/drawing/2014/main" id="{FADE778C-24AF-14EE-8F60-5AA6AD9F85D1}"/>
              </a:ext>
            </a:extLst>
          </p:cNvPr>
          <p:cNvSpPr/>
          <p:nvPr/>
        </p:nvSpPr>
        <p:spPr>
          <a:xfrm rot="16200000">
            <a:off x="-36958" y="1221923"/>
            <a:ext cx="4987769" cy="4509254"/>
          </a:xfrm>
          <a:prstGeom prst="triangle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rgbClr val="F9F9FB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 Single Corner Rectangle 1">
            <a:extLst>
              <a:ext uri="{FF2B5EF4-FFF2-40B4-BE49-F238E27FC236}">
                <a16:creationId xmlns:a16="http://schemas.microsoft.com/office/drawing/2014/main" id="{7567DF45-4960-6E0E-E4EE-39556D811FDE}"/>
              </a:ext>
            </a:extLst>
          </p:cNvPr>
          <p:cNvSpPr/>
          <p:nvPr/>
        </p:nvSpPr>
        <p:spPr>
          <a:xfrm>
            <a:off x="4711553" y="796124"/>
            <a:ext cx="6693834" cy="1265638"/>
          </a:xfrm>
          <a:prstGeom prst="round1Rect">
            <a:avLst>
              <a:gd name="adj" fmla="val 916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1C1D3B"/>
              </a:solidFill>
              <a:latin typeface="Helvetica" pitchFamily="2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F0B5AC5-ED91-2105-596A-725D8E90B2E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37171" y="2397409"/>
            <a:ext cx="3974382" cy="1634405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</a:pPr>
            <a:r>
              <a:rPr lang="en-US" sz="3200" dirty="0"/>
              <a:t>Content Management Automation &amp; Compliance</a:t>
            </a:r>
            <a:endParaRPr lang="en-US" sz="3200" b="1" dirty="0">
              <a:solidFill>
                <a:srgbClr val="1C1D3B"/>
              </a:solidFill>
              <a:effectLst/>
              <a:latin typeface="Helvetica" pitchFamily="2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Round Single Corner Rectangle 4">
            <a:extLst>
              <a:ext uri="{FF2B5EF4-FFF2-40B4-BE49-F238E27FC236}">
                <a16:creationId xmlns:a16="http://schemas.microsoft.com/office/drawing/2014/main" id="{9EDB8C15-5660-279F-0352-1AB2F589228F}"/>
              </a:ext>
            </a:extLst>
          </p:cNvPr>
          <p:cNvSpPr/>
          <p:nvPr/>
        </p:nvSpPr>
        <p:spPr>
          <a:xfrm>
            <a:off x="4711553" y="2160468"/>
            <a:ext cx="6693834" cy="1265638"/>
          </a:xfrm>
          <a:prstGeom prst="round1Rect">
            <a:avLst>
              <a:gd name="adj" fmla="val 916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1C1D3B"/>
              </a:solidFill>
              <a:latin typeface="Helvetica" pitchFamily="2" charset="0"/>
            </a:endParaRPr>
          </a:p>
        </p:txBody>
      </p:sp>
      <p:sp>
        <p:nvSpPr>
          <p:cNvPr id="6" name="Round Single Corner Rectangle 5">
            <a:extLst>
              <a:ext uri="{FF2B5EF4-FFF2-40B4-BE49-F238E27FC236}">
                <a16:creationId xmlns:a16="http://schemas.microsoft.com/office/drawing/2014/main" id="{A3E274AB-C7E7-EF68-1BE7-CE18F94A3297}"/>
              </a:ext>
            </a:extLst>
          </p:cNvPr>
          <p:cNvSpPr/>
          <p:nvPr/>
        </p:nvSpPr>
        <p:spPr>
          <a:xfrm>
            <a:off x="4711553" y="3521019"/>
            <a:ext cx="6693834" cy="1265638"/>
          </a:xfrm>
          <a:prstGeom prst="round1Rect">
            <a:avLst>
              <a:gd name="adj" fmla="val 916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1C1D3B"/>
              </a:solidFill>
              <a:latin typeface="Helvetica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43CB59-CAFF-1245-BE3E-0B8B93DEAD39}"/>
              </a:ext>
            </a:extLst>
          </p:cNvPr>
          <p:cNvSpPr txBox="1"/>
          <p:nvPr/>
        </p:nvSpPr>
        <p:spPr>
          <a:xfrm>
            <a:off x="5495475" y="1319148"/>
            <a:ext cx="5831339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300" dirty="0">
                <a:solidFill>
                  <a:schemeClr val="accent3"/>
                </a:solidFill>
                <a:latin typeface="Helvetica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Uses AI to automate document processing, deliver contextual understanding, and power advanced semantic search and knowledge mining.</a:t>
            </a:r>
            <a:endParaRPr lang="en-US" sz="1300" dirty="0">
              <a:solidFill>
                <a:schemeClr val="accent3"/>
              </a:solidFill>
              <a:latin typeface="Helvetica" pitchFamily="2" charset="0"/>
              <a:ea typeface="+mn-lt"/>
              <a:cs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4E90C4-CF09-1224-01EC-738C1B8A5AE2}"/>
              </a:ext>
            </a:extLst>
          </p:cNvPr>
          <p:cNvSpPr txBox="1"/>
          <p:nvPr/>
        </p:nvSpPr>
        <p:spPr>
          <a:xfrm>
            <a:off x="5495475" y="1024615"/>
            <a:ext cx="5415207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dirty="0">
                <a:solidFill>
                  <a:schemeClr val="accent3"/>
                </a:solidFill>
                <a:latin typeface="Helvetica" pitchFamily="2" charset="0"/>
              </a:rPr>
              <a:t>Security and Access Controls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5875BA-4C59-E132-CADC-A2811DBAC467}"/>
              </a:ext>
            </a:extLst>
          </p:cNvPr>
          <p:cNvSpPr txBox="1"/>
          <p:nvPr/>
        </p:nvSpPr>
        <p:spPr>
          <a:xfrm>
            <a:off x="5495475" y="2652413"/>
            <a:ext cx="5831339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300" dirty="0">
                <a:solidFill>
                  <a:schemeClr val="accent3"/>
                </a:solidFill>
                <a:latin typeface="Helvetica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Applies role-based visibility, field masking, and ILM-aligned records management to ensure compliant and controlled document access.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8B1771-2C46-FE62-8F8D-33B6721850E8}"/>
              </a:ext>
            </a:extLst>
          </p:cNvPr>
          <p:cNvSpPr txBox="1"/>
          <p:nvPr/>
        </p:nvSpPr>
        <p:spPr>
          <a:xfrm>
            <a:off x="5495475" y="2357880"/>
            <a:ext cx="5415207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chemeClr val="accent3"/>
                </a:solidFill>
                <a:latin typeface="Helvetica" pitchFamily="2" charset="0"/>
              </a:rPr>
              <a:t>Automation for </a:t>
            </a:r>
            <a:r>
              <a:rPr lang="en-US" altLang="en-US" sz="1600" b="1" dirty="0">
                <a:solidFill>
                  <a:schemeClr val="accent3"/>
                </a:solidFill>
                <a:latin typeface="Helvetica" pitchFamily="2" charset="0"/>
              </a:rPr>
              <a:t>Compliance</a:t>
            </a:r>
            <a:r>
              <a:rPr lang="en-US" sz="1600" b="1" dirty="0">
                <a:solidFill>
                  <a:schemeClr val="accent3"/>
                </a:solidFill>
                <a:latin typeface="Helvetica" pitchFamily="2" charset="0"/>
              </a:rPr>
              <a:t> Assurance</a:t>
            </a:r>
            <a:endParaRPr lang="en-US" altLang="en-US" sz="1600" b="1" dirty="0">
              <a:solidFill>
                <a:schemeClr val="accent3"/>
              </a:solidFill>
              <a:latin typeface="Helvetica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CBF44D-0405-5B65-1498-616363B3946E}"/>
              </a:ext>
            </a:extLst>
          </p:cNvPr>
          <p:cNvSpPr txBox="1"/>
          <p:nvPr/>
        </p:nvSpPr>
        <p:spPr>
          <a:xfrm>
            <a:off x="5495475" y="4043307"/>
            <a:ext cx="5831339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300" dirty="0">
                <a:solidFill>
                  <a:schemeClr val="accent3"/>
                </a:solidFill>
                <a:latin typeface="Helvetica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Consolidates all documents into a unified global repository, eliminating module silos and addressing storage limitations across platforms.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E4BA88-36AD-A525-79F8-45D925F1C723}"/>
              </a:ext>
            </a:extLst>
          </p:cNvPr>
          <p:cNvSpPr txBox="1"/>
          <p:nvPr/>
        </p:nvSpPr>
        <p:spPr>
          <a:xfrm>
            <a:off x="5495475" y="3748774"/>
            <a:ext cx="5415207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dirty="0">
                <a:solidFill>
                  <a:schemeClr val="accent3"/>
                </a:solidFill>
                <a:latin typeface="Helvetica" pitchFamily="2" charset="0"/>
              </a:rPr>
              <a:t>One Source of Truth &amp; Storage Optimization</a:t>
            </a:r>
          </a:p>
        </p:txBody>
      </p:sp>
      <p:sp>
        <p:nvSpPr>
          <p:cNvPr id="29" name="Round Single Corner Rectangle 28">
            <a:extLst>
              <a:ext uri="{FF2B5EF4-FFF2-40B4-BE49-F238E27FC236}">
                <a16:creationId xmlns:a16="http://schemas.microsoft.com/office/drawing/2014/main" id="{BFA4C00D-82FE-3052-3175-4EBF25451D2A}"/>
              </a:ext>
            </a:extLst>
          </p:cNvPr>
          <p:cNvSpPr/>
          <p:nvPr/>
        </p:nvSpPr>
        <p:spPr>
          <a:xfrm>
            <a:off x="4364931" y="3742063"/>
            <a:ext cx="873022" cy="892553"/>
          </a:xfrm>
          <a:prstGeom prst="round1Rect">
            <a:avLst>
              <a:gd name="adj" fmla="val 916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C1D3B"/>
              </a:solidFill>
              <a:latin typeface="Helvetica" pitchFamily="2" charset="0"/>
            </a:endParaRPr>
          </a:p>
        </p:txBody>
      </p:sp>
      <p:pic>
        <p:nvPicPr>
          <p:cNvPr id="30" name="Graphic 29" descr="Box with solid fill">
            <a:extLst>
              <a:ext uri="{FF2B5EF4-FFF2-40B4-BE49-F238E27FC236}">
                <a16:creationId xmlns:a16="http://schemas.microsoft.com/office/drawing/2014/main" id="{89B9237B-AE8E-E26C-A027-777674880A2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54031" y="3840928"/>
            <a:ext cx="694822" cy="694822"/>
          </a:xfrm>
          <a:prstGeom prst="rect">
            <a:avLst/>
          </a:prstGeom>
        </p:spPr>
      </p:pic>
      <p:sp>
        <p:nvSpPr>
          <p:cNvPr id="31" name="Round Single Corner Rectangle 30">
            <a:extLst>
              <a:ext uri="{FF2B5EF4-FFF2-40B4-BE49-F238E27FC236}">
                <a16:creationId xmlns:a16="http://schemas.microsoft.com/office/drawing/2014/main" id="{9B429BB1-6F08-24F4-402C-93A0BF61FEDF}"/>
              </a:ext>
            </a:extLst>
          </p:cNvPr>
          <p:cNvSpPr/>
          <p:nvPr/>
        </p:nvSpPr>
        <p:spPr>
          <a:xfrm>
            <a:off x="4364931" y="2344121"/>
            <a:ext cx="873022" cy="892553"/>
          </a:xfrm>
          <a:prstGeom prst="round1Rect">
            <a:avLst>
              <a:gd name="adj" fmla="val 916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C1D3B"/>
              </a:solidFill>
              <a:latin typeface="Helvetica" pitchFamily="2" charset="0"/>
            </a:endParaRPr>
          </a:p>
        </p:txBody>
      </p:sp>
      <p:pic>
        <p:nvPicPr>
          <p:cNvPr id="33" name="Graphic 32" descr="Gavel with solid fill">
            <a:extLst>
              <a:ext uri="{FF2B5EF4-FFF2-40B4-BE49-F238E27FC236}">
                <a16:creationId xmlns:a16="http://schemas.microsoft.com/office/drawing/2014/main" id="{6510D316-F035-FCA0-5A48-538680AE89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454031" y="2442986"/>
            <a:ext cx="694822" cy="694822"/>
          </a:xfrm>
          <a:prstGeom prst="rect">
            <a:avLst/>
          </a:prstGeom>
        </p:spPr>
      </p:pic>
      <p:sp>
        <p:nvSpPr>
          <p:cNvPr id="35" name="Round Single Corner Rectangle 34">
            <a:extLst>
              <a:ext uri="{FF2B5EF4-FFF2-40B4-BE49-F238E27FC236}">
                <a16:creationId xmlns:a16="http://schemas.microsoft.com/office/drawing/2014/main" id="{8A4D653E-24EF-80AF-7A63-7E058EFF5EFF}"/>
              </a:ext>
            </a:extLst>
          </p:cNvPr>
          <p:cNvSpPr/>
          <p:nvPr/>
        </p:nvSpPr>
        <p:spPr>
          <a:xfrm>
            <a:off x="4364931" y="982667"/>
            <a:ext cx="873022" cy="892553"/>
          </a:xfrm>
          <a:prstGeom prst="round1Rect">
            <a:avLst>
              <a:gd name="adj" fmla="val 916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C1D3B"/>
              </a:solidFill>
              <a:latin typeface="Helvetica" pitchFamily="2" charset="0"/>
            </a:endParaRPr>
          </a:p>
        </p:txBody>
      </p:sp>
      <p:pic>
        <p:nvPicPr>
          <p:cNvPr id="37" name="Graphic 36" descr="Lock with solid fill">
            <a:extLst>
              <a:ext uri="{FF2B5EF4-FFF2-40B4-BE49-F238E27FC236}">
                <a16:creationId xmlns:a16="http://schemas.microsoft.com/office/drawing/2014/main" id="{63E1A808-EABF-1E81-C0FC-879DE14C3B3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454031" y="1081532"/>
            <a:ext cx="694822" cy="694822"/>
          </a:xfrm>
          <a:prstGeom prst="rect">
            <a:avLst/>
          </a:prstGeom>
        </p:spPr>
      </p:pic>
      <p:sp>
        <p:nvSpPr>
          <p:cNvPr id="3" name="Round Single Corner Rectangle 2">
            <a:extLst>
              <a:ext uri="{FF2B5EF4-FFF2-40B4-BE49-F238E27FC236}">
                <a16:creationId xmlns:a16="http://schemas.microsoft.com/office/drawing/2014/main" id="{FC88D72A-D9D5-7A67-A6A7-67674A9B0556}"/>
              </a:ext>
            </a:extLst>
          </p:cNvPr>
          <p:cNvSpPr/>
          <p:nvPr/>
        </p:nvSpPr>
        <p:spPr>
          <a:xfrm>
            <a:off x="4711553" y="4891339"/>
            <a:ext cx="6693834" cy="1265638"/>
          </a:xfrm>
          <a:prstGeom prst="round1Rect">
            <a:avLst>
              <a:gd name="adj" fmla="val 916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1C1D3B"/>
              </a:solidFill>
              <a:latin typeface="Helvetica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C3BE7A-FF0C-CD32-9A0A-98F0F158E83C}"/>
              </a:ext>
            </a:extLst>
          </p:cNvPr>
          <p:cNvSpPr txBox="1"/>
          <p:nvPr/>
        </p:nvSpPr>
        <p:spPr>
          <a:xfrm>
            <a:off x="5495475" y="5414363"/>
            <a:ext cx="5831339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300" dirty="0">
                <a:solidFill>
                  <a:schemeClr val="accent3"/>
                </a:solidFill>
                <a:latin typeface="Helvetica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AI uses the associated SAP record when available to surface the most relevant information from your search.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0DF00DD-5A4F-384D-89E8-31AD6E790948}"/>
              </a:ext>
            </a:extLst>
          </p:cNvPr>
          <p:cNvSpPr txBox="1"/>
          <p:nvPr/>
        </p:nvSpPr>
        <p:spPr>
          <a:xfrm>
            <a:off x="5495475" y="5119830"/>
            <a:ext cx="5415207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dirty="0">
                <a:solidFill>
                  <a:schemeClr val="accent3"/>
                </a:solidFill>
                <a:latin typeface="Helvetica" pitchFamily="2" charset="0"/>
              </a:rPr>
              <a:t>Context-Aware Guidance</a:t>
            </a:r>
          </a:p>
        </p:txBody>
      </p:sp>
      <p:sp>
        <p:nvSpPr>
          <p:cNvPr id="15" name="Round Single Corner Rectangle 14">
            <a:extLst>
              <a:ext uri="{FF2B5EF4-FFF2-40B4-BE49-F238E27FC236}">
                <a16:creationId xmlns:a16="http://schemas.microsoft.com/office/drawing/2014/main" id="{3B3B197F-651E-6011-D6DF-7C77B7B5A423}"/>
              </a:ext>
            </a:extLst>
          </p:cNvPr>
          <p:cNvSpPr/>
          <p:nvPr/>
        </p:nvSpPr>
        <p:spPr>
          <a:xfrm>
            <a:off x="4364931" y="5077882"/>
            <a:ext cx="873022" cy="892553"/>
          </a:xfrm>
          <a:prstGeom prst="round1Rect">
            <a:avLst>
              <a:gd name="adj" fmla="val 916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C1D3B"/>
              </a:solidFill>
              <a:latin typeface="Helvetica" pitchFamily="2" charset="0"/>
            </a:endParaRPr>
          </a:p>
        </p:txBody>
      </p:sp>
      <p:pic>
        <p:nvPicPr>
          <p:cNvPr id="16" name="Graphic 15" descr="Compass with solid fill">
            <a:extLst>
              <a:ext uri="{FF2B5EF4-FFF2-40B4-BE49-F238E27FC236}">
                <a16:creationId xmlns:a16="http://schemas.microsoft.com/office/drawing/2014/main" id="{D0038EA6-EB55-8DAA-97E7-EFF7B0944F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454031" y="5176747"/>
            <a:ext cx="694822" cy="69482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C871E3B-8EA2-3FBF-946C-5F7BEF5001D6}"/>
              </a:ext>
            </a:extLst>
          </p:cNvPr>
          <p:cNvSpPr/>
          <p:nvPr/>
        </p:nvSpPr>
        <p:spPr>
          <a:xfrm>
            <a:off x="0" y="2357881"/>
            <a:ext cx="187389" cy="14830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9660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DD945-E0FA-D22A-B786-0B0142C76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4B92A4D-E74D-6F0A-3576-4EF340716B9A}"/>
              </a:ext>
            </a:extLst>
          </p:cNvPr>
          <p:cNvSpPr/>
          <p:nvPr/>
        </p:nvSpPr>
        <p:spPr>
          <a:xfrm>
            <a:off x="0" y="2294965"/>
            <a:ext cx="12192000" cy="4563035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5D62CF-05C3-15E7-0782-701A95CC8852}"/>
              </a:ext>
            </a:extLst>
          </p:cNvPr>
          <p:cNvSpPr txBox="1"/>
          <p:nvPr/>
        </p:nvSpPr>
        <p:spPr>
          <a:xfrm>
            <a:off x="597778" y="2822441"/>
            <a:ext cx="104501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F9F9FA"/>
                </a:solidFill>
                <a:latin typeface="Helvetica" pitchFamily="2" charset="0"/>
              </a:rPr>
              <a:t>Single viewer screen that allows for AI search with contextual information, connection across applications and security/compliance based on user groups across the organization.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A642D3-3795-D24A-A7AC-13C894985EF0}"/>
              </a:ext>
            </a:extLst>
          </p:cNvPr>
          <p:cNvSpPr txBox="1"/>
          <p:nvPr/>
        </p:nvSpPr>
        <p:spPr>
          <a:xfrm>
            <a:off x="597778" y="5963985"/>
            <a:ext cx="99969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accent2"/>
                </a:solidFill>
                <a:latin typeface="Helvetica" pitchFamily="2" charset="0"/>
              </a:rPr>
              <a:t>Annotations + AI + Access Levels = True Content Value </a:t>
            </a:r>
            <a:endParaRPr lang="en-US" b="1" dirty="0">
              <a:solidFill>
                <a:schemeClr val="accent2"/>
              </a:solidFill>
              <a:latin typeface="Helvetica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2E6330E-8688-5D9A-DE80-7F6A15C23122}"/>
              </a:ext>
            </a:extLst>
          </p:cNvPr>
          <p:cNvSpPr txBox="1"/>
          <p:nvPr/>
        </p:nvSpPr>
        <p:spPr>
          <a:xfrm>
            <a:off x="8567474" y="4660125"/>
            <a:ext cx="3161885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F9F9FA"/>
                </a:solidFill>
                <a:latin typeface="Helvetica" pitchFamily="2" charset="0"/>
              </a:rPr>
              <a:t>Unified access and view</a:t>
            </a:r>
            <a:r>
              <a:rPr lang="en-US" sz="1400" dirty="0">
                <a:solidFill>
                  <a:srgbClr val="F9F9FA"/>
                </a:solidFill>
                <a:latin typeface="Helvetica" pitchFamily="2" charset="0"/>
              </a:rPr>
              <a:t>: the Intelligent Viewer can be invoked from SAP, 3rd‑party apps, or the DMS+ access layer.</a:t>
            </a:r>
          </a:p>
          <a:p>
            <a:endParaRPr lang="en-US" sz="1400" dirty="0">
              <a:solidFill>
                <a:srgbClr val="F9F9FA"/>
              </a:solidFill>
              <a:latin typeface="Helvetica" pitchFamily="2" charset="0"/>
            </a:endParaRPr>
          </a:p>
        </p:txBody>
      </p:sp>
      <p:pic>
        <p:nvPicPr>
          <p:cNvPr id="9" name="Graphic 8" descr="Magnifying glass outline">
            <a:extLst>
              <a:ext uri="{FF2B5EF4-FFF2-40B4-BE49-F238E27FC236}">
                <a16:creationId xmlns:a16="http://schemas.microsoft.com/office/drawing/2014/main" id="{B04A9214-B78D-7C25-6F8A-2B5CF9119FA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567474" y="3652787"/>
            <a:ext cx="914400" cy="9144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C9E5224-5579-95A0-CE55-6E598D4936C6}"/>
              </a:ext>
            </a:extLst>
          </p:cNvPr>
          <p:cNvSpPr txBox="1"/>
          <p:nvPr/>
        </p:nvSpPr>
        <p:spPr>
          <a:xfrm>
            <a:off x="5212203" y="4660125"/>
            <a:ext cx="301437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F9F9FA"/>
                </a:solidFill>
                <a:latin typeface="Helvetica" pitchFamily="2" charset="0"/>
              </a:rPr>
              <a:t>AI chat: </a:t>
            </a:r>
            <a:r>
              <a:rPr lang="en-US" sz="1400" dirty="0">
                <a:solidFill>
                  <a:srgbClr val="F9F9FA"/>
                </a:solidFill>
                <a:latin typeface="Helvetica" pitchFamily="2" charset="0"/>
              </a:rPr>
              <a:t>ask questions about the content, executive summaries and key‑data extraction (restricted to content the user is entitled to see).</a:t>
            </a:r>
          </a:p>
        </p:txBody>
      </p:sp>
      <p:pic>
        <p:nvPicPr>
          <p:cNvPr id="11" name="Graphic 10" descr="Chat outline">
            <a:extLst>
              <a:ext uri="{FF2B5EF4-FFF2-40B4-BE49-F238E27FC236}">
                <a16:creationId xmlns:a16="http://schemas.microsoft.com/office/drawing/2014/main" id="{1D92C369-7699-0378-48C0-993AD23E8F3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212202" y="3761600"/>
            <a:ext cx="805587" cy="80558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B39FD42-70DF-C641-471D-0A48DF2FF7FD}"/>
              </a:ext>
            </a:extLst>
          </p:cNvPr>
          <p:cNvSpPr txBox="1"/>
          <p:nvPr/>
        </p:nvSpPr>
        <p:spPr>
          <a:xfrm>
            <a:off x="591804" y="4660125"/>
            <a:ext cx="40303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F9F9FA"/>
                </a:solidFill>
                <a:latin typeface="Helvetica" pitchFamily="2" charset="0"/>
              </a:rPr>
              <a:t>Access‑level‑based rendering/visibility: </a:t>
            </a:r>
            <a:r>
              <a:rPr lang="en-US" sz="1400" dirty="0">
                <a:solidFill>
                  <a:srgbClr val="F9F9FA"/>
                </a:solidFill>
                <a:latin typeface="Helvetica" pitchFamily="2" charset="0"/>
              </a:rPr>
              <a:t>each document is presented according to the user’s access profile; fields are hidden/masked and disallowed actions are removed.</a:t>
            </a:r>
          </a:p>
        </p:txBody>
      </p:sp>
      <p:pic>
        <p:nvPicPr>
          <p:cNvPr id="17" name="Graphic 16" descr="Key outline">
            <a:extLst>
              <a:ext uri="{FF2B5EF4-FFF2-40B4-BE49-F238E27FC236}">
                <a16:creationId xmlns:a16="http://schemas.microsoft.com/office/drawing/2014/main" id="{92535AC8-77C6-8747-99DA-668E3C8059E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91805" y="3652787"/>
            <a:ext cx="914400" cy="9144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E5B9017-BD5B-5E9E-A1B6-C33A9640353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96255" y="548641"/>
            <a:ext cx="9598508" cy="695128"/>
          </a:xfrm>
        </p:spPr>
        <p:txBody>
          <a:bodyPr>
            <a:normAutofit lnSpcReduction="10000"/>
          </a:bodyPr>
          <a:lstStyle/>
          <a:p>
            <a:r>
              <a:rPr lang="en-US" sz="4000" dirty="0"/>
              <a:t>Intelligent Viewer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07A64F-883A-4DA9-83AC-EFDB5FD926B9}"/>
              </a:ext>
            </a:extLst>
          </p:cNvPr>
          <p:cNvSpPr txBox="1"/>
          <p:nvPr/>
        </p:nvSpPr>
        <p:spPr>
          <a:xfrm>
            <a:off x="996254" y="1105874"/>
            <a:ext cx="91373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3"/>
                </a:solidFill>
                <a:latin typeface="Helvetica" pitchFamily="2" charset="0"/>
              </a:rPr>
              <a:t>Intentional, secure visibility to documents and content</a:t>
            </a:r>
          </a:p>
        </p:txBody>
      </p:sp>
    </p:spTree>
    <p:extLst>
      <p:ext uri="{BB962C8B-B14F-4D97-AF65-F5344CB8AC3E}">
        <p14:creationId xmlns:p14="http://schemas.microsoft.com/office/powerpoint/2010/main" val="33477726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ingle Corner Rectangle 10">
            <a:extLst>
              <a:ext uri="{FF2B5EF4-FFF2-40B4-BE49-F238E27FC236}">
                <a16:creationId xmlns:a16="http://schemas.microsoft.com/office/drawing/2014/main" id="{2AAEFBC0-89F6-BD72-E1EB-AEFF987B8FA6}"/>
              </a:ext>
            </a:extLst>
          </p:cNvPr>
          <p:cNvSpPr/>
          <p:nvPr/>
        </p:nvSpPr>
        <p:spPr>
          <a:xfrm>
            <a:off x="750122" y="2035781"/>
            <a:ext cx="4850322" cy="4173854"/>
          </a:xfrm>
          <a:prstGeom prst="round1Rect">
            <a:avLst>
              <a:gd name="adj" fmla="val 916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1C1D3B"/>
              </a:solidFill>
              <a:latin typeface="Helvetica" pitchFamily="2" charset="0"/>
            </a:endParaRPr>
          </a:p>
        </p:txBody>
      </p:sp>
      <p:sp>
        <p:nvSpPr>
          <p:cNvPr id="12" name="Round Single Corner Rectangle 11">
            <a:extLst>
              <a:ext uri="{FF2B5EF4-FFF2-40B4-BE49-F238E27FC236}">
                <a16:creationId xmlns:a16="http://schemas.microsoft.com/office/drawing/2014/main" id="{3E5777D9-A305-1837-0DF8-3AD5FCBB390A}"/>
              </a:ext>
            </a:extLst>
          </p:cNvPr>
          <p:cNvSpPr/>
          <p:nvPr/>
        </p:nvSpPr>
        <p:spPr>
          <a:xfrm>
            <a:off x="6068203" y="2035781"/>
            <a:ext cx="4850322" cy="4173854"/>
          </a:xfrm>
          <a:prstGeom prst="round1Rect">
            <a:avLst>
              <a:gd name="adj" fmla="val 916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1C1D3B"/>
              </a:solidFill>
              <a:latin typeface="Helvetica" pitchFamily="2" charset="0"/>
            </a:endParaRPr>
          </a:p>
        </p:txBody>
      </p:sp>
      <p:sp>
        <p:nvSpPr>
          <p:cNvPr id="14" name="Round Single Corner Rectangle 13">
            <a:extLst>
              <a:ext uri="{FF2B5EF4-FFF2-40B4-BE49-F238E27FC236}">
                <a16:creationId xmlns:a16="http://schemas.microsoft.com/office/drawing/2014/main" id="{0E205F7E-8CE2-C9CD-0E8C-7B2801F270C1}"/>
              </a:ext>
            </a:extLst>
          </p:cNvPr>
          <p:cNvSpPr/>
          <p:nvPr/>
        </p:nvSpPr>
        <p:spPr>
          <a:xfrm>
            <a:off x="638750" y="1924972"/>
            <a:ext cx="873022" cy="892553"/>
          </a:xfrm>
          <a:prstGeom prst="round1Rect">
            <a:avLst>
              <a:gd name="adj" fmla="val 916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C1D3B"/>
              </a:solidFill>
              <a:latin typeface="Helvetica" pitchFamily="2" charset="0"/>
            </a:endParaRPr>
          </a:p>
        </p:txBody>
      </p:sp>
      <p:sp>
        <p:nvSpPr>
          <p:cNvPr id="15" name="Round Single Corner Rectangle 14">
            <a:extLst>
              <a:ext uri="{FF2B5EF4-FFF2-40B4-BE49-F238E27FC236}">
                <a16:creationId xmlns:a16="http://schemas.microsoft.com/office/drawing/2014/main" id="{E482DFB8-A417-6DF2-2D94-6D5813505B7B}"/>
              </a:ext>
            </a:extLst>
          </p:cNvPr>
          <p:cNvSpPr/>
          <p:nvPr/>
        </p:nvSpPr>
        <p:spPr>
          <a:xfrm>
            <a:off x="5962151" y="1924972"/>
            <a:ext cx="873022" cy="892553"/>
          </a:xfrm>
          <a:prstGeom prst="round1Rect">
            <a:avLst>
              <a:gd name="adj" fmla="val 916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C1D3B"/>
              </a:solidFill>
              <a:latin typeface="Helvetica" pitchFamily="2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BDA3280-E054-309C-A52C-FD5F315CC50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dirty="0"/>
              <a:t>Enhancing SAP BTP DMS with DMS+</a:t>
            </a:r>
            <a:endParaRPr lang="en-US" dirty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7C64C0-81F5-79EC-601B-A5604D7760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31" y="2259463"/>
            <a:ext cx="4315973" cy="242773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FDB3F7D-17CB-0C62-A19F-C9D3A587CFD9}"/>
              </a:ext>
            </a:extLst>
          </p:cNvPr>
          <p:cNvSpPr txBox="1"/>
          <p:nvPr/>
        </p:nvSpPr>
        <p:spPr>
          <a:xfrm>
            <a:off x="1017297" y="5325820"/>
            <a:ext cx="43159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Helvetica" pitchFamily="2" charset="0"/>
              </a:rPr>
              <a:t>It allows secure annotations, highlights, and notes directly within your documents, facilitating seamless team collaboration in SAP while maintaining full historical access.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64EDF76-0DC2-E5D2-6C2D-ED7015259D20}"/>
              </a:ext>
            </a:extLst>
          </p:cNvPr>
          <p:cNvSpPr txBox="1"/>
          <p:nvPr/>
        </p:nvSpPr>
        <p:spPr>
          <a:xfrm>
            <a:off x="1251458" y="4919059"/>
            <a:ext cx="3876041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latin typeface="Helvetica" pitchFamily="2" charset="0"/>
              </a:rPr>
              <a:t>Annotations, notes and collaboration</a:t>
            </a:r>
            <a:endParaRPr lang="en-US" sz="1600" b="1" dirty="0">
              <a:solidFill>
                <a:schemeClr val="accent3"/>
              </a:solidFill>
              <a:latin typeface="Helvetica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B28E155-EF40-8805-3E39-379D1CED4ACB}"/>
              </a:ext>
            </a:extLst>
          </p:cNvPr>
          <p:cNvSpPr txBox="1"/>
          <p:nvPr/>
        </p:nvSpPr>
        <p:spPr>
          <a:xfrm>
            <a:off x="6335378" y="5325820"/>
            <a:ext cx="43159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Helvetica" pitchFamily="2" charset="0"/>
              </a:rPr>
              <a:t>Uses artificial intelligence (AI) to automate document processing, deliver contextual understanding, and power advanced semantic search and intelligent knowledge mining.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0D86433-C4A6-1F96-6F93-4664FA00D337}"/>
              </a:ext>
            </a:extLst>
          </p:cNvPr>
          <p:cNvSpPr txBox="1"/>
          <p:nvPr/>
        </p:nvSpPr>
        <p:spPr>
          <a:xfrm>
            <a:off x="6703981" y="4919059"/>
            <a:ext cx="3607156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latin typeface="Helvetica" pitchFamily="2" charset="0"/>
              </a:rPr>
              <a:t>Enterprise-grade governance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0D9E5E-AEA8-A251-AFCC-BD00371CE3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7296" y="2278385"/>
            <a:ext cx="4315974" cy="2427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1961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 Single Corner Rectangle 8">
            <a:extLst>
              <a:ext uri="{FF2B5EF4-FFF2-40B4-BE49-F238E27FC236}">
                <a16:creationId xmlns:a16="http://schemas.microsoft.com/office/drawing/2014/main" id="{414BDEF0-836F-6EF0-D3A9-00C02C388A7A}"/>
              </a:ext>
            </a:extLst>
          </p:cNvPr>
          <p:cNvSpPr/>
          <p:nvPr/>
        </p:nvSpPr>
        <p:spPr>
          <a:xfrm>
            <a:off x="353650" y="2521419"/>
            <a:ext cx="7786455" cy="3915007"/>
          </a:xfrm>
          <a:prstGeom prst="round1Rect">
            <a:avLst>
              <a:gd name="adj" fmla="val 9169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1C1D3B"/>
              </a:solidFill>
              <a:latin typeface="Helvetica" pitchFamily="2" charset="0"/>
            </a:endParaRPr>
          </a:p>
        </p:txBody>
      </p:sp>
      <p:sp>
        <p:nvSpPr>
          <p:cNvPr id="10" name="Round Single Corner Rectangle 9">
            <a:extLst>
              <a:ext uri="{FF2B5EF4-FFF2-40B4-BE49-F238E27FC236}">
                <a16:creationId xmlns:a16="http://schemas.microsoft.com/office/drawing/2014/main" id="{8183A1E0-C24F-A4F4-51EE-31DAAF5A2434}"/>
              </a:ext>
            </a:extLst>
          </p:cNvPr>
          <p:cNvSpPr/>
          <p:nvPr/>
        </p:nvSpPr>
        <p:spPr>
          <a:xfrm>
            <a:off x="8140105" y="2968829"/>
            <a:ext cx="3685839" cy="2683827"/>
          </a:xfrm>
          <a:prstGeom prst="round1Rect">
            <a:avLst>
              <a:gd name="adj" fmla="val 916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1C1D3B"/>
              </a:solidFill>
              <a:latin typeface="Helvetica" pitchFamily="2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7D4993E-DAF5-FA06-4371-26A7BF4F968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89612" y="542333"/>
            <a:ext cx="7786456" cy="108917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Smart, dynamic redaction to protect sensitive data &amp; ensure compliance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EF3A74-7C6D-3868-4B7B-8A612982EBC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3960"/>
          <a:stretch>
            <a:fillRect/>
          </a:stretch>
        </p:blipFill>
        <p:spPr>
          <a:xfrm>
            <a:off x="4316921" y="2860365"/>
            <a:ext cx="3405632" cy="29007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BA3E362-8C19-BDF4-C314-27AD5FA9C181}"/>
              </a:ext>
            </a:extLst>
          </p:cNvPr>
          <p:cNvSpPr txBox="1"/>
          <p:nvPr/>
        </p:nvSpPr>
        <p:spPr>
          <a:xfrm>
            <a:off x="889612" y="1784075"/>
            <a:ext cx="101900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Helvetica" pitchFamily="2" charset="0"/>
              </a:rPr>
              <a:t>With active redaction features, DMS+ users are assigned into groups groups that define visibility, ensuring only necessary information is shown, protecting sensitive data while ensuring compliance across the organization.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BA01098-DEF4-6D4A-6D5D-CAA16F564E9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0082" t="29708" r="2042" b="24801"/>
          <a:stretch>
            <a:fillRect/>
          </a:stretch>
        </p:blipFill>
        <p:spPr>
          <a:xfrm>
            <a:off x="8347945" y="3278479"/>
            <a:ext cx="3270158" cy="174784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80DDC28-B393-B25F-37DD-8BE4C7C674EA}"/>
              </a:ext>
            </a:extLst>
          </p:cNvPr>
          <p:cNvSpPr txBox="1"/>
          <p:nvPr/>
        </p:nvSpPr>
        <p:spPr>
          <a:xfrm>
            <a:off x="8907753" y="5061672"/>
            <a:ext cx="22927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>Define your visibility parameters based on groups.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A1781AC-7973-921E-4534-0E74DDD1412E}"/>
              </a:ext>
            </a:extLst>
          </p:cNvPr>
          <p:cNvGrpSpPr/>
          <p:nvPr/>
        </p:nvGrpSpPr>
        <p:grpSpPr>
          <a:xfrm>
            <a:off x="703448" y="2860365"/>
            <a:ext cx="3405632" cy="2900753"/>
            <a:chOff x="703448" y="2860365"/>
            <a:chExt cx="3405632" cy="2900753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7DFF24F-3925-2328-C2C0-A42C1B9D3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r="33960"/>
            <a:stretch>
              <a:fillRect/>
            </a:stretch>
          </p:blipFill>
          <p:spPr>
            <a:xfrm>
              <a:off x="703448" y="2860365"/>
              <a:ext cx="3405632" cy="290075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A8C8F76A-E01C-49A9-6726-7D1B7EA6FF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b="12911"/>
            <a:stretch>
              <a:fillRect/>
            </a:stretch>
          </p:blipFill>
          <p:spPr>
            <a:xfrm>
              <a:off x="1304397" y="3347369"/>
              <a:ext cx="2199675" cy="2413749"/>
            </a:xfrm>
            <a:prstGeom prst="rect">
              <a:avLst/>
            </a:prstGeom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45C19899-D40B-CF54-ACBF-1D7706386399}"/>
              </a:ext>
            </a:extLst>
          </p:cNvPr>
          <p:cNvSpPr txBox="1"/>
          <p:nvPr/>
        </p:nvSpPr>
        <p:spPr>
          <a:xfrm>
            <a:off x="1257834" y="5904408"/>
            <a:ext cx="229279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>Admin users view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  <a:sym typeface="Wingdings" pitchFamily="2" charset="2"/>
              </a:rPr>
              <a:t> (original document - no redaction)</a:t>
            </a:r>
            <a:endParaRPr lang="en-US" sz="1100" dirty="0">
              <a:solidFill>
                <a:schemeClr val="bg1">
                  <a:lumMod val="50000"/>
                </a:schemeClr>
              </a:solidFill>
              <a:latin typeface="Helvetica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611DED4-86C0-4B9A-25B3-9B6507B0DDCD}"/>
              </a:ext>
            </a:extLst>
          </p:cNvPr>
          <p:cNvSpPr txBox="1"/>
          <p:nvPr/>
        </p:nvSpPr>
        <p:spPr>
          <a:xfrm>
            <a:off x="4762153" y="5891459"/>
            <a:ext cx="250785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>User view, limited info accessibility (redacted document)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42D94F-7F22-F221-2EEA-27FD7328AA77}"/>
              </a:ext>
            </a:extLst>
          </p:cNvPr>
          <p:cNvSpPr txBox="1"/>
          <p:nvPr/>
        </p:nvSpPr>
        <p:spPr>
          <a:xfrm>
            <a:off x="4045885" y="3956798"/>
            <a:ext cx="33592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accent3"/>
                </a:solidFill>
                <a:latin typeface="Helvetica" pitchFamily="2" charset="0"/>
              </a:rPr>
              <a:t>x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79A8DD6-CFB8-3910-E67B-3B76C5CE821E}"/>
              </a:ext>
            </a:extLst>
          </p:cNvPr>
          <p:cNvCxnSpPr>
            <a:cxnSpLocks/>
          </p:cNvCxnSpPr>
          <p:nvPr/>
        </p:nvCxnSpPr>
        <p:spPr>
          <a:xfrm flipV="1">
            <a:off x="7183582" y="3518611"/>
            <a:ext cx="1098779" cy="2525930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69145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Rechteck 61">
            <a:extLst>
              <a:ext uri="{FF2B5EF4-FFF2-40B4-BE49-F238E27FC236}">
                <a16:creationId xmlns:a16="http://schemas.microsoft.com/office/drawing/2014/main" id="{4D9C4F4A-7DD8-3DDF-AF13-E1654470B710}"/>
              </a:ext>
            </a:extLst>
          </p:cNvPr>
          <p:cNvSpPr/>
          <p:nvPr/>
        </p:nvSpPr>
        <p:spPr>
          <a:xfrm>
            <a:off x="9787076" y="1805479"/>
            <a:ext cx="2153375" cy="473571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5989" tIns="35989" rIns="35989" bIns="0" rtlCol="0" anchor="t" anchorCtr="0"/>
          <a:lstStyle/>
          <a:p>
            <a:pPr algn="ctr" defTabSz="228611"/>
            <a:r>
              <a:rPr lang="en-US" sz="800" b="1" kern="0">
                <a:solidFill>
                  <a:schemeClr val="accent3">
                    <a:lumMod val="90000"/>
                    <a:lumOff val="10000"/>
                  </a:schemeClr>
                </a:solidFill>
                <a:latin typeface="Helvetica" pitchFamily="2" charset="0"/>
              </a:rPr>
              <a:t>LEGEND</a:t>
            </a:r>
          </a:p>
        </p:txBody>
      </p:sp>
      <p:sp>
        <p:nvSpPr>
          <p:cNvPr id="8" name="Rechteck 61">
            <a:extLst>
              <a:ext uri="{FF2B5EF4-FFF2-40B4-BE49-F238E27FC236}">
                <a16:creationId xmlns:a16="http://schemas.microsoft.com/office/drawing/2014/main" id="{B7191AA7-45EF-D123-553A-A5ACC182FC6C}"/>
              </a:ext>
            </a:extLst>
          </p:cNvPr>
          <p:cNvSpPr/>
          <p:nvPr/>
        </p:nvSpPr>
        <p:spPr>
          <a:xfrm>
            <a:off x="290170" y="3811859"/>
            <a:ext cx="9140855" cy="2297206"/>
          </a:xfrm>
          <a:prstGeom prst="rect">
            <a:avLst/>
          </a:prstGeom>
          <a:solidFill>
            <a:schemeClr val="accent3">
              <a:lumMod val="90000"/>
              <a:lumOff val="10000"/>
            </a:schemeClr>
          </a:solidFill>
          <a:ln w="19050">
            <a:solidFill>
              <a:srgbClr val="053B7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59" tIns="71959" rIns="71959" bIns="0" rtlCol="0" anchor="b" anchorCtr="0"/>
          <a:lstStyle/>
          <a:p>
            <a:pPr algn="r" defTabSz="228611"/>
            <a:r>
              <a:rPr lang="en-US" sz="1200" b="1" kern="0">
                <a:solidFill>
                  <a:srgbClr val="FFFFFF"/>
                </a:solidFill>
                <a:latin typeface="Helvetica" pitchFamily="2" charset="0"/>
              </a:rPr>
              <a:t>Auritas Storage Manager    </a:t>
            </a:r>
            <a:r>
              <a:rPr lang="en-US" sz="1200" b="1" kern="0">
                <a:solidFill>
                  <a:schemeClr val="accent3">
                    <a:lumMod val="90000"/>
                    <a:lumOff val="10000"/>
                  </a:schemeClr>
                </a:solidFill>
                <a:latin typeface="Helvetica" pitchFamily="2" charset="0"/>
              </a:rPr>
              <a:t>.</a:t>
            </a:r>
          </a:p>
          <a:p>
            <a:pPr algn="r" defTabSz="228611"/>
            <a:r>
              <a:rPr lang="en-US" sz="1200" b="1" kern="0">
                <a:solidFill>
                  <a:srgbClr val="FFFFFF"/>
                </a:solidFill>
                <a:latin typeface="Helvetica" pitchFamily="2" charset="0"/>
              </a:rPr>
              <a:t> 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75E456A-FC80-D4DB-A8EB-9EED58B91098}"/>
              </a:ext>
            </a:extLst>
          </p:cNvPr>
          <p:cNvSpPr/>
          <p:nvPr/>
        </p:nvSpPr>
        <p:spPr>
          <a:xfrm>
            <a:off x="4039207" y="4547728"/>
            <a:ext cx="791949" cy="791949"/>
          </a:xfrm>
          <a:prstGeom prst="ellipse">
            <a:avLst/>
          </a:prstGeom>
          <a:solidFill>
            <a:schemeClr val="bg1"/>
          </a:solidFill>
          <a:ln w="25400" cap="flat" cmpd="sng" algn="ctr">
            <a:solidFill>
              <a:schemeClr val="accent6">
                <a:lumMod val="10000"/>
                <a:lumOff val="9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en-US" sz="1200" kern="0">
              <a:solidFill>
                <a:srgbClr val="FFFFFF"/>
              </a:solidFill>
              <a:latin typeface="Helvetica" pitchFamily="2" charset="0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CB434F1-4190-7D94-E612-14BADAE64E2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36507" y="568710"/>
            <a:ext cx="8965588" cy="979857"/>
          </a:xfrm>
        </p:spPr>
        <p:txBody>
          <a:bodyPr>
            <a:normAutofit/>
          </a:bodyPr>
          <a:lstStyle/>
          <a:p>
            <a:r>
              <a:rPr lang="en-US" sz="2800" dirty="0"/>
              <a:t>DMS+ : The single-source-of-truth</a:t>
            </a:r>
            <a:br>
              <a:rPr lang="en-US" sz="2800" dirty="0"/>
            </a:br>
            <a:r>
              <a:rPr lang="en-US" sz="1800" dirty="0"/>
              <a:t>Architecture</a:t>
            </a:r>
            <a:endParaRPr lang="en-US" sz="2800" dirty="0"/>
          </a:p>
        </p:txBody>
      </p:sp>
      <p:sp>
        <p:nvSpPr>
          <p:cNvPr id="3" name="Rechteck 61">
            <a:extLst>
              <a:ext uri="{FF2B5EF4-FFF2-40B4-BE49-F238E27FC236}">
                <a16:creationId xmlns:a16="http://schemas.microsoft.com/office/drawing/2014/main" id="{87B79A74-B843-58D4-614D-B197EF1809CA}"/>
              </a:ext>
            </a:extLst>
          </p:cNvPr>
          <p:cNvSpPr/>
          <p:nvPr/>
        </p:nvSpPr>
        <p:spPr>
          <a:xfrm>
            <a:off x="290171" y="1802042"/>
            <a:ext cx="4799007" cy="162695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79" tIns="71979" rIns="71979" bIns="71979" rtlCol="0" anchor="t"/>
          <a:lstStyle/>
          <a:p>
            <a:pPr algn="ctr" defTabSz="544415"/>
            <a:r>
              <a:rPr lang="en-US" sz="1200" b="1" kern="0">
                <a:solidFill>
                  <a:schemeClr val="accent3"/>
                </a:solidFill>
                <a:latin typeface="Helvetica" pitchFamily="2" charset="0"/>
              </a:rPr>
              <a:t>SAP S/4HANA</a:t>
            </a:r>
          </a:p>
        </p:txBody>
      </p:sp>
      <p:sp>
        <p:nvSpPr>
          <p:cNvPr id="4" name="Rechteck 61">
            <a:extLst>
              <a:ext uri="{FF2B5EF4-FFF2-40B4-BE49-F238E27FC236}">
                <a16:creationId xmlns:a16="http://schemas.microsoft.com/office/drawing/2014/main" id="{261EDC7B-BB83-5F4A-28B1-268AE39D3AF1}"/>
              </a:ext>
            </a:extLst>
          </p:cNvPr>
          <p:cNvSpPr/>
          <p:nvPr/>
        </p:nvSpPr>
        <p:spPr>
          <a:xfrm>
            <a:off x="5219301" y="1802042"/>
            <a:ext cx="1314405" cy="1626958"/>
          </a:xfrm>
          <a:prstGeom prst="rect">
            <a:avLst/>
          </a:prstGeom>
          <a:solidFill>
            <a:srgbClr val="BDE4C3"/>
          </a:solidFill>
          <a:ln w="19050">
            <a:solidFill>
              <a:srgbClr val="00B0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59" tIns="71959" rIns="71959" bIns="0" rtlCol="0" anchor="t" anchorCtr="0"/>
          <a:lstStyle/>
          <a:p>
            <a:pPr algn="ctr" defTabSz="228611"/>
            <a:r>
              <a:rPr lang="en-US" sz="1200" b="1" kern="0">
                <a:solidFill>
                  <a:schemeClr val="accent3"/>
                </a:solidFill>
                <a:latin typeface="Helvetica" pitchFamily="2" charset="0"/>
                <a:ea typeface="BentonSans Bold" charset="0"/>
                <a:cs typeface="BentonSans Bold" charset="0"/>
              </a:rPr>
              <a:t>SuccessFactors</a:t>
            </a:r>
          </a:p>
        </p:txBody>
      </p:sp>
      <p:sp>
        <p:nvSpPr>
          <p:cNvPr id="6" name="Rechteck 61">
            <a:extLst>
              <a:ext uri="{FF2B5EF4-FFF2-40B4-BE49-F238E27FC236}">
                <a16:creationId xmlns:a16="http://schemas.microsoft.com/office/drawing/2014/main" id="{0CF9D85A-407B-F1AC-BFA4-445F0CAECD3A}"/>
              </a:ext>
            </a:extLst>
          </p:cNvPr>
          <p:cNvSpPr/>
          <p:nvPr/>
        </p:nvSpPr>
        <p:spPr>
          <a:xfrm>
            <a:off x="8116620" y="1802042"/>
            <a:ext cx="1314405" cy="162695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5989" tIns="35989" rIns="35989" bIns="0" rtlCol="0" anchor="t" anchorCtr="0"/>
          <a:lstStyle/>
          <a:p>
            <a:pPr algn="ctr" defTabSz="228611"/>
            <a:r>
              <a:rPr lang="en-US" sz="1200" b="1" kern="0">
                <a:solidFill>
                  <a:schemeClr val="accent3"/>
                </a:solidFill>
                <a:latin typeface="Helvetica" pitchFamily="2" charset="0"/>
              </a:rPr>
              <a:t>…</a:t>
            </a:r>
          </a:p>
        </p:txBody>
      </p:sp>
      <p:sp>
        <p:nvSpPr>
          <p:cNvPr id="7" name="Rechteck 61">
            <a:extLst>
              <a:ext uri="{FF2B5EF4-FFF2-40B4-BE49-F238E27FC236}">
                <a16:creationId xmlns:a16="http://schemas.microsoft.com/office/drawing/2014/main" id="{37B90A60-32DF-7524-EF7A-D1F5D8328C05}"/>
              </a:ext>
            </a:extLst>
          </p:cNvPr>
          <p:cNvSpPr/>
          <p:nvPr/>
        </p:nvSpPr>
        <p:spPr>
          <a:xfrm>
            <a:off x="6667960" y="1802042"/>
            <a:ext cx="1314405" cy="162695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9050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59" tIns="71959" rIns="71959" bIns="0" rtlCol="0" anchor="t" anchorCtr="0"/>
          <a:lstStyle/>
          <a:p>
            <a:pPr algn="ctr" defTabSz="228611"/>
            <a:r>
              <a:rPr lang="en-US" sz="1200" b="1" kern="0">
                <a:solidFill>
                  <a:schemeClr val="accent3"/>
                </a:solidFill>
                <a:latin typeface="Helvetica" pitchFamily="2" charset="0"/>
                <a:ea typeface="BentonSans Bold" charset="0"/>
                <a:cs typeface="BentonSans Bold" charset="0"/>
              </a:rPr>
              <a:t>SAP Commerce</a:t>
            </a:r>
          </a:p>
        </p:txBody>
      </p:sp>
      <p:sp>
        <p:nvSpPr>
          <p:cNvPr id="12" name="Hexagon 11">
            <a:extLst>
              <a:ext uri="{FF2B5EF4-FFF2-40B4-BE49-F238E27FC236}">
                <a16:creationId xmlns:a16="http://schemas.microsoft.com/office/drawing/2014/main" id="{18A1CCED-7C55-5338-5F77-9BB00AC9784A}"/>
              </a:ext>
            </a:extLst>
          </p:cNvPr>
          <p:cNvSpPr/>
          <p:nvPr/>
        </p:nvSpPr>
        <p:spPr>
          <a:xfrm>
            <a:off x="5483805" y="2154777"/>
            <a:ext cx="744685" cy="317949"/>
          </a:xfrm>
          <a:prstGeom prst="hexagon">
            <a:avLst>
              <a:gd name="adj" fmla="val 29545"/>
              <a:gd name="vf" fmla="val 115470"/>
            </a:avLst>
          </a:prstGeom>
          <a:solidFill>
            <a:schemeClr val="bg1"/>
          </a:solidFill>
          <a:ln w="25400" cap="flat" cmpd="sng" algn="ctr">
            <a:solidFill>
              <a:schemeClr val="tx2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800" kern="0">
                <a:solidFill>
                  <a:srgbClr val="000000"/>
                </a:solidFill>
                <a:latin typeface="Helvetica" pitchFamily="2" charset="0"/>
              </a:rPr>
              <a:t>Account</a:t>
            </a:r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643D44F7-71A5-B211-7109-93413AF74382}"/>
              </a:ext>
            </a:extLst>
          </p:cNvPr>
          <p:cNvSpPr/>
          <p:nvPr/>
        </p:nvSpPr>
        <p:spPr>
          <a:xfrm>
            <a:off x="6952820" y="2154777"/>
            <a:ext cx="744685" cy="317949"/>
          </a:xfrm>
          <a:prstGeom prst="hexagon">
            <a:avLst>
              <a:gd name="adj" fmla="val 29545"/>
              <a:gd name="vf" fmla="val 115470"/>
            </a:avLst>
          </a:prstGeom>
          <a:solidFill>
            <a:schemeClr val="bg1"/>
          </a:solidFill>
          <a:ln w="25400" cap="flat" cmpd="sng" algn="ctr">
            <a:solidFill>
              <a:schemeClr val="tx2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800" kern="0">
                <a:solidFill>
                  <a:srgbClr val="000000"/>
                </a:solidFill>
                <a:latin typeface="Helvetica" pitchFamily="2" charset="0"/>
              </a:rPr>
              <a:t>Account Team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D4F6113-BD85-3A06-C547-87638BD7AC52}"/>
              </a:ext>
            </a:extLst>
          </p:cNvPr>
          <p:cNvSpPr txBox="1"/>
          <p:nvPr/>
        </p:nvSpPr>
        <p:spPr>
          <a:xfrm>
            <a:off x="3976456" y="4965953"/>
            <a:ext cx="91752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228611"/>
            <a:r>
              <a:rPr lang="de-DE" sz="800">
                <a:solidFill>
                  <a:srgbClr val="000000">
                    <a:lumMod val="65000"/>
                    <a:lumOff val="35000"/>
                  </a:srgbClr>
                </a:solidFill>
                <a:latin typeface="Helvetica" pitchFamily="2" charset="0"/>
              </a:rPr>
              <a:t>Document view container</a:t>
            </a:r>
            <a:endParaRPr lang="en-US" sz="800">
              <a:solidFill>
                <a:srgbClr val="000000">
                  <a:lumMod val="65000"/>
                  <a:lumOff val="35000"/>
                </a:srgbClr>
              </a:solidFill>
              <a:latin typeface="Helvetica" pitchFamily="2" charset="0"/>
            </a:endParaRPr>
          </a:p>
        </p:txBody>
      </p:sp>
      <p:sp>
        <p:nvSpPr>
          <p:cNvPr id="15" name="Freeform 52">
            <a:extLst>
              <a:ext uri="{FF2B5EF4-FFF2-40B4-BE49-F238E27FC236}">
                <a16:creationId xmlns:a16="http://schemas.microsoft.com/office/drawing/2014/main" id="{40A6F343-4605-9F0C-4623-1A8234EBD6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91" y="4687539"/>
            <a:ext cx="492773" cy="268219"/>
          </a:xfrm>
          <a:custGeom>
            <a:avLst/>
            <a:gdLst>
              <a:gd name="T0" fmla="*/ 128 w 1046"/>
              <a:gd name="T1" fmla="*/ 135 h 567"/>
              <a:gd name="T2" fmla="*/ 182 w 1046"/>
              <a:gd name="T3" fmla="*/ 191 h 567"/>
              <a:gd name="T4" fmla="*/ 0 w 1046"/>
              <a:gd name="T5" fmla="*/ 409 h 567"/>
              <a:gd name="T6" fmla="*/ 76 w 1046"/>
              <a:gd name="T7" fmla="*/ 279 h 567"/>
              <a:gd name="T8" fmla="*/ 125 w 1046"/>
              <a:gd name="T9" fmla="*/ 321 h 567"/>
              <a:gd name="T10" fmla="*/ 179 w 1046"/>
              <a:gd name="T11" fmla="*/ 279 h 567"/>
              <a:gd name="T12" fmla="*/ 198 w 1046"/>
              <a:gd name="T13" fmla="*/ 355 h 567"/>
              <a:gd name="T14" fmla="*/ 437 w 1046"/>
              <a:gd name="T15" fmla="*/ 133 h 567"/>
              <a:gd name="T16" fmla="*/ 300 w 1046"/>
              <a:gd name="T17" fmla="*/ 132 h 567"/>
              <a:gd name="T18" fmla="*/ 214 w 1046"/>
              <a:gd name="T19" fmla="*/ 349 h 567"/>
              <a:gd name="T20" fmla="*/ 306 w 1046"/>
              <a:gd name="T21" fmla="*/ 241 h 567"/>
              <a:gd name="T22" fmla="*/ 372 w 1046"/>
              <a:gd name="T23" fmla="*/ 280 h 567"/>
              <a:gd name="T24" fmla="*/ 433 w 1046"/>
              <a:gd name="T25" fmla="*/ 241 h 567"/>
              <a:gd name="T26" fmla="*/ 469 w 1046"/>
              <a:gd name="T27" fmla="*/ 261 h 567"/>
              <a:gd name="T28" fmla="*/ 446 w 1046"/>
              <a:gd name="T29" fmla="*/ 432 h 567"/>
              <a:gd name="T30" fmla="*/ 340 w 1046"/>
              <a:gd name="T31" fmla="*/ 341 h 567"/>
              <a:gd name="T32" fmla="*/ 214 w 1046"/>
              <a:gd name="T33" fmla="*/ 349 h 567"/>
              <a:gd name="T34" fmla="*/ 647 w 1046"/>
              <a:gd name="T35" fmla="*/ 0 h 567"/>
              <a:gd name="T36" fmla="*/ 727 w 1046"/>
              <a:gd name="T37" fmla="*/ 82 h 567"/>
              <a:gd name="T38" fmla="*/ 723 w 1046"/>
              <a:gd name="T39" fmla="*/ 207 h 567"/>
              <a:gd name="T40" fmla="*/ 819 w 1046"/>
              <a:gd name="T41" fmla="*/ 290 h 567"/>
              <a:gd name="T42" fmla="*/ 463 w 1046"/>
              <a:gd name="T43" fmla="*/ 395 h 567"/>
              <a:gd name="T44" fmla="*/ 571 w 1046"/>
              <a:gd name="T45" fmla="*/ 207 h 567"/>
              <a:gd name="T46" fmla="*/ 625 w 1046"/>
              <a:gd name="T47" fmla="*/ 302 h 567"/>
              <a:gd name="T48" fmla="*/ 644 w 1046"/>
              <a:gd name="T49" fmla="*/ 231 h 567"/>
              <a:gd name="T50" fmla="*/ 663 w 1046"/>
              <a:gd name="T51" fmla="*/ 302 h 567"/>
              <a:gd name="T52" fmla="*/ 821 w 1046"/>
              <a:gd name="T53" fmla="*/ 228 h 567"/>
              <a:gd name="T54" fmla="*/ 439 w 1046"/>
              <a:gd name="T55" fmla="*/ 461 h 567"/>
              <a:gd name="T56" fmla="*/ 303 w 1046"/>
              <a:gd name="T57" fmla="*/ 346 h 567"/>
              <a:gd name="T58" fmla="*/ 4 w 1046"/>
              <a:gd name="T59" fmla="*/ 445 h 567"/>
              <a:gd name="T60" fmla="*/ 284 w 1046"/>
              <a:gd name="T61" fmla="*/ 448 h 567"/>
              <a:gd name="T62" fmla="*/ 423 w 1046"/>
              <a:gd name="T63" fmla="*/ 566 h 567"/>
              <a:gd name="T64" fmla="*/ 883 w 1046"/>
              <a:gd name="T65" fmla="*/ 390 h 567"/>
              <a:gd name="T66" fmla="*/ 1045 w 1046"/>
              <a:gd name="T67" fmla="*/ 271 h 5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46" h="567">
                <a:moveTo>
                  <a:pt x="182" y="191"/>
                </a:moveTo>
                <a:cubicBezTo>
                  <a:pt x="181" y="161"/>
                  <a:pt x="162" y="135"/>
                  <a:pt x="128" y="135"/>
                </a:cubicBezTo>
                <a:cubicBezTo>
                  <a:pt x="92" y="135"/>
                  <a:pt x="74" y="159"/>
                  <a:pt x="74" y="190"/>
                </a:cubicBezTo>
                <a:cubicBezTo>
                  <a:pt x="73" y="309"/>
                  <a:pt x="182" y="308"/>
                  <a:pt x="182" y="191"/>
                </a:cubicBezTo>
                <a:close/>
                <a:moveTo>
                  <a:pt x="0" y="420"/>
                </a:moveTo>
                <a:lnTo>
                  <a:pt x="0" y="409"/>
                </a:lnTo>
                <a:cubicBezTo>
                  <a:pt x="0" y="379"/>
                  <a:pt x="1" y="346"/>
                  <a:pt x="15" y="321"/>
                </a:cubicBezTo>
                <a:cubicBezTo>
                  <a:pt x="26" y="299"/>
                  <a:pt x="50" y="279"/>
                  <a:pt x="76" y="279"/>
                </a:cubicBezTo>
                <a:lnTo>
                  <a:pt x="86" y="279"/>
                </a:lnTo>
                <a:cubicBezTo>
                  <a:pt x="98" y="290"/>
                  <a:pt x="119" y="315"/>
                  <a:pt x="125" y="321"/>
                </a:cubicBezTo>
                <a:cubicBezTo>
                  <a:pt x="125" y="321"/>
                  <a:pt x="157" y="289"/>
                  <a:pt x="169" y="279"/>
                </a:cubicBezTo>
                <a:lnTo>
                  <a:pt x="179" y="279"/>
                </a:lnTo>
                <a:cubicBezTo>
                  <a:pt x="192" y="279"/>
                  <a:pt x="204" y="283"/>
                  <a:pt x="214" y="292"/>
                </a:cubicBezTo>
                <a:cubicBezTo>
                  <a:pt x="205" y="311"/>
                  <a:pt x="201" y="333"/>
                  <a:pt x="198" y="355"/>
                </a:cubicBezTo>
                <a:lnTo>
                  <a:pt x="0" y="420"/>
                </a:lnTo>
                <a:close/>
                <a:moveTo>
                  <a:pt x="437" y="133"/>
                </a:moveTo>
                <a:cubicBezTo>
                  <a:pt x="436" y="95"/>
                  <a:pt x="411" y="63"/>
                  <a:pt x="369" y="63"/>
                </a:cubicBezTo>
                <a:cubicBezTo>
                  <a:pt x="325" y="63"/>
                  <a:pt x="302" y="95"/>
                  <a:pt x="300" y="132"/>
                </a:cubicBezTo>
                <a:cubicBezTo>
                  <a:pt x="300" y="279"/>
                  <a:pt x="437" y="277"/>
                  <a:pt x="437" y="133"/>
                </a:cubicBezTo>
                <a:close/>
                <a:moveTo>
                  <a:pt x="214" y="349"/>
                </a:moveTo>
                <a:cubicBezTo>
                  <a:pt x="217" y="328"/>
                  <a:pt x="222" y="309"/>
                  <a:pt x="230" y="293"/>
                </a:cubicBezTo>
                <a:cubicBezTo>
                  <a:pt x="245" y="266"/>
                  <a:pt x="273" y="241"/>
                  <a:pt x="306" y="241"/>
                </a:cubicBezTo>
                <a:lnTo>
                  <a:pt x="318" y="241"/>
                </a:lnTo>
                <a:cubicBezTo>
                  <a:pt x="341" y="260"/>
                  <a:pt x="361" y="276"/>
                  <a:pt x="372" y="280"/>
                </a:cubicBezTo>
                <a:cubicBezTo>
                  <a:pt x="373" y="282"/>
                  <a:pt x="405" y="254"/>
                  <a:pt x="421" y="241"/>
                </a:cubicBezTo>
                <a:lnTo>
                  <a:pt x="433" y="241"/>
                </a:lnTo>
                <a:cubicBezTo>
                  <a:pt x="447" y="241"/>
                  <a:pt x="461" y="247"/>
                  <a:pt x="474" y="254"/>
                </a:cubicBezTo>
                <a:cubicBezTo>
                  <a:pt x="472" y="257"/>
                  <a:pt x="471" y="258"/>
                  <a:pt x="469" y="261"/>
                </a:cubicBezTo>
                <a:cubicBezTo>
                  <a:pt x="449" y="301"/>
                  <a:pt x="446" y="352"/>
                  <a:pt x="446" y="395"/>
                </a:cubicBezTo>
                <a:lnTo>
                  <a:pt x="446" y="432"/>
                </a:lnTo>
                <a:lnTo>
                  <a:pt x="445" y="432"/>
                </a:lnTo>
                <a:lnTo>
                  <a:pt x="340" y="341"/>
                </a:lnTo>
                <a:lnTo>
                  <a:pt x="310" y="317"/>
                </a:lnTo>
                <a:lnTo>
                  <a:pt x="214" y="349"/>
                </a:lnTo>
                <a:close/>
                <a:moveTo>
                  <a:pt x="727" y="82"/>
                </a:moveTo>
                <a:cubicBezTo>
                  <a:pt x="726" y="38"/>
                  <a:pt x="697" y="0"/>
                  <a:pt x="647" y="0"/>
                </a:cubicBezTo>
                <a:cubicBezTo>
                  <a:pt x="596" y="0"/>
                  <a:pt x="568" y="37"/>
                  <a:pt x="567" y="82"/>
                </a:cubicBezTo>
                <a:cubicBezTo>
                  <a:pt x="567" y="253"/>
                  <a:pt x="729" y="250"/>
                  <a:pt x="727" y="82"/>
                </a:cubicBezTo>
                <a:close/>
                <a:moveTo>
                  <a:pt x="708" y="207"/>
                </a:moveTo>
                <a:lnTo>
                  <a:pt x="723" y="207"/>
                </a:lnTo>
                <a:cubicBezTo>
                  <a:pt x="761" y="207"/>
                  <a:pt x="794" y="237"/>
                  <a:pt x="810" y="270"/>
                </a:cubicBezTo>
                <a:cubicBezTo>
                  <a:pt x="813" y="277"/>
                  <a:pt x="816" y="283"/>
                  <a:pt x="819" y="290"/>
                </a:cubicBezTo>
                <a:lnTo>
                  <a:pt x="463" y="426"/>
                </a:lnTo>
                <a:lnTo>
                  <a:pt x="463" y="395"/>
                </a:lnTo>
                <a:cubicBezTo>
                  <a:pt x="463" y="353"/>
                  <a:pt x="466" y="305"/>
                  <a:pt x="484" y="270"/>
                </a:cubicBezTo>
                <a:cubicBezTo>
                  <a:pt x="501" y="238"/>
                  <a:pt x="533" y="207"/>
                  <a:pt x="571" y="207"/>
                </a:cubicBezTo>
                <a:lnTo>
                  <a:pt x="586" y="207"/>
                </a:lnTo>
                <a:lnTo>
                  <a:pt x="625" y="302"/>
                </a:lnTo>
                <a:lnTo>
                  <a:pt x="634" y="239"/>
                </a:lnTo>
                <a:lnTo>
                  <a:pt x="644" y="231"/>
                </a:lnTo>
                <a:lnTo>
                  <a:pt x="654" y="239"/>
                </a:lnTo>
                <a:lnTo>
                  <a:pt x="663" y="302"/>
                </a:lnTo>
                <a:lnTo>
                  <a:pt x="708" y="207"/>
                </a:lnTo>
                <a:close/>
                <a:moveTo>
                  <a:pt x="821" y="228"/>
                </a:moveTo>
                <a:lnTo>
                  <a:pt x="850" y="305"/>
                </a:lnTo>
                <a:lnTo>
                  <a:pt x="439" y="461"/>
                </a:lnTo>
                <a:lnTo>
                  <a:pt x="322" y="362"/>
                </a:lnTo>
                <a:lnTo>
                  <a:pt x="303" y="346"/>
                </a:lnTo>
                <a:lnTo>
                  <a:pt x="280" y="353"/>
                </a:lnTo>
                <a:lnTo>
                  <a:pt x="4" y="445"/>
                </a:lnTo>
                <a:lnTo>
                  <a:pt x="32" y="531"/>
                </a:lnTo>
                <a:lnTo>
                  <a:pt x="284" y="448"/>
                </a:lnTo>
                <a:lnTo>
                  <a:pt x="402" y="548"/>
                </a:lnTo>
                <a:lnTo>
                  <a:pt x="423" y="566"/>
                </a:lnTo>
                <a:lnTo>
                  <a:pt x="447" y="556"/>
                </a:lnTo>
                <a:lnTo>
                  <a:pt x="883" y="390"/>
                </a:lnTo>
                <a:lnTo>
                  <a:pt x="911" y="462"/>
                </a:lnTo>
                <a:lnTo>
                  <a:pt x="1045" y="271"/>
                </a:lnTo>
                <a:lnTo>
                  <a:pt x="821" y="228"/>
                </a:lnTo>
                <a:close/>
              </a:path>
            </a:pathLst>
          </a:custGeom>
          <a:solidFill>
            <a:srgbClr val="FFC200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200" kern="0">
              <a:solidFill>
                <a:srgbClr val="000000"/>
              </a:solidFill>
              <a:latin typeface="Helvetica" pitchFamily="2" charset="0"/>
            </a:endParaRPr>
          </a:p>
        </p:txBody>
      </p:sp>
      <p:sp>
        <p:nvSpPr>
          <p:cNvPr id="19" name="Rechteck 61">
            <a:extLst>
              <a:ext uri="{FF2B5EF4-FFF2-40B4-BE49-F238E27FC236}">
                <a16:creationId xmlns:a16="http://schemas.microsoft.com/office/drawing/2014/main" id="{5D3AF1DF-29E4-092A-9B8B-88B44381B649}"/>
              </a:ext>
            </a:extLst>
          </p:cNvPr>
          <p:cNvSpPr/>
          <p:nvPr/>
        </p:nvSpPr>
        <p:spPr>
          <a:xfrm>
            <a:off x="276263" y="6182220"/>
            <a:ext cx="9154762" cy="332306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59" tIns="71959" rIns="71959" bIns="0" rtlCol="0" anchor="t" anchorCtr="0"/>
          <a:lstStyle/>
          <a:p>
            <a:pPr algn="ctr" defTabSz="228611"/>
            <a:r>
              <a:rPr lang="en-US" sz="1200" b="1" kern="0">
                <a:solidFill>
                  <a:schemeClr val="tx1"/>
                </a:solidFill>
                <a:latin typeface="Helvetica" pitchFamily="2" charset="0"/>
              </a:rPr>
              <a:t>Azure Storage, AWS S3, GCP and Big Query</a:t>
            </a:r>
          </a:p>
        </p:txBody>
      </p:sp>
      <p:sp>
        <p:nvSpPr>
          <p:cNvPr id="25" name="Rechteck 9">
            <a:extLst>
              <a:ext uri="{FF2B5EF4-FFF2-40B4-BE49-F238E27FC236}">
                <a16:creationId xmlns:a16="http://schemas.microsoft.com/office/drawing/2014/main" id="{8578A450-12EE-2D7D-DFA1-F9FD8D5D629E}"/>
              </a:ext>
            </a:extLst>
          </p:cNvPr>
          <p:cNvSpPr/>
          <p:nvPr/>
        </p:nvSpPr>
        <p:spPr>
          <a:xfrm>
            <a:off x="1200865" y="2584267"/>
            <a:ext cx="2543173" cy="79389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79" tIns="71979" rIns="71979" bIns="71979" rtlCol="0" anchor="t"/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44415"/>
            <a:r>
              <a:rPr lang="en-US" sz="800" b="1" kern="0">
                <a:solidFill>
                  <a:srgbClr val="000000"/>
                </a:solidFill>
                <a:latin typeface="Helvetica" pitchFamily="2" charset="0"/>
                <a:ea typeface="BentonSans Bold" charset="0"/>
                <a:cs typeface="BentonSans Bold" charset="0"/>
              </a:rPr>
              <a:t>Documents from SAP</a:t>
            </a:r>
          </a:p>
          <a:p>
            <a:pPr defTabSz="544415"/>
            <a:endParaRPr lang="en-US" sz="1000" b="1">
              <a:solidFill>
                <a:srgbClr val="000000"/>
              </a:solidFill>
              <a:latin typeface="Helvetica" pitchFamily="2" charset="0"/>
            </a:endParaRPr>
          </a:p>
        </p:txBody>
      </p:sp>
      <p:sp>
        <p:nvSpPr>
          <p:cNvPr id="21" name="Rechteck 9">
            <a:extLst>
              <a:ext uri="{FF2B5EF4-FFF2-40B4-BE49-F238E27FC236}">
                <a16:creationId xmlns:a16="http://schemas.microsoft.com/office/drawing/2014/main" id="{CAA8B904-DFF1-08F1-4134-BC225F706ADF}"/>
              </a:ext>
            </a:extLst>
          </p:cNvPr>
          <p:cNvSpPr/>
          <p:nvPr/>
        </p:nvSpPr>
        <p:spPr>
          <a:xfrm>
            <a:off x="1287949" y="2913075"/>
            <a:ext cx="718182" cy="411493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tx2"/>
            </a:solidFill>
            <a:prstDash val="solid"/>
          </a:ln>
          <a:effectLst/>
        </p:spPr>
        <p:txBody>
          <a:bodyPr rtlCol="0" anchor="ctr"/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/>
            <a:r>
              <a:rPr lang="en-US" sz="800" kern="0">
                <a:solidFill>
                  <a:srgbClr val="000000"/>
                </a:solidFill>
                <a:latin typeface="Helvetica" pitchFamily="2" charset="0"/>
              </a:rPr>
              <a:t>SAP DMS Document</a:t>
            </a:r>
          </a:p>
        </p:txBody>
      </p:sp>
      <p:sp>
        <p:nvSpPr>
          <p:cNvPr id="22" name="Rechteck 9">
            <a:extLst>
              <a:ext uri="{FF2B5EF4-FFF2-40B4-BE49-F238E27FC236}">
                <a16:creationId xmlns:a16="http://schemas.microsoft.com/office/drawing/2014/main" id="{26383F1C-E4A5-F1C1-1165-893C6EA10A85}"/>
              </a:ext>
            </a:extLst>
          </p:cNvPr>
          <p:cNvSpPr/>
          <p:nvPr/>
        </p:nvSpPr>
        <p:spPr>
          <a:xfrm>
            <a:off x="2956710" y="2913075"/>
            <a:ext cx="718181" cy="411493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tx2"/>
            </a:solidFill>
            <a:prstDash val="solid"/>
          </a:ln>
          <a:effectLst/>
        </p:spPr>
        <p:txBody>
          <a:bodyPr rtlCol="0" anchor="ctr"/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/>
            <a:r>
              <a:rPr lang="en-US" sz="800" kern="0">
                <a:solidFill>
                  <a:srgbClr val="000000"/>
                </a:solidFill>
                <a:latin typeface="Helvetica" pitchFamily="2" charset="0"/>
              </a:rPr>
              <a:t>GOS Documents</a:t>
            </a:r>
          </a:p>
        </p:txBody>
      </p:sp>
      <p:sp>
        <p:nvSpPr>
          <p:cNvPr id="20" name="Rechteck 9">
            <a:extLst>
              <a:ext uri="{FF2B5EF4-FFF2-40B4-BE49-F238E27FC236}">
                <a16:creationId xmlns:a16="http://schemas.microsoft.com/office/drawing/2014/main" id="{6AA6EC88-24E9-7644-8750-C4D0F9BD8A91}"/>
              </a:ext>
            </a:extLst>
          </p:cNvPr>
          <p:cNvSpPr/>
          <p:nvPr/>
        </p:nvSpPr>
        <p:spPr>
          <a:xfrm>
            <a:off x="2124230" y="2913075"/>
            <a:ext cx="718181" cy="411493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tx2"/>
            </a:solidFill>
            <a:prstDash val="solid"/>
          </a:ln>
          <a:effectLst/>
        </p:spPr>
        <p:txBody>
          <a:bodyPr rtlCol="0" anchor="ctr"/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/>
            <a:r>
              <a:rPr lang="en-US" sz="800" kern="0" err="1">
                <a:solidFill>
                  <a:srgbClr val="000000"/>
                </a:solidFill>
                <a:latin typeface="Helvetica" pitchFamily="2" charset="0"/>
              </a:rPr>
              <a:t>ArchiveLink</a:t>
            </a:r>
            <a:r>
              <a:rPr lang="en-US" sz="800" kern="0">
                <a:solidFill>
                  <a:srgbClr val="000000"/>
                </a:solidFill>
                <a:latin typeface="Helvetica" pitchFamily="2" charset="0"/>
              </a:rPr>
              <a:t> Document</a:t>
            </a:r>
          </a:p>
        </p:txBody>
      </p:sp>
      <p:sp>
        <p:nvSpPr>
          <p:cNvPr id="31" name="Rechteck 9">
            <a:extLst>
              <a:ext uri="{FF2B5EF4-FFF2-40B4-BE49-F238E27FC236}">
                <a16:creationId xmlns:a16="http://schemas.microsoft.com/office/drawing/2014/main" id="{BA1E015D-133F-F255-7EEC-91C612C8BFAA}"/>
              </a:ext>
            </a:extLst>
          </p:cNvPr>
          <p:cNvSpPr/>
          <p:nvPr/>
        </p:nvSpPr>
        <p:spPr>
          <a:xfrm>
            <a:off x="5320635" y="2572547"/>
            <a:ext cx="1114691" cy="79790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79" tIns="71979" rIns="71979" bIns="71979" rtlCol="0" anchor="t"/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44415"/>
            <a:r>
              <a:rPr lang="en-US" sz="800" b="1" kern="0">
                <a:solidFill>
                  <a:srgbClr val="000000"/>
                </a:solidFill>
                <a:latin typeface="Helvetica" pitchFamily="2" charset="0"/>
              </a:rPr>
              <a:t>Auritas Storage Manager Connector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DCD0112-3EC1-7B21-3C53-72FB234953EA}"/>
              </a:ext>
            </a:extLst>
          </p:cNvPr>
          <p:cNvCxnSpPr>
            <a:cxnSpLocks/>
            <a:stCxn id="40" idx="2"/>
            <a:endCxn id="16" idx="0"/>
          </p:cNvCxnSpPr>
          <p:nvPr/>
        </p:nvCxnSpPr>
        <p:spPr>
          <a:xfrm>
            <a:off x="4431506" y="3382169"/>
            <a:ext cx="3676" cy="1165559"/>
          </a:xfrm>
          <a:prstGeom prst="straightConnector1">
            <a:avLst/>
          </a:prstGeom>
          <a:ln w="31750">
            <a:solidFill>
              <a:schemeClr val="accent2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hteck 9">
            <a:extLst>
              <a:ext uri="{FF2B5EF4-FFF2-40B4-BE49-F238E27FC236}">
                <a16:creationId xmlns:a16="http://schemas.microsoft.com/office/drawing/2014/main" id="{C9BC142A-15F4-FFE9-141C-D271D3157E69}"/>
              </a:ext>
            </a:extLst>
          </p:cNvPr>
          <p:cNvSpPr/>
          <p:nvPr/>
        </p:nvSpPr>
        <p:spPr>
          <a:xfrm>
            <a:off x="6767817" y="2571447"/>
            <a:ext cx="1114691" cy="79790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79" tIns="71979" rIns="71979" bIns="71979" rtlCol="0" anchor="t"/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44415"/>
            <a:r>
              <a:rPr lang="en-US" sz="800" b="1" kern="0">
                <a:solidFill>
                  <a:srgbClr val="000000"/>
                </a:solidFill>
                <a:latin typeface="Helvetica" pitchFamily="2" charset="0"/>
              </a:rPr>
              <a:t>Auritas Storage Manager Connector</a:t>
            </a:r>
          </a:p>
        </p:txBody>
      </p:sp>
      <p:sp>
        <p:nvSpPr>
          <p:cNvPr id="40" name="Rechteck 9">
            <a:extLst>
              <a:ext uri="{FF2B5EF4-FFF2-40B4-BE49-F238E27FC236}">
                <a16:creationId xmlns:a16="http://schemas.microsoft.com/office/drawing/2014/main" id="{E7FB6E1D-8DB6-137D-F314-BB967A5F27A0}"/>
              </a:ext>
            </a:extLst>
          </p:cNvPr>
          <p:cNvSpPr/>
          <p:nvPr/>
        </p:nvSpPr>
        <p:spPr>
          <a:xfrm>
            <a:off x="3874160" y="2584267"/>
            <a:ext cx="1114691" cy="79790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79" tIns="71979" rIns="71979" bIns="71979" rtlCol="0" anchor="t"/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44415"/>
            <a:r>
              <a:rPr lang="en-US" sz="800" b="1" kern="0">
                <a:solidFill>
                  <a:srgbClr val="000000"/>
                </a:solidFill>
                <a:latin typeface="Helvetica" pitchFamily="2" charset="0"/>
              </a:rPr>
              <a:t>Auritas Storage Manager Config</a:t>
            </a:r>
          </a:p>
        </p:txBody>
      </p:sp>
      <p:cxnSp>
        <p:nvCxnSpPr>
          <p:cNvPr id="43" name="Straight Arrow Connector 34">
            <a:extLst>
              <a:ext uri="{FF2B5EF4-FFF2-40B4-BE49-F238E27FC236}">
                <a16:creationId xmlns:a16="http://schemas.microsoft.com/office/drawing/2014/main" id="{5B1A4F56-41A5-193D-BB4C-488E6AC61A79}"/>
              </a:ext>
            </a:extLst>
          </p:cNvPr>
          <p:cNvCxnSpPr>
            <a:cxnSpLocks/>
            <a:stCxn id="31" idx="2"/>
            <a:endCxn id="16" idx="7"/>
          </p:cNvCxnSpPr>
          <p:nvPr/>
        </p:nvCxnSpPr>
        <p:spPr>
          <a:xfrm rot="5400000">
            <a:off x="4649951" y="3435676"/>
            <a:ext cx="1293257" cy="1162803"/>
          </a:xfrm>
          <a:prstGeom prst="bentConnector3">
            <a:avLst>
              <a:gd name="adj1" fmla="val 50000"/>
            </a:avLst>
          </a:prstGeom>
          <a:ln w="31750">
            <a:solidFill>
              <a:schemeClr val="accent2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34">
            <a:extLst>
              <a:ext uri="{FF2B5EF4-FFF2-40B4-BE49-F238E27FC236}">
                <a16:creationId xmlns:a16="http://schemas.microsoft.com/office/drawing/2014/main" id="{897476C2-397F-51E6-F452-D9C648CEBDB4}"/>
              </a:ext>
            </a:extLst>
          </p:cNvPr>
          <p:cNvCxnSpPr>
            <a:cxnSpLocks/>
            <a:stCxn id="39" idx="2"/>
            <a:endCxn id="16" idx="6"/>
          </p:cNvCxnSpPr>
          <p:nvPr/>
        </p:nvCxnSpPr>
        <p:spPr>
          <a:xfrm rot="5400000">
            <a:off x="5290983" y="2909522"/>
            <a:ext cx="1574353" cy="2494007"/>
          </a:xfrm>
          <a:prstGeom prst="bentConnector2">
            <a:avLst/>
          </a:prstGeom>
          <a:ln w="31750">
            <a:solidFill>
              <a:schemeClr val="accent2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34">
            <a:extLst>
              <a:ext uri="{FF2B5EF4-FFF2-40B4-BE49-F238E27FC236}">
                <a16:creationId xmlns:a16="http://schemas.microsoft.com/office/drawing/2014/main" id="{AB7380C8-5184-AD4D-14BA-D202ED2CA562}"/>
              </a:ext>
            </a:extLst>
          </p:cNvPr>
          <p:cNvCxnSpPr>
            <a:cxnSpLocks/>
            <a:stCxn id="22" idx="2"/>
            <a:endCxn id="60" idx="0"/>
          </p:cNvCxnSpPr>
          <p:nvPr/>
        </p:nvCxnSpPr>
        <p:spPr>
          <a:xfrm>
            <a:off x="3315801" y="3324568"/>
            <a:ext cx="13697" cy="914892"/>
          </a:xfrm>
          <a:prstGeom prst="straightConnector1">
            <a:avLst/>
          </a:prstGeom>
          <a:ln w="31750">
            <a:solidFill>
              <a:schemeClr val="accent5">
                <a:lumMod val="40000"/>
                <a:lumOff val="60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Oval 59">
            <a:extLst>
              <a:ext uri="{FF2B5EF4-FFF2-40B4-BE49-F238E27FC236}">
                <a16:creationId xmlns:a16="http://schemas.microsoft.com/office/drawing/2014/main" id="{EC21489A-161A-B1DE-A94F-D9CB60206F2C}"/>
              </a:ext>
            </a:extLst>
          </p:cNvPr>
          <p:cNvSpPr/>
          <p:nvPr/>
        </p:nvSpPr>
        <p:spPr>
          <a:xfrm>
            <a:off x="3131928" y="4239461"/>
            <a:ext cx="395140" cy="395141"/>
          </a:xfrm>
          <a:prstGeom prst="ellipse">
            <a:avLst/>
          </a:prstGeom>
          <a:solidFill>
            <a:schemeClr val="bg1"/>
          </a:solidFill>
          <a:ln w="25400" cap="flat" cmpd="sng" algn="ctr">
            <a:solidFill>
              <a:schemeClr val="accent6">
                <a:lumMod val="10000"/>
                <a:lumOff val="9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/>
            <a:endParaRPr lang="en-US" sz="1200" kern="0">
              <a:solidFill>
                <a:srgbClr val="FFFFFF"/>
              </a:solidFill>
              <a:latin typeface="Helvetica" pitchFamily="2" charset="0"/>
            </a:endParaRP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9CDAB675-B8DB-581B-3F4C-F9CF73D84122}"/>
              </a:ext>
            </a:extLst>
          </p:cNvPr>
          <p:cNvSpPr/>
          <p:nvPr/>
        </p:nvSpPr>
        <p:spPr>
          <a:xfrm>
            <a:off x="3110359" y="4219154"/>
            <a:ext cx="435753" cy="435753"/>
          </a:xfrm>
          <a:prstGeom prst="ellipse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900" kern="0">
              <a:solidFill>
                <a:srgbClr val="FFFFFF"/>
              </a:solidFill>
              <a:latin typeface="Helvetica" pitchFamily="2" charset="0"/>
            </a:endParaRPr>
          </a:p>
        </p:txBody>
      </p:sp>
      <p:sp>
        <p:nvSpPr>
          <p:cNvPr id="58" name="Rechteck 55">
            <a:extLst>
              <a:ext uri="{FF2B5EF4-FFF2-40B4-BE49-F238E27FC236}">
                <a16:creationId xmlns:a16="http://schemas.microsoft.com/office/drawing/2014/main" id="{0FBC1F5F-77BD-3DA4-198D-D12F8731030D}"/>
              </a:ext>
            </a:extLst>
          </p:cNvPr>
          <p:cNvSpPr/>
          <p:nvPr/>
        </p:nvSpPr>
        <p:spPr>
          <a:xfrm>
            <a:off x="3468159" y="4120434"/>
            <a:ext cx="780663" cy="1384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544415"/>
            <a:r>
              <a:rPr lang="en-US" sz="800">
                <a:solidFill>
                  <a:srgbClr val="FFFFFF"/>
                </a:solidFill>
                <a:latin typeface="Helvetica" pitchFamily="2" charset="0"/>
                <a:ea typeface="Arial" charset="0"/>
                <a:cs typeface="Arial" charset="0"/>
              </a:rPr>
              <a:t>CMIS</a:t>
            </a:r>
            <a:r>
              <a:rPr lang="en-US" sz="900">
                <a:solidFill>
                  <a:srgbClr val="053B70"/>
                </a:solidFill>
                <a:latin typeface="Helvetica" pitchFamily="2" charset="0"/>
                <a:ea typeface="Arial" charset="0"/>
                <a:cs typeface="Arial" charset="0"/>
              </a:rPr>
              <a:t> </a:t>
            </a:r>
            <a:r>
              <a:rPr lang="en-US" sz="800">
                <a:solidFill>
                  <a:srgbClr val="FFFFFF"/>
                </a:solidFill>
                <a:latin typeface="Helvetica" pitchFamily="2" charset="0"/>
                <a:ea typeface="Arial" charset="0"/>
                <a:cs typeface="Arial" charset="0"/>
              </a:rPr>
              <a:t>Repository</a:t>
            </a:r>
            <a:endParaRPr lang="en-US" sz="900">
              <a:solidFill>
                <a:srgbClr val="FFFFFF"/>
              </a:solidFill>
              <a:latin typeface="Helvetica" pitchFamily="2" charset="0"/>
              <a:ea typeface="Arial" charset="0"/>
              <a:cs typeface="Arial" charset="0"/>
            </a:endParaRPr>
          </a:p>
        </p:txBody>
      </p:sp>
      <p:sp>
        <p:nvSpPr>
          <p:cNvPr id="59" name="Freeform: Shape 4">
            <a:extLst>
              <a:ext uri="{FF2B5EF4-FFF2-40B4-BE49-F238E27FC236}">
                <a16:creationId xmlns:a16="http://schemas.microsoft.com/office/drawing/2014/main" id="{AF4C3867-8C31-767E-B257-41B9054BB05E}"/>
              </a:ext>
            </a:extLst>
          </p:cNvPr>
          <p:cNvSpPr>
            <a:spLocks noChangeAspect="1"/>
          </p:cNvSpPr>
          <p:nvPr/>
        </p:nvSpPr>
        <p:spPr>
          <a:xfrm>
            <a:off x="3241701" y="4298234"/>
            <a:ext cx="179381" cy="277594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053" h="4724">
                <a:moveTo>
                  <a:pt x="1527" y="0"/>
                </a:moveTo>
                <a:cubicBezTo>
                  <a:pt x="779" y="0"/>
                  <a:pt x="0" y="143"/>
                  <a:pt x="0" y="462"/>
                </a:cubicBezTo>
                <a:cubicBezTo>
                  <a:pt x="0" y="477"/>
                  <a:pt x="0" y="493"/>
                  <a:pt x="0" y="509"/>
                </a:cubicBezTo>
                <a:cubicBezTo>
                  <a:pt x="0" y="4199"/>
                  <a:pt x="0" y="4199"/>
                  <a:pt x="0" y="4199"/>
                </a:cubicBezTo>
                <a:cubicBezTo>
                  <a:pt x="0" y="4231"/>
                  <a:pt x="0" y="4247"/>
                  <a:pt x="0" y="4263"/>
                </a:cubicBezTo>
                <a:cubicBezTo>
                  <a:pt x="0" y="4581"/>
                  <a:pt x="779" y="4724"/>
                  <a:pt x="1527" y="4724"/>
                </a:cubicBezTo>
                <a:cubicBezTo>
                  <a:pt x="2258" y="4724"/>
                  <a:pt x="3053" y="4581"/>
                  <a:pt x="3053" y="4263"/>
                </a:cubicBezTo>
                <a:cubicBezTo>
                  <a:pt x="3053" y="4247"/>
                  <a:pt x="3053" y="4231"/>
                  <a:pt x="3037" y="4215"/>
                </a:cubicBezTo>
                <a:cubicBezTo>
                  <a:pt x="3037" y="509"/>
                  <a:pt x="3037" y="509"/>
                  <a:pt x="3037" y="509"/>
                </a:cubicBezTo>
                <a:cubicBezTo>
                  <a:pt x="3053" y="493"/>
                  <a:pt x="3053" y="477"/>
                  <a:pt x="3053" y="462"/>
                </a:cubicBezTo>
                <a:cubicBezTo>
                  <a:pt x="3053" y="143"/>
                  <a:pt x="2258" y="0"/>
                  <a:pt x="1527" y="0"/>
                </a:cubicBezTo>
                <a:close/>
                <a:moveTo>
                  <a:pt x="1527" y="159"/>
                </a:moveTo>
                <a:cubicBezTo>
                  <a:pt x="2354" y="159"/>
                  <a:pt x="2831" y="334"/>
                  <a:pt x="2894" y="429"/>
                </a:cubicBezTo>
                <a:cubicBezTo>
                  <a:pt x="2878" y="445"/>
                  <a:pt x="2878" y="445"/>
                  <a:pt x="2878" y="462"/>
                </a:cubicBezTo>
                <a:cubicBezTo>
                  <a:pt x="2878" y="477"/>
                  <a:pt x="2878" y="477"/>
                  <a:pt x="2878" y="477"/>
                </a:cubicBezTo>
                <a:cubicBezTo>
                  <a:pt x="2815" y="589"/>
                  <a:pt x="2337" y="763"/>
                  <a:pt x="1527" y="763"/>
                </a:cubicBezTo>
                <a:cubicBezTo>
                  <a:pt x="699" y="763"/>
                  <a:pt x="238" y="589"/>
                  <a:pt x="158" y="477"/>
                </a:cubicBezTo>
                <a:cubicBezTo>
                  <a:pt x="158" y="462"/>
                  <a:pt x="158" y="462"/>
                  <a:pt x="158" y="462"/>
                </a:cubicBezTo>
                <a:cubicBezTo>
                  <a:pt x="158" y="445"/>
                  <a:pt x="158" y="445"/>
                  <a:pt x="158" y="429"/>
                </a:cubicBezTo>
                <a:cubicBezTo>
                  <a:pt x="222" y="334"/>
                  <a:pt x="699" y="159"/>
                  <a:pt x="1527" y="159"/>
                </a:cubicBezTo>
                <a:close/>
                <a:moveTo>
                  <a:pt x="2878" y="4040"/>
                </a:moveTo>
                <a:cubicBezTo>
                  <a:pt x="2608" y="3881"/>
                  <a:pt x="2051" y="3802"/>
                  <a:pt x="1527" y="3802"/>
                </a:cubicBezTo>
                <a:cubicBezTo>
                  <a:pt x="985" y="3802"/>
                  <a:pt x="429" y="3881"/>
                  <a:pt x="158" y="4040"/>
                </a:cubicBezTo>
                <a:cubicBezTo>
                  <a:pt x="158" y="684"/>
                  <a:pt x="158" y="684"/>
                  <a:pt x="158" y="684"/>
                </a:cubicBezTo>
                <a:cubicBezTo>
                  <a:pt x="429" y="843"/>
                  <a:pt x="985" y="907"/>
                  <a:pt x="1527" y="907"/>
                </a:cubicBezTo>
                <a:cubicBezTo>
                  <a:pt x="2051" y="907"/>
                  <a:pt x="2608" y="843"/>
                  <a:pt x="2878" y="684"/>
                </a:cubicBezTo>
                <a:close/>
                <a:moveTo>
                  <a:pt x="1527" y="4565"/>
                </a:moveTo>
                <a:cubicBezTo>
                  <a:pt x="699" y="4565"/>
                  <a:pt x="222" y="4390"/>
                  <a:pt x="158" y="4295"/>
                </a:cubicBezTo>
                <a:cubicBezTo>
                  <a:pt x="158" y="4279"/>
                  <a:pt x="158" y="4279"/>
                  <a:pt x="158" y="4263"/>
                </a:cubicBezTo>
                <a:cubicBezTo>
                  <a:pt x="158" y="4231"/>
                  <a:pt x="158" y="4231"/>
                  <a:pt x="158" y="4231"/>
                </a:cubicBezTo>
                <a:cubicBezTo>
                  <a:pt x="238" y="4135"/>
                  <a:pt x="715" y="3961"/>
                  <a:pt x="1527" y="3961"/>
                </a:cubicBezTo>
                <a:cubicBezTo>
                  <a:pt x="2354" y="3961"/>
                  <a:pt x="2831" y="4135"/>
                  <a:pt x="2878" y="4247"/>
                </a:cubicBezTo>
                <a:cubicBezTo>
                  <a:pt x="2878" y="4263"/>
                  <a:pt x="2878" y="4263"/>
                  <a:pt x="2878" y="4263"/>
                </a:cubicBezTo>
                <a:cubicBezTo>
                  <a:pt x="2878" y="4279"/>
                  <a:pt x="2894" y="4279"/>
                  <a:pt x="2894" y="4279"/>
                </a:cubicBezTo>
                <a:cubicBezTo>
                  <a:pt x="2846" y="4390"/>
                  <a:pt x="2369" y="4565"/>
                  <a:pt x="1527" y="4565"/>
                </a:cubicBezTo>
                <a:close/>
              </a:path>
            </a:pathLst>
          </a:custGeom>
          <a:solidFill>
            <a:srgbClr val="EEB111"/>
          </a:solidFill>
          <a:ln cap="flat">
            <a:noFill/>
            <a:prstDash val="solid"/>
          </a:ln>
        </p:spPr>
        <p:txBody>
          <a:bodyPr vert="horz" wrap="none" lIns="89994" tIns="44997" rIns="89994" bIns="44997" anchor="ctr" anchorCtr="1" compatLnSpc="0"/>
          <a:lstStyle/>
          <a:p>
            <a:pPr defTabSz="228611" hangingPunct="0"/>
            <a:endParaRPr lang="en-CA" sz="1000">
              <a:solidFill>
                <a:srgbClr val="000000"/>
              </a:solidFill>
              <a:latin typeface="Helvetica" pitchFamily="2" charset="0"/>
              <a:ea typeface="SimSun" pitchFamily="2"/>
              <a:cs typeface="Lucida Sans" pitchFamily="2"/>
            </a:endParaRPr>
          </a:p>
        </p:txBody>
      </p:sp>
      <p:cxnSp>
        <p:nvCxnSpPr>
          <p:cNvPr id="64" name="Straight Arrow Connector 34">
            <a:extLst>
              <a:ext uri="{FF2B5EF4-FFF2-40B4-BE49-F238E27FC236}">
                <a16:creationId xmlns:a16="http://schemas.microsoft.com/office/drawing/2014/main" id="{1C7EEAF5-976D-E512-7D05-398C95BCD756}"/>
              </a:ext>
            </a:extLst>
          </p:cNvPr>
          <p:cNvCxnSpPr>
            <a:cxnSpLocks/>
            <a:stCxn id="90" idx="2"/>
          </p:cNvCxnSpPr>
          <p:nvPr/>
        </p:nvCxnSpPr>
        <p:spPr>
          <a:xfrm flipH="1">
            <a:off x="2336211" y="3330918"/>
            <a:ext cx="3029" cy="2468443"/>
          </a:xfrm>
          <a:prstGeom prst="straightConnector1">
            <a:avLst/>
          </a:prstGeom>
          <a:ln w="31750">
            <a:solidFill>
              <a:schemeClr val="accent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echteck 9">
            <a:extLst>
              <a:ext uri="{FF2B5EF4-FFF2-40B4-BE49-F238E27FC236}">
                <a16:creationId xmlns:a16="http://schemas.microsoft.com/office/drawing/2014/main" id="{56929AC1-AA62-6128-1BB6-A78097D749B6}"/>
              </a:ext>
            </a:extLst>
          </p:cNvPr>
          <p:cNvSpPr/>
          <p:nvPr/>
        </p:nvSpPr>
        <p:spPr>
          <a:xfrm>
            <a:off x="984304" y="5799361"/>
            <a:ext cx="3823571" cy="251733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accent3"/>
            </a:solidFill>
            <a:prstDash val="solid"/>
          </a:ln>
          <a:effectLst/>
        </p:spPr>
        <p:txBody>
          <a:bodyPr rtlCol="0" anchor="ctr"/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/>
            <a:r>
              <a:rPr lang="en-US" sz="800" kern="0">
                <a:solidFill>
                  <a:srgbClr val="000000"/>
                </a:solidFill>
                <a:latin typeface="Helvetica" pitchFamily="2" charset="0"/>
              </a:rPr>
              <a:t>Storage Provider</a:t>
            </a:r>
          </a:p>
        </p:txBody>
      </p:sp>
      <p:cxnSp>
        <p:nvCxnSpPr>
          <p:cNvPr id="70" name="Straight Arrow Connector 34">
            <a:extLst>
              <a:ext uri="{FF2B5EF4-FFF2-40B4-BE49-F238E27FC236}">
                <a16:creationId xmlns:a16="http://schemas.microsoft.com/office/drawing/2014/main" id="{6554E584-45A2-E404-D9C7-56506E3A7C5C}"/>
              </a:ext>
            </a:extLst>
          </p:cNvPr>
          <p:cNvCxnSpPr>
            <a:cxnSpLocks/>
            <a:stCxn id="32" idx="2"/>
          </p:cNvCxnSpPr>
          <p:nvPr/>
        </p:nvCxnSpPr>
        <p:spPr>
          <a:xfrm>
            <a:off x="1392678" y="3330918"/>
            <a:ext cx="1003" cy="2466860"/>
          </a:xfrm>
          <a:prstGeom prst="straightConnector1">
            <a:avLst/>
          </a:prstGeom>
          <a:ln w="31750">
            <a:solidFill>
              <a:schemeClr val="accent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34">
            <a:extLst>
              <a:ext uri="{FF2B5EF4-FFF2-40B4-BE49-F238E27FC236}">
                <a16:creationId xmlns:a16="http://schemas.microsoft.com/office/drawing/2014/main" id="{8E29844B-2E7B-5B3C-843F-DEF719B7FAE2}"/>
              </a:ext>
            </a:extLst>
          </p:cNvPr>
          <p:cNvCxnSpPr>
            <a:cxnSpLocks/>
            <a:stCxn id="67" idx="2"/>
          </p:cNvCxnSpPr>
          <p:nvPr/>
        </p:nvCxnSpPr>
        <p:spPr>
          <a:xfrm>
            <a:off x="2896090" y="6051095"/>
            <a:ext cx="0" cy="157791"/>
          </a:xfrm>
          <a:prstGeom prst="straightConnector1">
            <a:avLst/>
          </a:prstGeom>
          <a:ln w="31750">
            <a:solidFill>
              <a:schemeClr val="accent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34">
            <a:extLst>
              <a:ext uri="{FF2B5EF4-FFF2-40B4-BE49-F238E27FC236}">
                <a16:creationId xmlns:a16="http://schemas.microsoft.com/office/drawing/2014/main" id="{BC9898BC-CECB-C437-E949-08DB00A378D7}"/>
              </a:ext>
            </a:extLst>
          </p:cNvPr>
          <p:cNvCxnSpPr>
            <a:cxnSpLocks/>
            <a:stCxn id="60" idx="4"/>
            <a:endCxn id="16" idx="2"/>
          </p:cNvCxnSpPr>
          <p:nvPr/>
        </p:nvCxnSpPr>
        <p:spPr>
          <a:xfrm rot="16200000" flipH="1">
            <a:off x="3529803" y="4434297"/>
            <a:ext cx="309101" cy="709709"/>
          </a:xfrm>
          <a:prstGeom prst="bentConnector2">
            <a:avLst/>
          </a:prstGeom>
          <a:ln w="31750">
            <a:solidFill>
              <a:srgbClr val="EEB11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34">
            <a:extLst>
              <a:ext uri="{FF2B5EF4-FFF2-40B4-BE49-F238E27FC236}">
                <a16:creationId xmlns:a16="http://schemas.microsoft.com/office/drawing/2014/main" id="{EDA216F3-9C3F-9817-6092-F86CC67329E5}"/>
              </a:ext>
            </a:extLst>
          </p:cNvPr>
          <p:cNvCxnSpPr>
            <a:cxnSpLocks/>
            <a:stCxn id="62" idx="2"/>
            <a:endCxn id="16" idx="2"/>
          </p:cNvCxnSpPr>
          <p:nvPr/>
        </p:nvCxnSpPr>
        <p:spPr>
          <a:xfrm rot="16200000" flipH="1">
            <a:off x="2016274" y="2920770"/>
            <a:ext cx="1612784" cy="2433081"/>
          </a:xfrm>
          <a:prstGeom prst="bentConnector2">
            <a:avLst/>
          </a:prstGeom>
          <a:ln w="31750">
            <a:solidFill>
              <a:srgbClr val="EEB11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89">
            <a:extLst>
              <a:ext uri="{FF2B5EF4-FFF2-40B4-BE49-F238E27FC236}">
                <a16:creationId xmlns:a16="http://schemas.microsoft.com/office/drawing/2014/main" id="{99D2F29C-39F2-495D-40EA-72F825FAB15F}"/>
              </a:ext>
            </a:extLst>
          </p:cNvPr>
          <p:cNvSpPr/>
          <p:nvPr/>
        </p:nvSpPr>
        <p:spPr>
          <a:xfrm>
            <a:off x="2241269" y="3122626"/>
            <a:ext cx="195943" cy="2082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611"/>
            <a:endParaRPr lang="de-DE" sz="900">
              <a:solidFill>
                <a:srgbClr val="FFFFFF"/>
              </a:solidFill>
              <a:latin typeface="Helvetica" pitchFamily="2" charset="0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69AABF44-3290-A65D-04A8-F9DCB90F4B57}"/>
              </a:ext>
            </a:extLst>
          </p:cNvPr>
          <p:cNvSpPr/>
          <p:nvPr/>
        </p:nvSpPr>
        <p:spPr>
          <a:xfrm>
            <a:off x="2265894" y="3122626"/>
            <a:ext cx="195943" cy="2082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611"/>
            <a:endParaRPr lang="de-DE" sz="900">
              <a:solidFill>
                <a:srgbClr val="FFFFFF"/>
              </a:solidFill>
              <a:latin typeface="Helvetica" pitchFamily="2" charset="0"/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2525D364-28DA-5C4A-FD45-E422001C7272}"/>
              </a:ext>
            </a:extLst>
          </p:cNvPr>
          <p:cNvSpPr/>
          <p:nvPr/>
        </p:nvSpPr>
        <p:spPr>
          <a:xfrm>
            <a:off x="2517068" y="3122626"/>
            <a:ext cx="195943" cy="2082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611"/>
            <a:endParaRPr lang="de-DE" sz="900">
              <a:solidFill>
                <a:srgbClr val="FFFFFF"/>
              </a:solidFill>
              <a:latin typeface="Helvetica" pitchFamily="2" charset="0"/>
            </a:endParaRPr>
          </a:p>
        </p:txBody>
      </p:sp>
      <p:cxnSp>
        <p:nvCxnSpPr>
          <p:cNvPr id="96" name="Straight Arrow Connector 34">
            <a:extLst>
              <a:ext uri="{FF2B5EF4-FFF2-40B4-BE49-F238E27FC236}">
                <a16:creationId xmlns:a16="http://schemas.microsoft.com/office/drawing/2014/main" id="{AA617B3E-269F-14B7-7C23-27E5F9D71302}"/>
              </a:ext>
            </a:extLst>
          </p:cNvPr>
          <p:cNvCxnSpPr>
            <a:cxnSpLocks/>
            <a:stCxn id="20" idx="2"/>
            <a:endCxn id="16" idx="2"/>
          </p:cNvCxnSpPr>
          <p:nvPr/>
        </p:nvCxnSpPr>
        <p:spPr>
          <a:xfrm rot="16200000" flipH="1">
            <a:off x="2451697" y="3356191"/>
            <a:ext cx="1619135" cy="1555887"/>
          </a:xfrm>
          <a:prstGeom prst="bentConnector2">
            <a:avLst/>
          </a:prstGeom>
          <a:ln w="31750">
            <a:solidFill>
              <a:srgbClr val="EEB11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34">
            <a:extLst>
              <a:ext uri="{FF2B5EF4-FFF2-40B4-BE49-F238E27FC236}">
                <a16:creationId xmlns:a16="http://schemas.microsoft.com/office/drawing/2014/main" id="{7EA62131-9C63-59A5-D76F-579D75FC4CD4}"/>
              </a:ext>
            </a:extLst>
          </p:cNvPr>
          <p:cNvCxnSpPr>
            <a:cxnSpLocks/>
          </p:cNvCxnSpPr>
          <p:nvPr/>
        </p:nvCxnSpPr>
        <p:spPr>
          <a:xfrm>
            <a:off x="9921411" y="5605693"/>
            <a:ext cx="363971" cy="0"/>
          </a:xfrm>
          <a:prstGeom prst="straightConnector1">
            <a:avLst/>
          </a:prstGeom>
          <a:ln w="31750">
            <a:solidFill>
              <a:schemeClr val="accent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34">
            <a:extLst>
              <a:ext uri="{FF2B5EF4-FFF2-40B4-BE49-F238E27FC236}">
                <a16:creationId xmlns:a16="http://schemas.microsoft.com/office/drawing/2014/main" id="{E89A912D-7E42-FE00-F6D3-D532EFCA6E00}"/>
              </a:ext>
            </a:extLst>
          </p:cNvPr>
          <p:cNvCxnSpPr>
            <a:cxnSpLocks/>
          </p:cNvCxnSpPr>
          <p:nvPr/>
        </p:nvCxnSpPr>
        <p:spPr>
          <a:xfrm>
            <a:off x="9921411" y="5839858"/>
            <a:ext cx="363971" cy="0"/>
          </a:xfrm>
          <a:prstGeom prst="straightConnector1">
            <a:avLst/>
          </a:prstGeom>
          <a:ln w="31750">
            <a:solidFill>
              <a:schemeClr val="accent5">
                <a:lumMod val="40000"/>
                <a:lumOff val="60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Rechteck 55">
            <a:extLst>
              <a:ext uri="{FF2B5EF4-FFF2-40B4-BE49-F238E27FC236}">
                <a16:creationId xmlns:a16="http://schemas.microsoft.com/office/drawing/2014/main" id="{BF0586A6-1564-E59B-7B7E-673C3CF645E4}"/>
              </a:ext>
            </a:extLst>
          </p:cNvPr>
          <p:cNvSpPr/>
          <p:nvPr/>
        </p:nvSpPr>
        <p:spPr>
          <a:xfrm>
            <a:off x="10350849" y="5544138"/>
            <a:ext cx="1589603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44415"/>
            <a:r>
              <a:rPr lang="en-US" sz="700">
                <a:solidFill>
                  <a:srgbClr val="000000"/>
                </a:solidFill>
                <a:latin typeface="Helvetica" pitchFamily="2" charset="0"/>
                <a:ea typeface="Arial" charset="0"/>
                <a:cs typeface="Arial" charset="0"/>
              </a:rPr>
              <a:t>Store data and documents via </a:t>
            </a:r>
            <a:r>
              <a:rPr lang="en-US" sz="700" err="1">
                <a:solidFill>
                  <a:srgbClr val="000000"/>
                </a:solidFill>
                <a:latin typeface="Helvetica" pitchFamily="2" charset="0"/>
                <a:ea typeface="Arial" charset="0"/>
                <a:cs typeface="Arial" charset="0"/>
              </a:rPr>
              <a:t>ArchiveLink</a:t>
            </a:r>
            <a:r>
              <a:rPr lang="en-US" sz="700">
                <a:solidFill>
                  <a:srgbClr val="000000"/>
                </a:solidFill>
                <a:latin typeface="Helvetica" pitchFamily="2" charset="0"/>
                <a:ea typeface="Arial" charset="0"/>
                <a:cs typeface="Arial" charset="0"/>
              </a:rPr>
              <a:t> interface</a:t>
            </a:r>
            <a:endParaRPr lang="en-US" sz="800">
              <a:solidFill>
                <a:srgbClr val="000000"/>
              </a:solidFill>
              <a:latin typeface="Helvetica" pitchFamily="2" charset="0"/>
              <a:ea typeface="Arial" charset="0"/>
              <a:cs typeface="Arial" charset="0"/>
            </a:endParaRPr>
          </a:p>
        </p:txBody>
      </p:sp>
      <p:sp>
        <p:nvSpPr>
          <p:cNvPr id="107" name="Rechteck 55">
            <a:extLst>
              <a:ext uri="{FF2B5EF4-FFF2-40B4-BE49-F238E27FC236}">
                <a16:creationId xmlns:a16="http://schemas.microsoft.com/office/drawing/2014/main" id="{0CD281F6-7858-4297-FA0A-31B3FC1BD087}"/>
              </a:ext>
            </a:extLst>
          </p:cNvPr>
          <p:cNvSpPr/>
          <p:nvPr/>
        </p:nvSpPr>
        <p:spPr>
          <a:xfrm>
            <a:off x="10350848" y="5789398"/>
            <a:ext cx="1589603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44415"/>
            <a:r>
              <a:rPr lang="en-US" sz="700">
                <a:solidFill>
                  <a:srgbClr val="000000"/>
                </a:solidFill>
                <a:latin typeface="Helvetica" pitchFamily="2" charset="0"/>
                <a:cs typeface="Arial" charset="0"/>
              </a:rPr>
              <a:t>Store document via CMIS interface</a:t>
            </a:r>
          </a:p>
        </p:txBody>
      </p:sp>
      <p:cxnSp>
        <p:nvCxnSpPr>
          <p:cNvPr id="108" name="Straight Arrow Connector 34">
            <a:extLst>
              <a:ext uri="{FF2B5EF4-FFF2-40B4-BE49-F238E27FC236}">
                <a16:creationId xmlns:a16="http://schemas.microsoft.com/office/drawing/2014/main" id="{998F24B6-4DF3-A36D-B60C-7A3B61A54322}"/>
              </a:ext>
            </a:extLst>
          </p:cNvPr>
          <p:cNvCxnSpPr>
            <a:cxnSpLocks/>
          </p:cNvCxnSpPr>
          <p:nvPr/>
        </p:nvCxnSpPr>
        <p:spPr>
          <a:xfrm>
            <a:off x="9921410" y="5987741"/>
            <a:ext cx="363971" cy="0"/>
          </a:xfrm>
          <a:prstGeom prst="straightConnector1">
            <a:avLst/>
          </a:prstGeom>
          <a:ln w="31750">
            <a:solidFill>
              <a:srgbClr val="EEB11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Rechteck 55">
            <a:extLst>
              <a:ext uri="{FF2B5EF4-FFF2-40B4-BE49-F238E27FC236}">
                <a16:creationId xmlns:a16="http://schemas.microsoft.com/office/drawing/2014/main" id="{0F71AAFD-9EBB-99C1-8E3B-743970C34B93}"/>
              </a:ext>
            </a:extLst>
          </p:cNvPr>
          <p:cNvSpPr/>
          <p:nvPr/>
        </p:nvSpPr>
        <p:spPr>
          <a:xfrm>
            <a:off x="10350848" y="5931017"/>
            <a:ext cx="1596911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44415"/>
            <a:r>
              <a:rPr lang="en-US" sz="700">
                <a:solidFill>
                  <a:srgbClr val="000000"/>
                </a:solidFill>
                <a:latin typeface="Helvetica" pitchFamily="2" charset="0"/>
                <a:ea typeface="Arial" charset="0"/>
                <a:cs typeface="Arial" charset="0"/>
              </a:rPr>
              <a:t>Publish document in </a:t>
            </a:r>
            <a:br>
              <a:rPr lang="en-US" sz="700">
                <a:solidFill>
                  <a:srgbClr val="000000"/>
                </a:solidFill>
                <a:latin typeface="Helvetica" pitchFamily="2" charset="0"/>
                <a:ea typeface="Arial" charset="0"/>
                <a:cs typeface="Arial" charset="0"/>
              </a:rPr>
            </a:br>
            <a:r>
              <a:rPr lang="en-US" sz="700">
                <a:solidFill>
                  <a:srgbClr val="000000"/>
                </a:solidFill>
                <a:latin typeface="Helvetica" pitchFamily="2" charset="0"/>
                <a:ea typeface="Arial" charset="0"/>
                <a:cs typeface="Arial" charset="0"/>
              </a:rPr>
              <a:t>business workspace</a:t>
            </a:r>
            <a:endParaRPr lang="en-US" sz="800">
              <a:solidFill>
                <a:srgbClr val="000000"/>
              </a:solidFill>
              <a:latin typeface="Helvetica" pitchFamily="2" charset="0"/>
              <a:ea typeface="Arial" charset="0"/>
              <a:cs typeface="Arial" charset="0"/>
            </a:endParaRPr>
          </a:p>
        </p:txBody>
      </p:sp>
      <p:cxnSp>
        <p:nvCxnSpPr>
          <p:cNvPr id="110" name="Straight Arrow Connector 34">
            <a:extLst>
              <a:ext uri="{FF2B5EF4-FFF2-40B4-BE49-F238E27FC236}">
                <a16:creationId xmlns:a16="http://schemas.microsoft.com/office/drawing/2014/main" id="{DA9AE98F-94B2-88C7-A730-28E80C2F8773}"/>
              </a:ext>
            </a:extLst>
          </p:cNvPr>
          <p:cNvCxnSpPr>
            <a:cxnSpLocks/>
          </p:cNvCxnSpPr>
          <p:nvPr/>
        </p:nvCxnSpPr>
        <p:spPr>
          <a:xfrm>
            <a:off x="9921410" y="6242660"/>
            <a:ext cx="363971" cy="0"/>
          </a:xfrm>
          <a:prstGeom prst="straightConnector1">
            <a:avLst/>
          </a:prstGeom>
          <a:ln w="31750">
            <a:solidFill>
              <a:schemeClr val="accent2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Rechteck 55">
            <a:extLst>
              <a:ext uri="{FF2B5EF4-FFF2-40B4-BE49-F238E27FC236}">
                <a16:creationId xmlns:a16="http://schemas.microsoft.com/office/drawing/2014/main" id="{F6872696-5C1F-EAF7-0FAC-B6B58FA21265}"/>
              </a:ext>
            </a:extLst>
          </p:cNvPr>
          <p:cNvSpPr/>
          <p:nvPr/>
        </p:nvSpPr>
        <p:spPr>
          <a:xfrm>
            <a:off x="10350848" y="6185937"/>
            <a:ext cx="1585103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44415"/>
            <a:r>
              <a:rPr lang="en-US" sz="700">
                <a:solidFill>
                  <a:srgbClr val="000000"/>
                </a:solidFill>
                <a:latin typeface="Helvetica" pitchFamily="2" charset="0"/>
                <a:ea typeface="Arial" charset="0"/>
                <a:cs typeface="Arial" charset="0"/>
              </a:rPr>
              <a:t>Open, create &amp; update business Container</a:t>
            </a:r>
            <a:endParaRPr lang="en-US" sz="800">
              <a:solidFill>
                <a:srgbClr val="000000"/>
              </a:solidFill>
              <a:latin typeface="Helvetica" pitchFamily="2" charset="0"/>
              <a:ea typeface="Arial" charset="0"/>
              <a:cs typeface="Arial" charset="0"/>
            </a:endParaRPr>
          </a:p>
        </p:txBody>
      </p:sp>
      <p:cxnSp>
        <p:nvCxnSpPr>
          <p:cNvPr id="112" name="Straight Arrow Connector 34">
            <a:extLst>
              <a:ext uri="{FF2B5EF4-FFF2-40B4-BE49-F238E27FC236}">
                <a16:creationId xmlns:a16="http://schemas.microsoft.com/office/drawing/2014/main" id="{039CBDCC-0940-DE90-9152-3CB07704C2B8}"/>
              </a:ext>
            </a:extLst>
          </p:cNvPr>
          <p:cNvCxnSpPr>
            <a:cxnSpLocks/>
            <a:stCxn id="16" idx="4"/>
            <a:endCxn id="67" idx="0"/>
          </p:cNvCxnSpPr>
          <p:nvPr/>
        </p:nvCxnSpPr>
        <p:spPr>
          <a:xfrm rot="5400000">
            <a:off x="3435794" y="4799972"/>
            <a:ext cx="459685" cy="1539092"/>
          </a:xfrm>
          <a:prstGeom prst="bentConnector3">
            <a:avLst>
              <a:gd name="adj1" fmla="val 50000"/>
            </a:avLst>
          </a:prstGeom>
          <a:ln w="31750">
            <a:solidFill>
              <a:schemeClr val="accent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Oval 114">
            <a:extLst>
              <a:ext uri="{FF2B5EF4-FFF2-40B4-BE49-F238E27FC236}">
                <a16:creationId xmlns:a16="http://schemas.microsoft.com/office/drawing/2014/main" id="{EE6D71F2-B9E3-AA40-E579-8C6E9DD43D40}"/>
              </a:ext>
            </a:extLst>
          </p:cNvPr>
          <p:cNvSpPr/>
          <p:nvPr/>
        </p:nvSpPr>
        <p:spPr>
          <a:xfrm>
            <a:off x="1132006" y="3494351"/>
            <a:ext cx="180000" cy="180000"/>
          </a:xfrm>
          <a:prstGeom prst="ellipse">
            <a:avLst/>
          </a:prstGeom>
          <a:solidFill>
            <a:schemeClr val="accent5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611"/>
            <a:r>
              <a:rPr lang="de-DE" sz="900">
                <a:solidFill>
                  <a:srgbClr val="FFFFFF"/>
                </a:solidFill>
                <a:latin typeface="Helvetica" pitchFamily="2" charset="0"/>
              </a:rPr>
              <a:t>2</a:t>
            </a: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D2D212C1-D63C-8F21-C2FB-CF5C503C3E61}"/>
              </a:ext>
            </a:extLst>
          </p:cNvPr>
          <p:cNvSpPr/>
          <p:nvPr/>
        </p:nvSpPr>
        <p:spPr>
          <a:xfrm>
            <a:off x="2107226" y="3494351"/>
            <a:ext cx="180000" cy="180000"/>
          </a:xfrm>
          <a:prstGeom prst="ellipse">
            <a:avLst/>
          </a:prstGeom>
          <a:solidFill>
            <a:schemeClr val="accent5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611"/>
            <a:r>
              <a:rPr lang="de-DE" sz="900">
                <a:solidFill>
                  <a:srgbClr val="FFFFFF"/>
                </a:solidFill>
                <a:latin typeface="Helvetica" pitchFamily="2" charset="0"/>
              </a:rPr>
              <a:t>3</a:t>
            </a:r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563D75EE-524B-A996-62BA-544AD79A9263}"/>
              </a:ext>
            </a:extLst>
          </p:cNvPr>
          <p:cNvSpPr/>
          <p:nvPr/>
        </p:nvSpPr>
        <p:spPr>
          <a:xfrm>
            <a:off x="3079356" y="3494351"/>
            <a:ext cx="180000" cy="180000"/>
          </a:xfrm>
          <a:prstGeom prst="ellipse">
            <a:avLst/>
          </a:prstGeom>
          <a:solidFill>
            <a:schemeClr val="accent5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611"/>
            <a:r>
              <a:rPr lang="de-DE" sz="900">
                <a:solidFill>
                  <a:srgbClr val="FFFFFF"/>
                </a:solidFill>
                <a:latin typeface="Helvetica" pitchFamily="2" charset="0"/>
              </a:rPr>
              <a:t>4</a:t>
            </a: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89FC5B31-00C4-C26B-EEDC-15B280CBF470}"/>
              </a:ext>
            </a:extLst>
          </p:cNvPr>
          <p:cNvSpPr/>
          <p:nvPr/>
        </p:nvSpPr>
        <p:spPr>
          <a:xfrm>
            <a:off x="4190918" y="3494351"/>
            <a:ext cx="180000" cy="180000"/>
          </a:xfrm>
          <a:prstGeom prst="ellipse">
            <a:avLst/>
          </a:prstGeom>
          <a:solidFill>
            <a:schemeClr val="accent5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611"/>
            <a:r>
              <a:rPr lang="de-DE" sz="900">
                <a:solidFill>
                  <a:srgbClr val="FFFFFF"/>
                </a:solidFill>
                <a:latin typeface="Helvetica" pitchFamily="2" charset="0"/>
              </a:rPr>
              <a:t>5</a:t>
            </a: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E39C9484-7197-347A-69DD-FCFBE5A89EC9}"/>
              </a:ext>
            </a:extLst>
          </p:cNvPr>
          <p:cNvSpPr/>
          <p:nvPr/>
        </p:nvSpPr>
        <p:spPr>
          <a:xfrm>
            <a:off x="5622842" y="3494351"/>
            <a:ext cx="180000" cy="180000"/>
          </a:xfrm>
          <a:prstGeom prst="ellipse">
            <a:avLst/>
          </a:prstGeom>
          <a:solidFill>
            <a:schemeClr val="accent5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611"/>
            <a:r>
              <a:rPr lang="de-DE" sz="900">
                <a:solidFill>
                  <a:srgbClr val="FFFFFF"/>
                </a:solidFill>
                <a:latin typeface="Helvetica" pitchFamily="2" charset="0"/>
              </a:rPr>
              <a:t>6</a:t>
            </a: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F14DF428-8EA5-B7C1-A1FF-E172B07DDA21}"/>
              </a:ext>
            </a:extLst>
          </p:cNvPr>
          <p:cNvSpPr/>
          <p:nvPr/>
        </p:nvSpPr>
        <p:spPr>
          <a:xfrm>
            <a:off x="7102690" y="3494351"/>
            <a:ext cx="180000" cy="180000"/>
          </a:xfrm>
          <a:prstGeom prst="ellipse">
            <a:avLst/>
          </a:prstGeom>
          <a:solidFill>
            <a:schemeClr val="accent5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611"/>
            <a:r>
              <a:rPr lang="de-DE" sz="900">
                <a:solidFill>
                  <a:srgbClr val="FFFFFF"/>
                </a:solidFill>
                <a:latin typeface="Helvetica" pitchFamily="2" charset="0"/>
              </a:rPr>
              <a:t>7</a:t>
            </a: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79C8B069-6475-6BBE-4768-2067C557BC8D}"/>
              </a:ext>
            </a:extLst>
          </p:cNvPr>
          <p:cNvSpPr/>
          <p:nvPr/>
        </p:nvSpPr>
        <p:spPr>
          <a:xfrm>
            <a:off x="9941332" y="2016239"/>
            <a:ext cx="180000" cy="180000"/>
          </a:xfrm>
          <a:prstGeom prst="ellipse">
            <a:avLst/>
          </a:prstGeom>
          <a:solidFill>
            <a:schemeClr val="accent5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611"/>
            <a:r>
              <a:rPr lang="de-DE" sz="800">
                <a:solidFill>
                  <a:srgbClr val="FFFFFF"/>
                </a:solidFill>
                <a:latin typeface="Helvetica" pitchFamily="2" charset="0"/>
              </a:rPr>
              <a:t>1</a:t>
            </a:r>
          </a:p>
        </p:txBody>
      </p:sp>
      <p:sp>
        <p:nvSpPr>
          <p:cNvPr id="134" name="Rechteck 55">
            <a:extLst>
              <a:ext uri="{FF2B5EF4-FFF2-40B4-BE49-F238E27FC236}">
                <a16:creationId xmlns:a16="http://schemas.microsoft.com/office/drawing/2014/main" id="{25E1318A-EDA7-7C1B-35D4-91546E7245E4}"/>
              </a:ext>
            </a:extLst>
          </p:cNvPr>
          <p:cNvSpPr/>
          <p:nvPr/>
        </p:nvSpPr>
        <p:spPr>
          <a:xfrm>
            <a:off x="10266508" y="2044683"/>
            <a:ext cx="1589605" cy="2308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44415"/>
            <a:r>
              <a:rPr lang="en-US" sz="750">
                <a:solidFill>
                  <a:srgbClr val="000000"/>
                </a:solidFill>
                <a:latin typeface="Helvetica" pitchFamily="2" charset="0"/>
                <a:ea typeface="Arial" charset="0"/>
                <a:cs typeface="Arial" charset="0"/>
              </a:rPr>
              <a:t>SAP data is stored in </a:t>
            </a:r>
            <a:r>
              <a:rPr lang="en-US" sz="750">
                <a:solidFill>
                  <a:prstClr val="black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compliant long-term storage </a:t>
            </a:r>
            <a:endParaRPr lang="en-US" sz="750">
              <a:solidFill>
                <a:srgbClr val="000000"/>
              </a:solidFill>
              <a:latin typeface="Helvetica" pitchFamily="2" charset="0"/>
              <a:ea typeface="Arial" charset="0"/>
              <a:cs typeface="Arial" charset="0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48C7F5C6-9CD2-3435-8E97-6FA81419A0F1}"/>
              </a:ext>
            </a:extLst>
          </p:cNvPr>
          <p:cNvSpPr/>
          <p:nvPr/>
        </p:nvSpPr>
        <p:spPr>
          <a:xfrm>
            <a:off x="1719523" y="3122626"/>
            <a:ext cx="195943" cy="2082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611"/>
            <a:endParaRPr lang="de-DE" sz="900">
              <a:solidFill>
                <a:srgbClr val="FFFFFF"/>
              </a:solidFill>
              <a:latin typeface="Helvetica" pitchFamily="2" charset="0"/>
            </a:endParaRPr>
          </a:p>
        </p:txBody>
      </p:sp>
      <p:sp>
        <p:nvSpPr>
          <p:cNvPr id="139" name="Rechteck 55">
            <a:extLst>
              <a:ext uri="{FF2B5EF4-FFF2-40B4-BE49-F238E27FC236}">
                <a16:creationId xmlns:a16="http://schemas.microsoft.com/office/drawing/2014/main" id="{39377B64-7C63-3EF3-EAF4-39F3A9568B65}"/>
              </a:ext>
            </a:extLst>
          </p:cNvPr>
          <p:cNvSpPr/>
          <p:nvPr/>
        </p:nvSpPr>
        <p:spPr>
          <a:xfrm>
            <a:off x="10266508" y="3186677"/>
            <a:ext cx="1589605" cy="34624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44415"/>
            <a:r>
              <a:rPr lang="en-US" sz="750">
                <a:solidFill>
                  <a:srgbClr val="000000"/>
                </a:solidFill>
                <a:latin typeface="Helvetica" pitchFamily="2" charset="0"/>
                <a:ea typeface="Arial" charset="0"/>
                <a:cs typeface="Arial" charset="0"/>
              </a:rPr>
              <a:t>SAP GOS documents are stored published in business Document Container</a:t>
            </a:r>
          </a:p>
        </p:txBody>
      </p:sp>
      <p:sp>
        <p:nvSpPr>
          <p:cNvPr id="140" name="Oval 139">
            <a:extLst>
              <a:ext uri="{FF2B5EF4-FFF2-40B4-BE49-F238E27FC236}">
                <a16:creationId xmlns:a16="http://schemas.microsoft.com/office/drawing/2014/main" id="{B7C5D759-EF51-FF04-0FB5-29E92F1B1B13}"/>
              </a:ext>
            </a:extLst>
          </p:cNvPr>
          <p:cNvSpPr/>
          <p:nvPr/>
        </p:nvSpPr>
        <p:spPr>
          <a:xfrm>
            <a:off x="9941332" y="3186574"/>
            <a:ext cx="180000" cy="180000"/>
          </a:xfrm>
          <a:prstGeom prst="ellipse">
            <a:avLst/>
          </a:prstGeom>
          <a:solidFill>
            <a:schemeClr val="accent5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611"/>
            <a:r>
              <a:rPr lang="de-DE" sz="800">
                <a:solidFill>
                  <a:srgbClr val="FFFFFF"/>
                </a:solidFill>
                <a:latin typeface="Helvetica" pitchFamily="2" charset="0"/>
              </a:rPr>
              <a:t>4</a:t>
            </a:r>
          </a:p>
        </p:txBody>
      </p:sp>
      <p:sp>
        <p:nvSpPr>
          <p:cNvPr id="141" name="Oval 140">
            <a:extLst>
              <a:ext uri="{FF2B5EF4-FFF2-40B4-BE49-F238E27FC236}">
                <a16:creationId xmlns:a16="http://schemas.microsoft.com/office/drawing/2014/main" id="{22B0570C-4BEF-D846-472B-B839631551CF}"/>
              </a:ext>
            </a:extLst>
          </p:cNvPr>
          <p:cNvSpPr/>
          <p:nvPr/>
        </p:nvSpPr>
        <p:spPr>
          <a:xfrm>
            <a:off x="9941332" y="3601539"/>
            <a:ext cx="180000" cy="180000"/>
          </a:xfrm>
          <a:prstGeom prst="ellipse">
            <a:avLst/>
          </a:prstGeom>
          <a:solidFill>
            <a:schemeClr val="accent5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611"/>
            <a:r>
              <a:rPr lang="de-DE" sz="800">
                <a:solidFill>
                  <a:srgbClr val="FFFFFF"/>
                </a:solidFill>
                <a:latin typeface="Helvetica" pitchFamily="2" charset="0"/>
              </a:rPr>
              <a:t>5</a:t>
            </a:r>
          </a:p>
        </p:txBody>
      </p:sp>
      <p:sp>
        <p:nvSpPr>
          <p:cNvPr id="142" name="Rechteck 55">
            <a:extLst>
              <a:ext uri="{FF2B5EF4-FFF2-40B4-BE49-F238E27FC236}">
                <a16:creationId xmlns:a16="http://schemas.microsoft.com/office/drawing/2014/main" id="{FB733331-C12D-8106-DD2F-9EFEAA62CDDE}"/>
              </a:ext>
            </a:extLst>
          </p:cNvPr>
          <p:cNvSpPr/>
          <p:nvPr/>
        </p:nvSpPr>
        <p:spPr>
          <a:xfrm>
            <a:off x="10266508" y="3605814"/>
            <a:ext cx="1589605" cy="34624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44415"/>
            <a:r>
              <a:rPr lang="en-US" sz="750">
                <a:solidFill>
                  <a:srgbClr val="000000"/>
                </a:solidFill>
                <a:latin typeface="Helvetica" pitchFamily="2" charset="0"/>
                <a:ea typeface="Arial" charset="0"/>
                <a:cs typeface="Arial" charset="0"/>
              </a:rPr>
              <a:t>Manage content in business workspaces inside SAP incl. SAP documents</a:t>
            </a:r>
          </a:p>
        </p:txBody>
      </p:sp>
      <p:sp>
        <p:nvSpPr>
          <p:cNvPr id="144" name="Oval 143">
            <a:extLst>
              <a:ext uri="{FF2B5EF4-FFF2-40B4-BE49-F238E27FC236}">
                <a16:creationId xmlns:a16="http://schemas.microsoft.com/office/drawing/2014/main" id="{B541EB2E-BBCE-796C-F770-730A3E4A0683}"/>
              </a:ext>
            </a:extLst>
          </p:cNvPr>
          <p:cNvSpPr/>
          <p:nvPr/>
        </p:nvSpPr>
        <p:spPr>
          <a:xfrm>
            <a:off x="9941332" y="4022395"/>
            <a:ext cx="180000" cy="180000"/>
          </a:xfrm>
          <a:prstGeom prst="ellipse">
            <a:avLst/>
          </a:prstGeom>
          <a:solidFill>
            <a:schemeClr val="accent5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611"/>
            <a:r>
              <a:rPr lang="de-DE" sz="800">
                <a:solidFill>
                  <a:srgbClr val="FFFFFF"/>
                </a:solidFill>
                <a:latin typeface="Helvetica" pitchFamily="2" charset="0"/>
              </a:rPr>
              <a:t>6</a:t>
            </a:r>
          </a:p>
        </p:txBody>
      </p:sp>
      <p:sp>
        <p:nvSpPr>
          <p:cNvPr id="145" name="Rechteck 55">
            <a:extLst>
              <a:ext uri="{FF2B5EF4-FFF2-40B4-BE49-F238E27FC236}">
                <a16:creationId xmlns:a16="http://schemas.microsoft.com/office/drawing/2014/main" id="{269FAFE3-8627-4AA7-6EB9-C7AA439BB3BF}"/>
              </a:ext>
            </a:extLst>
          </p:cNvPr>
          <p:cNvSpPr/>
          <p:nvPr/>
        </p:nvSpPr>
        <p:spPr>
          <a:xfrm>
            <a:off x="10266508" y="4024951"/>
            <a:ext cx="1589605" cy="34624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44415"/>
            <a:r>
              <a:rPr lang="en-US" sz="750">
                <a:solidFill>
                  <a:srgbClr val="000000"/>
                </a:solidFill>
                <a:latin typeface="Helvetica" pitchFamily="2" charset="0"/>
                <a:ea typeface="Arial" charset="0"/>
                <a:cs typeface="Arial" charset="0"/>
              </a:rPr>
              <a:t>Manage content in business workspaces inside Salesforce; ingest documents as document attachments</a:t>
            </a:r>
          </a:p>
        </p:txBody>
      </p:sp>
      <p:sp>
        <p:nvSpPr>
          <p:cNvPr id="146" name="Oval 145">
            <a:extLst>
              <a:ext uri="{FF2B5EF4-FFF2-40B4-BE49-F238E27FC236}">
                <a16:creationId xmlns:a16="http://schemas.microsoft.com/office/drawing/2014/main" id="{61F3B822-D976-7BCB-5A3F-31787EEC7CEA}"/>
              </a:ext>
            </a:extLst>
          </p:cNvPr>
          <p:cNvSpPr/>
          <p:nvPr/>
        </p:nvSpPr>
        <p:spPr>
          <a:xfrm>
            <a:off x="9941332" y="4454600"/>
            <a:ext cx="180000" cy="180000"/>
          </a:xfrm>
          <a:prstGeom prst="ellipse">
            <a:avLst/>
          </a:prstGeom>
          <a:solidFill>
            <a:schemeClr val="accent5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611"/>
            <a:r>
              <a:rPr lang="de-DE" sz="800">
                <a:solidFill>
                  <a:srgbClr val="FFFFFF"/>
                </a:solidFill>
                <a:latin typeface="Helvetica" pitchFamily="2" charset="0"/>
              </a:rPr>
              <a:t>7</a:t>
            </a:r>
          </a:p>
        </p:txBody>
      </p:sp>
      <p:sp>
        <p:nvSpPr>
          <p:cNvPr id="147" name="Rechteck 55">
            <a:extLst>
              <a:ext uri="{FF2B5EF4-FFF2-40B4-BE49-F238E27FC236}">
                <a16:creationId xmlns:a16="http://schemas.microsoft.com/office/drawing/2014/main" id="{CC645E07-32D9-38E7-06AD-8E2D6936C155}"/>
              </a:ext>
            </a:extLst>
          </p:cNvPr>
          <p:cNvSpPr/>
          <p:nvPr/>
        </p:nvSpPr>
        <p:spPr>
          <a:xfrm>
            <a:off x="10266508" y="4444088"/>
            <a:ext cx="1589605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44415"/>
            <a:r>
              <a:rPr lang="en-US" sz="750">
                <a:solidFill>
                  <a:srgbClr val="000000"/>
                </a:solidFill>
                <a:latin typeface="Helvetica" pitchFamily="2" charset="0"/>
                <a:ea typeface="Arial" charset="0"/>
                <a:cs typeface="Arial" charset="0"/>
              </a:rPr>
              <a:t>Manage content in business workspaces inside Teams or synchronize Teams documents to business Container</a:t>
            </a:r>
          </a:p>
        </p:txBody>
      </p:sp>
      <p:cxnSp>
        <p:nvCxnSpPr>
          <p:cNvPr id="148" name="Straight Arrow Connector 34">
            <a:extLst>
              <a:ext uri="{FF2B5EF4-FFF2-40B4-BE49-F238E27FC236}">
                <a16:creationId xmlns:a16="http://schemas.microsoft.com/office/drawing/2014/main" id="{A5E7CA40-4523-8477-5B7E-D2C60B4D304C}"/>
              </a:ext>
            </a:extLst>
          </p:cNvPr>
          <p:cNvCxnSpPr>
            <a:cxnSpLocks/>
            <a:stCxn id="6" idx="2"/>
          </p:cNvCxnSpPr>
          <p:nvPr/>
        </p:nvCxnSpPr>
        <p:spPr>
          <a:xfrm rot="5400000">
            <a:off x="5874809" y="2298642"/>
            <a:ext cx="1768657" cy="4029370"/>
          </a:xfrm>
          <a:prstGeom prst="bentConnector2">
            <a:avLst/>
          </a:prstGeom>
          <a:ln w="31750">
            <a:solidFill>
              <a:schemeClr val="bg2">
                <a:lumMod val="75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Oval 148">
            <a:extLst>
              <a:ext uri="{FF2B5EF4-FFF2-40B4-BE49-F238E27FC236}">
                <a16:creationId xmlns:a16="http://schemas.microsoft.com/office/drawing/2014/main" id="{E24F4C15-DC03-0F55-4C12-182CDA178CF0}"/>
              </a:ext>
            </a:extLst>
          </p:cNvPr>
          <p:cNvSpPr/>
          <p:nvPr/>
        </p:nvSpPr>
        <p:spPr>
          <a:xfrm>
            <a:off x="8549872" y="3494351"/>
            <a:ext cx="180000" cy="180000"/>
          </a:xfrm>
          <a:prstGeom prst="ellipse">
            <a:avLst/>
          </a:prstGeom>
          <a:solidFill>
            <a:schemeClr val="accent5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611"/>
            <a:r>
              <a:rPr lang="de-DE" sz="900">
                <a:solidFill>
                  <a:srgbClr val="FFFFFF"/>
                </a:solidFill>
                <a:latin typeface="Helvetica" pitchFamily="2" charset="0"/>
              </a:rPr>
              <a:t>8</a:t>
            </a:r>
          </a:p>
        </p:txBody>
      </p:sp>
      <p:sp>
        <p:nvSpPr>
          <p:cNvPr id="151" name="Oval 150">
            <a:extLst>
              <a:ext uri="{FF2B5EF4-FFF2-40B4-BE49-F238E27FC236}">
                <a16:creationId xmlns:a16="http://schemas.microsoft.com/office/drawing/2014/main" id="{2A24CEB7-DFD9-2C55-210D-EC80A760FCE1}"/>
              </a:ext>
            </a:extLst>
          </p:cNvPr>
          <p:cNvSpPr/>
          <p:nvPr/>
        </p:nvSpPr>
        <p:spPr>
          <a:xfrm>
            <a:off x="9941332" y="4985723"/>
            <a:ext cx="180000" cy="180000"/>
          </a:xfrm>
          <a:prstGeom prst="ellipse">
            <a:avLst/>
          </a:prstGeom>
          <a:solidFill>
            <a:schemeClr val="accent5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611"/>
            <a:r>
              <a:rPr lang="de-DE" sz="800">
                <a:solidFill>
                  <a:srgbClr val="FFFFFF"/>
                </a:solidFill>
                <a:latin typeface="Helvetica" pitchFamily="2" charset="0"/>
              </a:rPr>
              <a:t>8</a:t>
            </a:r>
          </a:p>
        </p:txBody>
      </p:sp>
      <p:sp>
        <p:nvSpPr>
          <p:cNvPr id="152" name="Rechteck 55">
            <a:extLst>
              <a:ext uri="{FF2B5EF4-FFF2-40B4-BE49-F238E27FC236}">
                <a16:creationId xmlns:a16="http://schemas.microsoft.com/office/drawing/2014/main" id="{D05DEBEA-E3B8-FD77-27E3-6B2A8A7AB3F4}"/>
              </a:ext>
            </a:extLst>
          </p:cNvPr>
          <p:cNvSpPr/>
          <p:nvPr/>
        </p:nvSpPr>
        <p:spPr>
          <a:xfrm>
            <a:off x="10266508" y="4978639"/>
            <a:ext cx="1589605" cy="34624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44415"/>
            <a:r>
              <a:rPr lang="en-US" sz="750">
                <a:solidFill>
                  <a:srgbClr val="000000"/>
                </a:solidFill>
                <a:latin typeface="Helvetica" pitchFamily="2" charset="0"/>
                <a:ea typeface="Arial" charset="0"/>
                <a:cs typeface="Arial" charset="0"/>
              </a:rPr>
              <a:t>Auritas Storage Manager APIs to build own business workspace integration</a:t>
            </a:r>
          </a:p>
        </p:txBody>
      </p:sp>
      <p:cxnSp>
        <p:nvCxnSpPr>
          <p:cNvPr id="23" name="Straight Arrow Connector 34">
            <a:extLst>
              <a:ext uri="{FF2B5EF4-FFF2-40B4-BE49-F238E27FC236}">
                <a16:creationId xmlns:a16="http://schemas.microsoft.com/office/drawing/2014/main" id="{9D6FE0C7-9BDA-EDAE-0323-A32B1CF8E423}"/>
              </a:ext>
            </a:extLst>
          </p:cNvPr>
          <p:cNvCxnSpPr>
            <a:cxnSpLocks/>
            <a:stCxn id="95" idx="2"/>
            <a:endCxn id="60" idx="2"/>
          </p:cNvCxnSpPr>
          <p:nvPr/>
        </p:nvCxnSpPr>
        <p:spPr>
          <a:xfrm rot="16200000" flipH="1">
            <a:off x="2320427" y="3625530"/>
            <a:ext cx="1106113" cy="516889"/>
          </a:xfrm>
          <a:prstGeom prst="bentConnector2">
            <a:avLst/>
          </a:prstGeom>
          <a:ln w="31750">
            <a:solidFill>
              <a:schemeClr val="accent5">
                <a:lumMod val="40000"/>
                <a:lumOff val="60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6BED4322-BC09-76F8-0503-E5E31AEA0107}"/>
              </a:ext>
            </a:extLst>
          </p:cNvPr>
          <p:cNvSpPr/>
          <p:nvPr/>
        </p:nvSpPr>
        <p:spPr>
          <a:xfrm>
            <a:off x="1294706" y="3119450"/>
            <a:ext cx="195943" cy="2114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611"/>
            <a:endParaRPr lang="de-DE" sz="900">
              <a:solidFill>
                <a:srgbClr val="FFFFFF"/>
              </a:solidFill>
              <a:latin typeface="Helvetica" pitchFamily="2" charset="0"/>
            </a:endParaRPr>
          </a:p>
        </p:txBody>
      </p:sp>
      <p:cxnSp>
        <p:nvCxnSpPr>
          <p:cNvPr id="36" name="Straight Arrow Connector 34">
            <a:extLst>
              <a:ext uri="{FF2B5EF4-FFF2-40B4-BE49-F238E27FC236}">
                <a16:creationId xmlns:a16="http://schemas.microsoft.com/office/drawing/2014/main" id="{2463C156-AA87-4352-5E92-DD9E9C8FA1F5}"/>
              </a:ext>
            </a:extLst>
          </p:cNvPr>
          <p:cNvCxnSpPr>
            <a:cxnSpLocks/>
            <a:stCxn id="16" idx="3"/>
            <a:endCxn id="66" idx="2"/>
          </p:cNvCxnSpPr>
          <p:nvPr/>
        </p:nvCxnSpPr>
        <p:spPr>
          <a:xfrm rot="5400000" flipH="1">
            <a:off x="2089094" y="3157607"/>
            <a:ext cx="1894399" cy="2237783"/>
          </a:xfrm>
          <a:prstGeom prst="bentConnector3">
            <a:avLst>
              <a:gd name="adj1" fmla="val -592"/>
            </a:avLst>
          </a:prstGeom>
          <a:ln w="31750">
            <a:solidFill>
              <a:schemeClr val="accent4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34">
            <a:extLst>
              <a:ext uri="{FF2B5EF4-FFF2-40B4-BE49-F238E27FC236}">
                <a16:creationId xmlns:a16="http://schemas.microsoft.com/office/drawing/2014/main" id="{C7B2EC4B-1ACB-8A20-9083-C2D51BD64A6D}"/>
              </a:ext>
            </a:extLst>
          </p:cNvPr>
          <p:cNvCxnSpPr>
            <a:cxnSpLocks/>
            <a:stCxn id="88" idx="2"/>
            <a:endCxn id="60" idx="2"/>
          </p:cNvCxnSpPr>
          <p:nvPr/>
        </p:nvCxnSpPr>
        <p:spPr>
          <a:xfrm rot="16200000" flipH="1">
            <a:off x="1921654" y="3226758"/>
            <a:ext cx="1106113" cy="1314433"/>
          </a:xfrm>
          <a:prstGeom prst="bentConnector2">
            <a:avLst/>
          </a:prstGeom>
          <a:ln w="31750">
            <a:solidFill>
              <a:schemeClr val="accent5">
                <a:lumMod val="40000"/>
                <a:lumOff val="60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>
            <a:extLst>
              <a:ext uri="{FF2B5EF4-FFF2-40B4-BE49-F238E27FC236}">
                <a16:creationId xmlns:a16="http://schemas.microsoft.com/office/drawing/2014/main" id="{06604F1C-CB55-7708-A47C-5A7E520E0601}"/>
              </a:ext>
            </a:extLst>
          </p:cNvPr>
          <p:cNvSpPr/>
          <p:nvPr/>
        </p:nvSpPr>
        <p:spPr>
          <a:xfrm>
            <a:off x="1508156" y="3122626"/>
            <a:ext cx="195943" cy="2082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611"/>
            <a:endParaRPr lang="de-DE" sz="900">
              <a:solidFill>
                <a:srgbClr val="FFFFFF"/>
              </a:solidFill>
              <a:latin typeface="Helvetica" pitchFamily="2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AA4ABC36-BD65-6AB4-CBD0-1C895180381B}"/>
              </a:ext>
            </a:extLst>
          </p:cNvPr>
          <p:cNvSpPr/>
          <p:nvPr/>
        </p:nvSpPr>
        <p:spPr>
          <a:xfrm>
            <a:off x="1819431" y="3121006"/>
            <a:ext cx="195943" cy="2082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611"/>
            <a:endParaRPr lang="de-DE" sz="900">
              <a:solidFill>
                <a:srgbClr val="FFFFFF"/>
              </a:solidFill>
              <a:latin typeface="Helvetica" pitchFamily="2" charset="0"/>
            </a:endParaRPr>
          </a:p>
        </p:txBody>
      </p:sp>
      <p:sp>
        <p:nvSpPr>
          <p:cNvPr id="82" name="Rechteck 55">
            <a:extLst>
              <a:ext uri="{FF2B5EF4-FFF2-40B4-BE49-F238E27FC236}">
                <a16:creationId xmlns:a16="http://schemas.microsoft.com/office/drawing/2014/main" id="{86BE3453-2E73-A32B-4DE2-E6C3C4665736}"/>
              </a:ext>
            </a:extLst>
          </p:cNvPr>
          <p:cNvSpPr/>
          <p:nvPr/>
        </p:nvSpPr>
        <p:spPr>
          <a:xfrm>
            <a:off x="10350847" y="6418081"/>
            <a:ext cx="1596911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44415"/>
            <a:endParaRPr lang="en-US" sz="800">
              <a:solidFill>
                <a:srgbClr val="000000"/>
              </a:solidFill>
              <a:latin typeface="Helvetica" pitchFamily="2" charset="0"/>
              <a:ea typeface="Arial" charset="0"/>
              <a:cs typeface="Arial" charset="0"/>
            </a:endParaRP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B4DCC969-4F12-DD6B-2D1D-59D7A01D6658}"/>
              </a:ext>
            </a:extLst>
          </p:cNvPr>
          <p:cNvSpPr/>
          <p:nvPr/>
        </p:nvSpPr>
        <p:spPr>
          <a:xfrm>
            <a:off x="9941332" y="2771609"/>
            <a:ext cx="180000" cy="180000"/>
          </a:xfrm>
          <a:prstGeom prst="ellipse">
            <a:avLst/>
          </a:prstGeom>
          <a:solidFill>
            <a:schemeClr val="accent5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611"/>
            <a:r>
              <a:rPr lang="de-DE" sz="800">
                <a:solidFill>
                  <a:srgbClr val="FFFFFF"/>
                </a:solidFill>
                <a:latin typeface="Helvetica" pitchFamily="2" charset="0"/>
              </a:rPr>
              <a:t>3</a:t>
            </a:r>
          </a:p>
        </p:txBody>
      </p:sp>
      <p:sp>
        <p:nvSpPr>
          <p:cNvPr id="87" name="Rechteck 55">
            <a:extLst>
              <a:ext uri="{FF2B5EF4-FFF2-40B4-BE49-F238E27FC236}">
                <a16:creationId xmlns:a16="http://schemas.microsoft.com/office/drawing/2014/main" id="{723B1049-3A4C-45AF-D281-E594F1CC11D7}"/>
              </a:ext>
            </a:extLst>
          </p:cNvPr>
          <p:cNvSpPr/>
          <p:nvPr/>
        </p:nvSpPr>
        <p:spPr>
          <a:xfrm>
            <a:off x="10266508" y="2767540"/>
            <a:ext cx="1589605" cy="34624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44415"/>
            <a:r>
              <a:rPr lang="en-US" sz="750">
                <a:solidFill>
                  <a:srgbClr val="000000"/>
                </a:solidFill>
                <a:latin typeface="Helvetica" pitchFamily="2" charset="0"/>
                <a:ea typeface="Arial" charset="0"/>
                <a:cs typeface="Arial" charset="0"/>
              </a:rPr>
              <a:t>SAP ArchiveLink documents are stored and published in business Document Container of linked objects</a:t>
            </a:r>
          </a:p>
        </p:txBody>
      </p:sp>
      <p:sp>
        <p:nvSpPr>
          <p:cNvPr id="5" name="Rechteck 9">
            <a:extLst>
              <a:ext uri="{FF2B5EF4-FFF2-40B4-BE49-F238E27FC236}">
                <a16:creationId xmlns:a16="http://schemas.microsoft.com/office/drawing/2014/main" id="{BE035ECF-1901-8417-D338-521343528D03}"/>
              </a:ext>
            </a:extLst>
          </p:cNvPr>
          <p:cNvSpPr/>
          <p:nvPr/>
        </p:nvSpPr>
        <p:spPr>
          <a:xfrm>
            <a:off x="297690" y="2584267"/>
            <a:ext cx="896623" cy="79790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79" tIns="71979" rIns="71979" bIns="71979" rtlCol="0" anchor="t"/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44415"/>
            <a:r>
              <a:rPr lang="en-US" sz="800" b="1" kern="0">
                <a:solidFill>
                  <a:srgbClr val="000000"/>
                </a:solidFill>
                <a:latin typeface="Helvetica" pitchFamily="2" charset="0"/>
                <a:ea typeface="BentonSans Bold" charset="0"/>
                <a:cs typeface="BentonSans Bold" charset="0"/>
              </a:rPr>
              <a:t>SAP Data Archiving, ILM, DaRT, Legacy Decommission</a:t>
            </a:r>
            <a:endParaRPr lang="en-US" sz="1000" b="1">
              <a:solidFill>
                <a:srgbClr val="000000"/>
              </a:solidFill>
              <a:latin typeface="Helvetica" pitchFamily="2" charset="0"/>
            </a:endParaRPr>
          </a:p>
        </p:txBody>
      </p:sp>
      <p:cxnSp>
        <p:nvCxnSpPr>
          <p:cNvPr id="38" name="Straight Arrow Connector 34">
            <a:extLst>
              <a:ext uri="{FF2B5EF4-FFF2-40B4-BE49-F238E27FC236}">
                <a16:creationId xmlns:a16="http://schemas.microsoft.com/office/drawing/2014/main" id="{D330F5D4-03AC-591B-7DCB-0A94278509F3}"/>
              </a:ext>
            </a:extLst>
          </p:cNvPr>
          <p:cNvCxnSpPr>
            <a:cxnSpLocks/>
            <a:stCxn id="5" idx="2"/>
          </p:cNvCxnSpPr>
          <p:nvPr/>
        </p:nvCxnSpPr>
        <p:spPr>
          <a:xfrm flipH="1">
            <a:off x="723484" y="3382169"/>
            <a:ext cx="22518" cy="2856271"/>
          </a:xfrm>
          <a:prstGeom prst="straightConnector1">
            <a:avLst/>
          </a:prstGeom>
          <a:ln w="31750">
            <a:solidFill>
              <a:schemeClr val="accent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 54">
            <a:extLst>
              <a:ext uri="{FF2B5EF4-FFF2-40B4-BE49-F238E27FC236}">
                <a16:creationId xmlns:a16="http://schemas.microsoft.com/office/drawing/2014/main" id="{6757EAC2-0902-1B2F-842D-4F8352C117FE}"/>
              </a:ext>
            </a:extLst>
          </p:cNvPr>
          <p:cNvSpPr/>
          <p:nvPr/>
        </p:nvSpPr>
        <p:spPr>
          <a:xfrm>
            <a:off x="474574" y="3494351"/>
            <a:ext cx="180000" cy="180000"/>
          </a:xfrm>
          <a:prstGeom prst="ellipse">
            <a:avLst/>
          </a:prstGeom>
          <a:solidFill>
            <a:schemeClr val="accent5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611"/>
            <a:r>
              <a:rPr lang="de-DE" sz="900">
                <a:solidFill>
                  <a:srgbClr val="FFFFFF"/>
                </a:solidFill>
                <a:latin typeface="Helvetica" pitchFamily="2" charset="0"/>
              </a:rPr>
              <a:t>1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58833DDA-6277-DE98-1CB5-081B60A06019}"/>
              </a:ext>
            </a:extLst>
          </p:cNvPr>
          <p:cNvSpPr/>
          <p:nvPr/>
        </p:nvSpPr>
        <p:spPr>
          <a:xfrm>
            <a:off x="9941332" y="2350473"/>
            <a:ext cx="180000" cy="180000"/>
          </a:xfrm>
          <a:prstGeom prst="ellipse">
            <a:avLst/>
          </a:prstGeom>
          <a:solidFill>
            <a:schemeClr val="accent5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611"/>
            <a:r>
              <a:rPr lang="de-DE" sz="800">
                <a:solidFill>
                  <a:srgbClr val="FFFFFF"/>
                </a:solidFill>
                <a:latin typeface="Helvetica" pitchFamily="2" charset="0"/>
              </a:rPr>
              <a:t>2</a:t>
            </a:r>
          </a:p>
        </p:txBody>
      </p:sp>
      <p:sp>
        <p:nvSpPr>
          <p:cNvPr id="57" name="Rechteck 55">
            <a:extLst>
              <a:ext uri="{FF2B5EF4-FFF2-40B4-BE49-F238E27FC236}">
                <a16:creationId xmlns:a16="http://schemas.microsoft.com/office/drawing/2014/main" id="{AFB74145-E69C-F519-016C-2F49DA34BF06}"/>
              </a:ext>
            </a:extLst>
          </p:cNvPr>
          <p:cNvSpPr/>
          <p:nvPr/>
        </p:nvSpPr>
        <p:spPr>
          <a:xfrm>
            <a:off x="10266508" y="2348403"/>
            <a:ext cx="1589605" cy="34624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de-DE"/>
            </a:defPPr>
            <a:lvl1pPr marL="0" algn="l" defTabSz="1088776" rtl="0" eaLnBrk="1" latinLnBrk="0" hangingPunct="1"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544388" algn="l" defTabSz="1088776" rtl="0" eaLnBrk="1" latinLnBrk="0" hangingPunct="1">
              <a:buClr>
                <a:srgbClr val="FDB913"/>
              </a:buClr>
              <a:buSzPct val="100000"/>
              <a:buFont typeface="wingdings"/>
              <a:buChar char=""/>
              <a:defRPr lang="de-DE" sz="21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088776" algn="l" defTabSz="1088776" rtl="0" eaLnBrk="1" latinLnBrk="0" hangingPunct="1">
              <a:buClr>
                <a:srgbClr val="666666"/>
              </a:buClr>
              <a:buSzPct val="80000"/>
              <a:buFont typeface="Wingdings"/>
              <a:buChar char="n"/>
              <a:defRPr lang="de-DE" sz="17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33164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177552" algn="l" defTabSz="1088776" rtl="0" eaLnBrk="1" latinLnBrk="0" hangingPunct="1">
              <a:buClr>
                <a:srgbClr val="666666"/>
              </a:buClr>
              <a:buSzPct val="80000"/>
              <a:buFont typeface="Arial"/>
              <a:buChar char=""/>
              <a:defRPr lang="de-DE" sz="1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721940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328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10716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55104" algn="l" defTabSz="1088776" rtl="0" eaLnBrk="1" latinLnBrk="0" hangingPunct="1"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44415"/>
            <a:r>
              <a:rPr lang="en-US" sz="750">
                <a:solidFill>
                  <a:srgbClr val="000000"/>
                </a:solidFill>
                <a:latin typeface="Helvetica" pitchFamily="2" charset="0"/>
                <a:ea typeface="Arial" charset="0"/>
                <a:cs typeface="Arial" charset="0"/>
              </a:rPr>
              <a:t>SAP DMS documents are stored and published in business Document Container</a:t>
            </a:r>
          </a:p>
        </p:txBody>
      </p:sp>
      <p:sp>
        <p:nvSpPr>
          <p:cNvPr id="9" name="Hexagon 8">
            <a:extLst>
              <a:ext uri="{FF2B5EF4-FFF2-40B4-BE49-F238E27FC236}">
                <a16:creationId xmlns:a16="http://schemas.microsoft.com/office/drawing/2014/main" id="{0321FE0A-4AFF-66B0-0B2D-A3823AD7EBDB}"/>
              </a:ext>
            </a:extLst>
          </p:cNvPr>
          <p:cNvSpPr/>
          <p:nvPr/>
        </p:nvSpPr>
        <p:spPr>
          <a:xfrm>
            <a:off x="733953" y="2154777"/>
            <a:ext cx="3701229" cy="317949"/>
          </a:xfrm>
          <a:prstGeom prst="hexagon">
            <a:avLst>
              <a:gd name="adj" fmla="val 29545"/>
              <a:gd name="vf" fmla="val 115470"/>
            </a:avLst>
          </a:prstGeom>
          <a:solidFill>
            <a:schemeClr val="bg1"/>
          </a:solidFill>
          <a:ln w="25400" cap="flat" cmpd="sng" algn="ctr">
            <a:solidFill>
              <a:schemeClr val="tx2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800" kern="0">
                <a:solidFill>
                  <a:srgbClr val="000000"/>
                </a:solidFill>
                <a:latin typeface="Helvetica" pitchFamily="2" charset="0"/>
              </a:rPr>
              <a:t>Business Partner</a:t>
            </a:r>
          </a:p>
        </p:txBody>
      </p:sp>
    </p:spTree>
    <p:extLst>
      <p:ext uri="{BB962C8B-B14F-4D97-AF65-F5344CB8AC3E}">
        <p14:creationId xmlns:p14="http://schemas.microsoft.com/office/powerpoint/2010/main" val="40845576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992E4-E2B2-48F5-A089-C0B7BE8B4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6EA59C-270A-A48E-5D68-53D5B4A0AD7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1944" y="726333"/>
            <a:ext cx="8944352" cy="789217"/>
          </a:xfrm>
        </p:spPr>
        <p:txBody>
          <a:bodyPr/>
          <a:lstStyle/>
          <a:p>
            <a:r>
              <a:rPr lang="en-US" b="1" dirty="0"/>
              <a:t>DMS+ by Auritas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85379F-4FE6-930F-90FB-19682FB67547}"/>
              </a:ext>
            </a:extLst>
          </p:cNvPr>
          <p:cNvSpPr txBox="1"/>
          <p:nvPr/>
        </p:nvSpPr>
        <p:spPr>
          <a:xfrm>
            <a:off x="901944" y="1515550"/>
            <a:ext cx="4459567" cy="2199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buClr>
                <a:srgbClr val="F0AB00"/>
              </a:buClr>
              <a:buSzPct val="80000"/>
            </a:pPr>
            <a:r>
              <a:rPr lang="en-US" sz="1397" b="1" kern="0" dirty="0">
                <a:solidFill>
                  <a:srgbClr val="1B1D3B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SAP BTP </a:t>
            </a:r>
            <a:r>
              <a:rPr lang="en-US" sz="1397" b="1" kern="0" dirty="0">
                <a:solidFill>
                  <a:schemeClr val="accent2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pre-requisite</a:t>
            </a:r>
            <a:r>
              <a:rPr lang="en-US" sz="1397" b="1" kern="0" dirty="0">
                <a:solidFill>
                  <a:srgbClr val="1B1D3B"/>
                </a:solidFill>
                <a:latin typeface="Helvetica" pitchFamily="2" charset="0"/>
                <a:ea typeface="Arial Unicode MS" pitchFamily="34" charset="-128"/>
                <a:cs typeface="Arial Unicode MS" pitchFamily="34" charset="-128"/>
              </a:rPr>
              <a:t> services: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59E1D29-7A8D-6CAE-5E12-51148C141A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1290" y="753679"/>
            <a:ext cx="757532" cy="266341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C1A3915-8398-57CD-2754-C4D953FE351B}"/>
              </a:ext>
            </a:extLst>
          </p:cNvPr>
          <p:cNvGraphicFramePr>
            <a:graphicFrameLocks noGrp="1"/>
          </p:cNvGraphicFramePr>
          <p:nvPr/>
        </p:nvGraphicFramePr>
        <p:xfrm>
          <a:off x="463686" y="1871251"/>
          <a:ext cx="11205135" cy="4457983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2163190">
                  <a:extLst>
                    <a:ext uri="{9D8B030D-6E8A-4147-A177-3AD203B41FA5}">
                      <a16:colId xmlns:a16="http://schemas.microsoft.com/office/drawing/2014/main" val="3603966202"/>
                    </a:ext>
                  </a:extLst>
                </a:gridCol>
                <a:gridCol w="3007274">
                  <a:extLst>
                    <a:ext uri="{9D8B030D-6E8A-4147-A177-3AD203B41FA5}">
                      <a16:colId xmlns:a16="http://schemas.microsoft.com/office/drawing/2014/main" val="679110311"/>
                    </a:ext>
                  </a:extLst>
                </a:gridCol>
                <a:gridCol w="1871750">
                  <a:extLst>
                    <a:ext uri="{9D8B030D-6E8A-4147-A177-3AD203B41FA5}">
                      <a16:colId xmlns:a16="http://schemas.microsoft.com/office/drawing/2014/main" val="317328242"/>
                    </a:ext>
                  </a:extLst>
                </a:gridCol>
                <a:gridCol w="1629393">
                  <a:extLst>
                    <a:ext uri="{9D8B030D-6E8A-4147-A177-3AD203B41FA5}">
                      <a16:colId xmlns:a16="http://schemas.microsoft.com/office/drawing/2014/main" val="1978645156"/>
                    </a:ext>
                  </a:extLst>
                </a:gridCol>
                <a:gridCol w="2533528">
                  <a:extLst>
                    <a:ext uri="{9D8B030D-6E8A-4147-A177-3AD203B41FA5}">
                      <a16:colId xmlns:a16="http://schemas.microsoft.com/office/drawing/2014/main" val="5476832"/>
                    </a:ext>
                  </a:extLst>
                </a:gridCol>
              </a:tblGrid>
              <a:tr h="343049">
                <a:tc>
                  <a:txBody>
                    <a:bodyPr/>
                    <a:lstStyle/>
                    <a:p>
                      <a:pPr marL="91440" marR="0" algn="l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effectLst/>
                          <a:latin typeface="Helvetica" pitchFamily="2" charset="0"/>
                        </a:rPr>
                        <a:t>Service Name</a:t>
                      </a:r>
                      <a:endParaRPr lang="en-US" sz="1100" dirty="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algn="l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effectLst/>
                          <a:latin typeface="Helvetica" pitchFamily="2" charset="0"/>
                        </a:rPr>
                        <a:t>Role / Functionality</a:t>
                      </a:r>
                      <a:endParaRPr lang="en-US" sz="1100" dirty="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algn="l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effectLst/>
                          <a:latin typeface="Helvetica" pitchFamily="2" charset="0"/>
                        </a:rPr>
                        <a:t>Service Plan (best)</a:t>
                      </a:r>
                      <a:endParaRPr lang="en-US" sz="1100" dirty="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algn="l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effectLst/>
                          <a:latin typeface="Helvetica" pitchFamily="2" charset="0"/>
                        </a:rPr>
                        <a:t>Metric</a:t>
                      </a:r>
                      <a:endParaRPr lang="en-US" sz="1100" dirty="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algn="l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effectLst/>
                          <a:latin typeface="Helvetica" pitchFamily="2" charset="0"/>
                        </a:rPr>
                        <a:t>Quantity</a:t>
                      </a:r>
                      <a:endParaRPr lang="en-US" sz="1100" dirty="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3007359"/>
                  </a:ext>
                </a:extLst>
              </a:tr>
              <a:tr h="393983">
                <a:tc>
                  <a:txBody>
                    <a:bodyPr/>
                    <a:lstStyle/>
                    <a:p>
                      <a:pPr marL="91440" marR="0" algn="l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SAP Build Code (build-code)</a:t>
                      </a:r>
                      <a:endParaRPr lang="en-US" sz="100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/>
                </a:tc>
                <a:tc>
                  <a:txBody>
                    <a:bodyPr/>
                    <a:lstStyle/>
                    <a:p>
                      <a:pPr marL="91440" marR="0" algn="l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Pro-code dev environment for backends/frontends; includes Joule copilot</a:t>
                      </a:r>
                      <a:endParaRPr lang="en-US" sz="900" dirty="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/>
                </a:tc>
                <a:tc>
                  <a:txBody>
                    <a:bodyPr/>
                    <a:lstStyle/>
                    <a:p>
                      <a:pPr marL="91440" marR="0" algn="l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Standard (Application)</a:t>
                      </a:r>
                      <a:endParaRPr lang="en-US" sz="1000" dirty="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/>
                </a:tc>
                <a:tc>
                  <a:txBody>
                    <a:bodyPr/>
                    <a:lstStyle/>
                    <a:p>
                      <a:pPr marL="91440" marR="0" algn="l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Subscription</a:t>
                      </a:r>
                      <a:endParaRPr lang="en-US" sz="100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/>
                </a:tc>
                <a:tc>
                  <a:txBody>
                    <a:bodyPr/>
                    <a:lstStyle/>
                    <a:p>
                      <a:pPr marL="91440" marR="0" algn="l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1</a:t>
                      </a:r>
                      <a:endParaRPr lang="en-US" sz="100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/>
                </a:tc>
                <a:extLst>
                  <a:ext uri="{0D108BD9-81ED-4DB2-BD59-A6C34878D82A}">
                    <a16:rowId xmlns:a16="http://schemas.microsoft.com/office/drawing/2014/main" val="380229701"/>
                  </a:ext>
                </a:extLst>
              </a:tr>
              <a:tr h="437759">
                <a:tc>
                  <a:txBody>
                    <a:bodyPr/>
                    <a:lstStyle/>
                    <a:p>
                      <a:pPr marL="91440" marR="0" algn="l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SAP Build Work Zone, standard edition</a:t>
                      </a:r>
                      <a:endParaRPr lang="en-US" sz="1000" dirty="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algn="l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Digital workplace/portal to centralize access to apps, content, and integrations</a:t>
                      </a:r>
                      <a:endParaRPr lang="en-US" sz="900" dirty="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algn="l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Standard edition</a:t>
                      </a:r>
                      <a:endParaRPr lang="en-US" sz="1000" dirty="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algn="l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Active Users</a:t>
                      </a:r>
                      <a:endParaRPr lang="en-US" sz="1000" dirty="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algn="l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100 Active Users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 (starter tier; adjust to expected users)</a:t>
                      </a:r>
                      <a:endParaRPr lang="en-US" sz="1000" dirty="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7201626"/>
                  </a:ext>
                </a:extLst>
              </a:tr>
              <a:tr h="437759">
                <a:tc>
                  <a:txBody>
                    <a:bodyPr/>
                    <a:lstStyle/>
                    <a:p>
                      <a:pPr marL="91440" marR="0" algn="l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Cloud Foundry Runtime</a:t>
                      </a:r>
                      <a:endParaRPr lang="en-US" sz="100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/>
                </a:tc>
                <a:tc>
                  <a:txBody>
                    <a:bodyPr/>
                    <a:lstStyle/>
                    <a:p>
                      <a:pPr marL="91440" marR="0" algn="l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Run and deploy the 3 backends + 3 frontends; manage routes (public vs. private) and health checks</a:t>
                      </a:r>
                      <a:endParaRPr lang="en-US" sz="900" dirty="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/>
                </a:tc>
                <a:tc>
                  <a:txBody>
                    <a:bodyPr/>
                    <a:lstStyle/>
                    <a:p>
                      <a:pPr marL="91440" marR="0" algn="l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Standard</a:t>
                      </a:r>
                      <a:endParaRPr lang="en-US" sz="1000" dirty="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/>
                </a:tc>
                <a:tc>
                  <a:txBody>
                    <a:bodyPr/>
                    <a:lstStyle/>
                    <a:p>
                      <a:pPr marL="91440" marR="0" algn="l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GB runtime memory</a:t>
                      </a:r>
                      <a:endParaRPr lang="en-US" sz="100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/>
                </a:tc>
                <a:tc>
                  <a:txBody>
                    <a:bodyPr/>
                    <a:lstStyle/>
                    <a:p>
                      <a:pPr marL="91440" marR="0" algn="l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36 GB</a:t>
                      </a: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 (baseline PROD; scale up/down based on load)</a:t>
                      </a:r>
                      <a:endParaRPr lang="en-US" sz="100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/>
                </a:tc>
                <a:extLst>
                  <a:ext uri="{0D108BD9-81ED-4DB2-BD59-A6C34878D82A}">
                    <a16:rowId xmlns:a16="http://schemas.microsoft.com/office/drawing/2014/main" val="1317681147"/>
                  </a:ext>
                </a:extLst>
              </a:tr>
              <a:tr h="393983">
                <a:tc>
                  <a:txBody>
                    <a:bodyPr/>
                    <a:lstStyle/>
                    <a:p>
                      <a:pPr marL="91440" marR="0" algn="l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Connectivity Service</a:t>
                      </a:r>
                      <a:endParaRPr lang="en-US" sz="100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algn="l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Enable Cloud Connector tunneling from SAP landscapes to private </a:t>
                      </a: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/</a:t>
                      </a:r>
                      <a:r>
                        <a:rPr lang="en-US" sz="900" b="1" dirty="0" err="1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api</a:t>
                      </a: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/sap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 endpoints</a:t>
                      </a:r>
                      <a:endParaRPr lang="en-US" sz="900" dirty="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algn="l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Standard</a:t>
                      </a:r>
                      <a:endParaRPr lang="en-US" sz="1000" dirty="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algn="l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Service instance</a:t>
                      </a:r>
                      <a:endParaRPr lang="en-US" sz="100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algn="l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1</a:t>
                      </a:r>
                      <a:endParaRPr lang="en-US" sz="1000" dirty="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5572223"/>
                  </a:ext>
                </a:extLst>
              </a:tr>
              <a:tr h="393983">
                <a:tc>
                  <a:txBody>
                    <a:bodyPr/>
                    <a:lstStyle/>
                    <a:p>
                      <a:pPr marL="91440" marR="0" algn="l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Destination Service</a:t>
                      </a:r>
                      <a:endParaRPr lang="en-US" sz="100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/>
                </a:tc>
                <a:tc>
                  <a:txBody>
                    <a:bodyPr/>
                    <a:lstStyle/>
                    <a:p>
                      <a:pPr marL="91440" marR="0" algn="l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Define and manage HTTP destinations (e.g., SAP → DMS+ Core </a:t>
                      </a: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/</a:t>
                      </a:r>
                      <a:r>
                        <a:rPr lang="en-US" sz="900" b="1" dirty="0" err="1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api</a:t>
                      </a: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/sap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)</a:t>
                      </a:r>
                      <a:endParaRPr lang="en-US" sz="900" dirty="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/>
                </a:tc>
                <a:tc>
                  <a:txBody>
                    <a:bodyPr/>
                    <a:lstStyle/>
                    <a:p>
                      <a:pPr marL="91440" marR="0" algn="l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Standard</a:t>
                      </a:r>
                      <a:endParaRPr lang="en-US" sz="1000" dirty="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/>
                </a:tc>
                <a:tc>
                  <a:txBody>
                    <a:bodyPr/>
                    <a:lstStyle/>
                    <a:p>
                      <a:pPr marL="91440" marR="0" algn="l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Service instance</a:t>
                      </a:r>
                      <a:endParaRPr lang="en-US" sz="100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/>
                </a:tc>
                <a:tc>
                  <a:txBody>
                    <a:bodyPr/>
                    <a:lstStyle/>
                    <a:p>
                      <a:pPr marL="91440" marR="0" algn="l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1</a:t>
                      </a:r>
                      <a:endParaRPr lang="en-US" sz="100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/>
                </a:tc>
                <a:extLst>
                  <a:ext uri="{0D108BD9-81ED-4DB2-BD59-A6C34878D82A}">
                    <a16:rowId xmlns:a16="http://schemas.microsoft.com/office/drawing/2014/main" val="3759120775"/>
                  </a:ext>
                </a:extLst>
              </a:tr>
              <a:tr h="393983">
                <a:tc>
                  <a:txBody>
                    <a:bodyPr/>
                    <a:lstStyle/>
                    <a:p>
                      <a:pPr marL="91440" marR="0" algn="l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Credential Store</a:t>
                      </a:r>
                      <a:endParaRPr lang="en-US" sz="100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algn="l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Secure storage for secrets/credentials; backends reference only the credential name</a:t>
                      </a:r>
                      <a:endParaRPr lang="en-US" sz="900" dirty="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lvl="0" indent="0" algn="l" defTabSz="891540" rtl="0" eaLnBrk="1" fontAlgn="t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Standard</a:t>
                      </a:r>
                      <a:endParaRPr lang="en-US" sz="1000" dirty="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algn="l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Service instance</a:t>
                      </a:r>
                      <a:endParaRPr lang="en-US" sz="100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algn="l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1</a:t>
                      </a:r>
                      <a:endParaRPr lang="en-US" sz="1000" dirty="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753965"/>
                  </a:ext>
                </a:extLst>
              </a:tr>
              <a:tr h="393983">
                <a:tc>
                  <a:txBody>
                    <a:bodyPr/>
                    <a:lstStyle/>
                    <a:p>
                      <a:pPr marL="91440" marR="0" algn="l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PostgreSQL (Hyperscaler)</a:t>
                      </a:r>
                      <a:endParaRPr lang="en-US" sz="100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/>
                </a:tc>
                <a:tc>
                  <a:txBody>
                    <a:bodyPr/>
                    <a:lstStyle/>
                    <a:p>
                      <a:pPr marL="91440" marR="0" algn="l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Persist mappings (systems, storages, connections, API-key grants)</a:t>
                      </a:r>
                      <a:endParaRPr lang="en-US" sz="900" dirty="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/>
                </a:tc>
                <a:tc>
                  <a:txBody>
                    <a:bodyPr/>
                    <a:lstStyle/>
                    <a:p>
                      <a:pPr marL="91440" marR="0" lvl="0" indent="0" algn="l" defTabSz="891540" rtl="0" eaLnBrk="1" fontAlgn="t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Standard</a:t>
                      </a:r>
                      <a:endParaRPr lang="en-US" sz="1000" dirty="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/>
                </a:tc>
                <a:tc>
                  <a:txBody>
                    <a:bodyPr/>
                    <a:lstStyle/>
                    <a:p>
                      <a:pPr marL="91440" marR="0" algn="l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DB instance + storage</a:t>
                      </a:r>
                      <a:endParaRPr lang="en-US" sz="100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/>
                </a:tc>
                <a:tc>
                  <a:txBody>
                    <a:bodyPr/>
                    <a:lstStyle/>
                    <a:p>
                      <a:pPr marL="91440" marR="0" algn="l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1 DB + 100 GB</a:t>
                      </a:r>
                      <a:endParaRPr lang="en-US" sz="100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/>
                </a:tc>
                <a:extLst>
                  <a:ext uri="{0D108BD9-81ED-4DB2-BD59-A6C34878D82A}">
                    <a16:rowId xmlns:a16="http://schemas.microsoft.com/office/drawing/2014/main" val="3147169233"/>
                  </a:ext>
                </a:extLst>
              </a:tr>
              <a:tr h="437759">
                <a:tc>
                  <a:txBody>
                    <a:bodyPr/>
                    <a:lstStyle/>
                    <a:p>
                      <a:pPr marL="91440" marR="0" algn="l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Application Logging</a:t>
                      </a:r>
                      <a:endParaRPr lang="en-US" sz="100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algn="l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Centralized JSON logs and request correlation for operations and troubleshooting</a:t>
                      </a:r>
                      <a:endParaRPr lang="en-US" sz="900" dirty="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lvl="0" indent="0" algn="l" defTabSz="891540" rtl="0" eaLnBrk="1" fontAlgn="t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Standard (cloud logging)</a:t>
                      </a:r>
                      <a:endParaRPr lang="en-US" sz="1000" dirty="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algn="l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Logs ingest (GB/day)</a:t>
                      </a:r>
                      <a:endParaRPr lang="en-US" sz="100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algn="l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1 GB/day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 (baseline PROD; adjust to traffic)</a:t>
                      </a:r>
                      <a:endParaRPr lang="en-US" sz="1000" dirty="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4259936"/>
                  </a:ext>
                </a:extLst>
              </a:tr>
              <a:tr h="393983">
                <a:tc>
                  <a:txBody>
                    <a:bodyPr/>
                    <a:lstStyle/>
                    <a:p>
                      <a:pPr marL="91440" marR="0" algn="l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XSUAA</a:t>
                      </a:r>
                      <a:endParaRPr lang="en-US" sz="100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/>
                </a:tc>
                <a:tc>
                  <a:txBody>
                    <a:bodyPr/>
                    <a:lstStyle/>
                    <a:p>
                      <a:pPr marL="91440" marR="0" algn="l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Identity/token service for UIs or service-to-service OAuth tokens (otherwise API Key +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mTLS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)</a:t>
                      </a:r>
                      <a:endParaRPr lang="en-US" sz="900" dirty="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/>
                </a:tc>
                <a:tc>
                  <a:txBody>
                    <a:bodyPr/>
                    <a:lstStyle/>
                    <a:p>
                      <a:pPr marL="91440" marR="0" algn="l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Application</a:t>
                      </a:r>
                      <a:endParaRPr lang="en-US" sz="1000" dirty="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/>
                </a:tc>
                <a:tc>
                  <a:txBody>
                    <a:bodyPr/>
                    <a:lstStyle/>
                    <a:p>
                      <a:pPr marL="91440" marR="0" algn="l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Service instance</a:t>
                      </a:r>
                      <a:endParaRPr lang="en-US" sz="100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/>
                </a:tc>
                <a:tc>
                  <a:txBody>
                    <a:bodyPr/>
                    <a:lstStyle/>
                    <a:p>
                      <a:pPr marL="91440" marR="0" algn="l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1–2</a:t>
                      </a: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 (1 if unified; 2 if you split UI vs API)</a:t>
                      </a:r>
                      <a:endParaRPr lang="en-US" sz="100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/>
                </a:tc>
                <a:extLst>
                  <a:ext uri="{0D108BD9-81ED-4DB2-BD59-A6C34878D82A}">
                    <a16:rowId xmlns:a16="http://schemas.microsoft.com/office/drawing/2014/main" val="3464830921"/>
                  </a:ext>
                </a:extLst>
              </a:tr>
              <a:tr h="437759">
                <a:tc>
                  <a:txBody>
                    <a:bodyPr/>
                    <a:lstStyle/>
                    <a:p>
                      <a:pPr marL="91440" marR="0" algn="l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Object Store</a:t>
                      </a:r>
                      <a:endParaRPr lang="en-US" sz="100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algn="l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Store all business documents and archive files (business data)</a:t>
                      </a:r>
                      <a:endParaRPr lang="en-US" sz="900" dirty="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algn="l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Standard</a:t>
                      </a:r>
                      <a:endParaRPr lang="en-US" sz="1000" dirty="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algn="l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Storage (GB)</a:t>
                      </a:r>
                      <a:endParaRPr lang="en-US" sz="100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0" algn="l" fontAlgn="t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1 TB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Helvetica" pitchFamily="2" charset="0"/>
                        </a:rPr>
                        <a:t> (baseline PROD; adjust to retention/volume)</a:t>
                      </a:r>
                      <a:endParaRPr lang="en-US" sz="1000" dirty="0">
                        <a:effectLst/>
                        <a:latin typeface="Helvetica" pitchFamily="2" charset="0"/>
                        <a:ea typeface="PMingLiU" panose="02020500000000000000" pitchFamily="18" charset="-120"/>
                      </a:endParaRPr>
                    </a:p>
                  </a:txBody>
                  <a:tcPr marL="38080" marR="380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5060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89712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F4ECC91-46BD-0EF1-698B-E9BA65DB68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No matter where you are in your SAP BTP DMS journey, DMS+ expands and strengthens your content storage capabilities. From full DMS implementations to enhancements of existing environments, we help you get more value from your documents.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dirty="0"/>
              <a:t>Implement SAP BTP DMS from the ground up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dirty="0"/>
              <a:t>Centralize doc storage across SAP &amp; non-SAP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dirty="0"/>
              <a:t>Extend DMS with automation + AI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B3450F-5B18-4878-B4C1-251666D0141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5096" y="765877"/>
            <a:ext cx="10621807" cy="950189"/>
          </a:xfrm>
        </p:spPr>
        <p:txBody>
          <a:bodyPr>
            <a:normAutofit fontScale="92500"/>
          </a:bodyPr>
          <a:lstStyle/>
          <a:p>
            <a:r>
              <a:rPr lang="en-US" dirty="0"/>
              <a:t>Enhance Your SAP Content Management with DMS+</a:t>
            </a:r>
          </a:p>
        </p:txBody>
      </p:sp>
    </p:spTree>
    <p:extLst>
      <p:ext uri="{BB962C8B-B14F-4D97-AF65-F5344CB8AC3E}">
        <p14:creationId xmlns:p14="http://schemas.microsoft.com/office/powerpoint/2010/main" val="22571611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500D7A-858E-4E6F-2A4B-0BCCA9DAD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Single Corner Rectangle 2">
            <a:extLst>
              <a:ext uri="{FF2B5EF4-FFF2-40B4-BE49-F238E27FC236}">
                <a16:creationId xmlns:a16="http://schemas.microsoft.com/office/drawing/2014/main" id="{39041870-D1B4-CC0B-4366-91EFDDF26510}"/>
              </a:ext>
            </a:extLst>
          </p:cNvPr>
          <p:cNvSpPr/>
          <p:nvPr/>
        </p:nvSpPr>
        <p:spPr>
          <a:xfrm>
            <a:off x="4304776" y="2035616"/>
            <a:ext cx="3582450" cy="2073244"/>
          </a:xfrm>
          <a:prstGeom prst="round1Rect">
            <a:avLst>
              <a:gd name="adj" fmla="val 916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C1D3B"/>
              </a:solidFill>
              <a:latin typeface="Helvetica" pitchFamily="2" charset="0"/>
            </a:endParaRPr>
          </a:p>
        </p:txBody>
      </p:sp>
      <p:sp>
        <p:nvSpPr>
          <p:cNvPr id="4" name="Round Single Corner Rectangle 3">
            <a:extLst>
              <a:ext uri="{FF2B5EF4-FFF2-40B4-BE49-F238E27FC236}">
                <a16:creationId xmlns:a16="http://schemas.microsoft.com/office/drawing/2014/main" id="{E478C448-70F9-3E94-581F-9D0AC6C3D4EE}"/>
              </a:ext>
            </a:extLst>
          </p:cNvPr>
          <p:cNvSpPr/>
          <p:nvPr/>
        </p:nvSpPr>
        <p:spPr>
          <a:xfrm>
            <a:off x="8166704" y="2035616"/>
            <a:ext cx="3582450" cy="2073244"/>
          </a:xfrm>
          <a:prstGeom prst="round1Rect">
            <a:avLst>
              <a:gd name="adj" fmla="val 916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C1D3B"/>
              </a:solidFill>
              <a:latin typeface="Helvetica" pitchFamily="2" charset="0"/>
            </a:endParaRPr>
          </a:p>
        </p:txBody>
      </p:sp>
      <p:sp>
        <p:nvSpPr>
          <p:cNvPr id="5" name="Round Single Corner Rectangle 4">
            <a:extLst>
              <a:ext uri="{FF2B5EF4-FFF2-40B4-BE49-F238E27FC236}">
                <a16:creationId xmlns:a16="http://schemas.microsoft.com/office/drawing/2014/main" id="{F41607EF-F693-2E4A-87E7-C5BBA11974C4}"/>
              </a:ext>
            </a:extLst>
          </p:cNvPr>
          <p:cNvSpPr/>
          <p:nvPr/>
        </p:nvSpPr>
        <p:spPr>
          <a:xfrm>
            <a:off x="453682" y="4236116"/>
            <a:ext cx="3582450" cy="2073244"/>
          </a:xfrm>
          <a:prstGeom prst="round1Rect">
            <a:avLst>
              <a:gd name="adj" fmla="val 916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C1D3B"/>
              </a:solidFill>
              <a:latin typeface="Helvetica" pitchFamily="2" charset="0"/>
            </a:endParaRPr>
          </a:p>
        </p:txBody>
      </p:sp>
      <p:sp>
        <p:nvSpPr>
          <p:cNvPr id="6" name="Round Single Corner Rectangle 5">
            <a:extLst>
              <a:ext uri="{FF2B5EF4-FFF2-40B4-BE49-F238E27FC236}">
                <a16:creationId xmlns:a16="http://schemas.microsoft.com/office/drawing/2014/main" id="{102B99DB-DC13-97D8-1156-5C4ABBE952B8}"/>
              </a:ext>
            </a:extLst>
          </p:cNvPr>
          <p:cNvSpPr/>
          <p:nvPr/>
        </p:nvSpPr>
        <p:spPr>
          <a:xfrm>
            <a:off x="4315612" y="4236116"/>
            <a:ext cx="3582450" cy="2073244"/>
          </a:xfrm>
          <a:prstGeom prst="round1Rect">
            <a:avLst>
              <a:gd name="adj" fmla="val 916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C1D3B"/>
              </a:solidFill>
              <a:latin typeface="Helvetica" pitchFamily="2" charset="0"/>
            </a:endParaRPr>
          </a:p>
        </p:txBody>
      </p:sp>
      <p:sp>
        <p:nvSpPr>
          <p:cNvPr id="7" name="Round Single Corner Rectangle 6">
            <a:extLst>
              <a:ext uri="{FF2B5EF4-FFF2-40B4-BE49-F238E27FC236}">
                <a16:creationId xmlns:a16="http://schemas.microsoft.com/office/drawing/2014/main" id="{4EF04CA8-A66B-DA58-FE88-BEDF05D0F6FE}"/>
              </a:ext>
            </a:extLst>
          </p:cNvPr>
          <p:cNvSpPr/>
          <p:nvPr/>
        </p:nvSpPr>
        <p:spPr>
          <a:xfrm>
            <a:off x="8177540" y="4236116"/>
            <a:ext cx="3582450" cy="2073244"/>
          </a:xfrm>
          <a:prstGeom prst="round1Rect">
            <a:avLst>
              <a:gd name="adj" fmla="val 916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C1D3B"/>
              </a:solidFill>
              <a:latin typeface="Helvetica" pitchFamily="2" charset="0"/>
            </a:endParaRPr>
          </a:p>
        </p:txBody>
      </p:sp>
      <p:sp>
        <p:nvSpPr>
          <p:cNvPr id="2" name="Round Single Corner Rectangle 1">
            <a:extLst>
              <a:ext uri="{FF2B5EF4-FFF2-40B4-BE49-F238E27FC236}">
                <a16:creationId xmlns:a16="http://schemas.microsoft.com/office/drawing/2014/main" id="{80C41340-66DA-32CE-7919-5184D20125DE}"/>
              </a:ext>
            </a:extLst>
          </p:cNvPr>
          <p:cNvSpPr/>
          <p:nvPr/>
        </p:nvSpPr>
        <p:spPr>
          <a:xfrm>
            <a:off x="442846" y="2035616"/>
            <a:ext cx="3582450" cy="2073244"/>
          </a:xfrm>
          <a:prstGeom prst="round1Rect">
            <a:avLst>
              <a:gd name="adj" fmla="val 916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C1D3B"/>
              </a:solidFill>
              <a:latin typeface="Helvetica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7FE34A-03A6-EB7B-32E7-54E84C42B9E6}"/>
              </a:ext>
            </a:extLst>
          </p:cNvPr>
          <p:cNvSpPr txBox="1"/>
          <p:nvPr/>
        </p:nvSpPr>
        <p:spPr>
          <a:xfrm>
            <a:off x="585580" y="2971801"/>
            <a:ext cx="3309386" cy="100110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en-US" sz="1333" b="1" dirty="0">
                <a:solidFill>
                  <a:schemeClr val="accent3"/>
                </a:solidFill>
                <a:latin typeface="Helvetica" pitchFamily="2" charset="0"/>
                <a:ea typeface="+mn-lt"/>
                <a:cs typeface="+mn-lt"/>
              </a:rPr>
              <a:t>Security, Access &amp; Compliance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en-US" sz="1333" dirty="0">
                <a:solidFill>
                  <a:schemeClr val="accent3"/>
                </a:solidFill>
                <a:latin typeface="Helvetica" pitchFamily="2" charset="0"/>
                <a:ea typeface="+mn-lt"/>
                <a:cs typeface="+mn-lt"/>
              </a:rPr>
              <a:t>Role-based access, field masking, and ILM-aligned records management ensure secure, compliant document control.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C77902A-DB15-B6EC-902D-93DB6F380CE9}"/>
              </a:ext>
            </a:extLst>
          </p:cNvPr>
          <p:cNvSpPr txBox="1"/>
          <p:nvPr/>
        </p:nvSpPr>
        <p:spPr>
          <a:xfrm>
            <a:off x="4515433" y="2971800"/>
            <a:ext cx="3242639" cy="100110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en-US" sz="1333" b="1" dirty="0">
                <a:solidFill>
                  <a:schemeClr val="accent3"/>
                </a:solidFill>
                <a:latin typeface="Helvetica" pitchFamily="2" charset="0"/>
                <a:ea typeface="+mn-lt"/>
                <a:cs typeface="+mn-lt"/>
              </a:rPr>
              <a:t>Annotations &amp; Collaboration</a:t>
            </a:r>
          </a:p>
          <a:p>
            <a:pPr>
              <a:lnSpc>
                <a:spcPct val="107000"/>
              </a:lnSpc>
              <a:spcAft>
                <a:spcPts val="300"/>
              </a:spcAft>
            </a:pPr>
            <a:r>
              <a:rPr lang="en-US" sz="1333" dirty="0">
                <a:solidFill>
                  <a:schemeClr val="accent3"/>
                </a:solidFill>
                <a:latin typeface="Helvetica" pitchFamily="2" charset="0"/>
                <a:ea typeface="+mn-lt"/>
                <a:cs typeface="+mn-lt"/>
              </a:rPr>
              <a:t>Secure annotations, highlights, and notes within documents, governed by user roles and permissions.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52413D2-13F1-BAFA-5297-ABBD7C6A9474}"/>
              </a:ext>
            </a:extLst>
          </p:cNvPr>
          <p:cNvSpPr txBox="1"/>
          <p:nvPr/>
        </p:nvSpPr>
        <p:spPr>
          <a:xfrm>
            <a:off x="8317178" y="2971800"/>
            <a:ext cx="3324141" cy="951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en-US" sz="1333" b="1" dirty="0">
                <a:solidFill>
                  <a:schemeClr val="accent3"/>
                </a:solidFill>
                <a:latin typeface="Helvetica" pitchFamily="2" charset="0"/>
              </a:rPr>
              <a:t>Metadata &amp; Contextual Search</a:t>
            </a:r>
          </a:p>
          <a:p>
            <a:pPr>
              <a:spcAft>
                <a:spcPts val="300"/>
              </a:spcAft>
            </a:pPr>
            <a:r>
              <a:rPr lang="en-US" sz="1333" dirty="0">
                <a:solidFill>
                  <a:schemeClr val="accent3"/>
                </a:solidFill>
                <a:latin typeface="Helvetica" pitchFamily="2" charset="0"/>
              </a:rPr>
              <a:t>SAP-enriched operational data and synchronized metadata enables precise, contextual search from any screen.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1C66FF-BF81-C611-3571-DF8652612E43}"/>
              </a:ext>
            </a:extLst>
          </p:cNvPr>
          <p:cNvSpPr txBox="1"/>
          <p:nvPr/>
        </p:nvSpPr>
        <p:spPr>
          <a:xfrm>
            <a:off x="4518574" y="5124868"/>
            <a:ext cx="3250332" cy="951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en-US" sz="1333" b="1" dirty="0">
                <a:solidFill>
                  <a:schemeClr val="accent3"/>
                </a:solidFill>
                <a:latin typeface="Helvetica" pitchFamily="2" charset="0"/>
              </a:rPr>
              <a:t>Centralized Storage</a:t>
            </a:r>
          </a:p>
          <a:p>
            <a:pPr>
              <a:spcAft>
                <a:spcPts val="300"/>
              </a:spcAft>
            </a:pPr>
            <a:r>
              <a:rPr lang="en-US" sz="1333" dirty="0">
                <a:solidFill>
                  <a:schemeClr val="accent3"/>
                </a:solidFill>
                <a:latin typeface="Helvetica" pitchFamily="2" charset="0"/>
              </a:rPr>
              <a:t>Unified global repository eliminates module silos and addressing storage limitations across platforms.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ADFE47-5595-232C-386F-AB0304BAAF8C}"/>
              </a:ext>
            </a:extLst>
          </p:cNvPr>
          <p:cNvSpPr txBox="1"/>
          <p:nvPr/>
        </p:nvSpPr>
        <p:spPr>
          <a:xfrm>
            <a:off x="8328753" y="5124869"/>
            <a:ext cx="3324141" cy="951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en-US" sz="1333" b="1" dirty="0">
                <a:solidFill>
                  <a:schemeClr val="accent3"/>
                </a:solidFill>
                <a:latin typeface="Helvetica" pitchFamily="2" charset="0"/>
              </a:rPr>
              <a:t>Intelligent Document Access</a:t>
            </a:r>
          </a:p>
          <a:p>
            <a:pPr>
              <a:spcAft>
                <a:spcPts val="300"/>
              </a:spcAft>
            </a:pPr>
            <a:r>
              <a:rPr lang="en-US" sz="1333" dirty="0">
                <a:solidFill>
                  <a:schemeClr val="accent3"/>
                </a:solidFill>
                <a:latin typeface="Helvetica" pitchFamily="2" charset="0"/>
              </a:rPr>
              <a:t>Instant document access from SAP business objects with AI-powered viewing and insights.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E1BAF34-71FB-5652-F6F2-D77FE6DA6036}"/>
              </a:ext>
            </a:extLst>
          </p:cNvPr>
          <p:cNvSpPr txBox="1"/>
          <p:nvPr/>
        </p:nvSpPr>
        <p:spPr>
          <a:xfrm>
            <a:off x="597155" y="5124868"/>
            <a:ext cx="3145348" cy="951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en-US" sz="1333" b="1" dirty="0">
                <a:solidFill>
                  <a:schemeClr val="accent3"/>
                </a:solidFill>
                <a:latin typeface="Helvetica" pitchFamily="2" charset="0"/>
              </a:rPr>
              <a:t>AI Automation &amp; Insights</a:t>
            </a:r>
          </a:p>
          <a:p>
            <a:pPr>
              <a:spcAft>
                <a:spcPts val="300"/>
              </a:spcAft>
            </a:pPr>
            <a:r>
              <a:rPr lang="en-US" sz="1333" dirty="0">
                <a:solidFill>
                  <a:schemeClr val="accent3"/>
                </a:solidFill>
                <a:latin typeface="Helvetica" pitchFamily="2" charset="0"/>
              </a:rPr>
              <a:t>AI-driven processing delivers contextual understanding, semantic search, and knowledge discovery.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45B3084-63F6-DC8C-CBFA-F9464EC94AA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62500" lnSpcReduction="20000"/>
          </a:bodyPr>
          <a:lstStyle/>
          <a:p>
            <a:pPr>
              <a:spcBef>
                <a:spcPts val="0"/>
              </a:spcBef>
            </a:pP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Maximizing Content Success: </a:t>
            </a:r>
          </a:p>
          <a:p>
            <a:pPr>
              <a:spcBef>
                <a:spcPts val="0"/>
              </a:spcBef>
            </a:pP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The Power of DMS+ by Auritas</a:t>
            </a:r>
          </a:p>
        </p:txBody>
      </p:sp>
      <p:pic>
        <p:nvPicPr>
          <p:cNvPr id="10" name="Graphic 9" descr="Folder Search with solid fill">
            <a:extLst>
              <a:ext uri="{FF2B5EF4-FFF2-40B4-BE49-F238E27FC236}">
                <a16:creationId xmlns:a16="http://schemas.microsoft.com/office/drawing/2014/main" id="{5E20A387-B642-70E8-E7A8-48F220DB84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31200" y="4451640"/>
            <a:ext cx="609600" cy="609600"/>
          </a:xfrm>
          <a:prstGeom prst="rect">
            <a:avLst/>
          </a:prstGeom>
        </p:spPr>
      </p:pic>
      <p:pic>
        <p:nvPicPr>
          <p:cNvPr id="12" name="Graphic 11" descr="Marker with solid fill">
            <a:extLst>
              <a:ext uri="{FF2B5EF4-FFF2-40B4-BE49-F238E27FC236}">
                <a16:creationId xmlns:a16="http://schemas.microsoft.com/office/drawing/2014/main" id="{2757E4F6-90D8-8F37-365F-176ACF191C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85287" y="4451640"/>
            <a:ext cx="609600" cy="609600"/>
          </a:xfrm>
          <a:prstGeom prst="rect">
            <a:avLst/>
          </a:prstGeom>
        </p:spPr>
      </p:pic>
      <p:pic>
        <p:nvPicPr>
          <p:cNvPr id="23" name="Graphic 22" descr="Robot Hand with solid fill">
            <a:extLst>
              <a:ext uri="{FF2B5EF4-FFF2-40B4-BE49-F238E27FC236}">
                <a16:creationId xmlns:a16="http://schemas.microsoft.com/office/drawing/2014/main" id="{134A479C-3662-4C38-2C0C-DD4CA0B7B72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0400" y="4451640"/>
            <a:ext cx="609600" cy="609600"/>
          </a:xfrm>
          <a:prstGeom prst="rect">
            <a:avLst/>
          </a:prstGeom>
        </p:spPr>
      </p:pic>
      <p:pic>
        <p:nvPicPr>
          <p:cNvPr id="26" name="Graphic 25" descr="Magnifying glass with solid fill">
            <a:extLst>
              <a:ext uri="{FF2B5EF4-FFF2-40B4-BE49-F238E27FC236}">
                <a16:creationId xmlns:a16="http://schemas.microsoft.com/office/drawing/2014/main" id="{D4918DCB-F7B3-75FD-72C9-EEE3940DFB0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753" y="2222624"/>
            <a:ext cx="609600" cy="609600"/>
          </a:xfrm>
          <a:prstGeom prst="rect">
            <a:avLst/>
          </a:prstGeom>
        </p:spPr>
      </p:pic>
      <p:pic>
        <p:nvPicPr>
          <p:cNvPr id="30" name="Graphic 29" descr="Pen with solid fill">
            <a:extLst>
              <a:ext uri="{FF2B5EF4-FFF2-40B4-BE49-F238E27FC236}">
                <a16:creationId xmlns:a16="http://schemas.microsoft.com/office/drawing/2014/main" id="{0849876D-ECB7-552B-7EEA-7FD13E1808D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22800" y="2362200"/>
            <a:ext cx="512697" cy="512697"/>
          </a:xfrm>
          <a:prstGeom prst="rect">
            <a:avLst/>
          </a:prstGeom>
        </p:spPr>
      </p:pic>
      <p:pic>
        <p:nvPicPr>
          <p:cNvPr id="32" name="Graphic 31" descr="Shield Tick with solid fill">
            <a:extLst>
              <a:ext uri="{FF2B5EF4-FFF2-40B4-BE49-F238E27FC236}">
                <a16:creationId xmlns:a16="http://schemas.microsoft.com/office/drawing/2014/main" id="{81162A63-34CE-8D11-070E-C091BEE5FC8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9672" y="226623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1909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40000E-F38B-07A9-C043-2EF008C280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F77512B-1F46-69CE-7A00-9819E92F686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89611" y="653143"/>
            <a:ext cx="9764533" cy="670188"/>
          </a:xfrm>
        </p:spPr>
        <p:txBody>
          <a:bodyPr>
            <a:normAutofit/>
          </a:bodyPr>
          <a:lstStyle/>
          <a:p>
            <a:r>
              <a:rPr lang="en-US" dirty="0"/>
              <a:t>DMS+ by Auritas Use Cases</a:t>
            </a:r>
          </a:p>
        </p:txBody>
      </p:sp>
      <p:sp>
        <p:nvSpPr>
          <p:cNvPr id="5" name="Round Single Corner Rectangle 4">
            <a:extLst>
              <a:ext uri="{FF2B5EF4-FFF2-40B4-BE49-F238E27FC236}">
                <a16:creationId xmlns:a16="http://schemas.microsoft.com/office/drawing/2014/main" id="{191FC324-F4C0-4B54-D764-83A15695D0B9}"/>
              </a:ext>
            </a:extLst>
          </p:cNvPr>
          <p:cNvSpPr/>
          <p:nvPr/>
        </p:nvSpPr>
        <p:spPr>
          <a:xfrm>
            <a:off x="4355641" y="1961003"/>
            <a:ext cx="3480718" cy="4243854"/>
          </a:xfrm>
          <a:prstGeom prst="round1Rect">
            <a:avLst>
              <a:gd name="adj" fmla="val 9978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 Single Corner Rectangle 5">
            <a:extLst>
              <a:ext uri="{FF2B5EF4-FFF2-40B4-BE49-F238E27FC236}">
                <a16:creationId xmlns:a16="http://schemas.microsoft.com/office/drawing/2014/main" id="{2F0F4C58-93D1-9473-1D1B-1313FF8EDC3B}"/>
              </a:ext>
            </a:extLst>
          </p:cNvPr>
          <p:cNvSpPr/>
          <p:nvPr/>
        </p:nvSpPr>
        <p:spPr>
          <a:xfrm>
            <a:off x="8114841" y="1961003"/>
            <a:ext cx="3480718" cy="4243854"/>
          </a:xfrm>
          <a:prstGeom prst="round1Rect">
            <a:avLst>
              <a:gd name="adj" fmla="val 9978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8F61DE-E3DB-4918-DB4B-6FE5331AE1EF}"/>
              </a:ext>
            </a:extLst>
          </p:cNvPr>
          <p:cNvSpPr txBox="1"/>
          <p:nvPr/>
        </p:nvSpPr>
        <p:spPr>
          <a:xfrm>
            <a:off x="4454027" y="3132175"/>
            <a:ext cx="328394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chemeClr val="accent2"/>
                </a:solidFill>
                <a:latin typeface="Helvetica" pitchFamily="2" charset="0"/>
              </a:rPr>
              <a:t>Background: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New S/4HANA implementation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Looking for shutting their legacy content mgmt. solution and inhouse solution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Needed to improve performance and speed of document retrieval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Looking for a solution that addresses all requirements of content management for SAP and SuccessFactors.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DMS+ by Auritas implementation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4A3A4A-D71D-060E-0622-0565F8C52A26}"/>
              </a:ext>
            </a:extLst>
          </p:cNvPr>
          <p:cNvSpPr txBox="1"/>
          <p:nvPr/>
        </p:nvSpPr>
        <p:spPr>
          <a:xfrm>
            <a:off x="4454027" y="5071167"/>
            <a:ext cx="338233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chemeClr val="accent2"/>
                </a:solidFill>
                <a:latin typeface="Helvetica" pitchFamily="2" charset="0"/>
              </a:rPr>
              <a:t>Results and ROI: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Standardized &amp; centralized processes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Higher accuracy on business transactions.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Increased planning &amp; forecasting capability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centralized content management tool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DCF560-FCDE-F63E-6644-78672178499E}"/>
              </a:ext>
            </a:extLst>
          </p:cNvPr>
          <p:cNvSpPr txBox="1"/>
          <p:nvPr/>
        </p:nvSpPr>
        <p:spPr>
          <a:xfrm>
            <a:off x="8289274" y="3248242"/>
            <a:ext cx="310951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chemeClr val="accent2"/>
                </a:solidFill>
                <a:latin typeface="Helvetica" pitchFamily="2" charset="0"/>
              </a:rPr>
              <a:t>Background: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Looking to replace </a:t>
            </a:r>
            <a:r>
              <a:rPr lang="en-US" sz="1200" dirty="0" err="1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Filenet</a:t>
            </a:r>
            <a:r>
              <a:rPr lang="en-US" sz="12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content management platform 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Needed a  tool that is built on cloud architecture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DMS+ offered a serverless architecture</a:t>
            </a:r>
            <a:br>
              <a:rPr lang="en-US" sz="12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12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and was highly scalable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E1AF20D-6D55-7286-412B-21507C21EB82}"/>
              </a:ext>
            </a:extLst>
          </p:cNvPr>
          <p:cNvSpPr txBox="1"/>
          <p:nvPr/>
        </p:nvSpPr>
        <p:spPr>
          <a:xfrm>
            <a:off x="8289274" y="4820044"/>
            <a:ext cx="310951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chemeClr val="accent2"/>
                </a:solidFill>
                <a:latin typeface="Helvetica" pitchFamily="2" charset="0"/>
              </a:rPr>
              <a:t>Expected Results: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Management of all customer bills on centralized platform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Single platform for all media content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Manage archive archive files with DMS+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7392589-B9F8-4D85-8B88-53B952D2871C}"/>
              </a:ext>
            </a:extLst>
          </p:cNvPr>
          <p:cNvSpPr txBox="1"/>
          <p:nvPr/>
        </p:nvSpPr>
        <p:spPr>
          <a:xfrm>
            <a:off x="5313134" y="1866222"/>
            <a:ext cx="1565728" cy="253916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pPr algn="ctr"/>
            <a:r>
              <a:rPr lang="en-US" sz="1050" b="1" i="1" dirty="0">
                <a:solidFill>
                  <a:schemeClr val="accent6"/>
                </a:solidFill>
                <a:latin typeface="Helvetica" pitchFamily="2" charset="0"/>
              </a:rPr>
              <a:t>Industry</a:t>
            </a:r>
            <a:r>
              <a:rPr lang="en-US" sz="1050" i="1" dirty="0">
                <a:solidFill>
                  <a:schemeClr val="accent6"/>
                </a:solidFill>
                <a:latin typeface="Helvetica" pitchFamily="2" charset="0"/>
              </a:rPr>
              <a:t>: Construction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93ACFD9-64CC-0D70-3B27-65BA7EB593C5}"/>
              </a:ext>
            </a:extLst>
          </p:cNvPr>
          <p:cNvSpPr txBox="1"/>
          <p:nvPr/>
        </p:nvSpPr>
        <p:spPr>
          <a:xfrm>
            <a:off x="8951206" y="1871000"/>
            <a:ext cx="1843560" cy="253916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pPr algn="ctr"/>
            <a:r>
              <a:rPr lang="en-US" sz="1050" b="1" i="1" dirty="0">
                <a:solidFill>
                  <a:schemeClr val="accent6"/>
                </a:solidFill>
                <a:latin typeface="Helvetica" pitchFamily="2" charset="0"/>
              </a:rPr>
              <a:t>Industry</a:t>
            </a:r>
            <a:r>
              <a:rPr lang="en-US" sz="1050" i="1" dirty="0">
                <a:solidFill>
                  <a:schemeClr val="accent6"/>
                </a:solidFill>
                <a:latin typeface="Helvetica" pitchFamily="2" charset="0"/>
              </a:rPr>
              <a:t>: Utilities</a:t>
            </a:r>
          </a:p>
        </p:txBody>
      </p:sp>
      <p:pic>
        <p:nvPicPr>
          <p:cNvPr id="7" name="Picture 6" descr="Hensel Phelps Construction Co. - Book of Lists - DataBank Directory">
            <a:extLst>
              <a:ext uri="{FF2B5EF4-FFF2-40B4-BE49-F238E27FC236}">
                <a16:creationId xmlns:a16="http://schemas.microsoft.com/office/drawing/2014/main" id="{EBCBD891-9B99-5CF5-24BC-D0139DDBE0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2348" y="2532810"/>
            <a:ext cx="2287304" cy="345919"/>
          </a:xfrm>
          <a:prstGeom prst="rect">
            <a:avLst/>
          </a:prstGeom>
        </p:spPr>
      </p:pic>
      <p:pic>
        <p:nvPicPr>
          <p:cNvPr id="14" name="Picture 13" descr="BC Hydro logos">
            <a:extLst>
              <a:ext uri="{FF2B5EF4-FFF2-40B4-BE49-F238E27FC236}">
                <a16:creationId xmlns:a16="http://schemas.microsoft.com/office/drawing/2014/main" id="{AC8666DC-4F80-D73B-295C-60415CEC58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6469" y="2367309"/>
            <a:ext cx="2215120" cy="829939"/>
          </a:xfrm>
          <a:prstGeom prst="rect">
            <a:avLst/>
          </a:prstGeom>
        </p:spPr>
      </p:pic>
      <p:sp>
        <p:nvSpPr>
          <p:cNvPr id="15" name="Round Single Corner Rectangle 14">
            <a:extLst>
              <a:ext uri="{FF2B5EF4-FFF2-40B4-BE49-F238E27FC236}">
                <a16:creationId xmlns:a16="http://schemas.microsoft.com/office/drawing/2014/main" id="{39D29A7C-030D-1778-7214-A8AD406FF460}"/>
              </a:ext>
            </a:extLst>
          </p:cNvPr>
          <p:cNvSpPr/>
          <p:nvPr/>
        </p:nvSpPr>
        <p:spPr>
          <a:xfrm>
            <a:off x="578692" y="1961003"/>
            <a:ext cx="3480718" cy="4243854"/>
          </a:xfrm>
          <a:prstGeom prst="round1Rect">
            <a:avLst>
              <a:gd name="adj" fmla="val 9978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C1D5C78-125B-9D0C-593B-2F0E77A3CA2C}"/>
              </a:ext>
            </a:extLst>
          </p:cNvPr>
          <p:cNvSpPr txBox="1"/>
          <p:nvPr/>
        </p:nvSpPr>
        <p:spPr>
          <a:xfrm>
            <a:off x="793214" y="3113434"/>
            <a:ext cx="310951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chemeClr val="accent2"/>
                </a:solidFill>
                <a:latin typeface="Helvetica" pitchFamily="2" charset="0"/>
              </a:rPr>
              <a:t>Background: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Helvetica" pitchFamily="2" charset="0"/>
              </a:rPr>
              <a:t>Already had BTP DMS solution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Helvetica" pitchFamily="2" charset="0"/>
              </a:rPr>
              <a:t>Needed a document management solution that handled data archive files and SAP documents</a:t>
            </a:r>
          </a:p>
          <a:p>
            <a:pPr marL="628650" lvl="2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Helvetica" pitchFamily="2" charset="0"/>
              </a:rPr>
              <a:t>DMS does not support archive files it as of October 2025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Helvetica" pitchFamily="2" charset="0"/>
              </a:rPr>
              <a:t>Implemented DMS+ by Auritas solution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5D57A5D-39C8-A507-BE23-ACE4BC54666F}"/>
              </a:ext>
            </a:extLst>
          </p:cNvPr>
          <p:cNvSpPr txBox="1"/>
          <p:nvPr/>
        </p:nvSpPr>
        <p:spPr>
          <a:xfrm>
            <a:off x="793214" y="4683094"/>
            <a:ext cx="310951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chemeClr val="accent2"/>
                </a:solidFill>
                <a:latin typeface="Helvetica" pitchFamily="2" charset="0"/>
              </a:rPr>
              <a:t>Results and ROI: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Helvetica" pitchFamily="2" charset="0"/>
              </a:rPr>
              <a:t>Storage of archive files on BTM DMS with DMS+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Helvetica" pitchFamily="2" charset="0"/>
              </a:rPr>
              <a:t>Integration with SAP and SAP Commerce</a:t>
            </a:r>
          </a:p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Helvetica" pitchFamily="2" charset="0"/>
              </a:rPr>
              <a:t>AI capabilities to search and summarize files on BTP storage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F81CE51-F6A4-9E8A-0F2F-E0FDFB31479C}"/>
              </a:ext>
            </a:extLst>
          </p:cNvPr>
          <p:cNvSpPr txBox="1"/>
          <p:nvPr/>
        </p:nvSpPr>
        <p:spPr>
          <a:xfrm>
            <a:off x="1376431" y="1848426"/>
            <a:ext cx="1756085" cy="253916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pPr algn="ctr"/>
            <a:r>
              <a:rPr lang="en-US" sz="1050" b="1" i="1" dirty="0">
                <a:solidFill>
                  <a:schemeClr val="accent6"/>
                </a:solidFill>
                <a:latin typeface="Helvetica" pitchFamily="2" charset="0"/>
              </a:rPr>
              <a:t>Industry</a:t>
            </a:r>
            <a:r>
              <a:rPr lang="en-US" sz="1050" i="1" dirty="0">
                <a:solidFill>
                  <a:schemeClr val="accent6"/>
                </a:solidFill>
                <a:latin typeface="Helvetica" pitchFamily="2" charset="0"/>
              </a:rPr>
              <a:t>: Manufacturing</a:t>
            </a:r>
          </a:p>
        </p:txBody>
      </p:sp>
      <p:pic>
        <p:nvPicPr>
          <p:cNvPr id="25" name="Picture 24" descr="Moulding, Millwork, Doors | Wood Building Products | Woodgrain">
            <a:extLst>
              <a:ext uri="{FF2B5EF4-FFF2-40B4-BE49-F238E27FC236}">
                <a16:creationId xmlns:a16="http://schemas.microsoft.com/office/drawing/2014/main" id="{94ABAD04-A51D-29A4-2B12-31B46E35E0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5144" y="2421178"/>
            <a:ext cx="2218660" cy="596058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D0DA6C02-0F41-C154-CDA9-B5462525AEC7}"/>
              </a:ext>
            </a:extLst>
          </p:cNvPr>
          <p:cNvSpPr txBox="1"/>
          <p:nvPr/>
        </p:nvSpPr>
        <p:spPr>
          <a:xfrm>
            <a:off x="692794" y="2167529"/>
            <a:ext cx="184355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b="1" i="1" dirty="0">
                <a:solidFill>
                  <a:schemeClr val="accent3"/>
                </a:solidFill>
                <a:latin typeface="Helvetica" pitchFamily="2" charset="0"/>
              </a:rPr>
              <a:t>Use Case Built for:</a:t>
            </a:r>
            <a:endParaRPr lang="en-US" sz="1050" i="1" dirty="0">
              <a:solidFill>
                <a:schemeClr val="accent3"/>
              </a:solidFill>
              <a:latin typeface="Helvetica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EF7037F-88CF-1369-E829-481CE2E961DC}"/>
              </a:ext>
            </a:extLst>
          </p:cNvPr>
          <p:cNvSpPr txBox="1"/>
          <p:nvPr/>
        </p:nvSpPr>
        <p:spPr>
          <a:xfrm>
            <a:off x="4467164" y="2167529"/>
            <a:ext cx="184355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b="1" i="1" dirty="0">
                <a:solidFill>
                  <a:schemeClr val="accent3"/>
                </a:solidFill>
                <a:latin typeface="Helvetica" pitchFamily="2" charset="0"/>
              </a:rPr>
              <a:t>Use Case Built for:</a:t>
            </a:r>
            <a:endParaRPr lang="en-US" sz="1050" i="1" dirty="0">
              <a:solidFill>
                <a:schemeClr val="accent3"/>
              </a:solidFill>
              <a:latin typeface="Helvetica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679E776-D7A5-257D-888F-9A1317184789}"/>
              </a:ext>
            </a:extLst>
          </p:cNvPr>
          <p:cNvSpPr txBox="1"/>
          <p:nvPr/>
        </p:nvSpPr>
        <p:spPr>
          <a:xfrm>
            <a:off x="8191009" y="2167529"/>
            <a:ext cx="184355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b="1" i="1" dirty="0">
                <a:solidFill>
                  <a:schemeClr val="accent3"/>
                </a:solidFill>
                <a:latin typeface="Helvetica" pitchFamily="2" charset="0"/>
              </a:rPr>
              <a:t>Use Case Built for:</a:t>
            </a:r>
            <a:endParaRPr lang="en-US" sz="1050" i="1" dirty="0">
              <a:solidFill>
                <a:schemeClr val="accent3"/>
              </a:solidFill>
              <a:latin typeface="Helvetica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7562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6156005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2478FF 1">
      <a:dk1>
        <a:srgbClr val="000000"/>
      </a:dk1>
      <a:lt1>
        <a:srgbClr val="FFFFFF"/>
      </a:lt1>
      <a:dk2>
        <a:srgbClr val="323232"/>
      </a:dk2>
      <a:lt2>
        <a:srgbClr val="FFFFFF"/>
      </a:lt2>
      <a:accent1>
        <a:srgbClr val="D30B0B"/>
      </a:accent1>
      <a:accent2>
        <a:srgbClr val="2478FF"/>
      </a:accent2>
      <a:accent3>
        <a:srgbClr val="1C1D3B"/>
      </a:accent3>
      <a:accent4>
        <a:srgbClr val="FFC000"/>
      </a:accent4>
      <a:accent5>
        <a:srgbClr val="000000"/>
      </a:accent5>
      <a:accent6>
        <a:srgbClr val="FFFFFF"/>
      </a:accent6>
      <a:hlink>
        <a:srgbClr val="2478FF"/>
      </a:hlink>
      <a:folHlink>
        <a:srgbClr val="6D1ED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6202CF24D878540B67162F0A9899BF8" ma:contentTypeVersion="18" ma:contentTypeDescription="Create a new document." ma:contentTypeScope="" ma:versionID="20c767da5aa3318d69369c50629d4adc">
  <xsd:schema xmlns:xsd="http://www.w3.org/2001/XMLSchema" xmlns:xs="http://www.w3.org/2001/XMLSchema" xmlns:p="http://schemas.microsoft.com/office/2006/metadata/properties" xmlns:ns2="3e2b107d-4663-4092-8c4b-a903872f3367" xmlns:ns3="bfee7331-4438-4be7-adff-9c56a95784c7" targetNamespace="http://schemas.microsoft.com/office/2006/metadata/properties" ma:root="true" ma:fieldsID="167f832a1ee4ea73e247ae5588413be6" ns2:_="" ns3:_="">
    <xsd:import namespace="3e2b107d-4663-4092-8c4b-a903872f3367"/>
    <xsd:import namespace="bfee7331-4438-4be7-adff-9c56a95784c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2b107d-4663-4092-8c4b-a903872f33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8895ba9d-5846-42da-98e4-e22e845eb1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ee7331-4438-4be7-adff-9c56a95784c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b448dd1-bc4a-4e97-8375-8dcc336b145e}" ma:internalName="TaxCatchAll" ma:showField="CatchAllData" ma:web="bfee7331-4438-4be7-adff-9c56a95784c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e2b107d-4663-4092-8c4b-a903872f3367">
      <Terms xmlns="http://schemas.microsoft.com/office/infopath/2007/PartnerControls"/>
    </lcf76f155ced4ddcb4097134ff3c332f>
    <TaxCatchAll xmlns="bfee7331-4438-4be7-adff-9c56a95784c7" xsi:nil="true"/>
  </documentManagement>
</p:properties>
</file>

<file path=customXml/itemProps1.xml><?xml version="1.0" encoding="utf-8"?>
<ds:datastoreItem xmlns:ds="http://schemas.openxmlformats.org/officeDocument/2006/customXml" ds:itemID="{171C345C-4816-4CF5-8D04-754D88E452A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E544FCA-3891-4514-A9B0-960898B368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e2b107d-4663-4092-8c4b-a903872f3367"/>
    <ds:schemaRef ds:uri="bfee7331-4438-4be7-adff-9c56a95784c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C54E68A-4F8E-4344-ACAA-FA011C7376EE}">
  <ds:schemaRefs>
    <ds:schemaRef ds:uri="http://schemas.microsoft.com/office/infopath/2007/PartnerControls"/>
    <ds:schemaRef ds:uri="3e2b107d-4663-4092-8c4b-a903872f3367"/>
    <ds:schemaRef ds:uri="bfee7331-4438-4be7-adff-9c56a95784c7"/>
    <ds:schemaRef ds:uri="http://www.w3.org/XML/1998/namespace"/>
    <ds:schemaRef ds:uri="http://schemas.microsoft.com/office/2006/metadata/properties"/>
    <ds:schemaRef ds:uri="http://purl.org/dc/terms/"/>
    <ds:schemaRef ds:uri="http://schemas.microsoft.com/office/2006/documentManagement/types"/>
    <ds:schemaRef ds:uri="http://purl.org/dc/dcmitype/"/>
    <ds:schemaRef ds:uri="http://purl.org/dc/elements/1.1/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466</TotalTime>
  <Words>2210</Words>
  <Application>Microsoft Macintosh PowerPoint</Application>
  <PresentationFormat>Widescreen</PresentationFormat>
  <Paragraphs>303</Paragraphs>
  <Slides>18</Slides>
  <Notes>11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Aptos</vt:lpstr>
      <vt:lpstr>Arial</vt:lpstr>
      <vt:lpstr>Helvetica</vt:lpstr>
      <vt:lpstr>Helvetica Bold</vt:lpstr>
      <vt:lpstr>Verdana</vt:lpstr>
      <vt:lpstr>Wingdings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Mateo Castillo</dc:creator>
  <cp:lastModifiedBy>Julia Amorim</cp:lastModifiedBy>
  <cp:revision>11</cp:revision>
  <dcterms:created xsi:type="dcterms:W3CDTF">2025-11-10T14:48:54Z</dcterms:created>
  <dcterms:modified xsi:type="dcterms:W3CDTF">2026-08-24T17:59:07Z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0x01010066202CF24D878540B67162F0A9899BF8</vt:lpwstr>
  </property>
  <property fmtid="{D5CDD505-2E9C-101B-9397-08002B2CF9AE}" pid="3" name="MediaServiceImageTags">
    <vt:lpwstr/>
  </property>
</Properties>
</file>