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1" r:id="rId4"/>
  </p:sldMasterIdLst>
  <p:notesMasterIdLst>
    <p:notesMasterId r:id="rId26"/>
  </p:notesMasterIdLst>
  <p:handoutMasterIdLst>
    <p:handoutMasterId r:id="rId27"/>
  </p:handoutMasterIdLst>
  <p:sldIdLst>
    <p:sldId id="2147374344" r:id="rId5"/>
    <p:sldId id="2147479330" r:id="rId6"/>
    <p:sldId id="256" r:id="rId7"/>
    <p:sldId id="2147469044" r:id="rId8"/>
    <p:sldId id="2147479101" r:id="rId9"/>
    <p:sldId id="2147479115" r:id="rId10"/>
    <p:sldId id="2147479100" r:id="rId11"/>
    <p:sldId id="2147479130" r:id="rId12"/>
    <p:sldId id="2147479329" r:id="rId13"/>
    <p:sldId id="2147479327" r:id="rId14"/>
    <p:sldId id="2147479325" r:id="rId15"/>
    <p:sldId id="2147479328" r:id="rId16"/>
    <p:sldId id="2147479326" r:id="rId17"/>
    <p:sldId id="2147479126" r:id="rId18"/>
    <p:sldId id="2147479161" r:id="rId19"/>
    <p:sldId id="2147479162" r:id="rId20"/>
    <p:sldId id="2147479132" r:id="rId21"/>
    <p:sldId id="2147479264" r:id="rId22"/>
    <p:sldId id="2147479133" r:id="rId23"/>
    <p:sldId id="2147479250" r:id="rId24"/>
    <p:sldId id="2147479131" r:id="rId2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ta GUARD - L0" id="{B9604B75-EF35-4469-A5CE-BA6EF3C1CDB0}">
          <p14:sldIdLst>
            <p14:sldId id="2147374344"/>
            <p14:sldId id="2147479330"/>
            <p14:sldId id="256"/>
            <p14:sldId id="2147469044"/>
            <p14:sldId id="2147479101"/>
            <p14:sldId id="2147479115"/>
            <p14:sldId id="2147479100"/>
            <p14:sldId id="2147479130"/>
            <p14:sldId id="2147479329"/>
            <p14:sldId id="2147479327"/>
            <p14:sldId id="2147479325"/>
            <p14:sldId id="2147479328"/>
            <p14:sldId id="2147479326"/>
            <p14:sldId id="2147479126"/>
            <p14:sldId id="2147479161"/>
            <p14:sldId id="2147479162"/>
            <p14:sldId id="2147479132"/>
            <p14:sldId id="2147479264"/>
            <p14:sldId id="2147479133"/>
            <p14:sldId id="2147479250"/>
            <p14:sldId id="214747913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F82594-EF2A-BFD0-175F-1812934D18B4}" name="Mateo Castillo" initials="MC" userId="S::mcastillo@auritas.com::6b0d1317-8da0-4f4f-91ab-56f677c8942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57F9"/>
    <a:srgbClr val="0D4BD3"/>
    <a:srgbClr val="1C1D3B"/>
    <a:srgbClr val="D70218"/>
    <a:srgbClr val="F0AB00"/>
    <a:srgbClr val="018CC9"/>
    <a:srgbClr val="FFC000"/>
    <a:srgbClr val="C92F36"/>
    <a:srgbClr val="0C4DA2"/>
    <a:srgbClr val="56AB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F62257-101B-3643-B2CC-907B4B973F20}" v="13" dt="2026-08-24T17:58:44.6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8893"/>
    <p:restoredTop sz="96012"/>
  </p:normalViewPr>
  <p:slideViewPr>
    <p:cSldViewPr snapToGrid="0">
      <p:cViewPr varScale="1">
        <p:scale>
          <a:sx n="29" d="100"/>
          <a:sy n="29" d="100"/>
        </p:scale>
        <p:origin x="232" y="19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FF6581B4-D95E-507C-BCCC-8278391A8E71}"/>
    <pc:docChg chg="undo custSel addSld delSld modSld sldOrd modSection">
      <pc:chgData name="Julia Amorim" userId="1a2a34cf-f6eb-4dd8-86b7-3335b97f07d5" providerId="ADAL" clId="{FF6581B4-D95E-507C-BCCC-8278391A8E71}" dt="2026-08-24T17:58:46.523" v="9445" actId="2696"/>
      <pc:docMkLst>
        <pc:docMk/>
      </pc:docMkLst>
      <pc:sldChg chg="del">
        <pc:chgData name="Julia Amorim" userId="1a2a34cf-f6eb-4dd8-86b7-3335b97f07d5" providerId="ADAL" clId="{FF6581B4-D95E-507C-BCCC-8278391A8E71}" dt="2026-08-24T17:35:18.908" v="9371" actId="2696"/>
        <pc:sldMkLst>
          <pc:docMk/>
          <pc:sldMk cId="1468298929" sldId="2147479125"/>
        </pc:sldMkLst>
      </pc:sldChg>
      <pc:sldChg chg="add">
        <pc:chgData name="Julia Amorim" userId="1a2a34cf-f6eb-4dd8-86b7-3335b97f07d5" providerId="ADAL" clId="{FF6581B4-D95E-507C-BCCC-8278391A8E71}" dt="2026-08-24T17:35:17.991" v="9370"/>
        <pc:sldMkLst>
          <pc:docMk/>
          <pc:sldMk cId="1319344344" sldId="2147479130"/>
        </pc:sldMkLst>
      </pc:sldChg>
      <pc:sldChg chg="delSp modSp add mod">
        <pc:chgData name="Julia Amorim" userId="1a2a34cf-f6eb-4dd8-86b7-3335b97f07d5" providerId="ADAL" clId="{FF6581B4-D95E-507C-BCCC-8278391A8E71}" dt="2026-08-06T13:43:02.931" v="9361" actId="14100"/>
        <pc:sldMkLst>
          <pc:docMk/>
          <pc:sldMk cId="1605321" sldId="2147479133"/>
        </pc:sldMkLst>
        <pc:spChg chg="mod">
          <ac:chgData name="Julia Amorim" userId="1a2a34cf-f6eb-4dd8-86b7-3335b97f07d5" providerId="ADAL" clId="{FF6581B4-D95E-507C-BCCC-8278391A8E71}" dt="2026-08-06T13:43:02.931" v="9361" actId="14100"/>
          <ac:spMkLst>
            <pc:docMk/>
            <pc:sldMk cId="1605321" sldId="2147479133"/>
            <ac:spMk id="3" creationId="{FFA53E70-433E-34DF-23C1-1C88D22FF975}"/>
          </ac:spMkLst>
        </pc:spChg>
        <pc:spChg chg="mod">
          <ac:chgData name="Julia Amorim" userId="1a2a34cf-f6eb-4dd8-86b7-3335b97f07d5" providerId="ADAL" clId="{FF6581B4-D95E-507C-BCCC-8278391A8E71}" dt="2026-08-06T13:42:51.898" v="9357" actId="27636"/>
          <ac:spMkLst>
            <pc:docMk/>
            <pc:sldMk cId="1605321" sldId="2147479133"/>
            <ac:spMk id="7" creationId="{01E390BE-FB44-7CC1-536D-86231CACBB99}"/>
          </ac:spMkLst>
        </pc:spChg>
      </pc:sldChg>
      <pc:sldChg chg="modSp add mod">
        <pc:chgData name="Julia Amorim" userId="1a2a34cf-f6eb-4dd8-86b7-3335b97f07d5" providerId="ADAL" clId="{FF6581B4-D95E-507C-BCCC-8278391A8E71}" dt="2026-08-06T13:42:51.658" v="9355" actId="27636"/>
        <pc:sldMkLst>
          <pc:docMk/>
          <pc:sldMk cId="3896933318" sldId="2147479250"/>
        </pc:sldMkLst>
        <pc:spChg chg="mod">
          <ac:chgData name="Julia Amorim" userId="1a2a34cf-f6eb-4dd8-86b7-3335b97f07d5" providerId="ADAL" clId="{FF6581B4-D95E-507C-BCCC-8278391A8E71}" dt="2026-08-06T13:42:51.658" v="9355" actId="27636"/>
          <ac:spMkLst>
            <pc:docMk/>
            <pc:sldMk cId="3896933318" sldId="2147479250"/>
            <ac:spMk id="19" creationId="{C83400C5-6724-BB2D-5F43-4FE97C308CAC}"/>
          </ac:spMkLst>
        </pc:spChg>
      </pc:sldChg>
      <pc:sldChg chg="modSp add mod ord">
        <pc:chgData name="Julia Amorim" userId="1a2a34cf-f6eb-4dd8-86b7-3335b97f07d5" providerId="ADAL" clId="{FF6581B4-D95E-507C-BCCC-8278391A8E71}" dt="2026-08-06T13:42:56.981" v="9359" actId="20578"/>
        <pc:sldMkLst>
          <pc:docMk/>
          <pc:sldMk cId="350759131" sldId="2147479264"/>
        </pc:sldMkLst>
        <pc:spChg chg="mod">
          <ac:chgData name="Julia Amorim" userId="1a2a34cf-f6eb-4dd8-86b7-3335b97f07d5" providerId="ADAL" clId="{FF6581B4-D95E-507C-BCCC-8278391A8E71}" dt="2026-08-06T13:42:51.887" v="9356" actId="27636"/>
          <ac:spMkLst>
            <pc:docMk/>
            <pc:sldMk cId="350759131" sldId="2147479264"/>
            <ac:spMk id="7" creationId="{EA6C5265-DCA4-32CA-64B1-E1AAE03A05BC}"/>
          </ac:spMkLst>
        </pc:spChg>
      </pc:sldChg>
      <pc:sldChg chg="add del ord">
        <pc:chgData name="Julia Amorim" userId="1a2a34cf-f6eb-4dd8-86b7-3335b97f07d5" providerId="ADAL" clId="{FF6581B4-D95E-507C-BCCC-8278391A8E71}" dt="2026-08-24T17:58:46.523" v="9445" actId="2696"/>
        <pc:sldMkLst>
          <pc:docMk/>
          <pc:sldMk cId="2331336852" sldId="2147479305"/>
        </pc:sldMkLst>
      </pc:sldChg>
      <pc:sldChg chg="addSp delSp modSp add mod">
        <pc:chgData name="Julia Amorim" userId="1a2a34cf-f6eb-4dd8-86b7-3335b97f07d5" providerId="ADAL" clId="{FF6581B4-D95E-507C-BCCC-8278391A8E71}" dt="2026-08-24T17:39:35.805" v="9443" actId="14100"/>
        <pc:sldMkLst>
          <pc:docMk/>
          <pc:sldMk cId="3922260725" sldId="2147479329"/>
        </pc:sldMkLst>
        <pc:spChg chg="mod">
          <ac:chgData name="Julia Amorim" userId="1a2a34cf-f6eb-4dd8-86b7-3335b97f07d5" providerId="ADAL" clId="{FF6581B4-D95E-507C-BCCC-8278391A8E71}" dt="2026-08-24T17:37:04.249" v="9401" actId="14100"/>
          <ac:spMkLst>
            <pc:docMk/>
            <pc:sldMk cId="3922260725" sldId="2147479329"/>
            <ac:spMk id="2" creationId="{DCCDE503-0CAF-3539-C17F-82BDFB8C6610}"/>
          </ac:spMkLst>
        </pc:spChg>
        <pc:spChg chg="mod">
          <ac:chgData name="Julia Amorim" userId="1a2a34cf-f6eb-4dd8-86b7-3335b97f07d5" providerId="ADAL" clId="{FF6581B4-D95E-507C-BCCC-8278391A8E71}" dt="2026-08-24T17:37:04.249" v="9401" actId="14100"/>
          <ac:spMkLst>
            <pc:docMk/>
            <pc:sldMk cId="3922260725" sldId="2147479329"/>
            <ac:spMk id="3" creationId="{F2ABF6BD-926B-26BD-1039-E7F491AD9CBC}"/>
          </ac:spMkLst>
        </pc:spChg>
        <pc:spChg chg="mod">
          <ac:chgData name="Julia Amorim" userId="1a2a34cf-f6eb-4dd8-86b7-3335b97f07d5" providerId="ADAL" clId="{FF6581B4-D95E-507C-BCCC-8278391A8E71}" dt="2026-08-24T17:37:04.249" v="9401" actId="14100"/>
          <ac:spMkLst>
            <pc:docMk/>
            <pc:sldMk cId="3922260725" sldId="2147479329"/>
            <ac:spMk id="4" creationId="{C651EC28-6D19-E65D-E4BC-789503B38A90}"/>
          </ac:spMkLst>
        </pc:spChg>
        <pc:spChg chg="mod">
          <ac:chgData name="Julia Amorim" userId="1a2a34cf-f6eb-4dd8-86b7-3335b97f07d5" providerId="ADAL" clId="{FF6581B4-D95E-507C-BCCC-8278391A8E71}" dt="2026-08-24T17:37:04.249" v="9401" actId="14100"/>
          <ac:spMkLst>
            <pc:docMk/>
            <pc:sldMk cId="3922260725" sldId="2147479329"/>
            <ac:spMk id="5" creationId="{91C9FED4-7604-E77A-29A8-80F4F075B78B}"/>
          </ac:spMkLst>
        </pc:spChg>
        <pc:spChg chg="mod">
          <ac:chgData name="Julia Amorim" userId="1a2a34cf-f6eb-4dd8-86b7-3335b97f07d5" providerId="ADAL" clId="{FF6581B4-D95E-507C-BCCC-8278391A8E71}" dt="2026-08-24T17:37:04.249" v="9401" actId="14100"/>
          <ac:spMkLst>
            <pc:docMk/>
            <pc:sldMk cId="3922260725" sldId="2147479329"/>
            <ac:spMk id="6" creationId="{5D7D18E1-424D-DB63-53D1-844946C10A2E}"/>
          </ac:spMkLst>
        </pc:spChg>
        <pc:spChg chg="mod">
          <ac:chgData name="Julia Amorim" userId="1a2a34cf-f6eb-4dd8-86b7-3335b97f07d5" providerId="ADAL" clId="{FF6581B4-D95E-507C-BCCC-8278391A8E71}" dt="2026-08-24T17:37:04.249" v="9401" actId="14100"/>
          <ac:spMkLst>
            <pc:docMk/>
            <pc:sldMk cId="3922260725" sldId="2147479329"/>
            <ac:spMk id="7" creationId="{0749F442-1606-02D7-BA42-AC5E1F10686F}"/>
          </ac:spMkLst>
        </pc:spChg>
        <pc:spChg chg="mod">
          <ac:chgData name="Julia Amorim" userId="1a2a34cf-f6eb-4dd8-86b7-3335b97f07d5" providerId="ADAL" clId="{FF6581B4-D95E-507C-BCCC-8278391A8E71}" dt="2026-08-24T17:37:30.845" v="9408" actId="1076"/>
          <ac:spMkLst>
            <pc:docMk/>
            <pc:sldMk cId="3922260725" sldId="2147479329"/>
            <ac:spMk id="9" creationId="{566ED8BC-D7B1-D0FC-B4DB-0DED734DFBD6}"/>
          </ac:spMkLst>
        </pc:spChg>
        <pc:spChg chg="mod">
          <ac:chgData name="Julia Amorim" userId="1a2a34cf-f6eb-4dd8-86b7-3335b97f07d5" providerId="ADAL" clId="{FF6581B4-D95E-507C-BCCC-8278391A8E71}" dt="2026-08-24T17:36:57.645" v="9400" actId="948"/>
          <ac:spMkLst>
            <pc:docMk/>
            <pc:sldMk cId="3922260725" sldId="2147479329"/>
            <ac:spMk id="13" creationId="{7202074D-1638-87F6-BEC6-E71F7B876D9F}"/>
          </ac:spMkLst>
        </pc:spChg>
        <pc:spChg chg="mod">
          <ac:chgData name="Julia Amorim" userId="1a2a34cf-f6eb-4dd8-86b7-3335b97f07d5" providerId="ADAL" clId="{FF6581B4-D95E-507C-BCCC-8278391A8E71}" dt="2026-08-24T17:37:15.977" v="9405" actId="20577"/>
          <ac:spMkLst>
            <pc:docMk/>
            <pc:sldMk cId="3922260725" sldId="2147479329"/>
            <ac:spMk id="14" creationId="{B202D692-44EA-43B6-34BC-467FCE3AC92F}"/>
          </ac:spMkLst>
        </pc:spChg>
        <pc:spChg chg="mod">
          <ac:chgData name="Julia Amorim" userId="1a2a34cf-f6eb-4dd8-86b7-3335b97f07d5" providerId="ADAL" clId="{FF6581B4-D95E-507C-BCCC-8278391A8E71}" dt="2026-08-24T17:36:57.645" v="9400" actId="948"/>
          <ac:spMkLst>
            <pc:docMk/>
            <pc:sldMk cId="3922260725" sldId="2147479329"/>
            <ac:spMk id="15" creationId="{89E419F0-CC70-84AD-1402-98789E83E38C}"/>
          </ac:spMkLst>
        </pc:spChg>
        <pc:spChg chg="mod">
          <ac:chgData name="Julia Amorim" userId="1a2a34cf-f6eb-4dd8-86b7-3335b97f07d5" providerId="ADAL" clId="{FF6581B4-D95E-507C-BCCC-8278391A8E71}" dt="2026-08-24T17:36:57.645" v="9400" actId="948"/>
          <ac:spMkLst>
            <pc:docMk/>
            <pc:sldMk cId="3922260725" sldId="2147479329"/>
            <ac:spMk id="16" creationId="{708F9C14-111B-31CA-C16A-F747418CD9C4}"/>
          </ac:spMkLst>
        </pc:spChg>
        <pc:spChg chg="mod">
          <ac:chgData name="Julia Amorim" userId="1a2a34cf-f6eb-4dd8-86b7-3335b97f07d5" providerId="ADAL" clId="{FF6581B4-D95E-507C-BCCC-8278391A8E71}" dt="2026-08-24T17:36:57.645" v="9400" actId="948"/>
          <ac:spMkLst>
            <pc:docMk/>
            <pc:sldMk cId="3922260725" sldId="2147479329"/>
            <ac:spMk id="20" creationId="{4ABA6CAD-C0B8-7E7D-A893-ABEC88158A15}"/>
          </ac:spMkLst>
        </pc:spChg>
        <pc:spChg chg="mod">
          <ac:chgData name="Julia Amorim" userId="1a2a34cf-f6eb-4dd8-86b7-3335b97f07d5" providerId="ADAL" clId="{FF6581B4-D95E-507C-BCCC-8278391A8E71}" dt="2026-08-24T17:36:57.645" v="9400" actId="948"/>
          <ac:spMkLst>
            <pc:docMk/>
            <pc:sldMk cId="3922260725" sldId="2147479329"/>
            <ac:spMk id="21" creationId="{506EBB69-88B2-82D7-9D0C-BE0239638455}"/>
          </ac:spMkLst>
        </pc:spChg>
        <pc:picChg chg="add del mod">
          <ac:chgData name="Julia Amorim" userId="1a2a34cf-f6eb-4dd8-86b7-3335b97f07d5" providerId="ADAL" clId="{FF6581B4-D95E-507C-BCCC-8278391A8E71}" dt="2026-08-24T17:39:08.419" v="9426" actId="478"/>
          <ac:picMkLst>
            <pc:docMk/>
            <pc:sldMk cId="3922260725" sldId="2147479329"/>
            <ac:picMk id="11" creationId="{647CDBD5-95BD-7E07-47B8-D7FFF2A7900A}"/>
          </ac:picMkLst>
        </pc:picChg>
        <pc:picChg chg="add mod">
          <ac:chgData name="Julia Amorim" userId="1a2a34cf-f6eb-4dd8-86b7-3335b97f07d5" providerId="ADAL" clId="{FF6581B4-D95E-507C-BCCC-8278391A8E71}" dt="2026-08-24T17:39:12.252" v="9428" actId="207"/>
          <ac:picMkLst>
            <pc:docMk/>
            <pc:sldMk cId="3922260725" sldId="2147479329"/>
            <ac:picMk id="17" creationId="{D2F800D4-71A7-3133-2661-D41CB4668811}"/>
          </ac:picMkLst>
        </pc:picChg>
        <pc:picChg chg="del">
          <ac:chgData name="Julia Amorim" userId="1a2a34cf-f6eb-4dd8-86b7-3335b97f07d5" providerId="ADAL" clId="{FF6581B4-D95E-507C-BCCC-8278391A8E71}" dt="2026-08-24T17:37:27.557" v="9406" actId="478"/>
          <ac:picMkLst>
            <pc:docMk/>
            <pc:sldMk cId="3922260725" sldId="2147479329"/>
            <ac:picMk id="18" creationId="{B2A93387-B9EF-A6A5-AF4C-2C6902C0A2AC}"/>
          </ac:picMkLst>
        </pc:picChg>
        <pc:picChg chg="mod">
          <ac:chgData name="Julia Amorim" userId="1a2a34cf-f6eb-4dd8-86b7-3335b97f07d5" providerId="ADAL" clId="{FF6581B4-D95E-507C-BCCC-8278391A8E71}" dt="2026-08-24T17:38:02.040" v="9415" actId="1076"/>
          <ac:picMkLst>
            <pc:docMk/>
            <pc:sldMk cId="3922260725" sldId="2147479329"/>
            <ac:picMk id="19" creationId="{F7630D0B-26A9-C8DE-04B4-993E1310B4DF}"/>
          </ac:picMkLst>
        </pc:picChg>
        <pc:picChg chg="mod">
          <ac:chgData name="Julia Amorim" userId="1a2a34cf-f6eb-4dd8-86b7-3335b97f07d5" providerId="ADAL" clId="{FF6581B4-D95E-507C-BCCC-8278391A8E71}" dt="2026-08-24T17:39:31.928" v="9442" actId="1036"/>
          <ac:picMkLst>
            <pc:docMk/>
            <pc:sldMk cId="3922260725" sldId="2147479329"/>
            <ac:picMk id="22" creationId="{F6C66C75-B2E9-D59C-302C-D1E9CD1EC825}"/>
          </ac:picMkLst>
        </pc:picChg>
        <pc:picChg chg="del">
          <ac:chgData name="Julia Amorim" userId="1a2a34cf-f6eb-4dd8-86b7-3335b97f07d5" providerId="ADAL" clId="{FF6581B4-D95E-507C-BCCC-8278391A8E71}" dt="2026-08-24T17:37:27.557" v="9406" actId="478"/>
          <ac:picMkLst>
            <pc:docMk/>
            <pc:sldMk cId="3922260725" sldId="2147479329"/>
            <ac:picMk id="23" creationId="{33854CDC-2315-84A2-D727-37DF10C2E90B}"/>
          </ac:picMkLst>
        </pc:picChg>
        <pc:picChg chg="mod">
          <ac:chgData name="Julia Amorim" userId="1a2a34cf-f6eb-4dd8-86b7-3335b97f07d5" providerId="ADAL" clId="{FF6581B4-D95E-507C-BCCC-8278391A8E71}" dt="2026-08-24T17:39:35.805" v="9443" actId="14100"/>
          <ac:picMkLst>
            <pc:docMk/>
            <pc:sldMk cId="3922260725" sldId="2147479329"/>
            <ac:picMk id="24" creationId="{F6CBC160-B61C-CA6F-094D-7DE070B764A5}"/>
          </ac:picMkLst>
        </pc:picChg>
        <pc:picChg chg="del">
          <ac:chgData name="Julia Amorim" userId="1a2a34cf-f6eb-4dd8-86b7-3335b97f07d5" providerId="ADAL" clId="{FF6581B4-D95E-507C-BCCC-8278391A8E71}" dt="2026-08-24T17:37:27.557" v="9406" actId="478"/>
          <ac:picMkLst>
            <pc:docMk/>
            <pc:sldMk cId="3922260725" sldId="2147479329"/>
            <ac:picMk id="25" creationId="{09C450D5-7583-C0FA-02DA-A0C25A305CD7}"/>
          </ac:picMkLst>
        </pc:picChg>
        <pc:picChg chg="add mod">
          <ac:chgData name="Julia Amorim" userId="1a2a34cf-f6eb-4dd8-86b7-3335b97f07d5" providerId="ADAL" clId="{FF6581B4-D95E-507C-BCCC-8278391A8E71}" dt="2026-08-24T17:39:18.262" v="9434" actId="1038"/>
          <ac:picMkLst>
            <pc:docMk/>
            <pc:sldMk cId="3922260725" sldId="2147479329"/>
            <ac:picMk id="27" creationId="{FC2E64A4-7CE1-1A0F-3262-9B053CE8E602}"/>
          </ac:picMkLst>
        </pc:picChg>
        <pc:picChg chg="add mod">
          <ac:chgData name="Julia Amorim" userId="1a2a34cf-f6eb-4dd8-86b7-3335b97f07d5" providerId="ADAL" clId="{FF6581B4-D95E-507C-BCCC-8278391A8E71}" dt="2026-08-24T17:39:24.129" v="9437" actId="207"/>
          <ac:picMkLst>
            <pc:docMk/>
            <pc:sldMk cId="3922260725" sldId="2147479329"/>
            <ac:picMk id="29" creationId="{38D01715-86B7-459F-533F-3F21FAF57997}"/>
          </ac:picMkLst>
        </pc:picChg>
      </pc:sldChg>
      <pc:sldChg chg="add">
        <pc:chgData name="Julia Amorim" userId="1a2a34cf-f6eb-4dd8-86b7-3335b97f07d5" providerId="ADAL" clId="{FF6581B4-D95E-507C-BCCC-8278391A8E71}" dt="2026-08-24T17:58:44.650" v="9444"/>
        <pc:sldMkLst>
          <pc:docMk/>
          <pc:sldMk cId="2457419658" sldId="2147479330"/>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image" Target="../media/image70.svg"/><Relationship Id="rId4" Type="http://schemas.openxmlformats.org/officeDocument/2006/relationships/image" Target="../media/image7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svg"/><Relationship Id="rId1" Type="http://schemas.openxmlformats.org/officeDocument/2006/relationships/image" Target="../media/image70.svg"/><Relationship Id="rId4" Type="http://schemas.openxmlformats.org/officeDocument/2006/relationships/image" Target="../media/image7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33D16E-0C32-CC48-9978-3EF57F602FC9}" type="doc">
      <dgm:prSet loTypeId="urn:microsoft.com/office/officeart/2018/5/layout/CenteredIconLabelDescription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9984BB2E-71BA-DA46-BE6A-FF4399ABC0FB}">
      <dgm:prSet phldrT="[Text]" custT="1"/>
      <dgm:spPr/>
      <dgm:t>
        <a:bodyPr/>
        <a:lstStyle/>
        <a:p>
          <a:pPr>
            <a:lnSpc>
              <a:spcPct val="100000"/>
            </a:lnSpc>
            <a:defRPr b="1"/>
          </a:pPr>
          <a:r>
            <a:rPr lang="en-US" sz="1800" b="1" dirty="0">
              <a:solidFill>
                <a:schemeClr val="accent6"/>
              </a:solidFill>
              <a:latin typeface="Helvetica" pitchFamily="2" charset="0"/>
            </a:rPr>
            <a:t>Extract</a:t>
          </a:r>
        </a:p>
      </dgm:t>
    </dgm:pt>
    <dgm:pt modelId="{09C1A714-FFF2-E44A-932E-5123D903D93F}" type="parTrans" cxnId="{49B9E886-16A9-B545-A6DA-BEB268BB4DBE}">
      <dgm:prSet/>
      <dgm:spPr/>
      <dgm:t>
        <a:bodyPr/>
        <a:lstStyle/>
        <a:p>
          <a:endParaRPr lang="en-US"/>
        </a:p>
      </dgm:t>
    </dgm:pt>
    <dgm:pt modelId="{BAA646B1-15F1-A640-AFAD-9A64AF6654AD}" type="sibTrans" cxnId="{49B9E886-16A9-B545-A6DA-BEB268BB4DBE}">
      <dgm:prSet/>
      <dgm:spPr/>
      <dgm:t>
        <a:bodyPr/>
        <a:lstStyle/>
        <a:p>
          <a:endParaRPr lang="en-US"/>
        </a:p>
      </dgm:t>
    </dgm:pt>
    <dgm:pt modelId="{830E8B13-7533-AC4A-A605-7759F7FD9C34}">
      <dgm:prSet phldrT="[Text]" custT="1"/>
      <dgm:spPr/>
      <dgm:t>
        <a:bodyPr/>
        <a:lstStyle/>
        <a:p>
          <a:pPr>
            <a:lnSpc>
              <a:spcPct val="100000"/>
            </a:lnSpc>
          </a:pPr>
          <a:r>
            <a:rPr lang="en-US" sz="1200" dirty="0">
              <a:solidFill>
                <a:schemeClr val="accent6"/>
              </a:solidFill>
              <a:latin typeface="Helvetica" pitchFamily="2" charset="0"/>
            </a:rPr>
            <a:t>Database</a:t>
          </a:r>
        </a:p>
      </dgm:t>
    </dgm:pt>
    <dgm:pt modelId="{ED9A280C-55F6-C646-BD8D-DAFAD820462D}" type="parTrans" cxnId="{2C076ABF-3B9C-8E49-9DCA-E2CD86EC3FE0}">
      <dgm:prSet/>
      <dgm:spPr/>
      <dgm:t>
        <a:bodyPr/>
        <a:lstStyle/>
        <a:p>
          <a:endParaRPr lang="en-US"/>
        </a:p>
      </dgm:t>
    </dgm:pt>
    <dgm:pt modelId="{A4D42BEC-3657-0E41-B680-A86D96268414}" type="sibTrans" cxnId="{2C076ABF-3B9C-8E49-9DCA-E2CD86EC3FE0}">
      <dgm:prSet/>
      <dgm:spPr/>
      <dgm:t>
        <a:bodyPr/>
        <a:lstStyle/>
        <a:p>
          <a:endParaRPr lang="en-US"/>
        </a:p>
      </dgm:t>
    </dgm:pt>
    <dgm:pt modelId="{1B2C920C-BE2C-A249-9D15-DB140F0F2BF3}">
      <dgm:prSet phldrT="[Text]" custT="1"/>
      <dgm:spPr/>
      <dgm:t>
        <a:bodyPr/>
        <a:lstStyle/>
        <a:p>
          <a:pPr>
            <a:lnSpc>
              <a:spcPct val="100000"/>
            </a:lnSpc>
          </a:pPr>
          <a:r>
            <a:rPr lang="en-US" sz="1200" dirty="0">
              <a:solidFill>
                <a:schemeClr val="accent6"/>
              </a:solidFill>
              <a:latin typeface="Helvetica" pitchFamily="2" charset="0"/>
            </a:rPr>
            <a:t>File System</a:t>
          </a:r>
        </a:p>
      </dgm:t>
    </dgm:pt>
    <dgm:pt modelId="{93DA0974-8DA0-D148-BD0A-CC3B1009101A}" type="parTrans" cxnId="{87084169-F51C-AD45-96E3-034D53FA5295}">
      <dgm:prSet/>
      <dgm:spPr/>
      <dgm:t>
        <a:bodyPr/>
        <a:lstStyle/>
        <a:p>
          <a:endParaRPr lang="en-US"/>
        </a:p>
      </dgm:t>
    </dgm:pt>
    <dgm:pt modelId="{ECC39166-7249-8640-897F-CFE95F8C1005}" type="sibTrans" cxnId="{87084169-F51C-AD45-96E3-034D53FA5295}">
      <dgm:prSet/>
      <dgm:spPr/>
      <dgm:t>
        <a:bodyPr/>
        <a:lstStyle/>
        <a:p>
          <a:endParaRPr lang="en-US"/>
        </a:p>
      </dgm:t>
    </dgm:pt>
    <dgm:pt modelId="{22A5D9C0-A12B-DE41-8AB6-5E988814B38D}">
      <dgm:prSet phldrT="[Text]" custT="1"/>
      <dgm:spPr/>
      <dgm:t>
        <a:bodyPr/>
        <a:lstStyle/>
        <a:p>
          <a:pPr>
            <a:lnSpc>
              <a:spcPct val="100000"/>
            </a:lnSpc>
            <a:defRPr b="1"/>
          </a:pPr>
          <a:r>
            <a:rPr lang="en-US" sz="1800" b="1">
              <a:solidFill>
                <a:schemeClr val="accent6"/>
              </a:solidFill>
              <a:latin typeface="Helvetica" pitchFamily="2" charset="0"/>
            </a:rPr>
            <a:t>Transform</a:t>
          </a:r>
        </a:p>
      </dgm:t>
    </dgm:pt>
    <dgm:pt modelId="{998FD719-3DF7-5143-B40A-CB1C48213A43}" type="parTrans" cxnId="{81B2F9FB-E6E5-3B42-8549-ED6BCDA1EF2E}">
      <dgm:prSet/>
      <dgm:spPr/>
      <dgm:t>
        <a:bodyPr/>
        <a:lstStyle/>
        <a:p>
          <a:endParaRPr lang="en-US"/>
        </a:p>
      </dgm:t>
    </dgm:pt>
    <dgm:pt modelId="{59E6DE25-5C27-2443-9B3B-DEE37A4A6145}" type="sibTrans" cxnId="{81B2F9FB-E6E5-3B42-8549-ED6BCDA1EF2E}">
      <dgm:prSet/>
      <dgm:spPr/>
      <dgm:t>
        <a:bodyPr/>
        <a:lstStyle/>
        <a:p>
          <a:endParaRPr lang="en-US"/>
        </a:p>
      </dgm:t>
    </dgm:pt>
    <dgm:pt modelId="{00DD1CC1-6811-5948-8F5B-3AD0D9355818}">
      <dgm:prSet phldrT="[Text]" custT="1"/>
      <dgm:spPr/>
      <dgm:t>
        <a:bodyPr/>
        <a:lstStyle/>
        <a:p>
          <a:pPr>
            <a:lnSpc>
              <a:spcPct val="100000"/>
            </a:lnSpc>
          </a:pPr>
          <a:r>
            <a:rPr lang="en-US" sz="1200">
              <a:solidFill>
                <a:schemeClr val="accent6"/>
              </a:solidFill>
              <a:latin typeface="Helvetica" pitchFamily="2" charset="0"/>
            </a:rPr>
            <a:t>Table conversions</a:t>
          </a:r>
        </a:p>
      </dgm:t>
    </dgm:pt>
    <dgm:pt modelId="{029BA233-46AB-3F42-BB2F-ECD276E28A62}" type="parTrans" cxnId="{4CE1C6D2-1257-AB43-9CF2-0B42BA6CB5DF}">
      <dgm:prSet/>
      <dgm:spPr/>
      <dgm:t>
        <a:bodyPr/>
        <a:lstStyle/>
        <a:p>
          <a:endParaRPr lang="en-US"/>
        </a:p>
      </dgm:t>
    </dgm:pt>
    <dgm:pt modelId="{73532829-3622-BC43-9821-5348B89609F9}" type="sibTrans" cxnId="{4CE1C6D2-1257-AB43-9CF2-0B42BA6CB5DF}">
      <dgm:prSet/>
      <dgm:spPr/>
      <dgm:t>
        <a:bodyPr/>
        <a:lstStyle/>
        <a:p>
          <a:endParaRPr lang="en-US"/>
        </a:p>
      </dgm:t>
    </dgm:pt>
    <dgm:pt modelId="{2523487C-D4A6-2F43-843B-8812C4FFE479}">
      <dgm:prSet phldrT="[Text]" custT="1"/>
      <dgm:spPr/>
      <dgm:t>
        <a:bodyPr/>
        <a:lstStyle/>
        <a:p>
          <a:pPr>
            <a:lnSpc>
              <a:spcPct val="100000"/>
            </a:lnSpc>
            <a:defRPr b="1"/>
          </a:pPr>
          <a:r>
            <a:rPr lang="en-US" sz="1800" b="1">
              <a:solidFill>
                <a:schemeClr val="accent6"/>
              </a:solidFill>
              <a:latin typeface="Helvetica" pitchFamily="2" charset="0"/>
            </a:rPr>
            <a:t>Store</a:t>
          </a:r>
        </a:p>
      </dgm:t>
    </dgm:pt>
    <dgm:pt modelId="{650EFD52-92CD-4D47-ACAC-103E83E60A96}" type="parTrans" cxnId="{00151B64-512C-814D-AA3F-BD7A873B69AB}">
      <dgm:prSet/>
      <dgm:spPr/>
      <dgm:t>
        <a:bodyPr/>
        <a:lstStyle/>
        <a:p>
          <a:endParaRPr lang="en-US"/>
        </a:p>
      </dgm:t>
    </dgm:pt>
    <dgm:pt modelId="{6109D259-57D0-164A-B05D-BADFD547F606}" type="sibTrans" cxnId="{00151B64-512C-814D-AA3F-BD7A873B69AB}">
      <dgm:prSet/>
      <dgm:spPr/>
      <dgm:t>
        <a:bodyPr/>
        <a:lstStyle/>
        <a:p>
          <a:endParaRPr lang="en-US"/>
        </a:p>
      </dgm:t>
    </dgm:pt>
    <dgm:pt modelId="{BB95F404-DF4F-A84C-BCF4-D3F8AC746650}">
      <dgm:prSet phldrT="[Text]" custT="1"/>
      <dgm:spPr/>
      <dgm:t>
        <a:bodyPr/>
        <a:lstStyle/>
        <a:p>
          <a:pPr>
            <a:lnSpc>
              <a:spcPct val="100000"/>
            </a:lnSpc>
            <a:defRPr b="1"/>
          </a:pPr>
          <a:r>
            <a:rPr lang="en-US" sz="1800" b="1">
              <a:solidFill>
                <a:schemeClr val="accent6"/>
              </a:solidFill>
              <a:latin typeface="Helvetica" pitchFamily="2" charset="0"/>
            </a:rPr>
            <a:t>Report</a:t>
          </a:r>
        </a:p>
      </dgm:t>
    </dgm:pt>
    <dgm:pt modelId="{4DF1DA7A-AEBA-0043-B543-3C1EF2E3E4EA}" type="parTrans" cxnId="{7A07812B-C9A9-9643-B8A1-A3C071C7E45B}">
      <dgm:prSet/>
      <dgm:spPr/>
      <dgm:t>
        <a:bodyPr/>
        <a:lstStyle/>
        <a:p>
          <a:endParaRPr lang="en-US"/>
        </a:p>
      </dgm:t>
    </dgm:pt>
    <dgm:pt modelId="{B92DEF2A-977C-F74C-98FC-FF140299F7D3}" type="sibTrans" cxnId="{7A07812B-C9A9-9643-B8A1-A3C071C7E45B}">
      <dgm:prSet/>
      <dgm:spPr/>
      <dgm:t>
        <a:bodyPr/>
        <a:lstStyle/>
        <a:p>
          <a:endParaRPr lang="en-US"/>
        </a:p>
      </dgm:t>
    </dgm:pt>
    <dgm:pt modelId="{4C8E67E5-840F-FD45-9CB9-B9869A9E6D5C}">
      <dgm:prSet phldrT="[Text]" custT="1"/>
      <dgm:spPr/>
      <dgm:t>
        <a:bodyPr/>
        <a:lstStyle/>
        <a:p>
          <a:pPr>
            <a:lnSpc>
              <a:spcPct val="100000"/>
            </a:lnSpc>
          </a:pPr>
          <a:r>
            <a:rPr lang="en-US" sz="1200">
              <a:solidFill>
                <a:schemeClr val="accent6"/>
              </a:solidFill>
              <a:latin typeface="Helvetica" pitchFamily="2" charset="0"/>
            </a:rPr>
            <a:t>Business Objects</a:t>
          </a:r>
        </a:p>
      </dgm:t>
    </dgm:pt>
    <dgm:pt modelId="{00AF82F2-A39B-4741-B68D-6519BA4D690C}" type="parTrans" cxnId="{158B6115-E783-7D43-B58F-01D0029559AF}">
      <dgm:prSet/>
      <dgm:spPr/>
      <dgm:t>
        <a:bodyPr/>
        <a:lstStyle/>
        <a:p>
          <a:endParaRPr lang="en-US"/>
        </a:p>
      </dgm:t>
    </dgm:pt>
    <dgm:pt modelId="{388C99BD-E761-8549-A223-9B29F331F35A}" type="sibTrans" cxnId="{158B6115-E783-7D43-B58F-01D0029559AF}">
      <dgm:prSet/>
      <dgm:spPr/>
      <dgm:t>
        <a:bodyPr/>
        <a:lstStyle/>
        <a:p>
          <a:endParaRPr lang="en-US"/>
        </a:p>
      </dgm:t>
    </dgm:pt>
    <dgm:pt modelId="{64809C71-03CA-1241-9780-F98AAA423667}">
      <dgm:prSet phldrT="[Text]" custT="1"/>
      <dgm:spPr/>
      <dgm:t>
        <a:bodyPr/>
        <a:lstStyle/>
        <a:p>
          <a:pPr>
            <a:lnSpc>
              <a:spcPct val="100000"/>
            </a:lnSpc>
          </a:pPr>
          <a:r>
            <a:rPr lang="en-US" sz="1200" dirty="0">
              <a:solidFill>
                <a:schemeClr val="accent6"/>
              </a:solidFill>
              <a:latin typeface="Helvetica" pitchFamily="2" charset="0"/>
            </a:rPr>
            <a:t>Document Viewer</a:t>
          </a:r>
          <a:endParaRPr lang="en-US" sz="1700" dirty="0">
            <a:solidFill>
              <a:schemeClr val="accent6"/>
            </a:solidFill>
            <a:latin typeface="Helvetica" pitchFamily="2" charset="0"/>
          </a:endParaRPr>
        </a:p>
      </dgm:t>
    </dgm:pt>
    <dgm:pt modelId="{0EF52FC4-181D-B342-898C-633823C24C12}" type="parTrans" cxnId="{1F01B258-749C-4E45-BF69-C6934AFE2F7D}">
      <dgm:prSet/>
      <dgm:spPr/>
      <dgm:t>
        <a:bodyPr/>
        <a:lstStyle/>
        <a:p>
          <a:endParaRPr lang="en-US"/>
        </a:p>
      </dgm:t>
    </dgm:pt>
    <dgm:pt modelId="{D18E3C23-1ADB-0049-BA74-81DB3B1039BF}" type="sibTrans" cxnId="{1F01B258-749C-4E45-BF69-C6934AFE2F7D}">
      <dgm:prSet/>
      <dgm:spPr/>
      <dgm:t>
        <a:bodyPr/>
        <a:lstStyle/>
        <a:p>
          <a:endParaRPr lang="en-US"/>
        </a:p>
      </dgm:t>
    </dgm:pt>
    <dgm:pt modelId="{E00EE5E0-9F53-7A4C-9E14-C0EDEE8D96E3}">
      <dgm:prSet phldrT="[Text]" custT="1"/>
      <dgm:spPr/>
      <dgm:t>
        <a:bodyPr/>
        <a:lstStyle/>
        <a:p>
          <a:pPr>
            <a:lnSpc>
              <a:spcPct val="100000"/>
            </a:lnSpc>
          </a:pPr>
          <a:r>
            <a:rPr lang="en-US" sz="1200">
              <a:solidFill>
                <a:schemeClr val="accent6"/>
              </a:solidFill>
              <a:latin typeface="Helvetica" pitchFamily="2" charset="0"/>
            </a:rPr>
            <a:t>Main Frames</a:t>
          </a:r>
        </a:p>
      </dgm:t>
    </dgm:pt>
    <dgm:pt modelId="{5AAE962A-ADC2-8249-863A-86175AF98170}" type="parTrans" cxnId="{A621A2A5-A2DF-434D-B62E-9C8A5ED359DD}">
      <dgm:prSet/>
      <dgm:spPr/>
      <dgm:t>
        <a:bodyPr/>
        <a:lstStyle/>
        <a:p>
          <a:endParaRPr lang="en-US"/>
        </a:p>
      </dgm:t>
    </dgm:pt>
    <dgm:pt modelId="{494FF331-C1BA-894E-B761-FFDD32F3FF20}" type="sibTrans" cxnId="{A621A2A5-A2DF-434D-B62E-9C8A5ED359DD}">
      <dgm:prSet/>
      <dgm:spPr/>
      <dgm:t>
        <a:bodyPr/>
        <a:lstStyle/>
        <a:p>
          <a:endParaRPr lang="en-US"/>
        </a:p>
      </dgm:t>
    </dgm:pt>
    <dgm:pt modelId="{0098BF9D-B827-AD4E-A751-296E3ADC959A}">
      <dgm:prSet phldrT="[Text]" custT="1"/>
      <dgm:spPr/>
      <dgm:t>
        <a:bodyPr/>
        <a:lstStyle/>
        <a:p>
          <a:pPr>
            <a:lnSpc>
              <a:spcPct val="100000"/>
            </a:lnSpc>
          </a:pPr>
          <a:r>
            <a:rPr lang="en-US" sz="1200">
              <a:solidFill>
                <a:schemeClr val="accent6"/>
              </a:solidFill>
              <a:latin typeface="Helvetica" pitchFamily="2" charset="0"/>
            </a:rPr>
            <a:t>BLOB</a:t>
          </a:r>
        </a:p>
      </dgm:t>
    </dgm:pt>
    <dgm:pt modelId="{93648A97-475A-D64A-BFBC-E6D9D0B3C2A4}" type="parTrans" cxnId="{47B87BD9-1E17-F24F-B0FE-C3AC8F824E38}">
      <dgm:prSet/>
      <dgm:spPr/>
      <dgm:t>
        <a:bodyPr/>
        <a:lstStyle/>
        <a:p>
          <a:endParaRPr lang="en-US"/>
        </a:p>
      </dgm:t>
    </dgm:pt>
    <dgm:pt modelId="{B10388D2-F85A-7D4A-9017-424D8F393017}" type="sibTrans" cxnId="{47B87BD9-1E17-F24F-B0FE-C3AC8F824E38}">
      <dgm:prSet/>
      <dgm:spPr/>
      <dgm:t>
        <a:bodyPr/>
        <a:lstStyle/>
        <a:p>
          <a:endParaRPr lang="en-US"/>
        </a:p>
      </dgm:t>
    </dgm:pt>
    <dgm:pt modelId="{DB225B4E-E386-DE43-8209-BE963DD4A121}">
      <dgm:prSet phldrT="[Text]" custT="1"/>
      <dgm:spPr/>
      <dgm:t>
        <a:bodyPr/>
        <a:lstStyle/>
        <a:p>
          <a:pPr>
            <a:lnSpc>
              <a:spcPct val="100000"/>
            </a:lnSpc>
          </a:pPr>
          <a:r>
            <a:rPr lang="en-US" sz="1200">
              <a:solidFill>
                <a:schemeClr val="accent6"/>
              </a:solidFill>
              <a:latin typeface="Helvetica" pitchFamily="2" charset="0"/>
            </a:rPr>
            <a:t>Formats</a:t>
          </a:r>
        </a:p>
      </dgm:t>
    </dgm:pt>
    <dgm:pt modelId="{B2AAC928-1AC6-9544-8528-0A830CC9B64C}" type="parTrans" cxnId="{706A4CD0-DB45-DC4D-B75B-67C0DD7F8ED4}">
      <dgm:prSet/>
      <dgm:spPr/>
      <dgm:t>
        <a:bodyPr/>
        <a:lstStyle/>
        <a:p>
          <a:endParaRPr lang="en-US"/>
        </a:p>
      </dgm:t>
    </dgm:pt>
    <dgm:pt modelId="{EB26C342-0FEC-AA4E-B16E-E919CBDF3C07}" type="sibTrans" cxnId="{706A4CD0-DB45-DC4D-B75B-67C0DD7F8ED4}">
      <dgm:prSet/>
      <dgm:spPr/>
      <dgm:t>
        <a:bodyPr/>
        <a:lstStyle/>
        <a:p>
          <a:endParaRPr lang="en-US"/>
        </a:p>
      </dgm:t>
    </dgm:pt>
    <dgm:pt modelId="{D2144A0D-B7B5-1C43-B2B2-65E83FAC3F75}">
      <dgm:prSet phldrT="[Text]" custT="1"/>
      <dgm:spPr/>
      <dgm:t>
        <a:bodyPr/>
        <a:lstStyle/>
        <a:p>
          <a:pPr marL="0" marR="0" lvl="0" indent="0" defTabSz="914400" eaLnBrk="1" fontAlgn="auto" latinLnBrk="0" hangingPunct="1">
            <a:lnSpc>
              <a:spcPct val="100000"/>
            </a:lnSpc>
            <a:spcBef>
              <a:spcPts val="0"/>
            </a:spcBef>
            <a:spcAft>
              <a:spcPts val="630"/>
            </a:spcAft>
            <a:buClrTx/>
            <a:buSzTx/>
            <a:buFontTx/>
            <a:buNone/>
            <a:tabLst/>
            <a:defRPr/>
          </a:pPr>
          <a:r>
            <a:rPr lang="en-US" sz="1200" dirty="0">
              <a:solidFill>
                <a:schemeClr val="accent6"/>
              </a:solidFill>
              <a:latin typeface="Helvetica" pitchFamily="2" charset="0"/>
            </a:rPr>
            <a:t>SAP BTP Cloud</a:t>
          </a:r>
        </a:p>
        <a:p>
          <a:pPr marL="0" lvl="0" defTabSz="666750">
            <a:lnSpc>
              <a:spcPct val="100000"/>
            </a:lnSpc>
            <a:spcBef>
              <a:spcPct val="0"/>
            </a:spcBef>
            <a:spcAft>
              <a:spcPct val="35000"/>
            </a:spcAft>
            <a:buNone/>
          </a:pPr>
          <a:r>
            <a:rPr lang="en-US" sz="1200" dirty="0">
              <a:solidFill>
                <a:schemeClr val="accent6"/>
              </a:solidFill>
              <a:latin typeface="Helvetica" pitchFamily="2" charset="0"/>
            </a:rPr>
            <a:t>DB (Prop., </a:t>
          </a:r>
          <a:r>
            <a:rPr lang="en-US" sz="1200" dirty="0" err="1">
              <a:solidFill>
                <a:schemeClr val="accent6"/>
              </a:solidFill>
              <a:latin typeface="Helvetica" pitchFamily="2" charset="0"/>
            </a:rPr>
            <a:t>OpenSource</a:t>
          </a:r>
          <a:r>
            <a:rPr lang="en-US" sz="1200" dirty="0">
              <a:solidFill>
                <a:schemeClr val="accent6"/>
              </a:solidFill>
              <a:latin typeface="Helvetica" pitchFamily="2" charset="0"/>
            </a:rPr>
            <a:t>)</a:t>
          </a:r>
        </a:p>
      </dgm:t>
    </dgm:pt>
    <dgm:pt modelId="{75A4124E-13CD-F343-BA11-FEC99B237495}" type="parTrans" cxnId="{158B0AC7-644D-7B41-BB9A-266B28DD6C1D}">
      <dgm:prSet/>
      <dgm:spPr/>
      <dgm:t>
        <a:bodyPr/>
        <a:lstStyle/>
        <a:p>
          <a:endParaRPr lang="en-US"/>
        </a:p>
      </dgm:t>
    </dgm:pt>
    <dgm:pt modelId="{44351460-2B32-8044-A8F6-FB1F829ED3EA}" type="sibTrans" cxnId="{158B0AC7-644D-7B41-BB9A-266B28DD6C1D}">
      <dgm:prSet/>
      <dgm:spPr/>
      <dgm:t>
        <a:bodyPr/>
        <a:lstStyle/>
        <a:p>
          <a:endParaRPr lang="en-US"/>
        </a:p>
      </dgm:t>
    </dgm:pt>
    <dgm:pt modelId="{7284C4A0-DA4B-B34E-AD04-5BFACABAB922}">
      <dgm:prSet phldrT="[Text]" custT="1"/>
      <dgm:spPr/>
      <dgm:t>
        <a:bodyPr/>
        <a:lstStyle/>
        <a:p>
          <a:pPr marL="0" lvl="0" defTabSz="666750">
            <a:lnSpc>
              <a:spcPct val="100000"/>
            </a:lnSpc>
            <a:spcBef>
              <a:spcPct val="0"/>
            </a:spcBef>
            <a:spcAft>
              <a:spcPct val="35000"/>
            </a:spcAft>
            <a:buNone/>
          </a:pPr>
          <a:r>
            <a:rPr lang="en-US" sz="1200">
              <a:solidFill>
                <a:schemeClr val="accent6"/>
              </a:solidFill>
              <a:latin typeface="Helvetica" pitchFamily="2" charset="0"/>
            </a:rPr>
            <a:t>Cloud (AWS, Azure)</a:t>
          </a:r>
        </a:p>
      </dgm:t>
    </dgm:pt>
    <dgm:pt modelId="{AFB5ACA0-4FDD-7646-8DA2-B687845A2E25}" type="parTrans" cxnId="{448DA188-3202-8848-B7FD-05218F77384F}">
      <dgm:prSet/>
      <dgm:spPr/>
      <dgm:t>
        <a:bodyPr/>
        <a:lstStyle/>
        <a:p>
          <a:endParaRPr lang="en-US"/>
        </a:p>
      </dgm:t>
    </dgm:pt>
    <dgm:pt modelId="{CC18DDF3-516D-644C-9727-76EF8562E97E}" type="sibTrans" cxnId="{448DA188-3202-8848-B7FD-05218F77384F}">
      <dgm:prSet/>
      <dgm:spPr/>
      <dgm:t>
        <a:bodyPr/>
        <a:lstStyle/>
        <a:p>
          <a:endParaRPr lang="en-US"/>
        </a:p>
      </dgm:t>
    </dgm:pt>
    <dgm:pt modelId="{8F27D517-0DEE-CE42-9445-340D570AA4BC}">
      <dgm:prSet phldrT="[Text]" custT="1"/>
      <dgm:spPr/>
      <dgm:t>
        <a:bodyPr/>
        <a:lstStyle/>
        <a:p>
          <a:pPr>
            <a:lnSpc>
              <a:spcPct val="100000"/>
            </a:lnSpc>
          </a:pPr>
          <a:r>
            <a:rPr lang="en-US" sz="1200" dirty="0">
              <a:solidFill>
                <a:schemeClr val="accent6"/>
              </a:solidFill>
              <a:latin typeface="Helvetica" pitchFamily="2" charset="0"/>
            </a:rPr>
            <a:t>Tableau</a:t>
          </a:r>
        </a:p>
      </dgm:t>
    </dgm:pt>
    <dgm:pt modelId="{1BE72BAE-86B9-4944-A2A7-C8C8650ED280}" type="parTrans" cxnId="{EA717BAD-AF95-3749-9105-BB062FDBEE3D}">
      <dgm:prSet/>
      <dgm:spPr/>
      <dgm:t>
        <a:bodyPr/>
        <a:lstStyle/>
        <a:p>
          <a:endParaRPr lang="en-US"/>
        </a:p>
      </dgm:t>
    </dgm:pt>
    <dgm:pt modelId="{707AD884-508A-9C42-A736-425D734CE984}" type="sibTrans" cxnId="{EA717BAD-AF95-3749-9105-BB062FDBEE3D}">
      <dgm:prSet/>
      <dgm:spPr/>
      <dgm:t>
        <a:bodyPr/>
        <a:lstStyle/>
        <a:p>
          <a:endParaRPr lang="en-US"/>
        </a:p>
      </dgm:t>
    </dgm:pt>
    <dgm:pt modelId="{3AE2BAB7-47C1-DB4E-B379-68B48D8958B7}">
      <dgm:prSet phldrT="[Text]" custT="1"/>
      <dgm:spPr/>
      <dgm:t>
        <a:bodyPr/>
        <a:lstStyle/>
        <a:p>
          <a:pPr>
            <a:lnSpc>
              <a:spcPct val="100000"/>
            </a:lnSpc>
          </a:pPr>
          <a:r>
            <a:rPr lang="en-US" sz="1200">
              <a:solidFill>
                <a:schemeClr val="accent6"/>
              </a:solidFill>
              <a:latin typeface="Helvetica" pitchFamily="2" charset="0"/>
            </a:rPr>
            <a:t>Excel</a:t>
          </a:r>
        </a:p>
      </dgm:t>
    </dgm:pt>
    <dgm:pt modelId="{A55A9BE8-0B42-0A48-9FA2-884CA220A4AD}" type="parTrans" cxnId="{170543F0-B265-6E42-BE60-806C6EA87C28}">
      <dgm:prSet/>
      <dgm:spPr/>
      <dgm:t>
        <a:bodyPr/>
        <a:lstStyle/>
        <a:p>
          <a:endParaRPr lang="en-US"/>
        </a:p>
      </dgm:t>
    </dgm:pt>
    <dgm:pt modelId="{2483BDE8-B365-FA43-A644-4265F583B897}" type="sibTrans" cxnId="{170543F0-B265-6E42-BE60-806C6EA87C28}">
      <dgm:prSet/>
      <dgm:spPr/>
      <dgm:t>
        <a:bodyPr/>
        <a:lstStyle/>
        <a:p>
          <a:endParaRPr lang="en-US"/>
        </a:p>
      </dgm:t>
    </dgm:pt>
    <dgm:pt modelId="{7D9B94DA-0C1D-4B20-AB0C-B5C13814C83A}" type="pres">
      <dgm:prSet presAssocID="{A933D16E-0C32-CC48-9978-3EF57F602FC9}" presName="root" presStyleCnt="0">
        <dgm:presLayoutVars>
          <dgm:dir/>
          <dgm:resizeHandles val="exact"/>
        </dgm:presLayoutVars>
      </dgm:prSet>
      <dgm:spPr/>
    </dgm:pt>
    <dgm:pt modelId="{CAB13975-01C9-4DAE-8630-9CE4D21C5C67}" type="pres">
      <dgm:prSet presAssocID="{9984BB2E-71BA-DA46-BE6A-FF4399ABC0FB}" presName="compNode" presStyleCnt="0"/>
      <dgm:spPr/>
    </dgm:pt>
    <dgm:pt modelId="{D6CB8D6A-9E83-48B7-B29A-108A4EE3C2C8}" type="pres">
      <dgm:prSet presAssocID="{9984BB2E-71BA-DA46-BE6A-FF4399ABC0F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atabase"/>
        </a:ext>
      </dgm:extLst>
    </dgm:pt>
    <dgm:pt modelId="{288A806F-79B1-4889-84B8-198397220D50}" type="pres">
      <dgm:prSet presAssocID="{9984BB2E-71BA-DA46-BE6A-FF4399ABC0FB}" presName="iconSpace" presStyleCnt="0"/>
      <dgm:spPr/>
    </dgm:pt>
    <dgm:pt modelId="{4F383E12-474A-4FAA-BEE2-68D1AE600A6D}" type="pres">
      <dgm:prSet presAssocID="{9984BB2E-71BA-DA46-BE6A-FF4399ABC0FB}" presName="parTx" presStyleLbl="revTx" presStyleIdx="0" presStyleCnt="8">
        <dgm:presLayoutVars>
          <dgm:chMax val="0"/>
          <dgm:chPref val="0"/>
        </dgm:presLayoutVars>
      </dgm:prSet>
      <dgm:spPr/>
    </dgm:pt>
    <dgm:pt modelId="{AEA397CB-BEDD-4F26-AE53-5B6E05F5F3C7}" type="pres">
      <dgm:prSet presAssocID="{9984BB2E-71BA-DA46-BE6A-FF4399ABC0FB}" presName="txSpace" presStyleCnt="0"/>
      <dgm:spPr/>
    </dgm:pt>
    <dgm:pt modelId="{A9E42BD8-5145-4259-B65E-E8CB8FD61789}" type="pres">
      <dgm:prSet presAssocID="{9984BB2E-71BA-DA46-BE6A-FF4399ABC0FB}" presName="desTx" presStyleLbl="revTx" presStyleIdx="1" presStyleCnt="8">
        <dgm:presLayoutVars/>
      </dgm:prSet>
      <dgm:spPr/>
    </dgm:pt>
    <dgm:pt modelId="{7A4DEAEE-5903-41A1-AC86-FAEBB90481A2}" type="pres">
      <dgm:prSet presAssocID="{BAA646B1-15F1-A640-AFAD-9A64AF6654AD}" presName="sibTrans" presStyleCnt="0"/>
      <dgm:spPr/>
    </dgm:pt>
    <dgm:pt modelId="{0CAA0ACE-85F1-494B-8E07-17D5DC50AD6E}" type="pres">
      <dgm:prSet presAssocID="{22A5D9C0-A12B-DE41-8AB6-5E988814B38D}" presName="compNode" presStyleCnt="0"/>
      <dgm:spPr/>
    </dgm:pt>
    <dgm:pt modelId="{216FBDD1-9D14-47B9-9EFD-87CD3A8368CD}" type="pres">
      <dgm:prSet presAssocID="{22A5D9C0-A12B-DE41-8AB6-5E988814B38D}" presName="iconRect" presStyleLbl="node1" presStyleIdx="1" presStyleCnt="4" custFlipHor="1"/>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Repeat with solid fill"/>
        </a:ext>
      </dgm:extLst>
    </dgm:pt>
    <dgm:pt modelId="{84281FB1-9CE5-419F-B856-BF5472E88C1C}" type="pres">
      <dgm:prSet presAssocID="{22A5D9C0-A12B-DE41-8AB6-5E988814B38D}" presName="iconSpace" presStyleCnt="0"/>
      <dgm:spPr/>
    </dgm:pt>
    <dgm:pt modelId="{2CEB7313-1803-439B-A7A0-E5AA9BF80DF4}" type="pres">
      <dgm:prSet presAssocID="{22A5D9C0-A12B-DE41-8AB6-5E988814B38D}" presName="parTx" presStyleLbl="revTx" presStyleIdx="2" presStyleCnt="8">
        <dgm:presLayoutVars>
          <dgm:chMax val="0"/>
          <dgm:chPref val="0"/>
        </dgm:presLayoutVars>
      </dgm:prSet>
      <dgm:spPr/>
    </dgm:pt>
    <dgm:pt modelId="{395327A2-7B8F-41BE-9400-0BE3A1A7CECF}" type="pres">
      <dgm:prSet presAssocID="{22A5D9C0-A12B-DE41-8AB6-5E988814B38D}" presName="txSpace" presStyleCnt="0"/>
      <dgm:spPr/>
    </dgm:pt>
    <dgm:pt modelId="{B9823B9A-DAC9-4BDF-B97E-4FF14675DB61}" type="pres">
      <dgm:prSet presAssocID="{22A5D9C0-A12B-DE41-8AB6-5E988814B38D}" presName="desTx" presStyleLbl="revTx" presStyleIdx="3" presStyleCnt="8">
        <dgm:presLayoutVars/>
      </dgm:prSet>
      <dgm:spPr/>
    </dgm:pt>
    <dgm:pt modelId="{59662AC1-4E88-4FDE-8328-53FFA011F762}" type="pres">
      <dgm:prSet presAssocID="{59E6DE25-5C27-2443-9B3B-DEE37A4A6145}" presName="sibTrans" presStyleCnt="0"/>
      <dgm:spPr/>
    </dgm:pt>
    <dgm:pt modelId="{25B0867B-AE1A-46F1-899C-5C3EB15B2994}" type="pres">
      <dgm:prSet presAssocID="{2523487C-D4A6-2F43-843B-8812C4FFE479}" presName="compNode" presStyleCnt="0"/>
      <dgm:spPr/>
    </dgm:pt>
    <dgm:pt modelId="{C7EA6BEF-4D25-4B0E-8CF7-2644C4D58932}" type="pres">
      <dgm:prSet presAssocID="{2523487C-D4A6-2F43-843B-8812C4FFE479}"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oud"/>
        </a:ext>
      </dgm:extLst>
    </dgm:pt>
    <dgm:pt modelId="{5A45AE75-96BC-42B1-B965-396B2FE9456E}" type="pres">
      <dgm:prSet presAssocID="{2523487C-D4A6-2F43-843B-8812C4FFE479}" presName="iconSpace" presStyleCnt="0"/>
      <dgm:spPr/>
    </dgm:pt>
    <dgm:pt modelId="{A7D6B7DF-97DF-47D8-B9FD-003EE731230E}" type="pres">
      <dgm:prSet presAssocID="{2523487C-D4A6-2F43-843B-8812C4FFE479}" presName="parTx" presStyleLbl="revTx" presStyleIdx="4" presStyleCnt="8">
        <dgm:presLayoutVars>
          <dgm:chMax val="0"/>
          <dgm:chPref val="0"/>
        </dgm:presLayoutVars>
      </dgm:prSet>
      <dgm:spPr/>
    </dgm:pt>
    <dgm:pt modelId="{4D2A5FEE-5954-4C58-B6D6-BCEA211666EE}" type="pres">
      <dgm:prSet presAssocID="{2523487C-D4A6-2F43-843B-8812C4FFE479}" presName="txSpace" presStyleCnt="0"/>
      <dgm:spPr/>
    </dgm:pt>
    <dgm:pt modelId="{27D7EA4D-642F-4B90-8C85-0A85A4AB3AB5}" type="pres">
      <dgm:prSet presAssocID="{2523487C-D4A6-2F43-843B-8812C4FFE479}" presName="desTx" presStyleLbl="revTx" presStyleIdx="5" presStyleCnt="8">
        <dgm:presLayoutVars/>
      </dgm:prSet>
      <dgm:spPr/>
    </dgm:pt>
    <dgm:pt modelId="{E39A072B-0421-479E-8499-DAFB8A9373AA}" type="pres">
      <dgm:prSet presAssocID="{6109D259-57D0-164A-B05D-BADFD547F606}" presName="sibTrans" presStyleCnt="0"/>
      <dgm:spPr/>
    </dgm:pt>
    <dgm:pt modelId="{2C13A3D4-2654-4258-AA7D-35B64CE91D39}" type="pres">
      <dgm:prSet presAssocID="{BB95F404-DF4F-A84C-BCF4-D3F8AC746650}" presName="compNode" presStyleCnt="0"/>
      <dgm:spPr/>
    </dgm:pt>
    <dgm:pt modelId="{43AABCBA-BA0F-4BB4-A365-873C95C6C7FB}" type="pres">
      <dgm:prSet presAssocID="{BB95F404-DF4F-A84C-BCF4-D3F8AC74665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Document with solid fill"/>
        </a:ext>
      </dgm:extLst>
    </dgm:pt>
    <dgm:pt modelId="{5C0B8B28-DF18-4D64-9B89-45CDA466464E}" type="pres">
      <dgm:prSet presAssocID="{BB95F404-DF4F-A84C-BCF4-D3F8AC746650}" presName="iconSpace" presStyleCnt="0"/>
      <dgm:spPr/>
    </dgm:pt>
    <dgm:pt modelId="{B4DC48EE-8520-45CE-9CE7-E3E920B3FCFA}" type="pres">
      <dgm:prSet presAssocID="{BB95F404-DF4F-A84C-BCF4-D3F8AC746650}" presName="parTx" presStyleLbl="revTx" presStyleIdx="6" presStyleCnt="8">
        <dgm:presLayoutVars>
          <dgm:chMax val="0"/>
          <dgm:chPref val="0"/>
        </dgm:presLayoutVars>
      </dgm:prSet>
      <dgm:spPr/>
    </dgm:pt>
    <dgm:pt modelId="{7D206B52-142D-4417-BDB9-6887DEFA58C2}" type="pres">
      <dgm:prSet presAssocID="{BB95F404-DF4F-A84C-BCF4-D3F8AC746650}" presName="txSpace" presStyleCnt="0"/>
      <dgm:spPr/>
    </dgm:pt>
    <dgm:pt modelId="{934D8044-237D-4E00-9E9C-F183C6DB5E19}" type="pres">
      <dgm:prSet presAssocID="{BB95F404-DF4F-A84C-BCF4-D3F8AC746650}" presName="desTx" presStyleLbl="revTx" presStyleIdx="7" presStyleCnt="8">
        <dgm:presLayoutVars/>
      </dgm:prSet>
      <dgm:spPr/>
    </dgm:pt>
  </dgm:ptLst>
  <dgm:cxnLst>
    <dgm:cxn modelId="{7215B901-4EE6-4FB7-B7D4-42EB101A32E3}" type="presOf" srcId="{E00EE5E0-9F53-7A4C-9E14-C0EDEE8D96E3}" destId="{A9E42BD8-5145-4259-B65E-E8CB8FD61789}" srcOrd="0" destOrd="2" presId="urn:microsoft.com/office/officeart/2018/5/layout/CenteredIconLabelDescriptionList"/>
    <dgm:cxn modelId="{85EAB005-BD89-4AB1-A7CD-E1353E58D207}" type="presOf" srcId="{A933D16E-0C32-CC48-9978-3EF57F602FC9}" destId="{7D9B94DA-0C1D-4B20-AB0C-B5C13814C83A}" srcOrd="0" destOrd="0" presId="urn:microsoft.com/office/officeart/2018/5/layout/CenteredIconLabelDescriptionList"/>
    <dgm:cxn modelId="{4D55D908-C5BF-45DF-8379-B1C0848592FA}" type="presOf" srcId="{0098BF9D-B827-AD4E-A751-296E3ADC959A}" destId="{B9823B9A-DAC9-4BDF-B97E-4FF14675DB61}" srcOrd="0" destOrd="1" presId="urn:microsoft.com/office/officeart/2018/5/layout/CenteredIconLabelDescriptionList"/>
    <dgm:cxn modelId="{95F64B0D-948A-4318-8ACE-F9A1D91BE061}" type="presOf" srcId="{DB225B4E-E386-DE43-8209-BE963DD4A121}" destId="{B9823B9A-DAC9-4BDF-B97E-4FF14675DB61}" srcOrd="0" destOrd="2" presId="urn:microsoft.com/office/officeart/2018/5/layout/CenteredIconLabelDescriptionList"/>
    <dgm:cxn modelId="{158B6115-E783-7D43-B58F-01D0029559AF}" srcId="{BB95F404-DF4F-A84C-BCF4-D3F8AC746650}" destId="{4C8E67E5-840F-FD45-9CB9-B9869A9E6D5C}" srcOrd="0" destOrd="0" parTransId="{00AF82F2-A39B-4741-B68D-6519BA4D690C}" sibTransId="{388C99BD-E761-8549-A223-9B29F331F35A}"/>
    <dgm:cxn modelId="{5084251E-BA6D-418E-9BF1-84BEC3B00815}" type="presOf" srcId="{7284C4A0-DA4B-B34E-AD04-5BFACABAB922}" destId="{27D7EA4D-642F-4B90-8C85-0A85A4AB3AB5}" srcOrd="0" destOrd="1" presId="urn:microsoft.com/office/officeart/2018/5/layout/CenteredIconLabelDescriptionList"/>
    <dgm:cxn modelId="{E4543223-AD2E-410B-8A04-A9308D6B7070}" type="presOf" srcId="{64809C71-03CA-1241-9780-F98AAA423667}" destId="{934D8044-237D-4E00-9E9C-F183C6DB5E19}" srcOrd="0" destOrd="3" presId="urn:microsoft.com/office/officeart/2018/5/layout/CenteredIconLabelDescriptionList"/>
    <dgm:cxn modelId="{8D6BD423-9927-4C24-850C-EBB04EC034AA}" type="presOf" srcId="{9984BB2E-71BA-DA46-BE6A-FF4399ABC0FB}" destId="{4F383E12-474A-4FAA-BEE2-68D1AE600A6D}" srcOrd="0" destOrd="0" presId="urn:microsoft.com/office/officeart/2018/5/layout/CenteredIconLabelDescriptionList"/>
    <dgm:cxn modelId="{C722E123-B4E1-4427-B8BF-0C27FC4C1617}" type="presOf" srcId="{22A5D9C0-A12B-DE41-8AB6-5E988814B38D}" destId="{2CEB7313-1803-439B-A7A0-E5AA9BF80DF4}" srcOrd="0" destOrd="0" presId="urn:microsoft.com/office/officeart/2018/5/layout/CenteredIconLabelDescriptionList"/>
    <dgm:cxn modelId="{7A07812B-C9A9-9643-B8A1-A3C071C7E45B}" srcId="{A933D16E-0C32-CC48-9978-3EF57F602FC9}" destId="{BB95F404-DF4F-A84C-BCF4-D3F8AC746650}" srcOrd="3" destOrd="0" parTransId="{4DF1DA7A-AEBA-0043-B543-3C1EF2E3E4EA}" sibTransId="{B92DEF2A-977C-F74C-98FC-FF140299F7D3}"/>
    <dgm:cxn modelId="{897CB82F-4651-4558-8EE6-AF70B4A9A68A}" type="presOf" srcId="{D2144A0D-B7B5-1C43-B2B2-65E83FAC3F75}" destId="{27D7EA4D-642F-4B90-8C85-0A85A4AB3AB5}" srcOrd="0" destOrd="0" presId="urn:microsoft.com/office/officeart/2018/5/layout/CenteredIconLabelDescriptionList"/>
    <dgm:cxn modelId="{6DE17836-B9CC-48D0-8B2F-70AFAB5EF449}" type="presOf" srcId="{8F27D517-0DEE-CE42-9445-340D570AA4BC}" destId="{934D8044-237D-4E00-9E9C-F183C6DB5E19}" srcOrd="0" destOrd="1" presId="urn:microsoft.com/office/officeart/2018/5/layout/CenteredIconLabelDescriptionList"/>
    <dgm:cxn modelId="{37F1C148-4B05-4BD7-A719-EFC45DB4D73A}" type="presOf" srcId="{3AE2BAB7-47C1-DB4E-B379-68B48D8958B7}" destId="{934D8044-237D-4E00-9E9C-F183C6DB5E19}" srcOrd="0" destOrd="2" presId="urn:microsoft.com/office/officeart/2018/5/layout/CenteredIconLabelDescriptionList"/>
    <dgm:cxn modelId="{1F01B258-749C-4E45-BF69-C6934AFE2F7D}" srcId="{BB95F404-DF4F-A84C-BCF4-D3F8AC746650}" destId="{64809C71-03CA-1241-9780-F98AAA423667}" srcOrd="3" destOrd="0" parTransId="{0EF52FC4-181D-B342-898C-633823C24C12}" sibTransId="{D18E3C23-1ADB-0049-BA74-81DB3B1039BF}"/>
    <dgm:cxn modelId="{2E340A5A-5506-4CF2-BAFE-706DC3EAF50A}" type="presOf" srcId="{2523487C-D4A6-2F43-843B-8812C4FFE479}" destId="{A7D6B7DF-97DF-47D8-B9FD-003EE731230E}" srcOrd="0" destOrd="0" presId="urn:microsoft.com/office/officeart/2018/5/layout/CenteredIconLabelDescriptionList"/>
    <dgm:cxn modelId="{6D5F5163-7E75-48B5-B3C5-A7DC8F7DB8C1}" type="presOf" srcId="{4C8E67E5-840F-FD45-9CB9-B9869A9E6D5C}" destId="{934D8044-237D-4E00-9E9C-F183C6DB5E19}" srcOrd="0" destOrd="0" presId="urn:microsoft.com/office/officeart/2018/5/layout/CenteredIconLabelDescriptionList"/>
    <dgm:cxn modelId="{00151B64-512C-814D-AA3F-BD7A873B69AB}" srcId="{A933D16E-0C32-CC48-9978-3EF57F602FC9}" destId="{2523487C-D4A6-2F43-843B-8812C4FFE479}" srcOrd="2" destOrd="0" parTransId="{650EFD52-92CD-4D47-ACAC-103E83E60A96}" sibTransId="{6109D259-57D0-164A-B05D-BADFD547F606}"/>
    <dgm:cxn modelId="{87084169-F51C-AD45-96E3-034D53FA5295}" srcId="{9984BB2E-71BA-DA46-BE6A-FF4399ABC0FB}" destId="{1B2C920C-BE2C-A249-9D15-DB140F0F2BF3}" srcOrd="1" destOrd="0" parTransId="{93DA0974-8DA0-D148-BD0A-CC3B1009101A}" sibTransId="{ECC39166-7249-8640-897F-CFE95F8C1005}"/>
    <dgm:cxn modelId="{EBC39477-D714-406D-8B83-2EF72E2529EF}" type="presOf" srcId="{00DD1CC1-6811-5948-8F5B-3AD0D9355818}" destId="{B9823B9A-DAC9-4BDF-B97E-4FF14675DB61}" srcOrd="0" destOrd="0" presId="urn:microsoft.com/office/officeart/2018/5/layout/CenteredIconLabelDescriptionList"/>
    <dgm:cxn modelId="{49B9E886-16A9-B545-A6DA-BEB268BB4DBE}" srcId="{A933D16E-0C32-CC48-9978-3EF57F602FC9}" destId="{9984BB2E-71BA-DA46-BE6A-FF4399ABC0FB}" srcOrd="0" destOrd="0" parTransId="{09C1A714-FFF2-E44A-932E-5123D903D93F}" sibTransId="{BAA646B1-15F1-A640-AFAD-9A64AF6654AD}"/>
    <dgm:cxn modelId="{448DA188-3202-8848-B7FD-05218F77384F}" srcId="{2523487C-D4A6-2F43-843B-8812C4FFE479}" destId="{7284C4A0-DA4B-B34E-AD04-5BFACABAB922}" srcOrd="1" destOrd="0" parTransId="{AFB5ACA0-4FDD-7646-8DA2-B687845A2E25}" sibTransId="{CC18DDF3-516D-644C-9727-76EF8562E97E}"/>
    <dgm:cxn modelId="{B8606B95-7214-4765-AD63-4E82639DB482}" type="presOf" srcId="{830E8B13-7533-AC4A-A605-7759F7FD9C34}" destId="{A9E42BD8-5145-4259-B65E-E8CB8FD61789}" srcOrd="0" destOrd="0" presId="urn:microsoft.com/office/officeart/2018/5/layout/CenteredIconLabelDescriptionList"/>
    <dgm:cxn modelId="{A621A2A5-A2DF-434D-B62E-9C8A5ED359DD}" srcId="{9984BB2E-71BA-DA46-BE6A-FF4399ABC0FB}" destId="{E00EE5E0-9F53-7A4C-9E14-C0EDEE8D96E3}" srcOrd="2" destOrd="0" parTransId="{5AAE962A-ADC2-8249-863A-86175AF98170}" sibTransId="{494FF331-C1BA-894E-B761-FFDD32F3FF20}"/>
    <dgm:cxn modelId="{EA717BAD-AF95-3749-9105-BB062FDBEE3D}" srcId="{BB95F404-DF4F-A84C-BCF4-D3F8AC746650}" destId="{8F27D517-0DEE-CE42-9445-340D570AA4BC}" srcOrd="1" destOrd="0" parTransId="{1BE72BAE-86B9-4944-A2A7-C8C8650ED280}" sibTransId="{707AD884-508A-9C42-A736-425D734CE984}"/>
    <dgm:cxn modelId="{D5A48FB8-AA37-4CC3-B13A-740E3FD19F9B}" type="presOf" srcId="{1B2C920C-BE2C-A249-9D15-DB140F0F2BF3}" destId="{A9E42BD8-5145-4259-B65E-E8CB8FD61789}" srcOrd="0" destOrd="1" presId="urn:microsoft.com/office/officeart/2018/5/layout/CenteredIconLabelDescriptionList"/>
    <dgm:cxn modelId="{2C076ABF-3B9C-8E49-9DCA-E2CD86EC3FE0}" srcId="{9984BB2E-71BA-DA46-BE6A-FF4399ABC0FB}" destId="{830E8B13-7533-AC4A-A605-7759F7FD9C34}" srcOrd="0" destOrd="0" parTransId="{ED9A280C-55F6-C646-BD8D-DAFAD820462D}" sibTransId="{A4D42BEC-3657-0E41-B680-A86D96268414}"/>
    <dgm:cxn modelId="{158B0AC7-644D-7B41-BB9A-266B28DD6C1D}" srcId="{2523487C-D4A6-2F43-843B-8812C4FFE479}" destId="{D2144A0D-B7B5-1C43-B2B2-65E83FAC3F75}" srcOrd="0" destOrd="0" parTransId="{75A4124E-13CD-F343-BA11-FEC99B237495}" sibTransId="{44351460-2B32-8044-A8F6-FB1F829ED3EA}"/>
    <dgm:cxn modelId="{706A4CD0-DB45-DC4D-B75B-67C0DD7F8ED4}" srcId="{22A5D9C0-A12B-DE41-8AB6-5E988814B38D}" destId="{DB225B4E-E386-DE43-8209-BE963DD4A121}" srcOrd="2" destOrd="0" parTransId="{B2AAC928-1AC6-9544-8528-0A830CC9B64C}" sibTransId="{EB26C342-0FEC-AA4E-B16E-E919CBDF3C07}"/>
    <dgm:cxn modelId="{4CE1C6D2-1257-AB43-9CF2-0B42BA6CB5DF}" srcId="{22A5D9C0-A12B-DE41-8AB6-5E988814B38D}" destId="{00DD1CC1-6811-5948-8F5B-3AD0D9355818}" srcOrd="0" destOrd="0" parTransId="{029BA233-46AB-3F42-BB2F-ECD276E28A62}" sibTransId="{73532829-3622-BC43-9821-5348B89609F9}"/>
    <dgm:cxn modelId="{47B87BD9-1E17-F24F-B0FE-C3AC8F824E38}" srcId="{22A5D9C0-A12B-DE41-8AB6-5E988814B38D}" destId="{0098BF9D-B827-AD4E-A751-296E3ADC959A}" srcOrd="1" destOrd="0" parTransId="{93648A97-475A-D64A-BFBC-E6D9D0B3C2A4}" sibTransId="{B10388D2-F85A-7D4A-9017-424D8F393017}"/>
    <dgm:cxn modelId="{170543F0-B265-6E42-BE60-806C6EA87C28}" srcId="{BB95F404-DF4F-A84C-BCF4-D3F8AC746650}" destId="{3AE2BAB7-47C1-DB4E-B379-68B48D8958B7}" srcOrd="2" destOrd="0" parTransId="{A55A9BE8-0B42-0A48-9FA2-884CA220A4AD}" sibTransId="{2483BDE8-B365-FA43-A644-4265F583B897}"/>
    <dgm:cxn modelId="{2014A0FB-5D4E-4322-AF13-B9D3FC1379D3}" type="presOf" srcId="{BB95F404-DF4F-A84C-BCF4-D3F8AC746650}" destId="{B4DC48EE-8520-45CE-9CE7-E3E920B3FCFA}" srcOrd="0" destOrd="0" presId="urn:microsoft.com/office/officeart/2018/5/layout/CenteredIconLabelDescriptionList"/>
    <dgm:cxn modelId="{81B2F9FB-E6E5-3B42-8549-ED6BCDA1EF2E}" srcId="{A933D16E-0C32-CC48-9978-3EF57F602FC9}" destId="{22A5D9C0-A12B-DE41-8AB6-5E988814B38D}" srcOrd="1" destOrd="0" parTransId="{998FD719-3DF7-5143-B40A-CB1C48213A43}" sibTransId="{59E6DE25-5C27-2443-9B3B-DEE37A4A6145}"/>
    <dgm:cxn modelId="{80B9C23A-BBDB-4C1B-92F8-644B11BFFD0C}" type="presParOf" srcId="{7D9B94DA-0C1D-4B20-AB0C-B5C13814C83A}" destId="{CAB13975-01C9-4DAE-8630-9CE4D21C5C67}" srcOrd="0" destOrd="0" presId="urn:microsoft.com/office/officeart/2018/5/layout/CenteredIconLabelDescriptionList"/>
    <dgm:cxn modelId="{B769502D-9482-44FF-9EE7-9F6F82677E81}" type="presParOf" srcId="{CAB13975-01C9-4DAE-8630-9CE4D21C5C67}" destId="{D6CB8D6A-9E83-48B7-B29A-108A4EE3C2C8}" srcOrd="0" destOrd="0" presId="urn:microsoft.com/office/officeart/2018/5/layout/CenteredIconLabelDescriptionList"/>
    <dgm:cxn modelId="{05C83DD7-7615-4C3C-BC17-32C1536E7D06}" type="presParOf" srcId="{CAB13975-01C9-4DAE-8630-9CE4D21C5C67}" destId="{288A806F-79B1-4889-84B8-198397220D50}" srcOrd="1" destOrd="0" presId="urn:microsoft.com/office/officeart/2018/5/layout/CenteredIconLabelDescriptionList"/>
    <dgm:cxn modelId="{78E71715-B239-4316-A92F-4BB53DB2A25F}" type="presParOf" srcId="{CAB13975-01C9-4DAE-8630-9CE4D21C5C67}" destId="{4F383E12-474A-4FAA-BEE2-68D1AE600A6D}" srcOrd="2" destOrd="0" presId="urn:microsoft.com/office/officeart/2018/5/layout/CenteredIconLabelDescriptionList"/>
    <dgm:cxn modelId="{8E42EDDA-C6AF-431C-87AD-58A787225D1F}" type="presParOf" srcId="{CAB13975-01C9-4DAE-8630-9CE4D21C5C67}" destId="{AEA397CB-BEDD-4F26-AE53-5B6E05F5F3C7}" srcOrd="3" destOrd="0" presId="urn:microsoft.com/office/officeart/2018/5/layout/CenteredIconLabelDescriptionList"/>
    <dgm:cxn modelId="{6AD69E82-98E9-42B2-B67C-E44EA0BB2837}" type="presParOf" srcId="{CAB13975-01C9-4DAE-8630-9CE4D21C5C67}" destId="{A9E42BD8-5145-4259-B65E-E8CB8FD61789}" srcOrd="4" destOrd="0" presId="urn:microsoft.com/office/officeart/2018/5/layout/CenteredIconLabelDescriptionList"/>
    <dgm:cxn modelId="{B94D9F01-2A59-41F4-B73D-B8C3A33B23B4}" type="presParOf" srcId="{7D9B94DA-0C1D-4B20-AB0C-B5C13814C83A}" destId="{7A4DEAEE-5903-41A1-AC86-FAEBB90481A2}" srcOrd="1" destOrd="0" presId="urn:microsoft.com/office/officeart/2018/5/layout/CenteredIconLabelDescriptionList"/>
    <dgm:cxn modelId="{AD6337EB-F1E6-41D3-82E8-BE5F6902141C}" type="presParOf" srcId="{7D9B94DA-0C1D-4B20-AB0C-B5C13814C83A}" destId="{0CAA0ACE-85F1-494B-8E07-17D5DC50AD6E}" srcOrd="2" destOrd="0" presId="urn:microsoft.com/office/officeart/2018/5/layout/CenteredIconLabelDescriptionList"/>
    <dgm:cxn modelId="{C7CE6D01-6433-4E7F-9880-E1E632996A02}" type="presParOf" srcId="{0CAA0ACE-85F1-494B-8E07-17D5DC50AD6E}" destId="{216FBDD1-9D14-47B9-9EFD-87CD3A8368CD}" srcOrd="0" destOrd="0" presId="urn:microsoft.com/office/officeart/2018/5/layout/CenteredIconLabelDescriptionList"/>
    <dgm:cxn modelId="{F1DF0F02-76EE-4D02-9B8B-5028F20A2103}" type="presParOf" srcId="{0CAA0ACE-85F1-494B-8E07-17D5DC50AD6E}" destId="{84281FB1-9CE5-419F-B856-BF5472E88C1C}" srcOrd="1" destOrd="0" presId="urn:microsoft.com/office/officeart/2018/5/layout/CenteredIconLabelDescriptionList"/>
    <dgm:cxn modelId="{1CC7D2DF-87C1-46E1-9851-BA75D05C84E3}" type="presParOf" srcId="{0CAA0ACE-85F1-494B-8E07-17D5DC50AD6E}" destId="{2CEB7313-1803-439B-A7A0-E5AA9BF80DF4}" srcOrd="2" destOrd="0" presId="urn:microsoft.com/office/officeart/2018/5/layout/CenteredIconLabelDescriptionList"/>
    <dgm:cxn modelId="{49E3B3D8-3FDA-4C72-87AC-A2F9C0BB05EA}" type="presParOf" srcId="{0CAA0ACE-85F1-494B-8E07-17D5DC50AD6E}" destId="{395327A2-7B8F-41BE-9400-0BE3A1A7CECF}" srcOrd="3" destOrd="0" presId="urn:microsoft.com/office/officeart/2018/5/layout/CenteredIconLabelDescriptionList"/>
    <dgm:cxn modelId="{0E7BAFF1-36CD-4514-B80E-BBF7347B6BE0}" type="presParOf" srcId="{0CAA0ACE-85F1-494B-8E07-17D5DC50AD6E}" destId="{B9823B9A-DAC9-4BDF-B97E-4FF14675DB61}" srcOrd="4" destOrd="0" presId="urn:microsoft.com/office/officeart/2018/5/layout/CenteredIconLabelDescriptionList"/>
    <dgm:cxn modelId="{0EB9AF26-0B73-4F8D-B8DD-ED5C5C89D4E3}" type="presParOf" srcId="{7D9B94DA-0C1D-4B20-AB0C-B5C13814C83A}" destId="{59662AC1-4E88-4FDE-8328-53FFA011F762}" srcOrd="3" destOrd="0" presId="urn:microsoft.com/office/officeart/2018/5/layout/CenteredIconLabelDescriptionList"/>
    <dgm:cxn modelId="{28414D4B-5C14-4A47-AF1D-63B873C1AD3A}" type="presParOf" srcId="{7D9B94DA-0C1D-4B20-AB0C-B5C13814C83A}" destId="{25B0867B-AE1A-46F1-899C-5C3EB15B2994}" srcOrd="4" destOrd="0" presId="urn:microsoft.com/office/officeart/2018/5/layout/CenteredIconLabelDescriptionList"/>
    <dgm:cxn modelId="{BD444FD6-3D95-4DEC-8441-8168A67F6E16}" type="presParOf" srcId="{25B0867B-AE1A-46F1-899C-5C3EB15B2994}" destId="{C7EA6BEF-4D25-4B0E-8CF7-2644C4D58932}" srcOrd="0" destOrd="0" presId="urn:microsoft.com/office/officeart/2018/5/layout/CenteredIconLabelDescriptionList"/>
    <dgm:cxn modelId="{C3C29F0D-2404-4AB7-B9B2-C230B77A830B}" type="presParOf" srcId="{25B0867B-AE1A-46F1-899C-5C3EB15B2994}" destId="{5A45AE75-96BC-42B1-B965-396B2FE9456E}" srcOrd="1" destOrd="0" presId="urn:microsoft.com/office/officeart/2018/5/layout/CenteredIconLabelDescriptionList"/>
    <dgm:cxn modelId="{1AB95094-5E94-48DF-BF29-220C278B846E}" type="presParOf" srcId="{25B0867B-AE1A-46F1-899C-5C3EB15B2994}" destId="{A7D6B7DF-97DF-47D8-B9FD-003EE731230E}" srcOrd="2" destOrd="0" presId="urn:microsoft.com/office/officeart/2018/5/layout/CenteredIconLabelDescriptionList"/>
    <dgm:cxn modelId="{3F565A1C-105D-4E3A-8FFB-F1D53C58842D}" type="presParOf" srcId="{25B0867B-AE1A-46F1-899C-5C3EB15B2994}" destId="{4D2A5FEE-5954-4C58-B6D6-BCEA211666EE}" srcOrd="3" destOrd="0" presId="urn:microsoft.com/office/officeart/2018/5/layout/CenteredIconLabelDescriptionList"/>
    <dgm:cxn modelId="{CDD455BD-D345-4621-9B36-0906207D5F0A}" type="presParOf" srcId="{25B0867B-AE1A-46F1-899C-5C3EB15B2994}" destId="{27D7EA4D-642F-4B90-8C85-0A85A4AB3AB5}" srcOrd="4" destOrd="0" presId="urn:microsoft.com/office/officeart/2018/5/layout/CenteredIconLabelDescriptionList"/>
    <dgm:cxn modelId="{1EE84DB2-EDA6-4B9C-8049-FC82DA0BB631}" type="presParOf" srcId="{7D9B94DA-0C1D-4B20-AB0C-B5C13814C83A}" destId="{E39A072B-0421-479E-8499-DAFB8A9373AA}" srcOrd="5" destOrd="0" presId="urn:microsoft.com/office/officeart/2018/5/layout/CenteredIconLabelDescriptionList"/>
    <dgm:cxn modelId="{69961058-6AAF-4DA9-B269-DF4F18EB084B}" type="presParOf" srcId="{7D9B94DA-0C1D-4B20-AB0C-B5C13814C83A}" destId="{2C13A3D4-2654-4258-AA7D-35B64CE91D39}" srcOrd="6" destOrd="0" presId="urn:microsoft.com/office/officeart/2018/5/layout/CenteredIconLabelDescriptionList"/>
    <dgm:cxn modelId="{3CC6DDE4-2DB7-40D0-978A-EE1957C33C07}" type="presParOf" srcId="{2C13A3D4-2654-4258-AA7D-35B64CE91D39}" destId="{43AABCBA-BA0F-4BB4-A365-873C95C6C7FB}" srcOrd="0" destOrd="0" presId="urn:microsoft.com/office/officeart/2018/5/layout/CenteredIconLabelDescriptionList"/>
    <dgm:cxn modelId="{414E617A-86C1-40D0-8A02-70F1FE548DE6}" type="presParOf" srcId="{2C13A3D4-2654-4258-AA7D-35B64CE91D39}" destId="{5C0B8B28-DF18-4D64-9B89-45CDA466464E}" srcOrd="1" destOrd="0" presId="urn:microsoft.com/office/officeart/2018/5/layout/CenteredIconLabelDescriptionList"/>
    <dgm:cxn modelId="{B36D8AE0-065A-40D1-B480-1709EA82823F}" type="presParOf" srcId="{2C13A3D4-2654-4258-AA7D-35B64CE91D39}" destId="{B4DC48EE-8520-45CE-9CE7-E3E920B3FCFA}" srcOrd="2" destOrd="0" presId="urn:microsoft.com/office/officeart/2018/5/layout/CenteredIconLabelDescriptionList"/>
    <dgm:cxn modelId="{854700C7-3D53-4074-9E49-57098AAF19B7}" type="presParOf" srcId="{2C13A3D4-2654-4258-AA7D-35B64CE91D39}" destId="{7D206B52-142D-4417-BDB9-6887DEFA58C2}" srcOrd="3" destOrd="0" presId="urn:microsoft.com/office/officeart/2018/5/layout/CenteredIconLabelDescriptionList"/>
    <dgm:cxn modelId="{20F58556-DAF8-4F37-98A5-814C79EB7EAF}" type="presParOf" srcId="{2C13A3D4-2654-4258-AA7D-35B64CE91D39}" destId="{934D8044-237D-4E00-9E9C-F183C6DB5E19}"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CB8D6A-9E83-48B7-B29A-108A4EE3C2C8}">
      <dsp:nvSpPr>
        <dsp:cNvPr id="0" name=""/>
        <dsp:cNvSpPr/>
      </dsp:nvSpPr>
      <dsp:spPr>
        <a:xfrm>
          <a:off x="762194" y="1140207"/>
          <a:ext cx="812109" cy="8121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383E12-474A-4FAA-BEE2-68D1AE600A6D}">
      <dsp:nvSpPr>
        <dsp:cNvPr id="0" name=""/>
        <dsp:cNvSpPr/>
      </dsp:nvSpPr>
      <dsp:spPr>
        <a:xfrm>
          <a:off x="8092" y="204136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b="1" kern="1200" dirty="0">
              <a:solidFill>
                <a:schemeClr val="accent6"/>
              </a:solidFill>
              <a:latin typeface="Helvetica" pitchFamily="2" charset="0"/>
            </a:rPr>
            <a:t>Extract</a:t>
          </a:r>
        </a:p>
      </dsp:txBody>
      <dsp:txXfrm>
        <a:off x="8092" y="2041366"/>
        <a:ext cx="2320312" cy="348046"/>
      </dsp:txXfrm>
    </dsp:sp>
    <dsp:sp modelId="{A9E42BD8-5145-4259-B65E-E8CB8FD61789}">
      <dsp:nvSpPr>
        <dsp:cNvPr id="0" name=""/>
        <dsp:cNvSpPr/>
      </dsp:nvSpPr>
      <dsp:spPr>
        <a:xfrm>
          <a:off x="8092" y="2430832"/>
          <a:ext cx="2320312" cy="780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dirty="0">
              <a:solidFill>
                <a:schemeClr val="accent6"/>
              </a:solidFill>
              <a:latin typeface="Helvetica" pitchFamily="2" charset="0"/>
            </a:rPr>
            <a:t>Database</a:t>
          </a:r>
        </a:p>
        <a:p>
          <a:pPr marL="0" lvl="0" indent="0" algn="ctr" defTabSz="533400">
            <a:lnSpc>
              <a:spcPct val="100000"/>
            </a:lnSpc>
            <a:spcBef>
              <a:spcPct val="0"/>
            </a:spcBef>
            <a:spcAft>
              <a:spcPct val="35000"/>
            </a:spcAft>
            <a:buNone/>
          </a:pPr>
          <a:r>
            <a:rPr lang="en-US" sz="1200" kern="1200" dirty="0">
              <a:solidFill>
                <a:schemeClr val="accent6"/>
              </a:solidFill>
              <a:latin typeface="Helvetica" pitchFamily="2" charset="0"/>
            </a:rPr>
            <a:t>File System</a:t>
          </a:r>
        </a:p>
        <a:p>
          <a:pPr marL="0" lvl="0" indent="0" algn="ctr" defTabSz="533400">
            <a:lnSpc>
              <a:spcPct val="100000"/>
            </a:lnSpc>
            <a:spcBef>
              <a:spcPct val="0"/>
            </a:spcBef>
            <a:spcAft>
              <a:spcPct val="35000"/>
            </a:spcAft>
            <a:buNone/>
          </a:pPr>
          <a:r>
            <a:rPr lang="en-US" sz="1200" kern="1200">
              <a:solidFill>
                <a:schemeClr val="accent6"/>
              </a:solidFill>
              <a:latin typeface="Helvetica" pitchFamily="2" charset="0"/>
            </a:rPr>
            <a:t>Main Frames</a:t>
          </a:r>
        </a:p>
      </dsp:txBody>
      <dsp:txXfrm>
        <a:off x="8092" y="2430832"/>
        <a:ext cx="2320312" cy="780298"/>
      </dsp:txXfrm>
    </dsp:sp>
    <dsp:sp modelId="{216FBDD1-9D14-47B9-9EFD-87CD3A8368CD}">
      <dsp:nvSpPr>
        <dsp:cNvPr id="0" name=""/>
        <dsp:cNvSpPr/>
      </dsp:nvSpPr>
      <dsp:spPr>
        <a:xfrm flipH="1">
          <a:off x="3488561" y="1140207"/>
          <a:ext cx="812109" cy="812109"/>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EB7313-1803-439B-A7A0-E5AA9BF80DF4}">
      <dsp:nvSpPr>
        <dsp:cNvPr id="0" name=""/>
        <dsp:cNvSpPr/>
      </dsp:nvSpPr>
      <dsp:spPr>
        <a:xfrm>
          <a:off x="2734460" y="204136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b="1" kern="1200">
              <a:solidFill>
                <a:schemeClr val="accent6"/>
              </a:solidFill>
              <a:latin typeface="Helvetica" pitchFamily="2" charset="0"/>
            </a:rPr>
            <a:t>Transform</a:t>
          </a:r>
        </a:p>
      </dsp:txBody>
      <dsp:txXfrm>
        <a:off x="2734460" y="2041366"/>
        <a:ext cx="2320312" cy="348046"/>
      </dsp:txXfrm>
    </dsp:sp>
    <dsp:sp modelId="{B9823B9A-DAC9-4BDF-B97E-4FF14675DB61}">
      <dsp:nvSpPr>
        <dsp:cNvPr id="0" name=""/>
        <dsp:cNvSpPr/>
      </dsp:nvSpPr>
      <dsp:spPr>
        <a:xfrm>
          <a:off x="2734460" y="2430832"/>
          <a:ext cx="2320312" cy="780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solidFill>
                <a:schemeClr val="accent6"/>
              </a:solidFill>
              <a:latin typeface="Helvetica" pitchFamily="2" charset="0"/>
            </a:rPr>
            <a:t>Table conversions</a:t>
          </a:r>
        </a:p>
        <a:p>
          <a:pPr marL="0" lvl="0" indent="0" algn="ctr" defTabSz="533400">
            <a:lnSpc>
              <a:spcPct val="100000"/>
            </a:lnSpc>
            <a:spcBef>
              <a:spcPct val="0"/>
            </a:spcBef>
            <a:spcAft>
              <a:spcPct val="35000"/>
            </a:spcAft>
            <a:buNone/>
          </a:pPr>
          <a:r>
            <a:rPr lang="en-US" sz="1200" kern="1200">
              <a:solidFill>
                <a:schemeClr val="accent6"/>
              </a:solidFill>
              <a:latin typeface="Helvetica" pitchFamily="2" charset="0"/>
            </a:rPr>
            <a:t>BLOB</a:t>
          </a:r>
        </a:p>
        <a:p>
          <a:pPr marL="0" lvl="0" indent="0" algn="ctr" defTabSz="533400">
            <a:lnSpc>
              <a:spcPct val="100000"/>
            </a:lnSpc>
            <a:spcBef>
              <a:spcPct val="0"/>
            </a:spcBef>
            <a:spcAft>
              <a:spcPct val="35000"/>
            </a:spcAft>
            <a:buNone/>
          </a:pPr>
          <a:r>
            <a:rPr lang="en-US" sz="1200" kern="1200">
              <a:solidFill>
                <a:schemeClr val="accent6"/>
              </a:solidFill>
              <a:latin typeface="Helvetica" pitchFamily="2" charset="0"/>
            </a:rPr>
            <a:t>Formats</a:t>
          </a:r>
        </a:p>
      </dsp:txBody>
      <dsp:txXfrm>
        <a:off x="2734460" y="2430832"/>
        <a:ext cx="2320312" cy="780298"/>
      </dsp:txXfrm>
    </dsp:sp>
    <dsp:sp modelId="{C7EA6BEF-4D25-4B0E-8CF7-2644C4D58932}">
      <dsp:nvSpPr>
        <dsp:cNvPr id="0" name=""/>
        <dsp:cNvSpPr/>
      </dsp:nvSpPr>
      <dsp:spPr>
        <a:xfrm>
          <a:off x="6214928" y="1140207"/>
          <a:ext cx="812109" cy="8121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D6B7DF-97DF-47D8-B9FD-003EE731230E}">
      <dsp:nvSpPr>
        <dsp:cNvPr id="0" name=""/>
        <dsp:cNvSpPr/>
      </dsp:nvSpPr>
      <dsp:spPr>
        <a:xfrm>
          <a:off x="5460827" y="204136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b="1" kern="1200">
              <a:solidFill>
                <a:schemeClr val="accent6"/>
              </a:solidFill>
              <a:latin typeface="Helvetica" pitchFamily="2" charset="0"/>
            </a:rPr>
            <a:t>Store</a:t>
          </a:r>
        </a:p>
      </dsp:txBody>
      <dsp:txXfrm>
        <a:off x="5460827" y="2041366"/>
        <a:ext cx="2320312" cy="348046"/>
      </dsp:txXfrm>
    </dsp:sp>
    <dsp:sp modelId="{27D7EA4D-642F-4B90-8C85-0A85A4AB3AB5}">
      <dsp:nvSpPr>
        <dsp:cNvPr id="0" name=""/>
        <dsp:cNvSpPr/>
      </dsp:nvSpPr>
      <dsp:spPr>
        <a:xfrm>
          <a:off x="5460827" y="2430832"/>
          <a:ext cx="2320312" cy="780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marR="0" lvl="0" indent="0" algn="ctr" defTabSz="914400" eaLnBrk="1" fontAlgn="auto" latinLnBrk="0" hangingPunct="1">
            <a:lnSpc>
              <a:spcPct val="100000"/>
            </a:lnSpc>
            <a:spcBef>
              <a:spcPts val="0"/>
            </a:spcBef>
            <a:spcAft>
              <a:spcPts val="630"/>
            </a:spcAft>
            <a:buClrTx/>
            <a:buSzTx/>
            <a:buFontTx/>
            <a:buNone/>
            <a:tabLst/>
            <a:defRPr/>
          </a:pPr>
          <a:r>
            <a:rPr lang="en-US" sz="1200" kern="1200" dirty="0">
              <a:solidFill>
                <a:schemeClr val="accent6"/>
              </a:solidFill>
              <a:latin typeface="Helvetica" pitchFamily="2" charset="0"/>
            </a:rPr>
            <a:t>SAP BTP Cloud</a:t>
          </a:r>
        </a:p>
        <a:p>
          <a:pPr marL="0" lvl="0" algn="ctr" defTabSz="666750">
            <a:lnSpc>
              <a:spcPct val="100000"/>
            </a:lnSpc>
            <a:spcBef>
              <a:spcPct val="0"/>
            </a:spcBef>
            <a:spcAft>
              <a:spcPct val="35000"/>
            </a:spcAft>
            <a:buNone/>
          </a:pPr>
          <a:r>
            <a:rPr lang="en-US" sz="1200" kern="1200" dirty="0">
              <a:solidFill>
                <a:schemeClr val="accent6"/>
              </a:solidFill>
              <a:latin typeface="Helvetica" pitchFamily="2" charset="0"/>
            </a:rPr>
            <a:t>DB (Prop., </a:t>
          </a:r>
          <a:r>
            <a:rPr lang="en-US" sz="1200" kern="1200" dirty="0" err="1">
              <a:solidFill>
                <a:schemeClr val="accent6"/>
              </a:solidFill>
              <a:latin typeface="Helvetica" pitchFamily="2" charset="0"/>
            </a:rPr>
            <a:t>OpenSource</a:t>
          </a:r>
          <a:r>
            <a:rPr lang="en-US" sz="1200" kern="1200" dirty="0">
              <a:solidFill>
                <a:schemeClr val="accent6"/>
              </a:solidFill>
              <a:latin typeface="Helvetica" pitchFamily="2" charset="0"/>
            </a:rPr>
            <a:t>)</a:t>
          </a:r>
        </a:p>
        <a:p>
          <a:pPr marL="0" lvl="0" indent="0" algn="ctr" defTabSz="666750">
            <a:lnSpc>
              <a:spcPct val="100000"/>
            </a:lnSpc>
            <a:spcBef>
              <a:spcPct val="0"/>
            </a:spcBef>
            <a:spcAft>
              <a:spcPct val="35000"/>
            </a:spcAft>
            <a:buNone/>
          </a:pPr>
          <a:r>
            <a:rPr lang="en-US" sz="1200" kern="1200">
              <a:solidFill>
                <a:schemeClr val="accent6"/>
              </a:solidFill>
              <a:latin typeface="Helvetica" pitchFamily="2" charset="0"/>
            </a:rPr>
            <a:t>Cloud (AWS, Azure)</a:t>
          </a:r>
        </a:p>
      </dsp:txBody>
      <dsp:txXfrm>
        <a:off x="5460827" y="2430832"/>
        <a:ext cx="2320312" cy="780298"/>
      </dsp:txXfrm>
    </dsp:sp>
    <dsp:sp modelId="{43AABCBA-BA0F-4BB4-A365-873C95C6C7FB}">
      <dsp:nvSpPr>
        <dsp:cNvPr id="0" name=""/>
        <dsp:cNvSpPr/>
      </dsp:nvSpPr>
      <dsp:spPr>
        <a:xfrm>
          <a:off x="8941296" y="1140207"/>
          <a:ext cx="812109" cy="81210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DC48EE-8520-45CE-9CE7-E3E920B3FCFA}">
      <dsp:nvSpPr>
        <dsp:cNvPr id="0" name=""/>
        <dsp:cNvSpPr/>
      </dsp:nvSpPr>
      <dsp:spPr>
        <a:xfrm>
          <a:off x="8187194" y="2041366"/>
          <a:ext cx="2320312" cy="34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US" sz="1800" b="1" kern="1200">
              <a:solidFill>
                <a:schemeClr val="accent6"/>
              </a:solidFill>
              <a:latin typeface="Helvetica" pitchFamily="2" charset="0"/>
            </a:rPr>
            <a:t>Report</a:t>
          </a:r>
        </a:p>
      </dsp:txBody>
      <dsp:txXfrm>
        <a:off x="8187194" y="2041366"/>
        <a:ext cx="2320312" cy="348046"/>
      </dsp:txXfrm>
    </dsp:sp>
    <dsp:sp modelId="{934D8044-237D-4E00-9E9C-F183C6DB5E19}">
      <dsp:nvSpPr>
        <dsp:cNvPr id="0" name=""/>
        <dsp:cNvSpPr/>
      </dsp:nvSpPr>
      <dsp:spPr>
        <a:xfrm>
          <a:off x="8187194" y="2430832"/>
          <a:ext cx="2320312" cy="780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pPr>
          <a:r>
            <a:rPr lang="en-US" sz="1200" kern="1200">
              <a:solidFill>
                <a:schemeClr val="accent6"/>
              </a:solidFill>
              <a:latin typeface="Helvetica" pitchFamily="2" charset="0"/>
            </a:rPr>
            <a:t>Business Objects</a:t>
          </a:r>
        </a:p>
        <a:p>
          <a:pPr marL="0" lvl="0" indent="0" algn="ctr" defTabSz="533400">
            <a:lnSpc>
              <a:spcPct val="100000"/>
            </a:lnSpc>
            <a:spcBef>
              <a:spcPct val="0"/>
            </a:spcBef>
            <a:spcAft>
              <a:spcPct val="35000"/>
            </a:spcAft>
            <a:buNone/>
          </a:pPr>
          <a:r>
            <a:rPr lang="en-US" sz="1200" kern="1200" dirty="0">
              <a:solidFill>
                <a:schemeClr val="accent6"/>
              </a:solidFill>
              <a:latin typeface="Helvetica" pitchFamily="2" charset="0"/>
            </a:rPr>
            <a:t>Tableau</a:t>
          </a:r>
        </a:p>
        <a:p>
          <a:pPr marL="0" lvl="0" indent="0" algn="ctr" defTabSz="533400">
            <a:lnSpc>
              <a:spcPct val="100000"/>
            </a:lnSpc>
            <a:spcBef>
              <a:spcPct val="0"/>
            </a:spcBef>
            <a:spcAft>
              <a:spcPct val="35000"/>
            </a:spcAft>
            <a:buNone/>
          </a:pPr>
          <a:r>
            <a:rPr lang="en-US" sz="1200" kern="1200">
              <a:solidFill>
                <a:schemeClr val="accent6"/>
              </a:solidFill>
              <a:latin typeface="Helvetica" pitchFamily="2" charset="0"/>
            </a:rPr>
            <a:t>Excel</a:t>
          </a:r>
        </a:p>
        <a:p>
          <a:pPr marL="0" lvl="0" indent="0" algn="ctr" defTabSz="533400">
            <a:lnSpc>
              <a:spcPct val="100000"/>
            </a:lnSpc>
            <a:spcBef>
              <a:spcPct val="0"/>
            </a:spcBef>
            <a:spcAft>
              <a:spcPct val="35000"/>
            </a:spcAft>
            <a:buNone/>
          </a:pPr>
          <a:r>
            <a:rPr lang="en-US" sz="1200" kern="1200" dirty="0">
              <a:solidFill>
                <a:schemeClr val="accent6"/>
              </a:solidFill>
              <a:latin typeface="Helvetica" pitchFamily="2" charset="0"/>
            </a:rPr>
            <a:t>Document Viewer</a:t>
          </a:r>
          <a:endParaRPr lang="en-US" sz="1700" kern="1200" dirty="0">
            <a:solidFill>
              <a:schemeClr val="accent6"/>
            </a:solidFill>
            <a:latin typeface="Helvetica" pitchFamily="2" charset="0"/>
          </a:endParaRPr>
        </a:p>
      </dsp:txBody>
      <dsp:txXfrm>
        <a:off x="8187194" y="2430832"/>
        <a:ext cx="2320312" cy="780298"/>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latin typeface="Open Sans" panose="020B0606030504020204" pitchFamily="34" charset="0"/>
            </a:endParaRPr>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latin typeface="Open Sans" panose="020B0606030504020204" pitchFamily="34" charset="0"/>
              </a:rPr>
              <a:t>8/24/26</a:t>
            </a:fld>
            <a:endParaRPr lang="en-US" dirty="0">
              <a:latin typeface="Open Sans" panose="020B0606030504020204" pitchFamily="34" charset="0"/>
            </a:endParaRPr>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latin typeface="Open Sans" panose="020B0606030504020204" pitchFamily="34" charset="0"/>
            </a:endParaRPr>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latin typeface="Open Sans" panose="020B0606030504020204" pitchFamily="34" charset="0"/>
              </a:rPr>
              <a:t>‹#›</a:t>
            </a:fld>
            <a:endParaRPr lang="en-US" dirty="0">
              <a:latin typeface="Open Sans" panose="020B0606030504020204" pitchFamily="34" charset="0"/>
            </a:endParaRPr>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atin typeface="Open Sans" panose="020B0606030504020204" pitchFamily="34" charset="0"/>
              </a:defRPr>
            </a:lvl1pPr>
          </a:lstStyle>
          <a:p>
            <a:endParaRPr lang="en-US" dirty="0"/>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atin typeface="Open Sans" panose="020B0606030504020204" pitchFamily="34" charset="0"/>
              </a:defRPr>
            </a:lvl1pPr>
          </a:lstStyle>
          <a:p>
            <a:fld id="{018C2F64-FB95-43AD-B9FA-73FF93BEB9D7}" type="datetimeFigureOut">
              <a:rPr lang="en-US" smtClean="0"/>
              <a:pPr/>
              <a:t>8/24/26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atin typeface="Open Sans" panose="020B0606030504020204" pitchFamily="34" charset="0"/>
              </a:defRPr>
            </a:lvl1pPr>
          </a:lstStyle>
          <a:p>
            <a:endParaRPr lang="en-US" dirty="0"/>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atin typeface="Open Sans" panose="020B0606030504020204" pitchFamily="34" charset="0"/>
              </a:defRPr>
            </a:lvl1pPr>
          </a:lstStyle>
          <a:p>
            <a:fld id="{F6748D67-2A12-4317-91B0-57D0E3C91F14}" type="slidenum">
              <a:rPr lang="en-US" smtClean="0"/>
              <a:pPr/>
              <a:t>‹#›</a:t>
            </a:fld>
            <a:endParaRPr lang="en-US" dirty="0"/>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Open Sans" panose="020B0606030504020204" pitchFamily="34" charset="0"/>
        <a:ea typeface="+mn-ea"/>
        <a:cs typeface="+mn-cs"/>
      </a:defRPr>
    </a:lvl1pPr>
    <a:lvl2pPr marL="457200" algn="l" defTabSz="914400" rtl="0" eaLnBrk="1" latinLnBrk="0" hangingPunct="1">
      <a:defRPr sz="1200" kern="1200">
        <a:solidFill>
          <a:schemeClr val="tx1"/>
        </a:solidFill>
        <a:latin typeface="Open Sans" panose="020B0606030504020204" pitchFamily="34" charset="0"/>
        <a:ea typeface="+mn-ea"/>
        <a:cs typeface="+mn-cs"/>
      </a:defRPr>
    </a:lvl2pPr>
    <a:lvl3pPr marL="914400" algn="l" defTabSz="914400" rtl="0" eaLnBrk="1" latinLnBrk="0" hangingPunct="1">
      <a:defRPr sz="1200" kern="1200">
        <a:solidFill>
          <a:schemeClr val="tx1"/>
        </a:solidFill>
        <a:latin typeface="Open Sans" panose="020B0606030504020204" pitchFamily="34" charset="0"/>
        <a:ea typeface="+mn-ea"/>
        <a:cs typeface="+mn-cs"/>
      </a:defRPr>
    </a:lvl3pPr>
    <a:lvl4pPr marL="1371600" algn="l" defTabSz="914400" rtl="0" eaLnBrk="1" latinLnBrk="0" hangingPunct="1">
      <a:defRPr sz="1200" kern="1200">
        <a:solidFill>
          <a:schemeClr val="tx1"/>
        </a:solidFill>
        <a:latin typeface="Open Sans" panose="020B0606030504020204" pitchFamily="34" charset="0"/>
        <a:ea typeface="+mn-ea"/>
        <a:cs typeface="+mn-cs"/>
      </a:defRPr>
    </a:lvl4pPr>
    <a:lvl5pPr marL="1828800" algn="l" defTabSz="914400" rtl="0" eaLnBrk="1" latinLnBrk="0" hangingPunct="1">
      <a:defRPr sz="120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4EC0E-0577-9BD6-F95F-75A9B6A88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3404E-3570-C32A-B6C3-7B46BD8B55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2BA0FA-F515-DF72-EE33-53E0AFC08B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FFA390-E0B3-1209-8E7E-AD5E8E475D1F}"/>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1785852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Get Deepak and David’s input here</a:t>
            </a:r>
          </a:p>
          <a:p>
            <a:endParaRPr lang="en-US" b="1" dirty="0"/>
          </a:p>
        </p:txBody>
      </p:sp>
      <p:sp>
        <p:nvSpPr>
          <p:cNvPr id="4" name="Slide Number Placeholder 3"/>
          <p:cNvSpPr>
            <a:spLocks noGrp="1"/>
          </p:cNvSpPr>
          <p:nvPr>
            <p:ph type="sldNum" sz="quarter" idx="5"/>
          </p:nvPr>
        </p:nvSpPr>
        <p:spPr/>
        <p:txBody>
          <a:bodyPr/>
          <a:lstStyle/>
          <a:p>
            <a:fld id="{F6748D67-2A12-4317-91B0-57D0E3C91F14}" type="slidenum">
              <a:rPr lang="en-US" smtClean="0"/>
              <a:t>5</a:t>
            </a:fld>
            <a:endParaRPr lang="en-US"/>
          </a:p>
        </p:txBody>
      </p:sp>
    </p:spTree>
    <p:extLst>
      <p:ext uri="{BB962C8B-B14F-4D97-AF65-F5344CB8AC3E}">
        <p14:creationId xmlns:p14="http://schemas.microsoft.com/office/powerpoint/2010/main" val="479084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6</a:t>
            </a:fld>
            <a:endParaRPr lang="en-US" dirty="0"/>
          </a:p>
        </p:txBody>
      </p:sp>
    </p:spTree>
    <p:extLst>
      <p:ext uri="{BB962C8B-B14F-4D97-AF65-F5344CB8AC3E}">
        <p14:creationId xmlns:p14="http://schemas.microsoft.com/office/powerpoint/2010/main" val="974473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E66C4-A516-2197-6161-0544F6C33D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A0589-1002-1763-FB75-06BE76DF0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35EE4-097A-2644-6235-DFB9E06717B1}"/>
              </a:ext>
            </a:extLst>
          </p:cNvPr>
          <p:cNvSpPr>
            <a:spLocks noGrp="1"/>
          </p:cNvSpPr>
          <p:nvPr>
            <p:ph type="body" idx="1"/>
          </p:nvPr>
        </p:nvSpPr>
        <p:spPr/>
        <p:txBody>
          <a:bodyPr/>
          <a:lstStyle/>
          <a:p>
            <a:pPr marL="0" indent="0">
              <a:buFont typeface="+mj-lt"/>
              <a:buNone/>
            </a:pPr>
            <a:r>
              <a:rPr lang="en-US" dirty="0"/>
              <a:t>We can add screenshots here</a:t>
            </a:r>
          </a:p>
          <a:p>
            <a:pPr marL="0" indent="0">
              <a:buFont typeface="+mj-lt"/>
              <a:buNone/>
            </a:pPr>
            <a:endParaRPr lang="en-US" dirty="0"/>
          </a:p>
          <a:p>
            <a:pPr marL="0" indent="0">
              <a:buFont typeface="+mj-lt"/>
              <a:buNone/>
            </a:pPr>
            <a:r>
              <a:rPr lang="en-US" b="1" dirty="0"/>
              <a:t>-- Rework the visual of slide 5</a:t>
            </a:r>
          </a:p>
        </p:txBody>
      </p:sp>
      <p:sp>
        <p:nvSpPr>
          <p:cNvPr id="4" name="Slide Number Placeholder 3">
            <a:extLst>
              <a:ext uri="{FF2B5EF4-FFF2-40B4-BE49-F238E27FC236}">
                <a16:creationId xmlns:a16="http://schemas.microsoft.com/office/drawing/2014/main" id="{1AEEEA5A-02DB-4DA6-FD8A-D410BAAD4968}"/>
              </a:ext>
            </a:extLst>
          </p:cNvPr>
          <p:cNvSpPr>
            <a:spLocks noGrp="1"/>
          </p:cNvSpPr>
          <p:nvPr>
            <p:ph type="sldNum" sz="quarter" idx="5"/>
          </p:nvPr>
        </p:nvSpPr>
        <p:spPr/>
        <p:txBody>
          <a:bodyPr/>
          <a:lstStyle/>
          <a:p>
            <a:fld id="{F6748D67-2A12-4317-91B0-57D0E3C91F14}" type="slidenum">
              <a:rPr lang="en-US" smtClean="0"/>
              <a:pPr/>
              <a:t>8</a:t>
            </a:fld>
            <a:endParaRPr lang="en-US" dirty="0"/>
          </a:p>
        </p:txBody>
      </p:sp>
    </p:spTree>
    <p:extLst>
      <p:ext uri="{BB962C8B-B14F-4D97-AF65-F5344CB8AC3E}">
        <p14:creationId xmlns:p14="http://schemas.microsoft.com/office/powerpoint/2010/main" val="6992166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t>For the messaging/title for each feature:</a:t>
            </a:r>
          </a:p>
          <a:p>
            <a:pPr marL="685800" lvl="1" indent="-228600">
              <a:buAutoNum type="arabicPeriod"/>
            </a:pPr>
            <a:r>
              <a:rPr lang="en-US"/>
              <a:t>What feature are we talking about? (automated scheduling) – Advantage – What benefit/outcome it drives to the customers?</a:t>
            </a:r>
          </a:p>
          <a:p>
            <a:pPr marL="228600" indent="-228600">
              <a:buAutoNum type="arabicPeriod"/>
            </a:pPr>
            <a:r>
              <a:rPr lang="en-US"/>
              <a:t>Visual rework</a:t>
            </a:r>
          </a:p>
        </p:txBody>
      </p:sp>
      <p:sp>
        <p:nvSpPr>
          <p:cNvPr id="4" name="Slide Number Placeholder 3"/>
          <p:cNvSpPr>
            <a:spLocks noGrp="1"/>
          </p:cNvSpPr>
          <p:nvPr>
            <p:ph type="sldNum" sz="quarter" idx="5"/>
          </p:nvPr>
        </p:nvSpPr>
        <p:spPr/>
        <p:txBody>
          <a:bodyPr/>
          <a:lstStyle/>
          <a:p>
            <a:fld id="{F6748D67-2A12-4317-91B0-57D0E3C91F14}" type="slidenum">
              <a:rPr lang="en-US" smtClean="0"/>
              <a:pPr/>
              <a:t>9</a:t>
            </a:fld>
            <a:endParaRPr lang="en-US"/>
          </a:p>
        </p:txBody>
      </p:sp>
    </p:spTree>
    <p:extLst>
      <p:ext uri="{BB962C8B-B14F-4D97-AF65-F5344CB8AC3E}">
        <p14:creationId xmlns:p14="http://schemas.microsoft.com/office/powerpoint/2010/main" val="974473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A593-2B36-2870-0337-A9CB615F6E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301C6C-3D8C-D526-154F-649618CD6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ECEDB8-4BDD-A609-A890-A17F9C2F2012}"/>
              </a:ext>
            </a:extLst>
          </p:cNvPr>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a:extLst>
              <a:ext uri="{FF2B5EF4-FFF2-40B4-BE49-F238E27FC236}">
                <a16:creationId xmlns:a16="http://schemas.microsoft.com/office/drawing/2014/main" id="{C0530F0F-0D84-6324-9FA4-5E3BBF80F5D4}"/>
              </a:ext>
            </a:extLst>
          </p:cNvPr>
          <p:cNvSpPr>
            <a:spLocks noGrp="1"/>
          </p:cNvSpPr>
          <p:nvPr>
            <p:ph type="sldNum" sz="quarter" idx="5"/>
          </p:nvPr>
        </p:nvSpPr>
        <p:spPr/>
        <p:txBody>
          <a:bodyPr/>
          <a:lstStyle/>
          <a:p>
            <a:fld id="{F6748D67-2A12-4317-91B0-57D0E3C91F14}" type="slidenum">
              <a:rPr lang="en-US" smtClean="0"/>
              <a:pPr/>
              <a:t>11</a:t>
            </a:fld>
            <a:endParaRPr lang="en-US" dirty="0"/>
          </a:p>
        </p:txBody>
      </p:sp>
    </p:spTree>
    <p:extLst>
      <p:ext uri="{BB962C8B-B14F-4D97-AF65-F5344CB8AC3E}">
        <p14:creationId xmlns:p14="http://schemas.microsoft.com/office/powerpoint/2010/main" val="400924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92D2D-BA73-1AD3-3644-2C5F8469D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677F8-E4A3-52F8-D945-D9B2F4C8C5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7C21A1-5851-1335-C760-90D88833E885}"/>
              </a:ext>
            </a:extLst>
          </p:cNvPr>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a:extLst>
              <a:ext uri="{FF2B5EF4-FFF2-40B4-BE49-F238E27FC236}">
                <a16:creationId xmlns:a16="http://schemas.microsoft.com/office/drawing/2014/main" id="{BC54C8A3-3C45-4327-7B9A-AD84ACAFF868}"/>
              </a:ext>
            </a:extLst>
          </p:cNvPr>
          <p:cNvSpPr>
            <a:spLocks noGrp="1"/>
          </p:cNvSpPr>
          <p:nvPr>
            <p:ph type="sldNum" sz="quarter" idx="5"/>
          </p:nvPr>
        </p:nvSpPr>
        <p:spPr/>
        <p:txBody>
          <a:bodyPr/>
          <a:lstStyle/>
          <a:p>
            <a:fld id="{F6748D67-2A12-4317-91B0-57D0E3C91F14}" type="slidenum">
              <a:rPr lang="en-US" smtClean="0"/>
              <a:pPr/>
              <a:t>12</a:t>
            </a:fld>
            <a:endParaRPr lang="en-US" dirty="0"/>
          </a:p>
        </p:txBody>
      </p:sp>
    </p:spTree>
    <p:extLst>
      <p:ext uri="{BB962C8B-B14F-4D97-AF65-F5344CB8AC3E}">
        <p14:creationId xmlns:p14="http://schemas.microsoft.com/office/powerpoint/2010/main" val="999581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FD36A-A1F5-A4BE-1A26-E58A6C6B22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311CF-AD55-BABF-2852-A93E61D41F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8DC7B-ECE7-BD19-205A-14C0A0603D32}"/>
              </a:ext>
            </a:extLst>
          </p:cNvPr>
          <p:cNvSpPr>
            <a:spLocks noGrp="1"/>
          </p:cNvSpPr>
          <p:nvPr>
            <p:ph type="body" idx="1"/>
          </p:nvPr>
        </p:nvSpPr>
        <p:spPr/>
        <p:txBody>
          <a:bodyPr/>
          <a:lstStyle/>
          <a:p>
            <a:pPr marL="228600" indent="-228600">
              <a:buAutoNum type="arabicPeriod"/>
            </a:pPr>
            <a:r>
              <a:rPr lang="en-US" dirty="0"/>
              <a:t>For the messaging/title for each feature:</a:t>
            </a:r>
          </a:p>
          <a:p>
            <a:pPr marL="685800" lvl="1" indent="-228600">
              <a:buAutoNum type="arabicPeriod"/>
            </a:pPr>
            <a:r>
              <a:rPr lang="en-US" dirty="0"/>
              <a:t>What feature are we talking about? (automated scheduling) – Advantage – What benefit/outcome it drives to the customers?</a:t>
            </a:r>
          </a:p>
          <a:p>
            <a:pPr marL="228600" indent="-228600">
              <a:buAutoNum type="arabicPeriod"/>
            </a:pPr>
            <a:r>
              <a:rPr lang="en-US" dirty="0"/>
              <a:t>Visual rework</a:t>
            </a:r>
          </a:p>
        </p:txBody>
      </p:sp>
      <p:sp>
        <p:nvSpPr>
          <p:cNvPr id="4" name="Slide Number Placeholder 3">
            <a:extLst>
              <a:ext uri="{FF2B5EF4-FFF2-40B4-BE49-F238E27FC236}">
                <a16:creationId xmlns:a16="http://schemas.microsoft.com/office/drawing/2014/main" id="{036ACFB6-D2A7-C18F-BCA8-E604F50E7D4B}"/>
              </a:ext>
            </a:extLst>
          </p:cNvPr>
          <p:cNvSpPr>
            <a:spLocks noGrp="1"/>
          </p:cNvSpPr>
          <p:nvPr>
            <p:ph type="sldNum" sz="quarter" idx="5"/>
          </p:nvPr>
        </p:nvSpPr>
        <p:spPr/>
        <p:txBody>
          <a:bodyPr/>
          <a:lstStyle/>
          <a:p>
            <a:fld id="{F6748D67-2A12-4317-91B0-57D0E3C91F14}" type="slidenum">
              <a:rPr lang="en-US" smtClean="0"/>
              <a:pPr/>
              <a:t>13</a:t>
            </a:fld>
            <a:endParaRPr lang="en-US" dirty="0"/>
          </a:p>
        </p:txBody>
      </p:sp>
    </p:spTree>
    <p:extLst>
      <p:ext uri="{BB962C8B-B14F-4D97-AF65-F5344CB8AC3E}">
        <p14:creationId xmlns:p14="http://schemas.microsoft.com/office/powerpoint/2010/main" val="1390536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dirty="0">
                <a:solidFill>
                  <a:srgbClr val="1C1D3B"/>
                </a:solidFill>
                <a:latin typeface="Helvetica" pitchFamily="2" charset="0"/>
                <a:cs typeface="Sora" pitchFamily="2" charset="0"/>
              </a:rPr>
              <a:t>The presentation title will come here</a:t>
            </a:r>
          </a:p>
          <a:p>
            <a:r>
              <a:rPr lang="en-US" sz="4400" b="1" dirty="0">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245109753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172946242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6843542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70318457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24417224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42624532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12444828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593303"/>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16071019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37410" y="6474933"/>
            <a:ext cx="1149441" cy="247433"/>
          </a:xfrm>
          <a:prstGeom prst="rect">
            <a:avLst/>
          </a:prstGeom>
        </p:spPr>
      </p:pic>
    </p:spTree>
    <p:extLst>
      <p:ext uri="{BB962C8B-B14F-4D97-AF65-F5344CB8AC3E}">
        <p14:creationId xmlns:p14="http://schemas.microsoft.com/office/powerpoint/2010/main" val="1965218264"/>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387005560"/>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2208295003"/>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endParaRPr lang="en-US"/>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First &amp; Last Name</a:t>
            </a:r>
          </a:p>
          <a:p>
            <a:pPr lvl="0"/>
            <a:r>
              <a:rPr lang="en-US" dirty="0"/>
              <a:t>Title</a:t>
            </a:r>
          </a:p>
          <a:p>
            <a:pPr lvl="0"/>
            <a:r>
              <a:rPr lang="en-US" dirty="0"/>
              <a:t>P xxx-xxx-xxx</a:t>
            </a:r>
          </a:p>
          <a:p>
            <a:pPr lvl="0"/>
            <a:r>
              <a:rPr lang="en-US" dirty="0"/>
              <a:t>E </a:t>
            </a:r>
            <a:r>
              <a:rPr lang="en-US" dirty="0" err="1"/>
              <a:t>xxx@auritas.com</a:t>
            </a:r>
            <a:endParaRPr lang="en-US" dirty="0"/>
          </a:p>
          <a:p>
            <a:pPr lvl="0"/>
            <a:endParaRPr lang="en-US" dirty="0"/>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dirty="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419526851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3181678389"/>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1C01BB0-F860-3080-1063-967606D7A67E}"/>
              </a:ext>
            </a:extLst>
          </p:cNvPr>
          <p:cNvSpPr/>
          <p:nvPr userDrawn="1"/>
        </p:nvSpPr>
        <p:spPr>
          <a:xfrm>
            <a:off x="7703993" y="0"/>
            <a:ext cx="4488007"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Helvetica" pitchFamily="2" charset="0"/>
            </a:endParaRPr>
          </a:p>
        </p:txBody>
      </p:sp>
      <p:sp>
        <p:nvSpPr>
          <p:cNvPr id="7" name="Rectangle 6">
            <a:extLst>
              <a:ext uri="{FF2B5EF4-FFF2-40B4-BE49-F238E27FC236}">
                <a16:creationId xmlns:a16="http://schemas.microsoft.com/office/drawing/2014/main" id="{2B18E1CD-6EC9-F740-28C6-D7280E06C025}"/>
              </a:ext>
            </a:extLst>
          </p:cNvPr>
          <p:cNvSpPr/>
          <p:nvPr userDrawn="1"/>
        </p:nvSpPr>
        <p:spPr>
          <a:xfrm>
            <a:off x="9522544" y="1604591"/>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Helvetica" pitchFamily="2" charset="0"/>
            </a:endParaRPr>
          </a:p>
        </p:txBody>
      </p:sp>
      <p:sp>
        <p:nvSpPr>
          <p:cNvPr id="17" name="Picture Placeholder 16">
            <a:extLst>
              <a:ext uri="{FF2B5EF4-FFF2-40B4-BE49-F238E27FC236}">
                <a16:creationId xmlns:a16="http://schemas.microsoft.com/office/drawing/2014/main" id="{D9466D80-F2AA-F04F-D232-70E3D08EE9CA}"/>
              </a:ext>
            </a:extLst>
          </p:cNvPr>
          <p:cNvSpPr>
            <a:spLocks noGrp="1"/>
          </p:cNvSpPr>
          <p:nvPr>
            <p:ph type="pic" sz="quarter" idx="13"/>
          </p:nvPr>
        </p:nvSpPr>
        <p:spPr>
          <a:xfrm>
            <a:off x="7703993" y="1753435"/>
            <a:ext cx="3421207" cy="5105400"/>
          </a:xfrm>
        </p:spPr>
        <p:txBody>
          <a:bodyPr/>
          <a:lstStyle/>
          <a:p>
            <a:endParaRPr lang="en-US"/>
          </a:p>
        </p:txBody>
      </p:sp>
      <p:sp>
        <p:nvSpPr>
          <p:cNvPr id="20" name="Text Placeholder 60">
            <a:extLst>
              <a:ext uri="{FF2B5EF4-FFF2-40B4-BE49-F238E27FC236}">
                <a16:creationId xmlns:a16="http://schemas.microsoft.com/office/drawing/2014/main" id="{3CC09356-9433-B752-5F1D-FE96E0C2D61C}"/>
              </a:ext>
            </a:extLst>
          </p:cNvPr>
          <p:cNvSpPr>
            <a:spLocks noGrp="1"/>
          </p:cNvSpPr>
          <p:nvPr>
            <p:ph type="body" sz="quarter" idx="12" hasCustomPrompt="1"/>
          </p:nvPr>
        </p:nvSpPr>
        <p:spPr>
          <a:xfrm>
            <a:off x="609600" y="584200"/>
            <a:ext cx="6527188" cy="670188"/>
          </a:xfrm>
          <a:prstGeom prst="rect">
            <a:avLst/>
          </a:prstGeom>
        </p:spPr>
        <p:txBody>
          <a:bodyPr>
            <a:normAutofit/>
          </a:bodyPr>
          <a:lstStyle>
            <a:lvl1pPr marL="0" indent="0">
              <a:lnSpc>
                <a:spcPct val="100000"/>
              </a:lnSpc>
              <a:buClr>
                <a:schemeClr val="accent2"/>
              </a:buClr>
              <a:buFont typeface="Arial" panose="020B0604020202020204" pitchFamily="34" charset="0"/>
              <a:buNone/>
              <a:defRPr sz="2933"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sp>
        <p:nvSpPr>
          <p:cNvPr id="21" name="Rectangle 20">
            <a:extLst>
              <a:ext uri="{FF2B5EF4-FFF2-40B4-BE49-F238E27FC236}">
                <a16:creationId xmlns:a16="http://schemas.microsoft.com/office/drawing/2014/main" id="{F58E2AF6-3976-E862-2BD0-98FFDF217AD0}"/>
              </a:ext>
            </a:extLst>
          </p:cNvPr>
          <p:cNvSpPr/>
          <p:nvPr userDrawn="1"/>
        </p:nvSpPr>
        <p:spPr>
          <a:xfrm>
            <a:off x="1" y="376609"/>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itchFamily="2" charset="0"/>
            </a:endParaRPr>
          </a:p>
        </p:txBody>
      </p:sp>
      <p:sp>
        <p:nvSpPr>
          <p:cNvPr id="22" name="Text Placeholder 60">
            <a:extLst>
              <a:ext uri="{FF2B5EF4-FFF2-40B4-BE49-F238E27FC236}">
                <a16:creationId xmlns:a16="http://schemas.microsoft.com/office/drawing/2014/main" id="{08F02AEC-3B11-DB84-2E27-217D8E2F2CF0}"/>
              </a:ext>
            </a:extLst>
          </p:cNvPr>
          <p:cNvSpPr>
            <a:spLocks noGrp="1"/>
          </p:cNvSpPr>
          <p:nvPr>
            <p:ph type="body" sz="quarter" idx="14" hasCustomPrompt="1"/>
          </p:nvPr>
        </p:nvSpPr>
        <p:spPr>
          <a:xfrm>
            <a:off x="10820400" y="127000"/>
            <a:ext cx="1270001" cy="249609"/>
          </a:xfrm>
          <a:prstGeom prst="rect">
            <a:avLst/>
          </a:prstGeom>
          <a:solidFill>
            <a:srgbClr val="D8011A"/>
          </a:solidFill>
        </p:spPr>
        <p:txBody>
          <a:bodyPr anchor="ctr">
            <a:normAutofit/>
          </a:bodyPr>
          <a:lstStyle>
            <a:lvl1pPr marL="0" indent="0">
              <a:lnSpc>
                <a:spcPct val="100000"/>
              </a:lnSpc>
              <a:buClr>
                <a:schemeClr val="accent2"/>
              </a:buClr>
              <a:buFont typeface="Arial" panose="020B0604020202020204" pitchFamily="34" charset="0"/>
              <a:buNone/>
              <a:defRPr sz="1067" b="1">
                <a:solidFill>
                  <a:schemeClr val="bg1"/>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spTree>
    <p:extLst>
      <p:ext uri="{BB962C8B-B14F-4D97-AF65-F5344CB8AC3E}">
        <p14:creationId xmlns:p14="http://schemas.microsoft.com/office/powerpoint/2010/main" val="357799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4101423"/>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7.png"/><Relationship Id="rId7" Type="http://schemas.microsoft.com/office/2007/relationships/hdphoto" Target="../media/hdphoto1.wdp"/><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sv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svg"/><Relationship Id="rId21" Type="http://schemas.openxmlformats.org/officeDocument/2006/relationships/image" Target="../media/image36.png"/><Relationship Id="rId7" Type="http://schemas.openxmlformats.org/officeDocument/2006/relationships/image" Target="../media/image22.svg"/><Relationship Id="rId12" Type="http://schemas.openxmlformats.org/officeDocument/2006/relationships/image" Target="../media/image27.sv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image" Target="../media/image17.sv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4.xml"/><Relationship Id="rId6" Type="http://schemas.openxmlformats.org/officeDocument/2006/relationships/image" Target="../media/image21.svg"/><Relationship Id="rId11" Type="http://schemas.openxmlformats.org/officeDocument/2006/relationships/image" Target="../media/image26.svg"/><Relationship Id="rId24" Type="http://schemas.openxmlformats.org/officeDocument/2006/relationships/image" Target="../media/image39.png"/><Relationship Id="rId5" Type="http://schemas.openxmlformats.org/officeDocument/2006/relationships/image" Target="../media/image20.sv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svg"/><Relationship Id="rId9" Type="http://schemas.openxmlformats.org/officeDocument/2006/relationships/image" Target="../media/image24.sv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s>
</file>

<file path=ppt/slides/_rels/slide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s>
</file>

<file path=ppt/slides/_rels/slide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image" Target="../media/image51.svg"/></Relationships>
</file>

<file path=ppt/slides/_rels/slide9.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4.svg"/><Relationship Id="rId7" Type="http://schemas.openxmlformats.org/officeDocument/2006/relationships/image" Target="../media/image57.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46.svg"/><Relationship Id="rId5" Type="http://schemas.openxmlformats.org/officeDocument/2006/relationships/image" Target="../media/image56.svg"/><Relationship Id="rId4" Type="http://schemas.openxmlformats.org/officeDocument/2006/relationships/image" Target="../media/image55.svg"/></Relationships>
</file>

<file path=ppt/slides/_rels/slide10.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68.png"/><Relationship Id="rId4" Type="http://schemas.openxmlformats.org/officeDocument/2006/relationships/image" Target="../media/image67.png"/></Relationships>
</file>

<file path=ppt/slides/_rels/slide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4.sv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64A3C2-4294-44C2-9DB3-9B04A7E7779D}"/>
              </a:ext>
            </a:extLst>
          </p:cNvPr>
          <p:cNvSpPr>
            <a:spLocks noGrp="1"/>
          </p:cNvSpPr>
          <p:nvPr>
            <p:ph type="body" sz="quarter" idx="12"/>
          </p:nvPr>
        </p:nvSpPr>
        <p:spPr>
          <a:xfrm>
            <a:off x="4760181" y="2951749"/>
            <a:ext cx="6802279" cy="2516199"/>
          </a:xfrm>
        </p:spPr>
        <p:txBody>
          <a:bodyPr>
            <a:normAutofit/>
          </a:bodyPr>
          <a:lstStyle/>
          <a:p>
            <a:r>
              <a:rPr lang="en-US" sz="4400" dirty="0">
                <a:solidFill>
                  <a:schemeClr val="accent3"/>
                </a:solidFill>
                <a:cs typeface="+mn-cs"/>
              </a:rPr>
              <a:t>Multi-system Decommissioning &amp; Retention Tool</a:t>
            </a:r>
            <a:endParaRPr lang="en-US" sz="1400" dirty="0">
              <a:solidFill>
                <a:schemeClr val="accent3"/>
              </a:solidFill>
            </a:endParaRPr>
          </a:p>
        </p:txBody>
      </p:sp>
      <p:pic>
        <p:nvPicPr>
          <p:cNvPr id="11" name="Picture 10" descr="Blue text on a black background&#10;&#10;AI-generated content may be incorrect.">
            <a:extLst>
              <a:ext uri="{FF2B5EF4-FFF2-40B4-BE49-F238E27FC236}">
                <a16:creationId xmlns:a16="http://schemas.microsoft.com/office/drawing/2014/main" id="{6C87CE1C-416A-237E-D33A-B7FD5935D8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60181" y="1889395"/>
            <a:ext cx="2531870" cy="860586"/>
          </a:xfrm>
          <a:prstGeom prst="rect">
            <a:avLst/>
          </a:prstGeom>
        </p:spPr>
      </p:pic>
    </p:spTree>
    <p:extLst>
      <p:ext uri="{BB962C8B-B14F-4D97-AF65-F5344CB8AC3E}">
        <p14:creationId xmlns:p14="http://schemas.microsoft.com/office/powerpoint/2010/main" val="4029629055"/>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7C7DF-3011-7016-AAC9-97948420D2A1}"/>
            </a:ext>
          </a:extLst>
        </p:cNvPr>
        <p:cNvGrpSpPr/>
        <p:nvPr/>
      </p:nvGrpSpPr>
      <p:grpSpPr>
        <a:xfrm>
          <a:off x="0" y="0"/>
          <a:ext cx="0" cy="0"/>
          <a:chOff x="0" y="0"/>
          <a:chExt cx="0" cy="0"/>
        </a:xfrm>
      </p:grpSpPr>
      <p:sp>
        <p:nvSpPr>
          <p:cNvPr id="1057" name="Rectangle 1056">
            <a:extLst>
              <a:ext uri="{FF2B5EF4-FFF2-40B4-BE49-F238E27FC236}">
                <a16:creationId xmlns:a16="http://schemas.microsoft.com/office/drawing/2014/main" id="{79F4B073-995A-0AF7-5D1B-6C38C3D7DF40}"/>
              </a:ext>
            </a:extLst>
          </p:cNvPr>
          <p:cNvSpPr/>
          <p:nvPr/>
        </p:nvSpPr>
        <p:spPr>
          <a:xfrm>
            <a:off x="0" y="6193226"/>
            <a:ext cx="12192001" cy="6795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9" name="Group 8">
            <a:extLst>
              <a:ext uri="{FF2B5EF4-FFF2-40B4-BE49-F238E27FC236}">
                <a16:creationId xmlns:a16="http://schemas.microsoft.com/office/drawing/2014/main" id="{9CFDE682-B53B-232C-3F36-0761BD61A133}"/>
              </a:ext>
            </a:extLst>
          </p:cNvPr>
          <p:cNvGrpSpPr/>
          <p:nvPr/>
        </p:nvGrpSpPr>
        <p:grpSpPr>
          <a:xfrm>
            <a:off x="-1013" y="-13276"/>
            <a:ext cx="12202988" cy="1890595"/>
            <a:chOff x="-10988" y="-29259"/>
            <a:chExt cx="12202988" cy="1890595"/>
          </a:xfrm>
        </p:grpSpPr>
        <p:grpSp>
          <p:nvGrpSpPr>
            <p:cNvPr id="4" name="Group 3">
              <a:extLst>
                <a:ext uri="{FF2B5EF4-FFF2-40B4-BE49-F238E27FC236}">
                  <a16:creationId xmlns:a16="http://schemas.microsoft.com/office/drawing/2014/main" id="{5EB3C6A6-E89F-8695-BEF5-46ADE4B33816}"/>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24CD7C95-DBF2-3BE8-D29A-6FEBD8194BF4}"/>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E5E509D1-3B84-AC56-EAC1-6216C9E6473E}"/>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79737E1-BF12-0E71-6505-6124B11597D4}"/>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5B9EEE5-5764-D7B7-4CA4-A15082A25AE2}"/>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C84701CF-F496-3C4B-E58A-9BD38F85E01E}"/>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551B239D-2D92-8F80-C74E-219DCC25F219}"/>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9" name="Straight Connector 48">
            <a:extLst>
              <a:ext uri="{FF2B5EF4-FFF2-40B4-BE49-F238E27FC236}">
                <a16:creationId xmlns:a16="http://schemas.microsoft.com/office/drawing/2014/main" id="{8F4CF537-E622-06F6-3830-609855E28416}"/>
              </a:ext>
            </a:extLst>
          </p:cNvPr>
          <p:cNvCxnSpPr>
            <a:cxnSpLocks/>
          </p:cNvCxnSpPr>
          <p:nvPr/>
        </p:nvCxnSpPr>
        <p:spPr>
          <a:xfrm>
            <a:off x="4200437" y="407634"/>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7A31FF7C-ED60-B74B-CF1F-FC38473D87BF}"/>
              </a:ext>
            </a:extLst>
          </p:cNvPr>
          <p:cNvSpPr txBox="1"/>
          <p:nvPr/>
        </p:nvSpPr>
        <p:spPr>
          <a:xfrm>
            <a:off x="4695777"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828398BC-B0CB-C3F1-4B26-902354B2E586}"/>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E7DB5289-9597-1D65-4E83-7F0DEBB04C7A}"/>
              </a:ext>
            </a:extLst>
          </p:cNvPr>
          <p:cNvSpPr txBox="1"/>
          <p:nvPr/>
        </p:nvSpPr>
        <p:spPr>
          <a:xfrm>
            <a:off x="6527826" y="584135"/>
            <a:ext cx="1326950"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1E2191F4-F2FC-5710-0DA2-0FA89B2CBF92}"/>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TB of Data</a:t>
            </a:r>
          </a:p>
          <a:p>
            <a:pPr algn="ctr"/>
            <a:r>
              <a:rPr lang="en-US" sz="120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3E56E44F-B50A-1F45-E74B-AFC704CF6972}"/>
              </a:ext>
            </a:extLst>
          </p:cNvPr>
          <p:cNvSpPr txBox="1"/>
          <p:nvPr/>
        </p:nvSpPr>
        <p:spPr>
          <a:xfrm>
            <a:off x="8491432"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25 Yrs</a:t>
            </a:r>
          </a:p>
        </p:txBody>
      </p:sp>
      <p:sp>
        <p:nvSpPr>
          <p:cNvPr id="55" name="TextBox 28">
            <a:extLst>
              <a:ext uri="{FF2B5EF4-FFF2-40B4-BE49-F238E27FC236}">
                <a16:creationId xmlns:a16="http://schemas.microsoft.com/office/drawing/2014/main" id="{94F73FC2-7485-BE05-F8AE-2DB4B8B35206}"/>
              </a:ext>
            </a:extLst>
          </p:cNvPr>
          <p:cNvSpPr txBox="1"/>
          <p:nvPr/>
        </p:nvSpPr>
        <p:spPr>
          <a:xfrm>
            <a:off x="8428989" y="898227"/>
            <a:ext cx="1249189"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Transforming Companies</a:t>
            </a:r>
          </a:p>
        </p:txBody>
      </p:sp>
      <p:sp>
        <p:nvSpPr>
          <p:cNvPr id="56" name="TextBox 28">
            <a:extLst>
              <a:ext uri="{FF2B5EF4-FFF2-40B4-BE49-F238E27FC236}">
                <a16:creationId xmlns:a16="http://schemas.microsoft.com/office/drawing/2014/main" id="{DB996FAC-4B68-A4A0-2695-AEB648A939D4}"/>
              </a:ext>
            </a:extLst>
          </p:cNvPr>
          <p:cNvSpPr txBox="1"/>
          <p:nvPr/>
        </p:nvSpPr>
        <p:spPr>
          <a:xfrm>
            <a:off x="10317984" y="584135"/>
            <a:ext cx="1124303" cy="398528"/>
          </a:xfrm>
          <a:prstGeom prst="rect">
            <a:avLst/>
          </a:prstGeom>
        </p:spPr>
        <p:txBody>
          <a:bodyPr wrap="square" lIns="0" tIns="0" rIns="0" bIns="0" rtlCol="0" anchor="ctr">
            <a:noAutofit/>
          </a:bodyPr>
          <a:lstStyle/>
          <a:p>
            <a:pPr algn="ctr">
              <a:lnSpc>
                <a:spcPts val="1773"/>
              </a:lnSpc>
            </a:pPr>
            <a:r>
              <a:rPr lang="en-US" sz="2800" b="1">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82865FE4-50BA-80C6-4587-7B5F8C25CFB0}"/>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A3C69182-76B8-AD76-1C19-7530391EEDC1}"/>
              </a:ext>
            </a:extLst>
          </p:cNvPr>
          <p:cNvSpPr txBox="1"/>
          <p:nvPr/>
        </p:nvSpPr>
        <p:spPr>
          <a:xfrm>
            <a:off x="308386" y="1237687"/>
            <a:ext cx="3501614" cy="253916"/>
          </a:xfrm>
          <a:prstGeom prst="rect">
            <a:avLst/>
          </a:prstGeom>
          <a:noFill/>
        </p:spPr>
        <p:txBody>
          <a:bodyPr wrap="square">
            <a:spAutoFit/>
          </a:bodyPr>
          <a:lstStyle/>
          <a:p>
            <a:pPr algn="ctr"/>
            <a:r>
              <a:rPr lang="en-US" sz="1050" b="1">
                <a:solidFill>
                  <a:schemeClr val="bg1"/>
                </a:solidFill>
                <a:latin typeface="Helvetica" pitchFamily="2" charset="0"/>
              </a:rPr>
              <a:t>Driving Innovation, Empowering Transformations.</a:t>
            </a:r>
          </a:p>
        </p:txBody>
      </p:sp>
      <p:pic>
        <p:nvPicPr>
          <p:cNvPr id="17" name="Picture 16" descr="A black background with white text&#10;&#10;AI-generated content may be incorrect.">
            <a:extLst>
              <a:ext uri="{FF2B5EF4-FFF2-40B4-BE49-F238E27FC236}">
                <a16:creationId xmlns:a16="http://schemas.microsoft.com/office/drawing/2014/main" id="{4B3F3F0B-BB43-101E-717D-042A3B4251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503" y="193514"/>
            <a:ext cx="3609393" cy="1158805"/>
          </a:xfrm>
          <a:prstGeom prst="rect">
            <a:avLst/>
          </a:prstGeom>
        </p:spPr>
      </p:pic>
      <p:sp>
        <p:nvSpPr>
          <p:cNvPr id="6" name="TextBox 10">
            <a:extLst>
              <a:ext uri="{FF2B5EF4-FFF2-40B4-BE49-F238E27FC236}">
                <a16:creationId xmlns:a16="http://schemas.microsoft.com/office/drawing/2014/main" id="{BFC94E88-9E47-9FA8-995F-CD36842B6567}"/>
              </a:ext>
            </a:extLst>
          </p:cNvPr>
          <p:cNvSpPr txBox="1"/>
          <p:nvPr/>
        </p:nvSpPr>
        <p:spPr>
          <a:xfrm>
            <a:off x="522114" y="3884821"/>
            <a:ext cx="2572431"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Rightsizing/Archiving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ASSIST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ILM</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Decommissioning</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Data GUARD by Auritas </a:t>
            </a:r>
          </a:p>
        </p:txBody>
      </p:sp>
      <p:sp>
        <p:nvSpPr>
          <p:cNvPr id="15" name="TextBox 11">
            <a:extLst>
              <a:ext uri="{FF2B5EF4-FFF2-40B4-BE49-F238E27FC236}">
                <a16:creationId xmlns:a16="http://schemas.microsoft.com/office/drawing/2014/main" id="{2DE02D2A-2415-6F09-32DC-758AA30FF795}"/>
              </a:ext>
            </a:extLst>
          </p:cNvPr>
          <p:cNvSpPr txBox="1"/>
          <p:nvPr/>
        </p:nvSpPr>
        <p:spPr>
          <a:xfrm>
            <a:off x="9271427" y="3889183"/>
            <a:ext cx="2602045" cy="1498872"/>
          </a:xfrm>
          <a:prstGeom prst="rect">
            <a:avLst/>
          </a:prstGeom>
        </p:spPr>
        <p:txBody>
          <a:bodyPr wrap="square" lIns="0" tIns="0" rIns="0" bIns="0" rtlCol="0" anchor="t">
            <a:spAutoFit/>
          </a:bodyPr>
          <a:lstStyle/>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Invoice Management</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Ariba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Intelligent Accrual</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ESG reporting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Vertex </a:t>
            </a:r>
          </a:p>
          <a:p>
            <a:pPr marL="292432"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Vistex</a:t>
            </a:r>
          </a:p>
        </p:txBody>
      </p:sp>
      <p:sp>
        <p:nvSpPr>
          <p:cNvPr id="16" name="TextBox 12">
            <a:extLst>
              <a:ext uri="{FF2B5EF4-FFF2-40B4-BE49-F238E27FC236}">
                <a16:creationId xmlns:a16="http://schemas.microsoft.com/office/drawing/2014/main" id="{7A7153FD-A14B-4F0E-E551-569431DE41D4}"/>
              </a:ext>
            </a:extLst>
          </p:cNvPr>
          <p:cNvSpPr txBox="1"/>
          <p:nvPr/>
        </p:nvSpPr>
        <p:spPr>
          <a:xfrm>
            <a:off x="6301460" y="3884565"/>
            <a:ext cx="2513293" cy="1244956"/>
          </a:xfrm>
          <a:prstGeom prst="rect">
            <a:avLst/>
          </a:prstGeom>
        </p:spPr>
        <p:txBody>
          <a:bodyPr wrap="square"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OpenText for SAP Solutions</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Extended ECM</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Document Presentment</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DMS+ by Auritas</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Auritas Storage Manager</a:t>
            </a:r>
          </a:p>
        </p:txBody>
      </p:sp>
      <p:sp>
        <p:nvSpPr>
          <p:cNvPr id="28" name="TextBox 17">
            <a:extLst>
              <a:ext uri="{FF2B5EF4-FFF2-40B4-BE49-F238E27FC236}">
                <a16:creationId xmlns:a16="http://schemas.microsoft.com/office/drawing/2014/main" id="{B3704F1C-A990-59FF-AD53-E77941CCB907}"/>
              </a:ext>
            </a:extLst>
          </p:cNvPr>
          <p:cNvSpPr txBox="1"/>
          <p:nvPr/>
        </p:nvSpPr>
        <p:spPr>
          <a:xfrm>
            <a:off x="518984" y="2661756"/>
            <a:ext cx="1901411" cy="467692"/>
          </a:xfrm>
          <a:prstGeom prst="rect">
            <a:avLst/>
          </a:prstGeom>
        </p:spPr>
        <p:txBody>
          <a:bodyPr lIns="0" tIns="0" rIns="0" bIns="0" rtlCol="0" anchor="t">
            <a:spAutoFit/>
          </a:bodyPr>
          <a:lstStyle/>
          <a:p>
            <a:pPr>
              <a:lnSpc>
                <a:spcPts val="1767"/>
              </a:lnSpc>
            </a:pPr>
            <a:r>
              <a:rPr lang="en-US" b="1">
                <a:solidFill>
                  <a:srgbClr val="1C1D3B"/>
                </a:solidFill>
                <a:latin typeface="Helvetica" pitchFamily="2" charset="0"/>
                <a:ea typeface="Helvetica Bold"/>
                <a:cs typeface="Helvetica Bold"/>
                <a:sym typeface="Helvetica Bold"/>
              </a:rPr>
              <a:t>Data Volume Management </a:t>
            </a:r>
          </a:p>
        </p:txBody>
      </p:sp>
      <p:sp>
        <p:nvSpPr>
          <p:cNvPr id="29" name="TextBox 18">
            <a:extLst>
              <a:ext uri="{FF2B5EF4-FFF2-40B4-BE49-F238E27FC236}">
                <a16:creationId xmlns:a16="http://schemas.microsoft.com/office/drawing/2014/main" id="{9F06137F-AA5B-E187-C6AD-94DC6426194E}"/>
              </a:ext>
            </a:extLst>
          </p:cNvPr>
          <p:cNvSpPr txBox="1"/>
          <p:nvPr/>
        </p:nvSpPr>
        <p:spPr>
          <a:xfrm>
            <a:off x="518984" y="3181045"/>
            <a:ext cx="2575560"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Reduce size and complexity and control data growth across transactional and legacy SAP environments.</a:t>
            </a:r>
          </a:p>
        </p:txBody>
      </p:sp>
      <p:sp>
        <p:nvSpPr>
          <p:cNvPr id="33" name="TextBox 19">
            <a:extLst>
              <a:ext uri="{FF2B5EF4-FFF2-40B4-BE49-F238E27FC236}">
                <a16:creationId xmlns:a16="http://schemas.microsoft.com/office/drawing/2014/main" id="{8EEAD337-A31C-FDEA-9439-4B8A933C14C6}"/>
              </a:ext>
            </a:extLst>
          </p:cNvPr>
          <p:cNvSpPr txBox="1"/>
          <p:nvPr/>
        </p:nvSpPr>
        <p:spPr>
          <a:xfrm>
            <a:off x="3397346" y="2661500"/>
            <a:ext cx="1795021" cy="467629"/>
          </a:xfrm>
          <a:prstGeom prst="rect">
            <a:avLst/>
          </a:prstGeom>
        </p:spPr>
        <p:txBody>
          <a:bodyPr wrap="square" lIns="0" tIns="0" rIns="0" bIns="0" rtlCol="0" anchor="t">
            <a:spAutoFit/>
          </a:bodyPr>
          <a:lstStyle/>
          <a:p>
            <a:pPr>
              <a:lnSpc>
                <a:spcPts val="1783"/>
              </a:lnSpc>
            </a:pPr>
            <a:r>
              <a:rPr lang="en-US" b="1">
                <a:solidFill>
                  <a:srgbClr val="1C1D3B"/>
                </a:solidFill>
                <a:latin typeface="Helvetica" pitchFamily="2" charset="0"/>
                <a:ea typeface="Helvetica Bold"/>
                <a:cs typeface="Helvetica Bold"/>
                <a:sym typeface="Helvetica Bold"/>
              </a:rPr>
              <a:t>Data Quality Enablement</a:t>
            </a:r>
          </a:p>
        </p:txBody>
      </p:sp>
      <p:sp>
        <p:nvSpPr>
          <p:cNvPr id="48" name="TextBox 20">
            <a:extLst>
              <a:ext uri="{FF2B5EF4-FFF2-40B4-BE49-F238E27FC236}">
                <a16:creationId xmlns:a16="http://schemas.microsoft.com/office/drawing/2014/main" id="{933835E2-8A9D-E536-AEC0-938C778E722B}"/>
              </a:ext>
            </a:extLst>
          </p:cNvPr>
          <p:cNvSpPr txBox="1"/>
          <p:nvPr/>
        </p:nvSpPr>
        <p:spPr>
          <a:xfrm>
            <a:off x="3397348" y="3884565"/>
            <a:ext cx="2194320" cy="1498872"/>
          </a:xfrm>
          <a:prstGeom prst="rect">
            <a:avLst/>
          </a:prstGeom>
        </p:spPr>
        <p:txBody>
          <a:bodyPr lIns="0" tIns="0" rIns="0" bIns="0" rtlCol="0" anchor="t">
            <a:spAutoFit/>
          </a:bodyPr>
          <a:lstStyle/>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Governance</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SAP MDG </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SimpleMDG </a:t>
            </a:r>
          </a:p>
          <a:p>
            <a:pPr marL="292431" lvl="1"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AI-Ready Enterprise Data</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Reltio</a:t>
            </a:r>
          </a:p>
          <a:p>
            <a:pPr marL="597247" lvl="2" indent="-190510">
              <a:lnSpc>
                <a:spcPct val="150000"/>
              </a:lnSpc>
              <a:buFont typeface="Arial" panose="020B0604020202020204" pitchFamily="34" charset="0"/>
              <a:buChar char="•"/>
            </a:pPr>
            <a:r>
              <a:rPr lang="en-US" sz="1100">
                <a:solidFill>
                  <a:srgbClr val="1C1D3B"/>
                </a:solidFill>
                <a:latin typeface="Helvetica" pitchFamily="2" charset="0"/>
                <a:ea typeface="Helvetica"/>
                <a:cs typeface="Helvetica"/>
                <a:sym typeface="Helvetica"/>
              </a:rPr>
              <a:t>Collibra</a:t>
            </a:r>
          </a:p>
        </p:txBody>
      </p:sp>
      <p:sp>
        <p:nvSpPr>
          <p:cNvPr id="58" name="TextBox 21">
            <a:extLst>
              <a:ext uri="{FF2B5EF4-FFF2-40B4-BE49-F238E27FC236}">
                <a16:creationId xmlns:a16="http://schemas.microsoft.com/office/drawing/2014/main" id="{4CDB50F5-16AA-42C0-588D-A1ADD3B52E0A}"/>
              </a:ext>
            </a:extLst>
          </p:cNvPr>
          <p:cNvSpPr txBox="1"/>
          <p:nvPr/>
        </p:nvSpPr>
        <p:spPr>
          <a:xfrm>
            <a:off x="3397347" y="3180789"/>
            <a:ext cx="2490451"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Cleanse, govern, and unify enterprise data to support trusted transactions, analytics, and AI-driven decision-making.</a:t>
            </a:r>
          </a:p>
        </p:txBody>
      </p:sp>
      <p:sp>
        <p:nvSpPr>
          <p:cNvPr id="59" name="TextBox 22">
            <a:extLst>
              <a:ext uri="{FF2B5EF4-FFF2-40B4-BE49-F238E27FC236}">
                <a16:creationId xmlns:a16="http://schemas.microsoft.com/office/drawing/2014/main" id="{C03C1C02-A18C-6718-66DC-C5442306AAA7}"/>
              </a:ext>
            </a:extLst>
          </p:cNvPr>
          <p:cNvSpPr txBox="1"/>
          <p:nvPr/>
        </p:nvSpPr>
        <p:spPr>
          <a:xfrm>
            <a:off x="9266642"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Finance Optimization </a:t>
            </a:r>
          </a:p>
        </p:txBody>
      </p:sp>
      <p:sp>
        <p:nvSpPr>
          <p:cNvPr id="60" name="TextBox 23">
            <a:extLst>
              <a:ext uri="{FF2B5EF4-FFF2-40B4-BE49-F238E27FC236}">
                <a16:creationId xmlns:a16="http://schemas.microsoft.com/office/drawing/2014/main" id="{2E2FAB7D-F7FA-4281-9310-CDCDE7A23C34}"/>
              </a:ext>
            </a:extLst>
          </p:cNvPr>
          <p:cNvSpPr txBox="1"/>
          <p:nvPr/>
        </p:nvSpPr>
        <p:spPr>
          <a:xfrm>
            <a:off x="9266952" y="3180789"/>
            <a:ext cx="2428029"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Automate and optimize AP/AR, invoicing, environmental reporting, tax, and royalty processes and functions.</a:t>
            </a:r>
          </a:p>
        </p:txBody>
      </p:sp>
      <p:sp>
        <p:nvSpPr>
          <p:cNvPr id="61" name="TextBox 24">
            <a:extLst>
              <a:ext uri="{FF2B5EF4-FFF2-40B4-BE49-F238E27FC236}">
                <a16:creationId xmlns:a16="http://schemas.microsoft.com/office/drawing/2014/main" id="{D62B1B55-A7B6-FCB4-8C06-A585E8CD1DCE}"/>
              </a:ext>
            </a:extLst>
          </p:cNvPr>
          <p:cNvSpPr txBox="1"/>
          <p:nvPr/>
        </p:nvSpPr>
        <p:spPr>
          <a:xfrm>
            <a:off x="6301643" y="2661500"/>
            <a:ext cx="1465394" cy="467692"/>
          </a:xfrm>
          <a:prstGeom prst="rect">
            <a:avLst/>
          </a:prstGeom>
        </p:spPr>
        <p:txBody>
          <a:bodyPr lIns="0" tIns="0" rIns="0" bIns="0" rtlCol="0" anchor="t">
            <a:spAutoFit/>
          </a:bodyPr>
          <a:lstStyle/>
          <a:p>
            <a:pPr algn="just">
              <a:lnSpc>
                <a:spcPts val="1767"/>
              </a:lnSpc>
            </a:pPr>
            <a:r>
              <a:rPr lang="en-US" b="1">
                <a:solidFill>
                  <a:srgbClr val="1C1D3B"/>
                </a:solidFill>
                <a:latin typeface="Helvetica" pitchFamily="2" charset="0"/>
                <a:ea typeface="Helvetica Bold"/>
                <a:cs typeface="Helvetica Bold"/>
                <a:sym typeface="Helvetica Bold"/>
              </a:rPr>
              <a:t>Document Management </a:t>
            </a:r>
          </a:p>
        </p:txBody>
      </p:sp>
      <p:sp>
        <p:nvSpPr>
          <p:cNvPr id="62" name="TextBox 25">
            <a:extLst>
              <a:ext uri="{FF2B5EF4-FFF2-40B4-BE49-F238E27FC236}">
                <a16:creationId xmlns:a16="http://schemas.microsoft.com/office/drawing/2014/main" id="{CAAB2B64-B30E-8EC9-10DD-65168C11CE84}"/>
              </a:ext>
            </a:extLst>
          </p:cNvPr>
          <p:cNvSpPr txBox="1"/>
          <p:nvPr/>
        </p:nvSpPr>
        <p:spPr>
          <a:xfrm>
            <a:off x="6301459" y="3180789"/>
            <a:ext cx="2569522" cy="496161"/>
          </a:xfrm>
          <a:prstGeom prst="rect">
            <a:avLst/>
          </a:prstGeom>
        </p:spPr>
        <p:txBody>
          <a:bodyPr wrap="square" lIns="0" tIns="0" rIns="0" bIns="0" rtlCol="0" anchor="t">
            <a:spAutoFit/>
          </a:bodyPr>
          <a:lstStyle/>
          <a:p>
            <a:pPr>
              <a:lnSpc>
                <a:spcPts val="1283"/>
              </a:lnSpc>
            </a:pPr>
            <a:r>
              <a:rPr lang="en-US" sz="1067">
                <a:solidFill>
                  <a:srgbClr val="1C1D3B"/>
                </a:solidFill>
                <a:latin typeface="Helvetica" pitchFamily="2" charset="0"/>
                <a:ea typeface="Helvetica"/>
                <a:cs typeface="Helvetica"/>
                <a:sym typeface="Helvetica"/>
              </a:rPr>
              <a:t>Centralize, govern and optimize enterprise content for operational efficiency, compliance, and AI readiness.</a:t>
            </a:r>
          </a:p>
        </p:txBody>
      </p:sp>
      <p:cxnSp>
        <p:nvCxnSpPr>
          <p:cNvPr id="1027" name="Straight Connector 1026">
            <a:extLst>
              <a:ext uri="{FF2B5EF4-FFF2-40B4-BE49-F238E27FC236}">
                <a16:creationId xmlns:a16="http://schemas.microsoft.com/office/drawing/2014/main" id="{2C3A0EA6-531F-3338-98DF-B5E0BF7624CB}"/>
              </a:ext>
            </a:extLst>
          </p:cNvPr>
          <p:cNvCxnSpPr>
            <a:cxnSpLocks/>
          </p:cNvCxnSpPr>
          <p:nvPr/>
        </p:nvCxnSpPr>
        <p:spPr>
          <a:xfrm>
            <a:off x="310070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0" name="Straight Connector 1029">
            <a:extLst>
              <a:ext uri="{FF2B5EF4-FFF2-40B4-BE49-F238E27FC236}">
                <a16:creationId xmlns:a16="http://schemas.microsoft.com/office/drawing/2014/main" id="{5D88F402-CFD1-4A16-D1EF-AEFDF3B857A6}"/>
              </a:ext>
            </a:extLst>
          </p:cNvPr>
          <p:cNvCxnSpPr>
            <a:cxnSpLocks/>
          </p:cNvCxnSpPr>
          <p:nvPr/>
        </p:nvCxnSpPr>
        <p:spPr>
          <a:xfrm>
            <a:off x="605796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1031" name="Straight Connector 1030">
            <a:extLst>
              <a:ext uri="{FF2B5EF4-FFF2-40B4-BE49-F238E27FC236}">
                <a16:creationId xmlns:a16="http://schemas.microsoft.com/office/drawing/2014/main" id="{6C9B0435-A336-71E8-4F15-AF34C79A4C17}"/>
              </a:ext>
            </a:extLst>
          </p:cNvPr>
          <p:cNvCxnSpPr>
            <a:cxnSpLocks/>
          </p:cNvCxnSpPr>
          <p:nvPr/>
        </p:nvCxnSpPr>
        <p:spPr>
          <a:xfrm>
            <a:off x="9015221" y="2321675"/>
            <a:ext cx="0" cy="3456625"/>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1036" name="Picture 1035">
            <a:extLst>
              <a:ext uri="{FF2B5EF4-FFF2-40B4-BE49-F238E27FC236}">
                <a16:creationId xmlns:a16="http://schemas.microsoft.com/office/drawing/2014/main" id="{87AB9F2A-D9DD-B50D-A667-047384E55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80966" y="4721709"/>
            <a:ext cx="149035" cy="149035"/>
          </a:xfrm>
          <a:prstGeom prst="rect">
            <a:avLst/>
          </a:prstGeom>
        </p:spPr>
      </p:pic>
      <p:pic>
        <p:nvPicPr>
          <p:cNvPr id="1037" name="Picture 1036" descr="Microsoft Azure Logo et symbole, sens, histoire, PNG, marque">
            <a:extLst>
              <a:ext uri="{FF2B5EF4-FFF2-40B4-BE49-F238E27FC236}">
                <a16:creationId xmlns:a16="http://schemas.microsoft.com/office/drawing/2014/main" id="{C2D9657E-592E-C723-339E-B3788E68230A}"/>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6587113" y="6403210"/>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6" descr="Accusoft | Home">
            <a:extLst>
              <a:ext uri="{FF2B5EF4-FFF2-40B4-BE49-F238E27FC236}">
                <a16:creationId xmlns:a16="http://schemas.microsoft.com/office/drawing/2014/main" id="{0205ABD3-48C5-A34D-0C25-7372AB027A0C}"/>
              </a:ext>
            </a:extLst>
          </p:cNvPr>
          <p:cNvPicPr>
            <a:picLocks noChangeAspect="1" noChangeArrowheads="1"/>
          </p:cNvPicPr>
          <p:nvPr/>
        </p:nvPicPr>
        <p:blipFill>
          <a:blip r:embed="rId6" cstate="email">
            <a:biLevel thresh="75000"/>
            <a:extLst>
              <a:ext uri="{BEBA8EAE-BF5A-486C-A8C5-ECC9F3942E4B}">
                <a14:imgProps xmlns:a14="http://schemas.microsoft.com/office/drawing/2010/main">
                  <a14:imgLayer r:embed="rId7">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4159194" y="6416446"/>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2" descr="Homepage - Schoolupdate">
            <a:extLst>
              <a:ext uri="{FF2B5EF4-FFF2-40B4-BE49-F238E27FC236}">
                <a16:creationId xmlns:a16="http://schemas.microsoft.com/office/drawing/2014/main" id="{5F2402EE-1531-3621-4B6A-984ACCB0B5B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11209" y="6414362"/>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1040" name="Group 12">
            <a:extLst>
              <a:ext uri="{FF2B5EF4-FFF2-40B4-BE49-F238E27FC236}">
                <a16:creationId xmlns:a16="http://schemas.microsoft.com/office/drawing/2014/main" id="{506DCF4D-21B7-08E5-F14E-C186F7C9DA42}"/>
              </a:ext>
            </a:extLst>
          </p:cNvPr>
          <p:cNvGrpSpPr/>
          <p:nvPr/>
        </p:nvGrpSpPr>
        <p:grpSpPr>
          <a:xfrm>
            <a:off x="616789" y="6340624"/>
            <a:ext cx="668083" cy="384782"/>
            <a:chOff x="0" y="0"/>
            <a:chExt cx="1515902" cy="873083"/>
          </a:xfrm>
        </p:grpSpPr>
        <p:grpSp>
          <p:nvGrpSpPr>
            <p:cNvPr id="1041" name="Group 13">
              <a:extLst>
                <a:ext uri="{FF2B5EF4-FFF2-40B4-BE49-F238E27FC236}">
                  <a16:creationId xmlns:a16="http://schemas.microsoft.com/office/drawing/2014/main" id="{2C97ECF2-A726-3F90-2E0A-8758DFB5C126}"/>
                </a:ext>
              </a:extLst>
            </p:cNvPr>
            <p:cNvGrpSpPr/>
            <p:nvPr/>
          </p:nvGrpSpPr>
          <p:grpSpPr>
            <a:xfrm>
              <a:off x="11897" y="28282"/>
              <a:ext cx="812816" cy="435871"/>
              <a:chOff x="0" y="0"/>
              <a:chExt cx="514173" cy="275724"/>
            </a:xfrm>
          </p:grpSpPr>
          <p:sp>
            <p:nvSpPr>
              <p:cNvPr id="1046" name="Freeform 14">
                <a:extLst>
                  <a:ext uri="{FF2B5EF4-FFF2-40B4-BE49-F238E27FC236}">
                    <a16:creationId xmlns:a16="http://schemas.microsoft.com/office/drawing/2014/main" id="{075F028E-9439-808E-72CD-52236B0CD28D}"/>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7" name="TextBox 15">
                <a:extLst>
                  <a:ext uri="{FF2B5EF4-FFF2-40B4-BE49-F238E27FC236}">
                    <a16:creationId xmlns:a16="http://schemas.microsoft.com/office/drawing/2014/main" id="{599A1E43-14F4-6CC9-AACB-ABFAB5AD774F}"/>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1042" name="Group 16">
              <a:extLst>
                <a:ext uri="{FF2B5EF4-FFF2-40B4-BE49-F238E27FC236}">
                  <a16:creationId xmlns:a16="http://schemas.microsoft.com/office/drawing/2014/main" id="{5F8BDD96-C05B-BE9D-4892-B566E7DE5E0E}"/>
                </a:ext>
              </a:extLst>
            </p:cNvPr>
            <p:cNvGrpSpPr/>
            <p:nvPr/>
          </p:nvGrpSpPr>
          <p:grpSpPr>
            <a:xfrm>
              <a:off x="670767" y="404144"/>
              <a:ext cx="812816" cy="435871"/>
              <a:chOff x="0" y="0"/>
              <a:chExt cx="514173" cy="275724"/>
            </a:xfrm>
          </p:grpSpPr>
          <p:sp>
            <p:nvSpPr>
              <p:cNvPr id="1044" name="Freeform 17">
                <a:extLst>
                  <a:ext uri="{FF2B5EF4-FFF2-40B4-BE49-F238E27FC236}">
                    <a16:creationId xmlns:a16="http://schemas.microsoft.com/office/drawing/2014/main" id="{D962D5EF-AA27-DBE7-01F7-7CE6C11F37D2}"/>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1045" name="TextBox 18">
                <a:extLst>
                  <a:ext uri="{FF2B5EF4-FFF2-40B4-BE49-F238E27FC236}">
                    <a16:creationId xmlns:a16="http://schemas.microsoft.com/office/drawing/2014/main" id="{086819E2-C33A-7902-E258-FD0A783C8878}"/>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1043" name="Freeform 19">
              <a:extLst>
                <a:ext uri="{FF2B5EF4-FFF2-40B4-BE49-F238E27FC236}">
                  <a16:creationId xmlns:a16="http://schemas.microsoft.com/office/drawing/2014/main" id="{DD584EF8-B953-F666-1CED-5F0073ABDCA4}"/>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1048" name="Picture 2">
            <a:extLst>
              <a:ext uri="{FF2B5EF4-FFF2-40B4-BE49-F238E27FC236}">
                <a16:creationId xmlns:a16="http://schemas.microsoft.com/office/drawing/2014/main" id="{7C7C715F-681B-5300-A575-B66C350F8CF2}"/>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003197" y="6394150"/>
            <a:ext cx="463183" cy="277729"/>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1048">
            <a:extLst>
              <a:ext uri="{FF2B5EF4-FFF2-40B4-BE49-F238E27FC236}">
                <a16:creationId xmlns:a16="http://schemas.microsoft.com/office/drawing/2014/main" id="{3EEBB51B-93BB-D7DA-9D58-97DDA817DE85}"/>
              </a:ext>
            </a:extLst>
          </p:cNvPr>
          <p:cNvGrpSpPr/>
          <p:nvPr/>
        </p:nvGrpSpPr>
        <p:grpSpPr>
          <a:xfrm>
            <a:off x="3144388" y="6315537"/>
            <a:ext cx="513219" cy="434975"/>
            <a:chOff x="14275283" y="8309471"/>
            <a:chExt cx="769828" cy="652462"/>
          </a:xfrm>
        </p:grpSpPr>
        <p:pic>
          <p:nvPicPr>
            <p:cNvPr id="1050" name="Picture 4">
              <a:extLst>
                <a:ext uri="{FF2B5EF4-FFF2-40B4-BE49-F238E27FC236}">
                  <a16:creationId xmlns:a16="http://schemas.microsoft.com/office/drawing/2014/main" id="{8CD89530-2D61-B69C-3F04-F9CB1114CAE6}"/>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5283" y="8309471"/>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1" name="TextBox 34">
              <a:extLst>
                <a:ext uri="{FF2B5EF4-FFF2-40B4-BE49-F238E27FC236}">
                  <a16:creationId xmlns:a16="http://schemas.microsoft.com/office/drawing/2014/main" id="{D515766A-6B09-BF2D-4EE0-C67915DEC6C7}"/>
                </a:ext>
              </a:extLst>
            </p:cNvPr>
            <p:cNvSpPr txBox="1"/>
            <p:nvPr/>
          </p:nvSpPr>
          <p:spPr>
            <a:xfrm>
              <a:off x="14281843" y="8633477"/>
              <a:ext cx="763268" cy="32845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grpSp>
        <p:nvGrpSpPr>
          <p:cNvPr id="1052" name="Group 1051">
            <a:extLst>
              <a:ext uri="{FF2B5EF4-FFF2-40B4-BE49-F238E27FC236}">
                <a16:creationId xmlns:a16="http://schemas.microsoft.com/office/drawing/2014/main" id="{0D36E202-4997-F398-A150-4EA3279F06CB}"/>
              </a:ext>
            </a:extLst>
          </p:cNvPr>
          <p:cNvGrpSpPr/>
          <p:nvPr/>
        </p:nvGrpSpPr>
        <p:grpSpPr>
          <a:xfrm>
            <a:off x="2006168" y="6349551"/>
            <a:ext cx="584633" cy="533791"/>
            <a:chOff x="14275283" y="7331526"/>
            <a:chExt cx="876949" cy="800685"/>
          </a:xfrm>
        </p:grpSpPr>
        <p:pic>
          <p:nvPicPr>
            <p:cNvPr id="1053" name="Picture 4">
              <a:extLst>
                <a:ext uri="{FF2B5EF4-FFF2-40B4-BE49-F238E27FC236}">
                  <a16:creationId xmlns:a16="http://schemas.microsoft.com/office/drawing/2014/main" id="{510AF19A-BDE3-E7EE-38B2-B2C2827E463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4279132" y="7331526"/>
              <a:ext cx="733164" cy="362955"/>
            </a:xfrm>
            <a:prstGeom prst="rect">
              <a:avLst/>
            </a:prstGeom>
            <a:noFill/>
            <a:extLst>
              <a:ext uri="{909E8E84-426E-40DD-AFC4-6F175D3DCCD1}">
                <a14:hiddenFill xmlns:a14="http://schemas.microsoft.com/office/drawing/2010/main">
                  <a:solidFill>
                    <a:srgbClr val="FFFFFF"/>
                  </a:solidFill>
                </a14:hiddenFill>
              </a:ext>
            </a:extLst>
          </p:spPr>
        </p:pic>
        <p:sp>
          <p:nvSpPr>
            <p:cNvPr id="1054" name="TextBox 34">
              <a:extLst>
                <a:ext uri="{FF2B5EF4-FFF2-40B4-BE49-F238E27FC236}">
                  <a16:creationId xmlns:a16="http://schemas.microsoft.com/office/drawing/2014/main" id="{9FB12F80-DA28-F7D0-C6C2-6568127F8565}"/>
                </a:ext>
              </a:extLst>
            </p:cNvPr>
            <p:cNvSpPr txBox="1"/>
            <p:nvPr/>
          </p:nvSpPr>
          <p:spPr>
            <a:xfrm>
              <a:off x="14275283" y="7671027"/>
              <a:ext cx="876949" cy="461184"/>
            </a:xfrm>
            <a:prstGeom prst="rect">
              <a:avLst/>
            </a:prstGeom>
          </p:spPr>
          <p:txBody>
            <a:bodyPr wrap="square" lIns="0" tIns="0" rIns="0" bIns="0" rtlCol="0" anchor="t">
              <a:spAutoFit/>
            </a:bodyPr>
            <a:lstStyle/>
            <a:p>
              <a:pPr>
                <a:lnSpc>
                  <a:spcPct val="150000"/>
                </a:lnSpc>
              </a:pPr>
              <a:r>
                <a:rPr lang="en-US" sz="700" b="1" dirty="0">
                  <a:solidFill>
                    <a:srgbClr val="00A3E9"/>
                  </a:solidFill>
                  <a:latin typeface="Helvetica" pitchFamily="2" charset="0"/>
                </a:rPr>
                <a:t>Partner</a:t>
              </a:r>
              <a:r>
                <a:rPr lang="en-US" sz="700" dirty="0">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grpSp>
      <p:pic>
        <p:nvPicPr>
          <p:cNvPr id="1055" name="Picture 1054" descr="A blue text on a black background&#10;&#10;AI-generated content may be incorrect.">
            <a:extLst>
              <a:ext uri="{FF2B5EF4-FFF2-40B4-BE49-F238E27FC236}">
                <a16:creationId xmlns:a16="http://schemas.microsoft.com/office/drawing/2014/main" id="{14623AFA-F87D-BD0F-8614-97B4DA4ABCC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71701" y="6321190"/>
            <a:ext cx="1263099" cy="423648"/>
          </a:xfrm>
          <a:prstGeom prst="rect">
            <a:avLst/>
          </a:prstGeom>
        </p:spPr>
      </p:pic>
      <p:pic>
        <p:nvPicPr>
          <p:cNvPr id="1056" name="Picture 1055" descr="A black background with blue and green text&#10;&#10;AI-generated content may be incorrect.">
            <a:extLst>
              <a:ext uri="{FF2B5EF4-FFF2-40B4-BE49-F238E27FC236}">
                <a16:creationId xmlns:a16="http://schemas.microsoft.com/office/drawing/2014/main" id="{8FA00E08-9818-22F5-0B55-BD9047F9F49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533438" y="6278592"/>
            <a:ext cx="508846" cy="508846"/>
          </a:xfrm>
          <a:prstGeom prst="rect">
            <a:avLst/>
          </a:prstGeom>
        </p:spPr>
      </p:pic>
      <p:pic>
        <p:nvPicPr>
          <p:cNvPr id="2" name="Picture 1">
            <a:extLst>
              <a:ext uri="{FF2B5EF4-FFF2-40B4-BE49-F238E27FC236}">
                <a16:creationId xmlns:a16="http://schemas.microsoft.com/office/drawing/2014/main" id="{AFE832D3-F3F6-B7E7-F36D-7FD88735A3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6555" y="4706137"/>
            <a:ext cx="149035" cy="149035"/>
          </a:xfrm>
          <a:prstGeom prst="rect">
            <a:avLst/>
          </a:prstGeom>
        </p:spPr>
      </p:pic>
      <p:pic>
        <p:nvPicPr>
          <p:cNvPr id="3" name="Picture 2">
            <a:extLst>
              <a:ext uri="{FF2B5EF4-FFF2-40B4-BE49-F238E27FC236}">
                <a16:creationId xmlns:a16="http://schemas.microsoft.com/office/drawing/2014/main" id="{BD92FDD6-4B85-FF8A-6EA1-ADEC3C70E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1149" y="4962723"/>
            <a:ext cx="149035" cy="149035"/>
          </a:xfrm>
          <a:prstGeom prst="rect">
            <a:avLst/>
          </a:prstGeom>
        </p:spPr>
      </p:pic>
      <p:pic>
        <p:nvPicPr>
          <p:cNvPr id="5" name="Picture 4">
            <a:extLst>
              <a:ext uri="{FF2B5EF4-FFF2-40B4-BE49-F238E27FC236}">
                <a16:creationId xmlns:a16="http://schemas.microsoft.com/office/drawing/2014/main" id="{6FA980F4-ACE2-A24F-0360-9624136EA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16079" y="4200220"/>
            <a:ext cx="149035" cy="149035"/>
          </a:xfrm>
          <a:prstGeom prst="rect">
            <a:avLst/>
          </a:prstGeom>
        </p:spPr>
      </p:pic>
      <p:pic>
        <p:nvPicPr>
          <p:cNvPr id="10" name="Picture 9">
            <a:extLst>
              <a:ext uri="{FF2B5EF4-FFF2-40B4-BE49-F238E27FC236}">
                <a16:creationId xmlns:a16="http://schemas.microsoft.com/office/drawing/2014/main" id="{BC4115F9-255D-2F84-8877-62A1557098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61220" y="4962723"/>
            <a:ext cx="149035" cy="149035"/>
          </a:xfrm>
          <a:prstGeom prst="rect">
            <a:avLst/>
          </a:prstGeom>
        </p:spPr>
      </p:pic>
      <p:pic>
        <p:nvPicPr>
          <p:cNvPr id="12" name="Picture 11">
            <a:extLst>
              <a:ext uri="{FF2B5EF4-FFF2-40B4-BE49-F238E27FC236}">
                <a16:creationId xmlns:a16="http://schemas.microsoft.com/office/drawing/2014/main" id="{73C38037-1AEB-C3E2-6A94-2334C4E7AA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67454" y="4463450"/>
            <a:ext cx="149035" cy="149035"/>
          </a:xfrm>
          <a:prstGeom prst="rect">
            <a:avLst/>
          </a:prstGeom>
        </p:spPr>
      </p:pic>
    </p:spTree>
    <p:extLst>
      <p:ext uri="{BB962C8B-B14F-4D97-AF65-F5344CB8AC3E}">
        <p14:creationId xmlns:p14="http://schemas.microsoft.com/office/powerpoint/2010/main" val="2457419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4764309"/>
            <a:ext cx="12192000" cy="2093691"/>
            <a:chOff x="0" y="0"/>
            <a:chExt cx="23943576" cy="4308448"/>
          </a:xfrm>
        </p:grpSpPr>
        <p:sp>
          <p:nvSpPr>
            <p:cNvPr id="4" name="Freeform 4"/>
            <p:cNvSpPr/>
            <p:nvPr/>
          </p:nvSpPr>
          <p:spPr>
            <a:xfrm>
              <a:off x="0" y="0"/>
              <a:ext cx="23943576" cy="4308448"/>
            </a:xfrm>
            <a:custGeom>
              <a:avLst/>
              <a:gdLst/>
              <a:ahLst/>
              <a:cxnLst/>
              <a:rect l="l" t="t" r="r" b="b"/>
              <a:pathLst>
                <a:path w="23943576" h="4308448">
                  <a:moveTo>
                    <a:pt x="0" y="0"/>
                  </a:moveTo>
                  <a:lnTo>
                    <a:pt x="23943576" y="0"/>
                  </a:lnTo>
                  <a:lnTo>
                    <a:pt x="23943576" y="4308448"/>
                  </a:lnTo>
                  <a:lnTo>
                    <a:pt x="0" y="4308448"/>
                  </a:lnTo>
                  <a:close/>
                </a:path>
              </a:pathLst>
            </a:custGeom>
            <a:solidFill>
              <a:srgbClr val="1C1D3B"/>
            </a:solidFill>
          </p:spPr>
          <p:txBody>
            <a:bodyPr/>
            <a:lstStyle/>
            <a:p>
              <a:endParaRPr lang="en-US" sz="1200"/>
            </a:p>
          </p:txBody>
        </p:sp>
        <p:sp>
          <p:nvSpPr>
            <p:cNvPr id="5" name="TextBox 5"/>
            <p:cNvSpPr txBox="1"/>
            <p:nvPr/>
          </p:nvSpPr>
          <p:spPr>
            <a:xfrm>
              <a:off x="0" y="-19050"/>
              <a:ext cx="23943576" cy="4327498"/>
            </a:xfrm>
            <a:prstGeom prst="rect">
              <a:avLst/>
            </a:prstGeom>
          </p:spPr>
          <p:txBody>
            <a:bodyPr lIns="5304" tIns="5304" rIns="5304" bIns="5304" rtlCol="0" anchor="ctr"/>
            <a:lstStyle/>
            <a:p>
              <a:pPr algn="ctr">
                <a:lnSpc>
                  <a:spcPts val="760"/>
                </a:lnSpc>
              </a:pPr>
              <a:endParaRPr sz="1200"/>
            </a:p>
          </p:txBody>
        </p:sp>
      </p:grpSp>
      <p:sp>
        <p:nvSpPr>
          <p:cNvPr id="6" name="Freeform 6"/>
          <p:cNvSpPr/>
          <p:nvPr/>
        </p:nvSpPr>
        <p:spPr>
          <a:xfrm>
            <a:off x="11364127" y="5561182"/>
            <a:ext cx="367901" cy="368571"/>
          </a:xfrm>
          <a:custGeom>
            <a:avLst/>
            <a:gdLst/>
            <a:ahLst/>
            <a:cxnLst/>
            <a:rect l="l" t="t" r="r" b="b"/>
            <a:pathLst>
              <a:path w="551852" h="552857">
                <a:moveTo>
                  <a:pt x="0" y="0"/>
                </a:moveTo>
                <a:lnTo>
                  <a:pt x="551852" y="0"/>
                </a:lnTo>
                <a:lnTo>
                  <a:pt x="551852" y="552857"/>
                </a:lnTo>
                <a:lnTo>
                  <a:pt x="0" y="55285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sz="1200"/>
          </a:p>
        </p:txBody>
      </p:sp>
      <p:sp>
        <p:nvSpPr>
          <p:cNvPr id="7" name="Freeform 7"/>
          <p:cNvSpPr/>
          <p:nvPr/>
        </p:nvSpPr>
        <p:spPr>
          <a:xfrm>
            <a:off x="10389002" y="5589242"/>
            <a:ext cx="416601" cy="312451"/>
          </a:xfrm>
          <a:custGeom>
            <a:avLst/>
            <a:gdLst/>
            <a:ahLst/>
            <a:cxnLst/>
            <a:rect l="l" t="t" r="r" b="b"/>
            <a:pathLst>
              <a:path w="624901" h="468676">
                <a:moveTo>
                  <a:pt x="0" y="0"/>
                </a:moveTo>
                <a:lnTo>
                  <a:pt x="624902" y="0"/>
                </a:lnTo>
                <a:lnTo>
                  <a:pt x="624902" y="468676"/>
                </a:lnTo>
                <a:lnTo>
                  <a:pt x="0" y="4686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8" name="Freeform 8"/>
          <p:cNvSpPr/>
          <p:nvPr/>
        </p:nvSpPr>
        <p:spPr>
          <a:xfrm>
            <a:off x="7344225" y="5571500"/>
            <a:ext cx="237899" cy="347934"/>
          </a:xfrm>
          <a:custGeom>
            <a:avLst/>
            <a:gdLst/>
            <a:ahLst/>
            <a:cxnLst/>
            <a:rect l="l" t="t" r="r" b="b"/>
            <a:pathLst>
              <a:path w="356849" h="521901">
                <a:moveTo>
                  <a:pt x="0" y="0"/>
                </a:moveTo>
                <a:lnTo>
                  <a:pt x="356850" y="0"/>
                </a:lnTo>
                <a:lnTo>
                  <a:pt x="356850" y="521901"/>
                </a:lnTo>
                <a:lnTo>
                  <a:pt x="0" y="5219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9" name="Freeform 9"/>
          <p:cNvSpPr/>
          <p:nvPr/>
        </p:nvSpPr>
        <p:spPr>
          <a:xfrm>
            <a:off x="2400760" y="5576439"/>
            <a:ext cx="305519" cy="338057"/>
          </a:xfrm>
          <a:custGeom>
            <a:avLst/>
            <a:gdLst/>
            <a:ahLst/>
            <a:cxnLst/>
            <a:rect l="l" t="t" r="r" b="b"/>
            <a:pathLst>
              <a:path w="458278" h="507085">
                <a:moveTo>
                  <a:pt x="0" y="0"/>
                </a:moveTo>
                <a:lnTo>
                  <a:pt x="458279" y="0"/>
                </a:lnTo>
                <a:lnTo>
                  <a:pt x="458279" y="507085"/>
                </a:lnTo>
                <a:lnTo>
                  <a:pt x="0" y="5070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10" name="Freeform 10"/>
          <p:cNvSpPr/>
          <p:nvPr/>
        </p:nvSpPr>
        <p:spPr>
          <a:xfrm>
            <a:off x="3366575" y="5542582"/>
            <a:ext cx="209479" cy="405770"/>
          </a:xfrm>
          <a:custGeom>
            <a:avLst/>
            <a:gdLst/>
            <a:ahLst/>
            <a:cxnLst/>
            <a:rect l="l" t="t" r="r" b="b"/>
            <a:pathLst>
              <a:path w="314218" h="608655">
                <a:moveTo>
                  <a:pt x="0" y="0"/>
                </a:moveTo>
                <a:lnTo>
                  <a:pt x="314218" y="0"/>
                </a:lnTo>
                <a:lnTo>
                  <a:pt x="314218" y="608655"/>
                </a:lnTo>
                <a:lnTo>
                  <a:pt x="0" y="6086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11" name="Freeform 11"/>
          <p:cNvSpPr/>
          <p:nvPr/>
        </p:nvSpPr>
        <p:spPr>
          <a:xfrm>
            <a:off x="8325075" y="5562848"/>
            <a:ext cx="389587" cy="365237"/>
          </a:xfrm>
          <a:custGeom>
            <a:avLst/>
            <a:gdLst/>
            <a:ahLst/>
            <a:cxnLst/>
            <a:rect l="l" t="t" r="r" b="b"/>
            <a:pathLst>
              <a:path w="584380" h="547856">
                <a:moveTo>
                  <a:pt x="0" y="0"/>
                </a:moveTo>
                <a:lnTo>
                  <a:pt x="584380" y="0"/>
                </a:lnTo>
                <a:lnTo>
                  <a:pt x="584380" y="547857"/>
                </a:lnTo>
                <a:lnTo>
                  <a:pt x="0" y="5478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2" name="Freeform 12"/>
          <p:cNvSpPr/>
          <p:nvPr/>
        </p:nvSpPr>
        <p:spPr>
          <a:xfrm>
            <a:off x="508747" y="5597904"/>
            <a:ext cx="424736" cy="295127"/>
          </a:xfrm>
          <a:custGeom>
            <a:avLst/>
            <a:gdLst/>
            <a:ahLst/>
            <a:cxnLst/>
            <a:rect l="l" t="t" r="r" b="b"/>
            <a:pathLst>
              <a:path w="637104" h="442691">
                <a:moveTo>
                  <a:pt x="0" y="0"/>
                </a:moveTo>
                <a:lnTo>
                  <a:pt x="637104" y="0"/>
                </a:lnTo>
                <a:lnTo>
                  <a:pt x="637104" y="442691"/>
                </a:lnTo>
                <a:lnTo>
                  <a:pt x="0" y="442691"/>
                </a:lnTo>
                <a:lnTo>
                  <a:pt x="0" y="0"/>
                </a:lnTo>
                <a:close/>
              </a:path>
            </a:pathLst>
          </a:custGeom>
          <a:blipFill>
            <a:blip>
              <a:extLst>
                <a:ext uri="{96DAC541-7B7A-43D3-8B79-37D633B846F1}">
                  <asvg:svgBlip xmlns:asvg="http://schemas.microsoft.com/office/drawing/2016/SVG/main" r:embed="rId8"/>
                </a:ext>
              </a:extLst>
            </a:blip>
            <a:stretch>
              <a:fillRect l="-30530" t="-66341" r="-30050" b="-64759"/>
            </a:stretch>
          </a:blipFill>
        </p:spPr>
        <p:txBody>
          <a:bodyPr/>
          <a:lstStyle/>
          <a:p>
            <a:endParaRPr lang="en-US" sz="1200"/>
          </a:p>
        </p:txBody>
      </p:sp>
      <p:sp>
        <p:nvSpPr>
          <p:cNvPr id="13" name="Freeform 13"/>
          <p:cNvSpPr/>
          <p:nvPr/>
        </p:nvSpPr>
        <p:spPr>
          <a:xfrm>
            <a:off x="1543015" y="5585444"/>
            <a:ext cx="311646" cy="320047"/>
          </a:xfrm>
          <a:custGeom>
            <a:avLst/>
            <a:gdLst/>
            <a:ahLst/>
            <a:cxnLst/>
            <a:rect l="l" t="t" r="r" b="b"/>
            <a:pathLst>
              <a:path w="467469" h="480071">
                <a:moveTo>
                  <a:pt x="0" y="0"/>
                </a:moveTo>
                <a:lnTo>
                  <a:pt x="467468" y="0"/>
                </a:lnTo>
                <a:lnTo>
                  <a:pt x="467468" y="480071"/>
                </a:lnTo>
                <a:lnTo>
                  <a:pt x="0" y="48007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4" name="Freeform 14"/>
          <p:cNvSpPr/>
          <p:nvPr/>
        </p:nvSpPr>
        <p:spPr>
          <a:xfrm>
            <a:off x="4255418" y="5567174"/>
            <a:ext cx="309905" cy="356585"/>
          </a:xfrm>
          <a:custGeom>
            <a:avLst/>
            <a:gdLst/>
            <a:ahLst/>
            <a:cxnLst/>
            <a:rect l="l" t="t" r="r" b="b"/>
            <a:pathLst>
              <a:path w="464858" h="534878">
                <a:moveTo>
                  <a:pt x="0" y="0"/>
                </a:moveTo>
                <a:lnTo>
                  <a:pt x="464858" y="0"/>
                </a:lnTo>
                <a:lnTo>
                  <a:pt x="464858" y="534879"/>
                </a:lnTo>
                <a:lnTo>
                  <a:pt x="0" y="53487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1200"/>
          </a:p>
        </p:txBody>
      </p:sp>
      <p:sp>
        <p:nvSpPr>
          <p:cNvPr id="15" name="Freeform 15"/>
          <p:cNvSpPr/>
          <p:nvPr/>
        </p:nvSpPr>
        <p:spPr>
          <a:xfrm>
            <a:off x="6206702" y="5558903"/>
            <a:ext cx="369398" cy="373129"/>
          </a:xfrm>
          <a:custGeom>
            <a:avLst/>
            <a:gdLst/>
            <a:ahLst/>
            <a:cxnLst/>
            <a:rect l="l" t="t" r="r" b="b"/>
            <a:pathLst>
              <a:path w="554097" h="559694">
                <a:moveTo>
                  <a:pt x="0" y="0"/>
                </a:moveTo>
                <a:lnTo>
                  <a:pt x="554096" y="0"/>
                </a:lnTo>
                <a:lnTo>
                  <a:pt x="554096" y="559693"/>
                </a:lnTo>
                <a:lnTo>
                  <a:pt x="0" y="55969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6" name="Freeform 16"/>
          <p:cNvSpPr/>
          <p:nvPr/>
        </p:nvSpPr>
        <p:spPr>
          <a:xfrm>
            <a:off x="9349661" y="5565790"/>
            <a:ext cx="410691" cy="359355"/>
          </a:xfrm>
          <a:custGeom>
            <a:avLst/>
            <a:gdLst/>
            <a:ahLst/>
            <a:cxnLst/>
            <a:rect l="l" t="t" r="r" b="b"/>
            <a:pathLst>
              <a:path w="616036" h="539032">
                <a:moveTo>
                  <a:pt x="0" y="0"/>
                </a:moveTo>
                <a:lnTo>
                  <a:pt x="616036" y="0"/>
                </a:lnTo>
                <a:lnTo>
                  <a:pt x="616036" y="539031"/>
                </a:lnTo>
                <a:lnTo>
                  <a:pt x="0" y="539031"/>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sz="1200"/>
          </a:p>
        </p:txBody>
      </p:sp>
      <p:sp>
        <p:nvSpPr>
          <p:cNvPr id="17" name="Freeform 17"/>
          <p:cNvSpPr/>
          <p:nvPr/>
        </p:nvSpPr>
        <p:spPr>
          <a:xfrm>
            <a:off x="5200323" y="5572478"/>
            <a:ext cx="345979" cy="345979"/>
          </a:xfrm>
          <a:custGeom>
            <a:avLst/>
            <a:gdLst/>
            <a:ahLst/>
            <a:cxnLst/>
            <a:rect l="l" t="t" r="r" b="b"/>
            <a:pathLst>
              <a:path w="518968" h="518968">
                <a:moveTo>
                  <a:pt x="0" y="0"/>
                </a:moveTo>
                <a:lnTo>
                  <a:pt x="518968" y="0"/>
                </a:lnTo>
                <a:lnTo>
                  <a:pt x="518968" y="518968"/>
                </a:lnTo>
                <a:lnTo>
                  <a:pt x="0" y="518968"/>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8" name="Freeform 18"/>
          <p:cNvSpPr/>
          <p:nvPr/>
        </p:nvSpPr>
        <p:spPr>
          <a:xfrm>
            <a:off x="305616" y="6062780"/>
            <a:ext cx="11666093" cy="403453"/>
          </a:xfrm>
          <a:custGeom>
            <a:avLst/>
            <a:gdLst/>
            <a:ahLst/>
            <a:cxnLst/>
            <a:rect l="l" t="t" r="r" b="b"/>
            <a:pathLst>
              <a:path w="17499140" h="605179">
                <a:moveTo>
                  <a:pt x="0" y="0"/>
                </a:moveTo>
                <a:lnTo>
                  <a:pt x="17499140" y="0"/>
                </a:lnTo>
                <a:lnTo>
                  <a:pt x="17499140" y="605178"/>
                </a:lnTo>
                <a:lnTo>
                  <a:pt x="0" y="605178"/>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0" name="TextBox 20"/>
          <p:cNvSpPr txBox="1"/>
          <p:nvPr/>
        </p:nvSpPr>
        <p:spPr>
          <a:xfrm>
            <a:off x="4019931" y="4997875"/>
            <a:ext cx="4152139" cy="192360"/>
          </a:xfrm>
          <a:prstGeom prst="rect">
            <a:avLst/>
          </a:prstGeom>
        </p:spPr>
        <p:txBody>
          <a:bodyPr lIns="0" tIns="0" rIns="0" bIns="0" rtlCol="0" anchor="t">
            <a:spAutoFit/>
          </a:bodyPr>
          <a:lstStyle/>
          <a:p>
            <a:pPr algn="ctr">
              <a:lnSpc>
                <a:spcPts val="1549"/>
              </a:lnSpc>
            </a:pPr>
            <a:r>
              <a:rPr lang="en-US" sz="1324" spc="-13">
                <a:solidFill>
                  <a:srgbClr val="FFFFFF"/>
                </a:solidFill>
                <a:latin typeface="Helvetica"/>
                <a:ea typeface="Helvetica"/>
                <a:cs typeface="Helvetica"/>
                <a:sym typeface="Helvetica"/>
              </a:rPr>
              <a:t>Services Across Multiple Industries – Verticals:</a:t>
            </a:r>
          </a:p>
        </p:txBody>
      </p:sp>
      <p:grpSp>
        <p:nvGrpSpPr>
          <p:cNvPr id="24" name="Group 24"/>
          <p:cNvGrpSpPr/>
          <p:nvPr/>
        </p:nvGrpSpPr>
        <p:grpSpPr>
          <a:xfrm rot="-5400000">
            <a:off x="6067388" y="-1335547"/>
            <a:ext cx="57225" cy="12192000"/>
            <a:chOff x="0" y="0"/>
            <a:chExt cx="22608" cy="4816593"/>
          </a:xfrm>
        </p:grpSpPr>
        <p:sp>
          <p:nvSpPr>
            <p:cNvPr id="25" name="Freeform 25"/>
            <p:cNvSpPr/>
            <p:nvPr/>
          </p:nvSpPr>
          <p:spPr>
            <a:xfrm>
              <a:off x="0" y="0"/>
              <a:ext cx="22608" cy="4816592"/>
            </a:xfrm>
            <a:custGeom>
              <a:avLst/>
              <a:gdLst/>
              <a:ahLst/>
              <a:cxnLst/>
              <a:rect l="l" t="t" r="r" b="b"/>
              <a:pathLst>
                <a:path w="22608" h="4816592">
                  <a:moveTo>
                    <a:pt x="0" y="0"/>
                  </a:moveTo>
                  <a:lnTo>
                    <a:pt x="22608" y="0"/>
                  </a:lnTo>
                  <a:lnTo>
                    <a:pt x="22608" y="4816592"/>
                  </a:lnTo>
                  <a:lnTo>
                    <a:pt x="0" y="4816592"/>
                  </a:lnTo>
                  <a:close/>
                </a:path>
              </a:pathLst>
            </a:custGeom>
            <a:solidFill>
              <a:srgbClr val="D40B0B"/>
            </a:solidFill>
          </p:spPr>
          <p:txBody>
            <a:bodyPr/>
            <a:lstStyle/>
            <a:p>
              <a:endParaRPr lang="en-US" sz="1200"/>
            </a:p>
          </p:txBody>
        </p:sp>
        <p:sp>
          <p:nvSpPr>
            <p:cNvPr id="26" name="TextBox 26"/>
            <p:cNvSpPr txBox="1"/>
            <p:nvPr/>
          </p:nvSpPr>
          <p:spPr>
            <a:xfrm>
              <a:off x="0" y="47625"/>
              <a:ext cx="22608" cy="4768968"/>
            </a:xfrm>
            <a:prstGeom prst="rect">
              <a:avLst/>
            </a:prstGeom>
          </p:spPr>
          <p:txBody>
            <a:bodyPr lIns="33867" tIns="33867" rIns="33867" bIns="33867" rtlCol="0" anchor="ctr"/>
            <a:lstStyle/>
            <a:p>
              <a:pPr algn="ctr">
                <a:lnSpc>
                  <a:spcPts val="1379"/>
                </a:lnSpc>
              </a:pPr>
              <a:endParaRPr sz="1200" dirty="0"/>
            </a:p>
          </p:txBody>
        </p:sp>
      </p:grpSp>
      <p:grpSp>
        <p:nvGrpSpPr>
          <p:cNvPr id="27" name="Group 27"/>
          <p:cNvGrpSpPr/>
          <p:nvPr/>
        </p:nvGrpSpPr>
        <p:grpSpPr>
          <a:xfrm>
            <a:off x="827872" y="1523534"/>
            <a:ext cx="10536253" cy="3000233"/>
            <a:chOff x="0" y="0"/>
            <a:chExt cx="21072507" cy="6000466"/>
          </a:xfrm>
        </p:grpSpPr>
        <p:sp>
          <p:nvSpPr>
            <p:cNvPr id="28" name="Freeform 28"/>
            <p:cNvSpPr/>
            <p:nvPr/>
          </p:nvSpPr>
          <p:spPr>
            <a:xfrm>
              <a:off x="283107" y="167199"/>
              <a:ext cx="2862667" cy="1668897"/>
            </a:xfrm>
            <a:custGeom>
              <a:avLst/>
              <a:gdLst/>
              <a:ahLst/>
              <a:cxnLst/>
              <a:rect l="l" t="t" r="r" b="b"/>
              <a:pathLst>
                <a:path w="2862667" h="1668897">
                  <a:moveTo>
                    <a:pt x="0" y="0"/>
                  </a:moveTo>
                  <a:lnTo>
                    <a:pt x="2862667" y="0"/>
                  </a:lnTo>
                  <a:lnTo>
                    <a:pt x="2862667" y="1668897"/>
                  </a:lnTo>
                  <a:lnTo>
                    <a:pt x="0" y="1668897"/>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9" name="Freeform 29"/>
            <p:cNvSpPr/>
            <p:nvPr/>
          </p:nvSpPr>
          <p:spPr>
            <a:xfrm>
              <a:off x="17851494" y="0"/>
              <a:ext cx="2977952" cy="1931649"/>
            </a:xfrm>
            <a:custGeom>
              <a:avLst/>
              <a:gdLst/>
              <a:ahLst/>
              <a:cxnLst/>
              <a:rect l="l" t="t" r="r" b="b"/>
              <a:pathLst>
                <a:path w="2977952" h="1931649">
                  <a:moveTo>
                    <a:pt x="0" y="0"/>
                  </a:moveTo>
                  <a:lnTo>
                    <a:pt x="2977952" y="0"/>
                  </a:lnTo>
                  <a:lnTo>
                    <a:pt x="2977952" y="1931649"/>
                  </a:lnTo>
                  <a:lnTo>
                    <a:pt x="0" y="1931649"/>
                  </a:lnTo>
                  <a:lnTo>
                    <a:pt x="0" y="0"/>
                  </a:lnTo>
                  <a:close/>
                </a:path>
              </a:pathLst>
            </a:custGeom>
            <a:blipFill>
              <a:blip r:embed="rId1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0" name="Freeform 30"/>
            <p:cNvSpPr/>
            <p:nvPr/>
          </p:nvSpPr>
          <p:spPr>
            <a:xfrm>
              <a:off x="18137181" y="1664265"/>
              <a:ext cx="2510293" cy="2365142"/>
            </a:xfrm>
            <a:custGeom>
              <a:avLst/>
              <a:gdLst/>
              <a:ahLst/>
              <a:cxnLst/>
              <a:rect l="l" t="t" r="r" b="b"/>
              <a:pathLst>
                <a:path w="2510293" h="2365142">
                  <a:moveTo>
                    <a:pt x="0" y="0"/>
                  </a:moveTo>
                  <a:lnTo>
                    <a:pt x="2510293" y="0"/>
                  </a:lnTo>
                  <a:lnTo>
                    <a:pt x="2510293" y="2365142"/>
                  </a:lnTo>
                  <a:lnTo>
                    <a:pt x="0" y="2365142"/>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1" name="Freeform 31"/>
            <p:cNvSpPr/>
            <p:nvPr/>
          </p:nvSpPr>
          <p:spPr>
            <a:xfrm>
              <a:off x="17760467" y="4094230"/>
              <a:ext cx="3312040" cy="1855826"/>
            </a:xfrm>
            <a:custGeom>
              <a:avLst/>
              <a:gdLst/>
              <a:ahLst/>
              <a:cxnLst/>
              <a:rect l="l" t="t" r="r" b="b"/>
              <a:pathLst>
                <a:path w="3312040" h="1855826">
                  <a:moveTo>
                    <a:pt x="0" y="0"/>
                  </a:moveTo>
                  <a:lnTo>
                    <a:pt x="3312040" y="0"/>
                  </a:lnTo>
                  <a:lnTo>
                    <a:pt x="3312040" y="1855826"/>
                  </a:lnTo>
                  <a:lnTo>
                    <a:pt x="0" y="1855826"/>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2" name="Freeform 32"/>
            <p:cNvSpPr/>
            <p:nvPr/>
          </p:nvSpPr>
          <p:spPr>
            <a:xfrm>
              <a:off x="3855642" y="232974"/>
              <a:ext cx="1934217" cy="1424873"/>
            </a:xfrm>
            <a:custGeom>
              <a:avLst/>
              <a:gdLst/>
              <a:ahLst/>
              <a:cxnLst/>
              <a:rect l="l" t="t" r="r" b="b"/>
              <a:pathLst>
                <a:path w="1934217" h="1424873">
                  <a:moveTo>
                    <a:pt x="0" y="0"/>
                  </a:moveTo>
                  <a:lnTo>
                    <a:pt x="1934217" y="0"/>
                  </a:lnTo>
                  <a:lnTo>
                    <a:pt x="1934217" y="1424873"/>
                  </a:lnTo>
                  <a:lnTo>
                    <a:pt x="0" y="1424873"/>
                  </a:lnTo>
                  <a:lnTo>
                    <a:pt x="0" y="0"/>
                  </a:lnTo>
                  <a:close/>
                </a:path>
              </a:pathLst>
            </a:custGeom>
            <a:blipFill>
              <a:blip r:embed="rId19"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3" name="Freeform 33"/>
            <p:cNvSpPr/>
            <p:nvPr/>
          </p:nvSpPr>
          <p:spPr>
            <a:xfrm>
              <a:off x="0" y="2664663"/>
              <a:ext cx="3078301" cy="714422"/>
            </a:xfrm>
            <a:custGeom>
              <a:avLst/>
              <a:gdLst/>
              <a:ahLst/>
              <a:cxnLst/>
              <a:rect l="l" t="t" r="r" b="b"/>
              <a:pathLst>
                <a:path w="3078301" h="714422">
                  <a:moveTo>
                    <a:pt x="0" y="0"/>
                  </a:moveTo>
                  <a:lnTo>
                    <a:pt x="3078301" y="0"/>
                  </a:lnTo>
                  <a:lnTo>
                    <a:pt x="3078301" y="714422"/>
                  </a:lnTo>
                  <a:lnTo>
                    <a:pt x="0" y="714422"/>
                  </a:lnTo>
                  <a:lnTo>
                    <a:pt x="0" y="0"/>
                  </a:lnTo>
                  <a:close/>
                </a:path>
              </a:pathLst>
            </a:custGeom>
            <a:blipFill>
              <a:blip r:embed="rId20"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4" name="Freeform 34"/>
            <p:cNvSpPr/>
            <p:nvPr/>
          </p:nvSpPr>
          <p:spPr>
            <a:xfrm>
              <a:off x="2962983" y="4691452"/>
              <a:ext cx="2658334" cy="1033427"/>
            </a:xfrm>
            <a:custGeom>
              <a:avLst/>
              <a:gdLst/>
              <a:ahLst/>
              <a:cxnLst/>
              <a:rect l="l" t="t" r="r" b="b"/>
              <a:pathLst>
                <a:path w="2658334" h="1033427">
                  <a:moveTo>
                    <a:pt x="0" y="0"/>
                  </a:moveTo>
                  <a:lnTo>
                    <a:pt x="2658334" y="0"/>
                  </a:lnTo>
                  <a:lnTo>
                    <a:pt x="2658334" y="1033428"/>
                  </a:lnTo>
                  <a:lnTo>
                    <a:pt x="0" y="1033428"/>
                  </a:lnTo>
                  <a:lnTo>
                    <a:pt x="0" y="0"/>
                  </a:lnTo>
                  <a:close/>
                </a:path>
              </a:pathLst>
            </a:custGeom>
            <a:blipFill>
              <a:blip r:embed="rId21"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5" name="Freeform 35"/>
            <p:cNvSpPr/>
            <p:nvPr/>
          </p:nvSpPr>
          <p:spPr>
            <a:xfrm>
              <a:off x="15599703" y="2526564"/>
              <a:ext cx="2321765" cy="495310"/>
            </a:xfrm>
            <a:custGeom>
              <a:avLst/>
              <a:gdLst/>
              <a:ahLst/>
              <a:cxnLst/>
              <a:rect l="l" t="t" r="r" b="b"/>
              <a:pathLst>
                <a:path w="2321765" h="495310">
                  <a:moveTo>
                    <a:pt x="0" y="0"/>
                  </a:moveTo>
                  <a:lnTo>
                    <a:pt x="2321765" y="0"/>
                  </a:lnTo>
                  <a:lnTo>
                    <a:pt x="2321765" y="495310"/>
                  </a:lnTo>
                  <a:lnTo>
                    <a:pt x="0" y="495310"/>
                  </a:lnTo>
                  <a:lnTo>
                    <a:pt x="0" y="0"/>
                  </a:lnTo>
                  <a:close/>
                </a:path>
              </a:pathLst>
            </a:custGeom>
            <a:blipFill>
              <a:blip r:embed="rId2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6" name="Freeform 36"/>
            <p:cNvSpPr/>
            <p:nvPr/>
          </p:nvSpPr>
          <p:spPr>
            <a:xfrm>
              <a:off x="15383989" y="167199"/>
              <a:ext cx="2480969" cy="1583875"/>
            </a:xfrm>
            <a:custGeom>
              <a:avLst/>
              <a:gdLst/>
              <a:ahLst/>
              <a:cxnLst/>
              <a:rect l="l" t="t" r="r" b="b"/>
              <a:pathLst>
                <a:path w="2480969" h="1583875">
                  <a:moveTo>
                    <a:pt x="0" y="0"/>
                  </a:moveTo>
                  <a:lnTo>
                    <a:pt x="2480969" y="0"/>
                  </a:lnTo>
                  <a:lnTo>
                    <a:pt x="2480969" y="1583876"/>
                  </a:lnTo>
                  <a:lnTo>
                    <a:pt x="0" y="1583876"/>
                  </a:lnTo>
                  <a:lnTo>
                    <a:pt x="0" y="0"/>
                  </a:lnTo>
                  <a:close/>
                </a:path>
              </a:pathLst>
            </a:custGeom>
            <a:blipFill>
              <a:blip r:embed="rId2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7" name="Freeform 37"/>
            <p:cNvSpPr/>
            <p:nvPr/>
          </p:nvSpPr>
          <p:spPr>
            <a:xfrm>
              <a:off x="15283299" y="3846197"/>
              <a:ext cx="2567416" cy="1977206"/>
            </a:xfrm>
            <a:custGeom>
              <a:avLst/>
              <a:gdLst/>
              <a:ahLst/>
              <a:cxnLst/>
              <a:rect l="l" t="t" r="r" b="b"/>
              <a:pathLst>
                <a:path w="2567416" h="1977206">
                  <a:moveTo>
                    <a:pt x="0" y="0"/>
                  </a:moveTo>
                  <a:lnTo>
                    <a:pt x="2567417" y="0"/>
                  </a:lnTo>
                  <a:lnTo>
                    <a:pt x="2567417" y="1977206"/>
                  </a:lnTo>
                  <a:lnTo>
                    <a:pt x="0" y="1977206"/>
                  </a:lnTo>
                  <a:lnTo>
                    <a:pt x="0" y="0"/>
                  </a:lnTo>
                  <a:close/>
                </a:path>
              </a:pathLst>
            </a:custGeom>
            <a:blipFill>
              <a:blip r:embed="rId2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8" name="Freeform 38"/>
            <p:cNvSpPr/>
            <p:nvPr/>
          </p:nvSpPr>
          <p:spPr>
            <a:xfrm>
              <a:off x="283107" y="4288855"/>
              <a:ext cx="2310663" cy="1711611"/>
            </a:xfrm>
            <a:custGeom>
              <a:avLst/>
              <a:gdLst/>
              <a:ahLst/>
              <a:cxnLst/>
              <a:rect l="l" t="t" r="r" b="b"/>
              <a:pathLst>
                <a:path w="2310663" h="1711611">
                  <a:moveTo>
                    <a:pt x="0" y="0"/>
                  </a:moveTo>
                  <a:lnTo>
                    <a:pt x="2310663" y="0"/>
                  </a:lnTo>
                  <a:lnTo>
                    <a:pt x="2310663" y="1711611"/>
                  </a:lnTo>
                  <a:lnTo>
                    <a:pt x="0" y="1711611"/>
                  </a:lnTo>
                  <a:lnTo>
                    <a:pt x="0" y="0"/>
                  </a:lnTo>
                  <a:close/>
                </a:path>
              </a:pathLst>
            </a:custGeom>
            <a:blipFill>
              <a:blip r:embed="rId2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9" name="Freeform 39"/>
            <p:cNvSpPr/>
            <p:nvPr/>
          </p:nvSpPr>
          <p:spPr>
            <a:xfrm>
              <a:off x="5980359" y="1931649"/>
              <a:ext cx="9273430" cy="3862243"/>
            </a:xfrm>
            <a:custGeom>
              <a:avLst/>
              <a:gdLst/>
              <a:ahLst/>
              <a:cxnLst/>
              <a:rect l="l" t="t" r="r" b="b"/>
              <a:pathLst>
                <a:path w="9273430" h="3862243">
                  <a:moveTo>
                    <a:pt x="0" y="0"/>
                  </a:moveTo>
                  <a:lnTo>
                    <a:pt x="9273430" y="0"/>
                  </a:lnTo>
                  <a:lnTo>
                    <a:pt x="9273430" y="3862243"/>
                  </a:lnTo>
                  <a:lnTo>
                    <a:pt x="0" y="3862243"/>
                  </a:lnTo>
                  <a:lnTo>
                    <a:pt x="0" y="0"/>
                  </a:lnTo>
                  <a:close/>
                </a:path>
              </a:pathLst>
            </a:custGeom>
            <a:blipFill>
              <a:blip r:embed="rId2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0" name="Freeform 40"/>
            <p:cNvSpPr/>
            <p:nvPr/>
          </p:nvSpPr>
          <p:spPr>
            <a:xfrm>
              <a:off x="3272512" y="2164097"/>
              <a:ext cx="2183779" cy="1859164"/>
            </a:xfrm>
            <a:custGeom>
              <a:avLst/>
              <a:gdLst/>
              <a:ahLst/>
              <a:cxnLst/>
              <a:rect l="l" t="t" r="r" b="b"/>
              <a:pathLst>
                <a:path w="2183779" h="1859164">
                  <a:moveTo>
                    <a:pt x="0" y="0"/>
                  </a:moveTo>
                  <a:lnTo>
                    <a:pt x="2183780" y="0"/>
                  </a:lnTo>
                  <a:lnTo>
                    <a:pt x="2183780" y="1859163"/>
                  </a:lnTo>
                  <a:lnTo>
                    <a:pt x="0" y="1859163"/>
                  </a:lnTo>
                  <a:lnTo>
                    <a:pt x="0" y="0"/>
                  </a:lnTo>
                  <a:close/>
                </a:path>
              </a:pathLst>
            </a:custGeom>
            <a:blipFill>
              <a:blip r:embed="rId2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1" name="Freeform 41"/>
            <p:cNvSpPr/>
            <p:nvPr/>
          </p:nvSpPr>
          <p:spPr>
            <a:xfrm>
              <a:off x="6218104" y="232974"/>
              <a:ext cx="8899185" cy="1860623"/>
            </a:xfrm>
            <a:custGeom>
              <a:avLst/>
              <a:gdLst/>
              <a:ahLst/>
              <a:cxnLst/>
              <a:rect l="l" t="t" r="r" b="b"/>
              <a:pathLst>
                <a:path w="8899185" h="1860623">
                  <a:moveTo>
                    <a:pt x="0" y="0"/>
                  </a:moveTo>
                  <a:lnTo>
                    <a:pt x="8899185" y="0"/>
                  </a:lnTo>
                  <a:lnTo>
                    <a:pt x="8899185" y="1860623"/>
                  </a:lnTo>
                  <a:lnTo>
                    <a:pt x="0" y="1860623"/>
                  </a:lnTo>
                  <a:lnTo>
                    <a:pt x="0" y="0"/>
                  </a:lnTo>
                  <a:close/>
                </a:path>
              </a:pathLst>
            </a:custGeom>
            <a:blipFill>
              <a:blip r:embed="rId28"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45" name="Text Placeholder 44">
            <a:extLst>
              <a:ext uri="{FF2B5EF4-FFF2-40B4-BE49-F238E27FC236}">
                <a16:creationId xmlns:a16="http://schemas.microsoft.com/office/drawing/2014/main" id="{8B0A5965-7EAB-EB71-070D-EDDC7AAF1392}"/>
              </a:ext>
            </a:extLst>
          </p:cNvPr>
          <p:cNvSpPr>
            <a:spLocks noGrp="1"/>
          </p:cNvSpPr>
          <p:nvPr>
            <p:ph type="body" sz="quarter" idx="12"/>
          </p:nvPr>
        </p:nvSpPr>
        <p:spPr/>
        <p:txBody>
          <a:bodyPr>
            <a:normAutofit/>
          </a:bodyPr>
          <a:lstStyle/>
          <a:p>
            <a:r>
              <a:rPr lang="en-US" sz="3600" dirty="0">
                <a:solidFill>
                  <a:srgbClr val="011B3D"/>
                </a:solidFill>
                <a:latin typeface="Helvetica"/>
                <a:ea typeface="Helvetica"/>
                <a:cs typeface="Helvetica"/>
                <a:sym typeface="Helvetica"/>
              </a:rPr>
              <a:t>Customer</a:t>
            </a:r>
            <a:r>
              <a:rPr lang="en-US" sz="3600" b="1" dirty="0">
                <a:solidFill>
                  <a:srgbClr val="011B3D"/>
                </a:solidFill>
                <a:latin typeface="Helvetica Bold"/>
                <a:ea typeface="Helvetica Bold"/>
                <a:cs typeface="Helvetica Bold"/>
                <a:sym typeface="Helvetica Bold"/>
              </a:rPr>
              <a:t> Success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92E2307-BABE-6938-9B39-F24B659CBC09}"/>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2" name="Text Placeholder 1">
            <a:extLst>
              <a:ext uri="{FF2B5EF4-FFF2-40B4-BE49-F238E27FC236}">
                <a16:creationId xmlns:a16="http://schemas.microsoft.com/office/drawing/2014/main" id="{4EB023AC-CB8E-8A51-C819-F655EF8FF973}"/>
              </a:ext>
            </a:extLst>
          </p:cNvPr>
          <p:cNvSpPr>
            <a:spLocks noGrp="1"/>
          </p:cNvSpPr>
          <p:nvPr>
            <p:ph type="body" sz="quarter" idx="12"/>
          </p:nvPr>
        </p:nvSpPr>
        <p:spPr/>
        <p:txBody>
          <a:bodyPr/>
          <a:lstStyle/>
          <a:p>
            <a:r>
              <a:rPr lang="en-US" dirty="0"/>
              <a:t>Legacy System Decommissioning</a:t>
            </a:r>
          </a:p>
        </p:txBody>
      </p:sp>
    </p:spTree>
    <p:extLst>
      <p:ext uri="{BB962C8B-B14F-4D97-AF65-F5344CB8AC3E}">
        <p14:creationId xmlns:p14="http://schemas.microsoft.com/office/powerpoint/2010/main" val="3737881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513768F-DE63-A751-B259-512E0F5C8503}"/>
              </a:ext>
            </a:extLst>
          </p:cNvPr>
          <p:cNvSpPr/>
          <p:nvPr/>
        </p:nvSpPr>
        <p:spPr>
          <a:xfrm>
            <a:off x="0" y="1145894"/>
            <a:ext cx="12192000" cy="437737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E66F2955-A937-4B04-8665-EE827EF098C4}"/>
              </a:ext>
            </a:extLst>
          </p:cNvPr>
          <p:cNvSpPr>
            <a:spLocks noGrp="1"/>
          </p:cNvSpPr>
          <p:nvPr>
            <p:ph type="body" sz="quarter" idx="4294967295"/>
          </p:nvPr>
        </p:nvSpPr>
        <p:spPr>
          <a:xfrm>
            <a:off x="4278313" y="1839913"/>
            <a:ext cx="7913687" cy="3297237"/>
          </a:xfrm>
          <a:prstGeom prst="rect">
            <a:avLst/>
          </a:prstGeom>
        </p:spPr>
        <p:txBody>
          <a:bodyPr>
            <a:normAutofit fontScale="85000" lnSpcReduction="20000"/>
          </a:bodyPr>
          <a:lstStyle/>
          <a:p>
            <a:pPr marL="974757" lvl="1" indent="-342900">
              <a:spcBef>
                <a:spcPts val="1200"/>
              </a:spcBef>
            </a:pPr>
            <a:r>
              <a:rPr lang="en-US" sz="1800" dirty="0">
                <a:latin typeface="Helvetica" pitchFamily="2" charset="0"/>
              </a:rPr>
              <a:t>Growing maintenance and hardware costs</a:t>
            </a:r>
          </a:p>
          <a:p>
            <a:pPr marL="974757" lvl="1" indent="-342900">
              <a:spcBef>
                <a:spcPts val="1200"/>
              </a:spcBef>
            </a:pPr>
            <a:r>
              <a:rPr lang="en-US" sz="1800" dirty="0">
                <a:latin typeface="Helvetica" pitchFamily="2" charset="0"/>
              </a:rPr>
              <a:t>Security risks on outdated systems</a:t>
            </a:r>
          </a:p>
          <a:p>
            <a:pPr marL="974757" lvl="1" indent="-342900">
              <a:spcBef>
                <a:spcPts val="1200"/>
              </a:spcBef>
            </a:pPr>
            <a:r>
              <a:rPr lang="en-US" sz="1800" dirty="0">
                <a:latin typeface="Helvetica" pitchFamily="2" charset="0"/>
              </a:rPr>
              <a:t>Limited data access due to technology constraints</a:t>
            </a:r>
          </a:p>
          <a:p>
            <a:pPr marL="974757" lvl="1" indent="-342900">
              <a:spcBef>
                <a:spcPts val="1200"/>
              </a:spcBef>
            </a:pPr>
            <a:r>
              <a:rPr lang="en-US" sz="1800" dirty="0">
                <a:latin typeface="Helvetica" pitchFamily="2" charset="0"/>
              </a:rPr>
              <a:t>Compliance for data retention and preservation</a:t>
            </a:r>
          </a:p>
          <a:p>
            <a:pPr marL="974757" lvl="1" indent="-342900">
              <a:spcBef>
                <a:spcPts val="1200"/>
              </a:spcBef>
            </a:pPr>
            <a:r>
              <a:rPr lang="en-US" sz="1800" dirty="0">
                <a:latin typeface="Helvetica" pitchFamily="2" charset="0"/>
              </a:rPr>
              <a:t>Inefficient data management causing silos</a:t>
            </a:r>
          </a:p>
          <a:p>
            <a:pPr marL="974757" lvl="1" indent="-342900">
              <a:spcBef>
                <a:spcPts val="1200"/>
              </a:spcBef>
            </a:pPr>
            <a:r>
              <a:rPr lang="en-US" sz="1800" dirty="0">
                <a:latin typeface="Helvetica" pitchFamily="2" charset="0"/>
              </a:rPr>
              <a:t>Lack of skilled personnel for legacy maintenance</a:t>
            </a:r>
          </a:p>
          <a:p>
            <a:pPr marL="974757" lvl="1" indent="-342900">
              <a:spcBef>
                <a:spcPts val="1200"/>
              </a:spcBef>
            </a:pPr>
            <a:r>
              <a:rPr lang="en-US" sz="1800" dirty="0">
                <a:latin typeface="Helvetica" pitchFamily="2" charset="0"/>
              </a:rPr>
              <a:t>Incompatible with modern technologies and apps</a:t>
            </a:r>
          </a:p>
          <a:p>
            <a:pPr marL="974757" lvl="1" indent="-342900">
              <a:spcBef>
                <a:spcPts val="1200"/>
              </a:spcBef>
            </a:pPr>
            <a:r>
              <a:rPr lang="en-US" sz="1800" dirty="0">
                <a:latin typeface="Helvetica" pitchFamily="2" charset="0"/>
              </a:rPr>
              <a:t>High energy use and carbon footprint</a:t>
            </a:r>
          </a:p>
        </p:txBody>
      </p:sp>
      <p:sp>
        <p:nvSpPr>
          <p:cNvPr id="3" name="Text Placeholder 2">
            <a:extLst>
              <a:ext uri="{FF2B5EF4-FFF2-40B4-BE49-F238E27FC236}">
                <a16:creationId xmlns:a16="http://schemas.microsoft.com/office/drawing/2014/main" id="{CFAEDD7D-9D48-45BB-A549-AB5FC30AA26C}"/>
              </a:ext>
            </a:extLst>
          </p:cNvPr>
          <p:cNvSpPr>
            <a:spLocks noGrp="1"/>
          </p:cNvSpPr>
          <p:nvPr>
            <p:ph type="body" sz="quarter" idx="4294967295"/>
          </p:nvPr>
        </p:nvSpPr>
        <p:spPr>
          <a:xfrm>
            <a:off x="530276" y="2779411"/>
            <a:ext cx="3358818" cy="1248579"/>
          </a:xfrm>
          <a:prstGeom prst="rect">
            <a:avLst/>
          </a:prstGeom>
        </p:spPr>
        <p:txBody>
          <a:bodyPr>
            <a:normAutofit fontScale="92500"/>
          </a:bodyPr>
          <a:lstStyle/>
          <a:p>
            <a:pPr marL="0" indent="0">
              <a:buNone/>
            </a:pPr>
            <a:r>
              <a:rPr lang="en-US" sz="3600" b="1" dirty="0">
                <a:solidFill>
                  <a:srgbClr val="D8011B"/>
                </a:solidFill>
                <a:latin typeface="Helvetica" pitchFamily="2" charset="0"/>
              </a:rPr>
              <a:t>Challenges </a:t>
            </a:r>
            <a:r>
              <a:rPr lang="en-US" sz="3600" b="1" dirty="0">
                <a:solidFill>
                  <a:srgbClr val="1C1D3B"/>
                </a:solidFill>
                <a:latin typeface="Helvetica" pitchFamily="2" charset="0"/>
              </a:rPr>
              <a:t>of Aging Systems</a:t>
            </a:r>
          </a:p>
        </p:txBody>
      </p:sp>
      <p:sp>
        <p:nvSpPr>
          <p:cNvPr id="4" name="Rectangle 3">
            <a:extLst>
              <a:ext uri="{FF2B5EF4-FFF2-40B4-BE49-F238E27FC236}">
                <a16:creationId xmlns:a16="http://schemas.microsoft.com/office/drawing/2014/main" id="{95F70DA0-E75C-389B-DA8A-B956BBB07735}"/>
              </a:ext>
            </a:extLst>
          </p:cNvPr>
          <p:cNvSpPr/>
          <p:nvPr/>
        </p:nvSpPr>
        <p:spPr>
          <a:xfrm>
            <a:off x="0" y="5530014"/>
            <a:ext cx="12192000" cy="186267"/>
          </a:xfrm>
          <a:prstGeom prst="rect">
            <a:avLst/>
          </a:prstGeom>
          <a:solidFill>
            <a:srgbClr val="D8011B"/>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b="1" dirty="0">
              <a:solidFill>
                <a:schemeClr val="accent6"/>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73538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2ABF6BD-926B-26BD-1039-E7F491AD9CBC}"/>
              </a:ext>
            </a:extLst>
          </p:cNvPr>
          <p:cNvSpPr/>
          <p:nvPr/>
        </p:nvSpPr>
        <p:spPr>
          <a:xfrm>
            <a:off x="4304775"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6" name="Round Single Corner Rectangle 5">
            <a:extLst>
              <a:ext uri="{FF2B5EF4-FFF2-40B4-BE49-F238E27FC236}">
                <a16:creationId xmlns:a16="http://schemas.microsoft.com/office/drawing/2014/main" id="{5D7D18E1-424D-DB63-53D1-844946C10A2E}"/>
              </a:ext>
            </a:extLst>
          </p:cNvPr>
          <p:cNvSpPr/>
          <p:nvPr/>
        </p:nvSpPr>
        <p:spPr>
          <a:xfrm>
            <a:off x="1640749" y="4268581"/>
            <a:ext cx="4300173" cy="1955576"/>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7" name="Round Single Corner Rectangle 6">
            <a:extLst>
              <a:ext uri="{FF2B5EF4-FFF2-40B4-BE49-F238E27FC236}">
                <a16:creationId xmlns:a16="http://schemas.microsoft.com/office/drawing/2014/main" id="{0749F442-1606-02D7-BA42-AC5E1F10686F}"/>
              </a:ext>
            </a:extLst>
          </p:cNvPr>
          <p:cNvSpPr/>
          <p:nvPr/>
        </p:nvSpPr>
        <p:spPr>
          <a:xfrm>
            <a:off x="6143886" y="4268581"/>
            <a:ext cx="4300173" cy="1955576"/>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2035616"/>
            <a:ext cx="3582450" cy="20061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1D3B"/>
              </a:solidFill>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a:prstGeom prst="rect">
            <a:avLst/>
          </a:prstGeom>
        </p:spPr>
        <p:txBody>
          <a:bodyPr>
            <a:normAutofit fontScale="92500" lnSpcReduction="20000"/>
          </a:bodyPr>
          <a:lstStyle/>
          <a:p>
            <a:pPr marL="0" marR="0" indent="0">
              <a:spcBef>
                <a:spcPts val="0"/>
              </a:spcBef>
              <a:buNone/>
            </a:pPr>
            <a:r>
              <a:rPr lang="en-US" sz="3200" b="1" dirty="0">
                <a:solidFill>
                  <a:srgbClr val="1C1D3B"/>
                </a:solidFill>
                <a:latin typeface="Helvetica" pitchFamily="2" charset="0"/>
                <a:ea typeface="Verdana" panose="020B0604030504040204" pitchFamily="34" charset="0"/>
                <a:cs typeface="Verdana" panose="020B0604030504040204" pitchFamily="34" charset="0"/>
              </a:rPr>
              <a:t>The Solution:</a:t>
            </a: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a:p>
            <a:pPr marL="0" marR="0" indent="0">
              <a:spcBef>
                <a:spcPts val="0"/>
              </a:spcBef>
              <a:buNone/>
            </a:pPr>
            <a:r>
              <a:rPr lang="en-US" sz="3200" b="1" dirty="0">
                <a:solidFill>
                  <a:srgbClr val="1C1D3B"/>
                </a:solidFill>
                <a:effectLst/>
                <a:latin typeface="Helvetica" pitchFamily="2" charset="0"/>
                <a:ea typeface="Verdana" panose="020B0604030504040204" pitchFamily="34" charset="0"/>
                <a:cs typeface="Verdana" panose="020B0604030504040204" pitchFamily="34" charset="0"/>
              </a:rPr>
              <a:t>The Power of </a:t>
            </a:r>
            <a:r>
              <a:rPr lang="en-US" sz="3200" b="1" dirty="0">
                <a:solidFill>
                  <a:srgbClr val="1C1D3B"/>
                </a:solidFill>
                <a:latin typeface="Helvetica" pitchFamily="2" charset="0"/>
                <a:ea typeface="Verdana" panose="020B0604030504040204" pitchFamily="34" charset="0"/>
                <a:cs typeface="Verdana" panose="020B0604030504040204" pitchFamily="34" charset="0"/>
              </a:rPr>
              <a:t>Decommissioning</a:t>
            </a: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p:txBody>
      </p:sp>
      <p:sp>
        <p:nvSpPr>
          <p:cNvPr id="10" name="TextBox 9">
            <a:extLst>
              <a:ext uri="{FF2B5EF4-FFF2-40B4-BE49-F238E27FC236}">
                <a16:creationId xmlns:a16="http://schemas.microsoft.com/office/drawing/2014/main" id="{1BBCE19E-022A-6C86-CD0E-78C07A1643EC}"/>
              </a:ext>
            </a:extLst>
          </p:cNvPr>
          <p:cNvSpPr txBox="1"/>
          <p:nvPr/>
        </p:nvSpPr>
        <p:spPr>
          <a:xfrm>
            <a:off x="681518" y="3038308"/>
            <a:ext cx="3109318" cy="897436"/>
          </a:xfrm>
          <a:prstGeom prst="rect">
            <a:avLst/>
          </a:prstGeom>
          <a:noFill/>
        </p:spPr>
        <p:txBody>
          <a:bodyPr wrap="square" lIns="0" tIns="0" rIns="0" bIns="0" rtlCol="0" anchor="t">
            <a:noAutofit/>
          </a:bodyPr>
          <a:lstStyle/>
          <a:p>
            <a:pPr marL="0" indent="0">
              <a:buNone/>
            </a:pPr>
            <a:r>
              <a:rPr lang="en-US" sz="1400" b="1" dirty="0">
                <a:latin typeface="Helvetica" pitchFamily="2" charset="0"/>
              </a:rPr>
              <a:t>One Source of Truth to Legacy Data</a:t>
            </a:r>
          </a:p>
          <a:p>
            <a:r>
              <a:rPr lang="en-US" sz="1400" dirty="0">
                <a:latin typeface="Helvetica" pitchFamily="2" charset="0"/>
              </a:rPr>
              <a:t>50% reduction in costs related to legacy data retrieval and delivery.</a:t>
            </a:r>
          </a:p>
        </p:txBody>
      </p:sp>
      <p:sp>
        <p:nvSpPr>
          <p:cNvPr id="11" name="TextBox 10">
            <a:extLst>
              <a:ext uri="{FF2B5EF4-FFF2-40B4-BE49-F238E27FC236}">
                <a16:creationId xmlns:a16="http://schemas.microsoft.com/office/drawing/2014/main" id="{F78E5C8A-6A9F-A7D5-67CE-FAB2A073C7B7}"/>
              </a:ext>
            </a:extLst>
          </p:cNvPr>
          <p:cNvSpPr txBox="1"/>
          <p:nvPr/>
        </p:nvSpPr>
        <p:spPr>
          <a:xfrm>
            <a:off x="4587514" y="3019767"/>
            <a:ext cx="3007526" cy="813117"/>
          </a:xfrm>
          <a:prstGeom prst="rect">
            <a:avLst/>
          </a:prstGeom>
          <a:noFill/>
        </p:spPr>
        <p:txBody>
          <a:bodyPr wrap="square" lIns="0" tIns="0" rIns="0" bIns="0" rtlCol="0" anchor="t">
            <a:noAutofit/>
          </a:bodyPr>
          <a:lstStyle/>
          <a:p>
            <a:pPr>
              <a:spcBef>
                <a:spcPts val="1200"/>
              </a:spcBef>
            </a:pPr>
            <a:r>
              <a:rPr lang="en-US" sz="1400" b="1" dirty="0">
                <a:latin typeface="Helvetica" pitchFamily="2" charset="0"/>
              </a:rPr>
              <a:t>Audit/Legal/Regulatory Readiness</a:t>
            </a:r>
            <a:r>
              <a:rPr lang="en-US" sz="1400" b="1" i="1" dirty="0">
                <a:latin typeface="Helvetica" pitchFamily="2" charset="0"/>
              </a:rPr>
              <a:t> </a:t>
            </a:r>
            <a:r>
              <a:rPr lang="en-US" sz="1400" i="1" dirty="0">
                <a:latin typeface="Helvetica" pitchFamily="2" charset="0"/>
              </a:rPr>
              <a:t>32% reduction in storage costs, 20% faster handling inquiries.</a:t>
            </a:r>
          </a:p>
        </p:txBody>
      </p:sp>
      <p:sp>
        <p:nvSpPr>
          <p:cNvPr id="12" name="TextBox 11">
            <a:extLst>
              <a:ext uri="{FF2B5EF4-FFF2-40B4-BE49-F238E27FC236}">
                <a16:creationId xmlns:a16="http://schemas.microsoft.com/office/drawing/2014/main" id="{30C9AB60-0252-EFC9-0742-21200AFD1B38}"/>
              </a:ext>
            </a:extLst>
          </p:cNvPr>
          <p:cNvSpPr txBox="1"/>
          <p:nvPr/>
        </p:nvSpPr>
        <p:spPr>
          <a:xfrm>
            <a:off x="1945186" y="5380111"/>
            <a:ext cx="3764911" cy="689386"/>
          </a:xfrm>
          <a:prstGeom prst="rect">
            <a:avLst/>
          </a:prstGeom>
          <a:noFill/>
        </p:spPr>
        <p:txBody>
          <a:bodyPr wrap="square" lIns="0" tIns="0" rIns="0" bIns="0" rtlCol="0" anchor="t">
            <a:noAutofit/>
          </a:bodyPr>
          <a:lstStyle/>
          <a:p>
            <a:r>
              <a:rPr lang="en-US" sz="1400" b="1" dirty="0">
                <a:latin typeface="Helvetica" pitchFamily="2" charset="0"/>
              </a:rPr>
              <a:t>Meet Sustainability Goals</a:t>
            </a:r>
          </a:p>
          <a:p>
            <a:r>
              <a:rPr lang="en-US" sz="1400" i="1" dirty="0">
                <a:latin typeface="Helvetica" pitchFamily="2" charset="0"/>
              </a:rPr>
              <a:t>Cloud migration can lower energy consumption by 65% &amp; carbon emissions by 84%.</a:t>
            </a:r>
          </a:p>
        </p:txBody>
      </p:sp>
      <p:sp>
        <p:nvSpPr>
          <p:cNvPr id="17" name="TextBox 16">
            <a:extLst>
              <a:ext uri="{FF2B5EF4-FFF2-40B4-BE49-F238E27FC236}">
                <a16:creationId xmlns:a16="http://schemas.microsoft.com/office/drawing/2014/main" id="{8B94192B-1A30-4DA9-3F33-6E8ECC5C3A66}"/>
              </a:ext>
            </a:extLst>
          </p:cNvPr>
          <p:cNvSpPr txBox="1"/>
          <p:nvPr/>
        </p:nvSpPr>
        <p:spPr>
          <a:xfrm>
            <a:off x="8424714" y="3010859"/>
            <a:ext cx="2633627" cy="651091"/>
          </a:xfrm>
          <a:prstGeom prst="rect">
            <a:avLst/>
          </a:prstGeom>
          <a:noFill/>
        </p:spPr>
        <p:txBody>
          <a:bodyPr wrap="square" lIns="0" tIns="0" rIns="0" bIns="0" rtlCol="0" anchor="t">
            <a:noAutofit/>
          </a:bodyPr>
          <a:lstStyle/>
          <a:p>
            <a:pPr>
              <a:spcBef>
                <a:spcPts val="1200"/>
              </a:spcBef>
            </a:pPr>
            <a:r>
              <a:rPr lang="en-US" sz="1400" b="1" dirty="0">
                <a:latin typeface="Helvetica" pitchFamily="2" charset="0"/>
              </a:rPr>
              <a:t>Cloud Architecture Flexibility </a:t>
            </a:r>
            <a:r>
              <a:rPr lang="en-US" sz="1400" i="1" dirty="0">
                <a:latin typeface="Helvetica" pitchFamily="2" charset="0"/>
              </a:rPr>
              <a:t>70% efficiency gain in shared services center.</a:t>
            </a:r>
          </a:p>
        </p:txBody>
      </p:sp>
      <p:sp>
        <p:nvSpPr>
          <p:cNvPr id="26" name="TextBox 25">
            <a:extLst>
              <a:ext uri="{FF2B5EF4-FFF2-40B4-BE49-F238E27FC236}">
                <a16:creationId xmlns:a16="http://schemas.microsoft.com/office/drawing/2014/main" id="{C486CD57-0DB4-598D-9E1D-47D77B527DA6}"/>
              </a:ext>
            </a:extLst>
          </p:cNvPr>
          <p:cNvSpPr txBox="1"/>
          <p:nvPr/>
        </p:nvSpPr>
        <p:spPr>
          <a:xfrm>
            <a:off x="6489165" y="5351880"/>
            <a:ext cx="3582450" cy="689386"/>
          </a:xfrm>
          <a:prstGeom prst="rect">
            <a:avLst/>
          </a:prstGeom>
          <a:noFill/>
        </p:spPr>
        <p:txBody>
          <a:bodyPr wrap="square" lIns="0" tIns="0" rIns="0" bIns="0" rtlCol="0" anchor="t">
            <a:noAutofit/>
          </a:bodyPr>
          <a:lstStyle/>
          <a:p>
            <a:r>
              <a:rPr lang="en-US" sz="1400" b="1" i="0" dirty="0">
                <a:solidFill>
                  <a:srgbClr val="000000"/>
                </a:solidFill>
                <a:effectLst/>
                <a:latin typeface="Helvetica" pitchFamily="2" charset="0"/>
              </a:rPr>
              <a:t>Lower TCO for Hardware &amp; Infrastructure</a:t>
            </a:r>
          </a:p>
          <a:p>
            <a:r>
              <a:rPr lang="en-US" sz="1400" i="1" dirty="0">
                <a:solidFill>
                  <a:srgbClr val="000000"/>
                </a:solidFill>
                <a:latin typeface="Helvetica" pitchFamily="2" charset="0"/>
              </a:rPr>
              <a:t>R</a:t>
            </a:r>
            <a:r>
              <a:rPr lang="en-US" sz="1400" b="0" i="1" dirty="0">
                <a:solidFill>
                  <a:srgbClr val="000000"/>
                </a:solidFill>
                <a:effectLst/>
                <a:latin typeface="Helvetica" pitchFamily="2" charset="0"/>
              </a:rPr>
              <a:t>edirect financial resources saved from </a:t>
            </a:r>
            <a:r>
              <a:rPr lang="en-US" sz="1400" i="1" dirty="0">
                <a:solidFill>
                  <a:srgbClr val="000000"/>
                </a:solidFill>
                <a:latin typeface="Helvetica" pitchFamily="2" charset="0"/>
              </a:rPr>
              <a:t>decommissioning </a:t>
            </a:r>
            <a:r>
              <a:rPr lang="en-US" sz="1400" b="0" i="1" dirty="0">
                <a:solidFill>
                  <a:srgbClr val="000000"/>
                </a:solidFill>
                <a:effectLst/>
                <a:latin typeface="Helvetica" pitchFamily="2" charset="0"/>
              </a:rPr>
              <a:t>to more strategic areas.</a:t>
            </a:r>
            <a:endParaRPr lang="en-US" sz="1400" i="1" dirty="0">
              <a:latin typeface="Helvetica" pitchFamily="2" charset="0"/>
            </a:endParaRPr>
          </a:p>
          <a:p>
            <a:endParaRPr lang="en-US" sz="1400" kern="0" dirty="0">
              <a:latin typeface="Helvetica" pitchFamily="2" charset="0"/>
              <a:cs typeface="Open Sans" panose="020B0606030504020204" pitchFamily="34" charset="0"/>
            </a:endParaRPr>
          </a:p>
        </p:txBody>
      </p:sp>
      <p:pic>
        <p:nvPicPr>
          <p:cNvPr id="29" name="Graphic 28" descr="Touchscreen with solid fill">
            <a:extLst>
              <a:ext uri="{FF2B5EF4-FFF2-40B4-BE49-F238E27FC236}">
                <a16:creationId xmlns:a16="http://schemas.microsoft.com/office/drawing/2014/main" id="{F798A7F4-2644-B963-254F-624EA1ACFC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9628" y="2262437"/>
            <a:ext cx="659895" cy="659895"/>
          </a:xfrm>
          <a:prstGeom prst="rect">
            <a:avLst/>
          </a:prstGeom>
        </p:spPr>
      </p:pic>
      <p:pic>
        <p:nvPicPr>
          <p:cNvPr id="31" name="Graphic 30" descr="Gavel with solid fill">
            <a:extLst>
              <a:ext uri="{FF2B5EF4-FFF2-40B4-BE49-F238E27FC236}">
                <a16:creationId xmlns:a16="http://schemas.microsoft.com/office/drawing/2014/main" id="{301EABF5-9B38-9F7B-C29C-BADD21D2E5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02697" y="2262437"/>
            <a:ext cx="659895" cy="659895"/>
          </a:xfrm>
          <a:prstGeom prst="rect">
            <a:avLst/>
          </a:prstGeom>
        </p:spPr>
      </p:pic>
      <p:pic>
        <p:nvPicPr>
          <p:cNvPr id="33" name="Graphic 32" descr="Open hand with plant with solid fill">
            <a:extLst>
              <a:ext uri="{FF2B5EF4-FFF2-40B4-BE49-F238E27FC236}">
                <a16:creationId xmlns:a16="http://schemas.microsoft.com/office/drawing/2014/main" id="{3DFE0679-8679-FDB7-96E5-77382EDF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45186" y="4549663"/>
            <a:ext cx="659895" cy="659895"/>
          </a:xfrm>
          <a:prstGeom prst="rect">
            <a:avLst/>
          </a:prstGeom>
        </p:spPr>
      </p:pic>
      <p:pic>
        <p:nvPicPr>
          <p:cNvPr id="35" name="Graphic 34" descr="Cloud with solid fill">
            <a:extLst>
              <a:ext uri="{FF2B5EF4-FFF2-40B4-BE49-F238E27FC236}">
                <a16:creationId xmlns:a16="http://schemas.microsoft.com/office/drawing/2014/main" id="{801C7E0A-6362-2597-2B3B-C77A72AC5ED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24714" y="2262437"/>
            <a:ext cx="659895" cy="659895"/>
          </a:xfrm>
          <a:prstGeom prst="rect">
            <a:avLst/>
          </a:prstGeom>
        </p:spPr>
      </p:pic>
      <p:pic>
        <p:nvPicPr>
          <p:cNvPr id="37" name="Graphic 36" descr="Coins with solid fill">
            <a:extLst>
              <a:ext uri="{FF2B5EF4-FFF2-40B4-BE49-F238E27FC236}">
                <a16:creationId xmlns:a16="http://schemas.microsoft.com/office/drawing/2014/main" id="{AE95FCB6-2CBE-E688-D31A-134117813F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45183" y="4549663"/>
            <a:ext cx="659895" cy="659895"/>
          </a:xfrm>
          <a:prstGeom prst="rect">
            <a:avLst/>
          </a:prstGeom>
        </p:spPr>
      </p:pic>
    </p:spTree>
    <p:extLst>
      <p:ext uri="{BB962C8B-B14F-4D97-AF65-F5344CB8AC3E}">
        <p14:creationId xmlns:p14="http://schemas.microsoft.com/office/powerpoint/2010/main" val="3255872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close-up of several servers&#10;&#10;Description automatically generated">
            <a:extLst>
              <a:ext uri="{FF2B5EF4-FFF2-40B4-BE49-F238E27FC236}">
                <a16:creationId xmlns:a16="http://schemas.microsoft.com/office/drawing/2014/main" id="{13228539-1057-F520-7662-4B246112B66E}"/>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3" name="Text Placeholder 2">
            <a:extLst>
              <a:ext uri="{FF2B5EF4-FFF2-40B4-BE49-F238E27FC236}">
                <a16:creationId xmlns:a16="http://schemas.microsoft.com/office/drawing/2014/main" id="{70097DDD-EFD3-0DDD-E68A-5DA9AC70E739}"/>
              </a:ext>
            </a:extLst>
          </p:cNvPr>
          <p:cNvSpPr>
            <a:spLocks noGrp="1"/>
          </p:cNvSpPr>
          <p:nvPr>
            <p:ph type="body" sz="quarter" idx="12"/>
          </p:nvPr>
        </p:nvSpPr>
        <p:spPr/>
        <p:txBody>
          <a:bodyPr/>
          <a:lstStyle/>
          <a:p>
            <a:r>
              <a:rPr lang="en-US" dirty="0"/>
              <a:t>Data GUARD by Auritas</a:t>
            </a:r>
          </a:p>
        </p:txBody>
      </p:sp>
    </p:spTree>
    <p:extLst>
      <p:ext uri="{BB962C8B-B14F-4D97-AF65-F5344CB8AC3E}">
        <p14:creationId xmlns:p14="http://schemas.microsoft.com/office/powerpoint/2010/main" val="3772005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6D1E-B728-EAA5-5063-5FC2B4CC4FE2}"/>
            </a:ext>
          </a:extLst>
        </p:cNvPr>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297072C4-950C-6277-F13C-7A7336240146}"/>
              </a:ext>
            </a:extLst>
          </p:cNvPr>
          <p:cNvSpPr/>
          <p:nvPr/>
        </p:nvSpPr>
        <p:spPr>
          <a:xfrm>
            <a:off x="588665" y="3308778"/>
            <a:ext cx="3480404" cy="2442316"/>
          </a:xfrm>
          <a:prstGeom prst="round1Rect">
            <a:avLst>
              <a:gd name="adj" fmla="val 916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Single Corner Rectangle 10">
            <a:extLst>
              <a:ext uri="{FF2B5EF4-FFF2-40B4-BE49-F238E27FC236}">
                <a16:creationId xmlns:a16="http://schemas.microsoft.com/office/drawing/2014/main" id="{587103FD-9363-03D0-CC54-815EE16D44DB}"/>
              </a:ext>
            </a:extLst>
          </p:cNvPr>
          <p:cNvSpPr/>
          <p:nvPr/>
        </p:nvSpPr>
        <p:spPr>
          <a:xfrm>
            <a:off x="4333752" y="3310469"/>
            <a:ext cx="3480404" cy="2442316"/>
          </a:xfrm>
          <a:prstGeom prst="round1Rect">
            <a:avLst>
              <a:gd name="adj" fmla="val 916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Single Corner Rectangle 12">
            <a:extLst>
              <a:ext uri="{FF2B5EF4-FFF2-40B4-BE49-F238E27FC236}">
                <a16:creationId xmlns:a16="http://schemas.microsoft.com/office/drawing/2014/main" id="{7FB4AA1C-7B4A-51BD-7F73-1385482B0F85}"/>
              </a:ext>
            </a:extLst>
          </p:cNvPr>
          <p:cNvSpPr/>
          <p:nvPr/>
        </p:nvSpPr>
        <p:spPr>
          <a:xfrm>
            <a:off x="8078840" y="3318793"/>
            <a:ext cx="3480404" cy="2442316"/>
          </a:xfrm>
          <a:prstGeom prst="round1Rect">
            <a:avLst>
              <a:gd name="adj" fmla="val 916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33873D67-E301-6752-D706-609966E68FC4}"/>
              </a:ext>
            </a:extLst>
          </p:cNvPr>
          <p:cNvSpPr>
            <a:spLocks noGrp="1"/>
          </p:cNvSpPr>
          <p:nvPr>
            <p:ph type="body" sz="quarter" idx="4294967295"/>
          </p:nvPr>
        </p:nvSpPr>
        <p:spPr>
          <a:xfrm>
            <a:off x="6317388" y="838200"/>
            <a:ext cx="5265012" cy="1628030"/>
          </a:xfrm>
          <a:prstGeom prst="rect">
            <a:avLst/>
          </a:prstGeom>
        </p:spPr>
        <p:txBody>
          <a:bodyPr vert="horz" lIns="91440" tIns="45720" rIns="91440" bIns="45720" rtlCol="0" anchor="t">
            <a:noAutofit/>
          </a:bodyPr>
          <a:lstStyle/>
          <a:p>
            <a:pPr marL="0" indent="0">
              <a:buNone/>
            </a:pPr>
            <a:r>
              <a:rPr lang="en-US" sz="1600" b="1" dirty="0">
                <a:solidFill>
                  <a:srgbClr val="1C1D3B"/>
                </a:solidFill>
              </a:rPr>
              <a:t>Data GUARD by Auritas </a:t>
            </a:r>
            <a:r>
              <a:rPr lang="en-US" sz="1600" dirty="0">
                <a:solidFill>
                  <a:srgbClr val="1C1D3B"/>
                </a:solidFill>
              </a:rPr>
              <a:t>facilitate organizations to decommission legacy SAP and non-SAP systems while retaining accessibility to the data for regulatory, legal, and business purposes. Ensure reporting capability on data and documents retired and stored in Data GUARD. For decommissioned SAP systems, take advantage of 70+ T-code viewable interface screens.</a:t>
            </a:r>
          </a:p>
          <a:p>
            <a:pPr marL="0" indent="0">
              <a:buNone/>
            </a:pPr>
            <a:endParaRPr lang="en-US" sz="1600" dirty="0">
              <a:solidFill>
                <a:srgbClr val="1C1D3B"/>
              </a:solidFill>
            </a:endParaRPr>
          </a:p>
        </p:txBody>
      </p:sp>
      <p:sp>
        <p:nvSpPr>
          <p:cNvPr id="22" name="TextBox 21">
            <a:extLst>
              <a:ext uri="{FF2B5EF4-FFF2-40B4-BE49-F238E27FC236}">
                <a16:creationId xmlns:a16="http://schemas.microsoft.com/office/drawing/2014/main" id="{E522DB5D-E3B2-DB59-58B0-0FF280A8999E}"/>
              </a:ext>
            </a:extLst>
          </p:cNvPr>
          <p:cNvSpPr txBox="1"/>
          <p:nvPr/>
        </p:nvSpPr>
        <p:spPr>
          <a:xfrm>
            <a:off x="817956" y="4356878"/>
            <a:ext cx="2788845" cy="954107"/>
          </a:xfrm>
          <a:prstGeom prst="rect">
            <a:avLst/>
          </a:prstGeom>
          <a:noFill/>
        </p:spPr>
        <p:txBody>
          <a:bodyPr wrap="square" lIns="91440" tIns="45720" rIns="91440" bIns="45720" anchor="t">
            <a:spAutoFit/>
          </a:bodyPr>
          <a:lstStyle/>
          <a:p>
            <a:r>
              <a:rPr lang="en-US" sz="1400" dirty="0">
                <a:solidFill>
                  <a:schemeClr val="bg1"/>
                </a:solidFill>
                <a:latin typeface="Helvetica" pitchFamily="2" charset="0"/>
              </a:rPr>
              <a:t>Run advanced, tailored reports on decommissioned data through third-party analytic applications  </a:t>
            </a:r>
          </a:p>
        </p:txBody>
      </p:sp>
      <p:sp>
        <p:nvSpPr>
          <p:cNvPr id="6" name="TextBox 5">
            <a:extLst>
              <a:ext uri="{FF2B5EF4-FFF2-40B4-BE49-F238E27FC236}">
                <a16:creationId xmlns:a16="http://schemas.microsoft.com/office/drawing/2014/main" id="{233B572D-55FD-B688-E4C1-1E4C18C07164}"/>
              </a:ext>
            </a:extLst>
          </p:cNvPr>
          <p:cNvSpPr txBox="1"/>
          <p:nvPr/>
        </p:nvSpPr>
        <p:spPr>
          <a:xfrm>
            <a:off x="4599729" y="4356879"/>
            <a:ext cx="2664671" cy="954107"/>
          </a:xfrm>
          <a:prstGeom prst="rect">
            <a:avLst/>
          </a:prstGeom>
          <a:noFill/>
        </p:spPr>
        <p:txBody>
          <a:bodyPr wrap="square">
            <a:spAutoFit/>
          </a:bodyPr>
          <a:lstStyle/>
          <a:p>
            <a:r>
              <a:rPr lang="en-US" sz="1400" dirty="0">
                <a:solidFill>
                  <a:schemeClr val="bg1"/>
                </a:solidFill>
                <a:latin typeface="Helvetica" pitchFamily="2" charset="0"/>
              </a:rPr>
              <a:t>Ensure the security of decommissioned data through Active Directory, SAP, and manual controls.</a:t>
            </a:r>
          </a:p>
        </p:txBody>
      </p:sp>
      <p:sp>
        <p:nvSpPr>
          <p:cNvPr id="9" name="TextBox 8">
            <a:extLst>
              <a:ext uri="{FF2B5EF4-FFF2-40B4-BE49-F238E27FC236}">
                <a16:creationId xmlns:a16="http://schemas.microsoft.com/office/drawing/2014/main" id="{9B80D912-9BC2-18E9-8D7C-8E6DE89DD431}"/>
              </a:ext>
            </a:extLst>
          </p:cNvPr>
          <p:cNvSpPr txBox="1"/>
          <p:nvPr/>
        </p:nvSpPr>
        <p:spPr>
          <a:xfrm>
            <a:off x="8342288" y="4361509"/>
            <a:ext cx="3031757" cy="954107"/>
          </a:xfrm>
          <a:prstGeom prst="rect">
            <a:avLst/>
          </a:prstGeom>
          <a:noFill/>
        </p:spPr>
        <p:txBody>
          <a:bodyPr wrap="square">
            <a:spAutoFit/>
          </a:bodyPr>
          <a:lstStyle/>
          <a:p>
            <a:r>
              <a:rPr lang="en-US" sz="1400" dirty="0">
                <a:solidFill>
                  <a:schemeClr val="bg1"/>
                </a:solidFill>
                <a:latin typeface="Helvetica" pitchFamily="2" charset="0"/>
              </a:rPr>
              <a:t>Decommission SAP and non-SAP systems while ensuring audit compliance with secure and immutable data storage.</a:t>
            </a:r>
          </a:p>
        </p:txBody>
      </p:sp>
      <p:cxnSp>
        <p:nvCxnSpPr>
          <p:cNvPr id="7" name="Straight Connector 6">
            <a:extLst>
              <a:ext uri="{FF2B5EF4-FFF2-40B4-BE49-F238E27FC236}">
                <a16:creationId xmlns:a16="http://schemas.microsoft.com/office/drawing/2014/main" id="{DEB6921D-74A4-7F31-5604-F030B5585D6B}"/>
              </a:ext>
            </a:extLst>
          </p:cNvPr>
          <p:cNvCxnSpPr>
            <a:cxnSpLocks/>
          </p:cNvCxnSpPr>
          <p:nvPr/>
        </p:nvCxnSpPr>
        <p:spPr>
          <a:xfrm>
            <a:off x="5892800" y="893413"/>
            <a:ext cx="0" cy="16280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Blue text on a black background&#10;&#10;Description automatically generated">
            <a:extLst>
              <a:ext uri="{FF2B5EF4-FFF2-40B4-BE49-F238E27FC236}">
                <a16:creationId xmlns:a16="http://schemas.microsoft.com/office/drawing/2014/main" id="{87B4929B-0479-4073-7D3D-EE847FC19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9076" y="893414"/>
            <a:ext cx="4621142" cy="1570732"/>
          </a:xfrm>
          <a:prstGeom prst="rect">
            <a:avLst/>
          </a:prstGeom>
        </p:spPr>
      </p:pic>
      <p:pic>
        <p:nvPicPr>
          <p:cNvPr id="17" name="Graphic 16" descr="Exponential Graph with solid fill">
            <a:extLst>
              <a:ext uri="{FF2B5EF4-FFF2-40B4-BE49-F238E27FC236}">
                <a16:creationId xmlns:a16="http://schemas.microsoft.com/office/drawing/2014/main" id="{CCFE49E7-004F-D350-BC92-EFBC8A9276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7955" y="3539610"/>
            <a:ext cx="789904" cy="789904"/>
          </a:xfrm>
          <a:prstGeom prst="rect">
            <a:avLst/>
          </a:prstGeom>
        </p:spPr>
      </p:pic>
      <p:pic>
        <p:nvPicPr>
          <p:cNvPr id="19" name="Graphic 18" descr="Document with solid fill">
            <a:extLst>
              <a:ext uri="{FF2B5EF4-FFF2-40B4-BE49-F238E27FC236}">
                <a16:creationId xmlns:a16="http://schemas.microsoft.com/office/drawing/2014/main" id="{3B03DE3F-B3C8-9E01-E51C-A67DD30024F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42288" y="3533240"/>
            <a:ext cx="765552" cy="765552"/>
          </a:xfrm>
          <a:prstGeom prst="rect">
            <a:avLst/>
          </a:prstGeom>
        </p:spPr>
      </p:pic>
      <p:pic>
        <p:nvPicPr>
          <p:cNvPr id="21" name="Graphic 20" descr="Eye with solid fill">
            <a:extLst>
              <a:ext uri="{FF2B5EF4-FFF2-40B4-BE49-F238E27FC236}">
                <a16:creationId xmlns:a16="http://schemas.microsoft.com/office/drawing/2014/main" id="{3A7CF028-047A-0124-8894-AD2223BE1A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99729" y="3447109"/>
            <a:ext cx="914400" cy="914400"/>
          </a:xfrm>
          <a:prstGeom prst="rect">
            <a:avLst/>
          </a:prstGeom>
        </p:spPr>
      </p:pic>
    </p:spTree>
    <p:extLst>
      <p:ext uri="{BB962C8B-B14F-4D97-AF65-F5344CB8AC3E}">
        <p14:creationId xmlns:p14="http://schemas.microsoft.com/office/powerpoint/2010/main" val="1319344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2CD6B-EC6D-BD15-1BAF-599EE6CC9D98}"/>
            </a:ext>
          </a:extLst>
        </p:cNvPr>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F2ABF6BD-926B-26BD-1039-E7F491AD9CBC}"/>
              </a:ext>
            </a:extLst>
          </p:cNvPr>
          <p:cNvSpPr/>
          <p:nvPr/>
        </p:nvSpPr>
        <p:spPr>
          <a:xfrm>
            <a:off x="4304776" y="2035616"/>
            <a:ext cx="3582450" cy="20732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4" name="Round Single Corner Rectangle 3">
            <a:extLst>
              <a:ext uri="{FF2B5EF4-FFF2-40B4-BE49-F238E27FC236}">
                <a16:creationId xmlns:a16="http://schemas.microsoft.com/office/drawing/2014/main" id="{C651EC28-6D19-E65D-E4BC-789503B38A90}"/>
              </a:ext>
            </a:extLst>
          </p:cNvPr>
          <p:cNvSpPr/>
          <p:nvPr/>
        </p:nvSpPr>
        <p:spPr>
          <a:xfrm>
            <a:off x="8166704" y="2035616"/>
            <a:ext cx="3582450" cy="20732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5" name="Round Single Corner Rectangle 4">
            <a:extLst>
              <a:ext uri="{FF2B5EF4-FFF2-40B4-BE49-F238E27FC236}">
                <a16:creationId xmlns:a16="http://schemas.microsoft.com/office/drawing/2014/main" id="{91C9FED4-7604-E77A-29A8-80F4F075B78B}"/>
              </a:ext>
            </a:extLst>
          </p:cNvPr>
          <p:cNvSpPr/>
          <p:nvPr/>
        </p:nvSpPr>
        <p:spPr>
          <a:xfrm>
            <a:off x="453682" y="4236116"/>
            <a:ext cx="3582450" cy="20732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6" name="Round Single Corner Rectangle 5">
            <a:extLst>
              <a:ext uri="{FF2B5EF4-FFF2-40B4-BE49-F238E27FC236}">
                <a16:creationId xmlns:a16="http://schemas.microsoft.com/office/drawing/2014/main" id="{5D7D18E1-424D-DB63-53D1-844946C10A2E}"/>
              </a:ext>
            </a:extLst>
          </p:cNvPr>
          <p:cNvSpPr/>
          <p:nvPr/>
        </p:nvSpPr>
        <p:spPr>
          <a:xfrm>
            <a:off x="4315612" y="4236116"/>
            <a:ext cx="3582450" cy="20732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7" name="Round Single Corner Rectangle 6">
            <a:extLst>
              <a:ext uri="{FF2B5EF4-FFF2-40B4-BE49-F238E27FC236}">
                <a16:creationId xmlns:a16="http://schemas.microsoft.com/office/drawing/2014/main" id="{0749F442-1606-02D7-BA42-AC5E1F10686F}"/>
              </a:ext>
            </a:extLst>
          </p:cNvPr>
          <p:cNvSpPr/>
          <p:nvPr/>
        </p:nvSpPr>
        <p:spPr>
          <a:xfrm>
            <a:off x="8177540" y="4236116"/>
            <a:ext cx="3582450" cy="20732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2" name="Round Single Corner Rectangle 1">
            <a:extLst>
              <a:ext uri="{FF2B5EF4-FFF2-40B4-BE49-F238E27FC236}">
                <a16:creationId xmlns:a16="http://schemas.microsoft.com/office/drawing/2014/main" id="{DCCDE503-0CAF-3539-C17F-82BDFB8C6610}"/>
              </a:ext>
            </a:extLst>
          </p:cNvPr>
          <p:cNvSpPr/>
          <p:nvPr/>
        </p:nvSpPr>
        <p:spPr>
          <a:xfrm>
            <a:off x="442846" y="2035616"/>
            <a:ext cx="3582450" cy="2073244"/>
          </a:xfrm>
          <a:prstGeom prst="round1Rect">
            <a:avLst>
              <a:gd name="adj" fmla="val 916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1C1D3B"/>
              </a:solidFill>
              <a:latin typeface="Helvetica" pitchFamily="2" charset="0"/>
            </a:endParaRPr>
          </a:p>
        </p:txBody>
      </p:sp>
      <p:sp>
        <p:nvSpPr>
          <p:cNvPr id="14" name="TextBox 13">
            <a:extLst>
              <a:ext uri="{FF2B5EF4-FFF2-40B4-BE49-F238E27FC236}">
                <a16:creationId xmlns:a16="http://schemas.microsoft.com/office/drawing/2014/main" id="{B202D692-44EA-43B6-34BC-467FCE3AC92F}"/>
              </a:ext>
            </a:extLst>
          </p:cNvPr>
          <p:cNvSpPr txBox="1"/>
          <p:nvPr/>
        </p:nvSpPr>
        <p:spPr>
          <a:xfrm>
            <a:off x="585580" y="3014100"/>
            <a:ext cx="3309386" cy="911916"/>
          </a:xfrm>
          <a:prstGeom prst="rect">
            <a:avLst/>
          </a:prstGeom>
          <a:noFill/>
        </p:spPr>
        <p:txBody>
          <a:bodyPr wrap="square" lIns="91440" tIns="45720" rIns="91440" bIns="45720" anchor="t">
            <a:spAutoFit/>
          </a:bodyPr>
          <a:lstStyle/>
          <a:p>
            <a:pPr>
              <a:lnSpc>
                <a:spcPct val="107000"/>
              </a:lnSpc>
              <a:spcAft>
                <a:spcPts val="300"/>
              </a:spcAft>
            </a:pPr>
            <a:r>
              <a:rPr lang="en-US" sz="1600" b="1" dirty="0">
                <a:solidFill>
                  <a:srgbClr val="1C1D3B"/>
                </a:solidFill>
                <a:latin typeface="Helvetica" pitchFamily="2" charset="0"/>
                <a:ea typeface="+mn-lt"/>
                <a:cs typeface="+mn-lt"/>
              </a:rPr>
              <a:t>Unified system access</a:t>
            </a:r>
          </a:p>
          <a:p>
            <a:pPr>
              <a:lnSpc>
                <a:spcPct val="107000"/>
              </a:lnSpc>
              <a:spcAft>
                <a:spcPts val="300"/>
              </a:spcAft>
            </a:pPr>
            <a:r>
              <a:rPr lang="en-US" sz="1600" dirty="0">
                <a:solidFill>
                  <a:srgbClr val="1C1D3B"/>
                </a:solidFill>
                <a:latin typeface="Helvetica" pitchFamily="2" charset="0"/>
                <a:ea typeface="+mn-lt"/>
                <a:cs typeface="+mn-lt"/>
              </a:rPr>
              <a:t>Manage data from multiple retired SAP and non-SAP systems.</a:t>
            </a:r>
          </a:p>
        </p:txBody>
      </p:sp>
      <p:sp>
        <p:nvSpPr>
          <p:cNvPr id="20" name="TextBox 19">
            <a:extLst>
              <a:ext uri="{FF2B5EF4-FFF2-40B4-BE49-F238E27FC236}">
                <a16:creationId xmlns:a16="http://schemas.microsoft.com/office/drawing/2014/main" id="{4ABA6CAD-C0B8-7E7D-A893-ABEC88158A15}"/>
              </a:ext>
            </a:extLst>
          </p:cNvPr>
          <p:cNvSpPr txBox="1"/>
          <p:nvPr/>
        </p:nvSpPr>
        <p:spPr>
          <a:xfrm>
            <a:off x="4515432" y="3014100"/>
            <a:ext cx="3242639" cy="1213858"/>
          </a:xfrm>
          <a:prstGeom prst="rect">
            <a:avLst/>
          </a:prstGeom>
          <a:noFill/>
        </p:spPr>
        <p:txBody>
          <a:bodyPr wrap="square" lIns="91440" tIns="45720" rIns="91440" bIns="45720" anchor="t">
            <a:spAutoFit/>
          </a:bodyPr>
          <a:lstStyle/>
          <a:p>
            <a:pPr>
              <a:lnSpc>
                <a:spcPct val="107000"/>
              </a:lnSpc>
              <a:spcAft>
                <a:spcPts val="300"/>
              </a:spcAft>
            </a:pPr>
            <a:r>
              <a:rPr lang="en-US" sz="1600" b="1" dirty="0">
                <a:solidFill>
                  <a:srgbClr val="1C1D3B"/>
                </a:solidFill>
                <a:latin typeface="Helvetica" pitchFamily="2" charset="0"/>
                <a:ea typeface="+mn-lt"/>
                <a:cs typeface="+mn-lt"/>
              </a:rPr>
              <a:t>Audit-ready compliance</a:t>
            </a:r>
          </a:p>
          <a:p>
            <a:pPr>
              <a:lnSpc>
                <a:spcPct val="107000"/>
              </a:lnSpc>
              <a:spcAft>
                <a:spcPts val="300"/>
              </a:spcAft>
            </a:pPr>
            <a:r>
              <a:rPr lang="en-US" sz="1600" dirty="0">
                <a:solidFill>
                  <a:srgbClr val="1C1D3B"/>
                </a:solidFill>
                <a:latin typeface="Helvetica" pitchFamily="2" charset="0"/>
                <a:ea typeface="+mn-lt"/>
                <a:cs typeface="+mn-lt"/>
              </a:rPr>
              <a:t>Secure, immutable data storage simplifies audits and compliance.</a:t>
            </a:r>
          </a:p>
          <a:p>
            <a:pPr>
              <a:lnSpc>
                <a:spcPct val="107000"/>
              </a:lnSpc>
              <a:spcAft>
                <a:spcPts val="300"/>
              </a:spcAft>
            </a:pPr>
            <a:endParaRPr lang="en-US" sz="1600" dirty="0">
              <a:solidFill>
                <a:srgbClr val="1C1D3B"/>
              </a:solidFill>
              <a:latin typeface="Helvetica" pitchFamily="2" charset="0"/>
              <a:ea typeface="+mn-lt"/>
              <a:cs typeface="+mn-lt"/>
            </a:endParaRPr>
          </a:p>
        </p:txBody>
      </p:sp>
      <p:sp>
        <p:nvSpPr>
          <p:cNvPr id="21" name="TextBox 20">
            <a:extLst>
              <a:ext uri="{FF2B5EF4-FFF2-40B4-BE49-F238E27FC236}">
                <a16:creationId xmlns:a16="http://schemas.microsoft.com/office/drawing/2014/main" id="{506EBB69-88B2-82D7-9D0C-BE0239638455}"/>
              </a:ext>
            </a:extLst>
          </p:cNvPr>
          <p:cNvSpPr txBox="1"/>
          <p:nvPr/>
        </p:nvSpPr>
        <p:spPr>
          <a:xfrm>
            <a:off x="8317177" y="3014100"/>
            <a:ext cx="3324141" cy="869469"/>
          </a:xfrm>
          <a:prstGeom prst="rect">
            <a:avLst/>
          </a:prstGeom>
          <a:noFill/>
        </p:spPr>
        <p:txBody>
          <a:bodyPr wrap="square">
            <a:spAutoFit/>
          </a:bodyPr>
          <a:lstStyle/>
          <a:p>
            <a:pPr>
              <a:spcAft>
                <a:spcPts val="300"/>
              </a:spcAft>
            </a:pPr>
            <a:r>
              <a:rPr lang="en-US" sz="1600" b="1" dirty="0">
                <a:latin typeface="Helvetica" pitchFamily="2" charset="0"/>
              </a:rPr>
              <a:t>Familiar SAP interface</a:t>
            </a:r>
          </a:p>
          <a:p>
            <a:pPr>
              <a:spcAft>
                <a:spcPts val="300"/>
              </a:spcAft>
            </a:pPr>
            <a:r>
              <a:rPr lang="en-US" sz="1600" dirty="0">
                <a:latin typeface="Helvetica" pitchFamily="2" charset="0"/>
              </a:rPr>
              <a:t>70+ SAP transaction screens for a seamless user experience.</a:t>
            </a:r>
          </a:p>
        </p:txBody>
      </p:sp>
      <p:sp>
        <p:nvSpPr>
          <p:cNvPr id="13" name="TextBox 12">
            <a:extLst>
              <a:ext uri="{FF2B5EF4-FFF2-40B4-BE49-F238E27FC236}">
                <a16:creationId xmlns:a16="http://schemas.microsoft.com/office/drawing/2014/main" id="{7202074D-1638-87F6-BEC6-E71F7B876D9F}"/>
              </a:ext>
            </a:extLst>
          </p:cNvPr>
          <p:cNvSpPr txBox="1"/>
          <p:nvPr/>
        </p:nvSpPr>
        <p:spPr>
          <a:xfrm>
            <a:off x="4518574" y="5124868"/>
            <a:ext cx="3250332" cy="1115690"/>
          </a:xfrm>
          <a:prstGeom prst="rect">
            <a:avLst/>
          </a:prstGeom>
          <a:noFill/>
        </p:spPr>
        <p:txBody>
          <a:bodyPr wrap="square">
            <a:spAutoFit/>
          </a:bodyPr>
          <a:lstStyle/>
          <a:p>
            <a:pPr>
              <a:spcAft>
                <a:spcPts val="300"/>
              </a:spcAft>
            </a:pPr>
            <a:r>
              <a:rPr lang="en-US" sz="1600" b="1" dirty="0">
                <a:latin typeface="Helvetica" pitchFamily="2" charset="0"/>
              </a:rPr>
              <a:t>Divestiture readiness</a:t>
            </a:r>
          </a:p>
          <a:p>
            <a:pPr>
              <a:spcAft>
                <a:spcPts val="300"/>
              </a:spcAft>
            </a:pPr>
            <a:r>
              <a:rPr lang="en-US" sz="1600" dirty="0">
                <a:latin typeface="Helvetica" pitchFamily="2" charset="0"/>
              </a:rPr>
              <a:t>Maintain secure data access during carve-outs and divestitures.</a:t>
            </a:r>
          </a:p>
        </p:txBody>
      </p:sp>
      <p:sp>
        <p:nvSpPr>
          <p:cNvPr id="15" name="TextBox 14">
            <a:extLst>
              <a:ext uri="{FF2B5EF4-FFF2-40B4-BE49-F238E27FC236}">
                <a16:creationId xmlns:a16="http://schemas.microsoft.com/office/drawing/2014/main" id="{89E419F0-CC70-84AD-1402-98789E83E38C}"/>
              </a:ext>
            </a:extLst>
          </p:cNvPr>
          <p:cNvSpPr txBox="1"/>
          <p:nvPr/>
        </p:nvSpPr>
        <p:spPr>
          <a:xfrm>
            <a:off x="8328752" y="5124868"/>
            <a:ext cx="3324141" cy="869469"/>
          </a:xfrm>
          <a:prstGeom prst="rect">
            <a:avLst/>
          </a:prstGeom>
          <a:noFill/>
        </p:spPr>
        <p:txBody>
          <a:bodyPr wrap="square">
            <a:spAutoFit/>
          </a:bodyPr>
          <a:lstStyle/>
          <a:p>
            <a:pPr>
              <a:spcAft>
                <a:spcPts val="300"/>
              </a:spcAft>
            </a:pPr>
            <a:r>
              <a:rPr lang="en-US" sz="1600" b="1" dirty="0">
                <a:latin typeface="Helvetica" pitchFamily="2" charset="0"/>
              </a:rPr>
              <a:t>Secure data access</a:t>
            </a:r>
          </a:p>
          <a:p>
            <a:pPr>
              <a:spcAft>
                <a:spcPts val="300"/>
              </a:spcAft>
            </a:pPr>
            <a:r>
              <a:rPr lang="en-US" sz="1600" dirty="0">
                <a:latin typeface="Helvetica" pitchFamily="2" charset="0"/>
              </a:rPr>
              <a:t>Control access through Active Directory, SAP, or manually.</a:t>
            </a:r>
          </a:p>
        </p:txBody>
      </p:sp>
      <p:sp>
        <p:nvSpPr>
          <p:cNvPr id="16" name="TextBox 15">
            <a:extLst>
              <a:ext uri="{FF2B5EF4-FFF2-40B4-BE49-F238E27FC236}">
                <a16:creationId xmlns:a16="http://schemas.microsoft.com/office/drawing/2014/main" id="{708F9C14-111B-31CA-C16A-F747418CD9C4}"/>
              </a:ext>
            </a:extLst>
          </p:cNvPr>
          <p:cNvSpPr txBox="1"/>
          <p:nvPr/>
        </p:nvSpPr>
        <p:spPr>
          <a:xfrm>
            <a:off x="597155" y="5124868"/>
            <a:ext cx="3145348" cy="1115690"/>
          </a:xfrm>
          <a:prstGeom prst="rect">
            <a:avLst/>
          </a:prstGeom>
          <a:noFill/>
        </p:spPr>
        <p:txBody>
          <a:bodyPr wrap="square">
            <a:spAutoFit/>
          </a:bodyPr>
          <a:lstStyle/>
          <a:p>
            <a:pPr>
              <a:spcAft>
                <a:spcPts val="300"/>
              </a:spcAft>
            </a:pPr>
            <a:r>
              <a:rPr lang="en-US" sz="1600" b="1" dirty="0">
                <a:latin typeface="Helvetica" pitchFamily="2" charset="0"/>
              </a:rPr>
              <a:t>Flexible reporting</a:t>
            </a:r>
          </a:p>
          <a:p>
            <a:pPr>
              <a:spcAft>
                <a:spcPts val="300"/>
              </a:spcAft>
            </a:pPr>
            <a:r>
              <a:rPr lang="en-US" sz="1600" dirty="0">
                <a:latin typeface="Helvetica" pitchFamily="2" charset="0"/>
              </a:rPr>
              <a:t>Create standard and custom reports within solution or third-party tools.</a:t>
            </a:r>
          </a:p>
        </p:txBody>
      </p:sp>
      <p:pic>
        <p:nvPicPr>
          <p:cNvPr id="19" name="Graphic 18" descr="Magnifying glass with solid fill">
            <a:extLst>
              <a:ext uri="{FF2B5EF4-FFF2-40B4-BE49-F238E27FC236}">
                <a16:creationId xmlns:a16="http://schemas.microsoft.com/office/drawing/2014/main" id="{F7630D0B-26A9-C8DE-04B4-993E1310B4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7155" y="2211553"/>
            <a:ext cx="716343" cy="716343"/>
          </a:xfrm>
          <a:prstGeom prst="rect">
            <a:avLst/>
          </a:prstGeom>
        </p:spPr>
      </p:pic>
      <p:pic>
        <p:nvPicPr>
          <p:cNvPr id="22" name="Graphic 21" descr="Checklist with solid fill">
            <a:extLst>
              <a:ext uri="{FF2B5EF4-FFF2-40B4-BE49-F238E27FC236}">
                <a16:creationId xmlns:a16="http://schemas.microsoft.com/office/drawing/2014/main" id="{F6C66C75-B2E9-D59C-302C-D1E9CD1EC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84268" y="4403468"/>
            <a:ext cx="688234" cy="688234"/>
          </a:xfrm>
          <a:prstGeom prst="rect">
            <a:avLst/>
          </a:prstGeom>
        </p:spPr>
      </p:pic>
      <p:pic>
        <p:nvPicPr>
          <p:cNvPr id="24" name="Graphic 23" descr="Presentation with pie chart with solid fill">
            <a:extLst>
              <a:ext uri="{FF2B5EF4-FFF2-40B4-BE49-F238E27FC236}">
                <a16:creationId xmlns:a16="http://schemas.microsoft.com/office/drawing/2014/main" id="{F6CBC160-B61C-CA6F-094D-7DE070B764A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71943" y="2163946"/>
            <a:ext cx="826648" cy="826648"/>
          </a:xfrm>
          <a:prstGeom prst="rect">
            <a:avLst/>
          </a:prstGeom>
        </p:spPr>
      </p:pic>
      <p:sp>
        <p:nvSpPr>
          <p:cNvPr id="8" name="Rectangle 7">
            <a:extLst>
              <a:ext uri="{FF2B5EF4-FFF2-40B4-BE49-F238E27FC236}">
                <a16:creationId xmlns:a16="http://schemas.microsoft.com/office/drawing/2014/main" id="{D1AA424F-6113-707F-CCD4-99BB15AE7C3E}"/>
              </a:ext>
            </a:extLst>
          </p:cNvPr>
          <p:cNvSpPr/>
          <p:nvPr/>
        </p:nvSpPr>
        <p:spPr>
          <a:xfrm>
            <a:off x="-10885" y="549327"/>
            <a:ext cx="174171" cy="1054624"/>
          </a:xfrm>
          <a:prstGeom prst="rect">
            <a:avLst/>
          </a:prstGeom>
          <a:solidFill>
            <a:srgbClr val="0D4B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Text Placeholder 8">
            <a:extLst>
              <a:ext uri="{FF2B5EF4-FFF2-40B4-BE49-F238E27FC236}">
                <a16:creationId xmlns:a16="http://schemas.microsoft.com/office/drawing/2014/main" id="{566ED8BC-D7B1-D0FC-B4DB-0DED734DFBD6}"/>
              </a:ext>
            </a:extLst>
          </p:cNvPr>
          <p:cNvSpPr>
            <a:spLocks noGrp="1"/>
          </p:cNvSpPr>
          <p:nvPr>
            <p:ph type="body" sz="quarter" idx="12"/>
          </p:nvPr>
        </p:nvSpPr>
        <p:spPr/>
        <p:txBody>
          <a:bodyPr>
            <a:normAutofit fontScale="92500" lnSpcReduction="20000"/>
          </a:bodyPr>
          <a:lstStyle/>
          <a:p>
            <a:pPr>
              <a:spcBef>
                <a:spcPts val="0"/>
              </a:spcBef>
            </a:pPr>
            <a:r>
              <a:rPr lang="en-US" sz="3200" dirty="0">
                <a:ea typeface="Verdana" panose="020B0604030504040204" pitchFamily="34" charset="0"/>
                <a:cs typeface="Verdana" panose="020B0604030504040204" pitchFamily="34" charset="0"/>
              </a:rPr>
              <a:t>Maximizing Archiving Success: </a:t>
            </a:r>
          </a:p>
          <a:p>
            <a:pPr>
              <a:spcBef>
                <a:spcPts val="0"/>
              </a:spcBef>
            </a:pPr>
            <a:r>
              <a:rPr lang="en-US" sz="3200" dirty="0">
                <a:ea typeface="Verdana" panose="020B0604030504040204" pitchFamily="34" charset="0"/>
                <a:cs typeface="Verdana" panose="020B0604030504040204" pitchFamily="34" charset="0"/>
              </a:rPr>
              <a:t>The Power of Data GUARD Automation</a:t>
            </a:r>
          </a:p>
        </p:txBody>
      </p:sp>
      <p:pic>
        <p:nvPicPr>
          <p:cNvPr id="17" name="Graphic 16" descr="Gavel with solid fill">
            <a:extLst>
              <a:ext uri="{FF2B5EF4-FFF2-40B4-BE49-F238E27FC236}">
                <a16:creationId xmlns:a16="http://schemas.microsoft.com/office/drawing/2014/main" id="{D2F800D4-71A7-3133-2661-D41CB46688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561134" y="2222758"/>
            <a:ext cx="791342" cy="791342"/>
          </a:xfrm>
          <a:prstGeom prst="rect">
            <a:avLst/>
          </a:prstGeom>
        </p:spPr>
      </p:pic>
      <p:pic>
        <p:nvPicPr>
          <p:cNvPr id="27" name="Graphic 26" descr="Pie chart with solid fill">
            <a:extLst>
              <a:ext uri="{FF2B5EF4-FFF2-40B4-BE49-F238E27FC236}">
                <a16:creationId xmlns:a16="http://schemas.microsoft.com/office/drawing/2014/main" id="{FC2E64A4-7CE1-1A0F-3262-9B053CE8E6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3823" y="4386059"/>
            <a:ext cx="693465" cy="693465"/>
          </a:xfrm>
          <a:prstGeom prst="rect">
            <a:avLst/>
          </a:prstGeom>
        </p:spPr>
      </p:pic>
      <p:pic>
        <p:nvPicPr>
          <p:cNvPr id="29" name="Graphic 28" descr="Shield Tick with solid fill">
            <a:extLst>
              <a:ext uri="{FF2B5EF4-FFF2-40B4-BE49-F238E27FC236}">
                <a16:creationId xmlns:a16="http://schemas.microsoft.com/office/drawing/2014/main" id="{38D01715-86B7-459F-533F-3F21FAF5799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28752" y="4386059"/>
            <a:ext cx="703000" cy="703000"/>
          </a:xfrm>
          <a:prstGeom prst="rect">
            <a:avLst/>
          </a:prstGeom>
        </p:spPr>
      </p:pic>
    </p:spTree>
    <p:extLst>
      <p:ext uri="{BB962C8B-B14F-4D97-AF65-F5344CB8AC3E}">
        <p14:creationId xmlns:p14="http://schemas.microsoft.com/office/powerpoint/2010/main" val="3922260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422EBC-CED9-C2BE-05AE-A23253BC9ADC}"/>
              </a:ext>
            </a:extLst>
          </p:cNvPr>
          <p:cNvSpPr>
            <a:spLocks noGrp="1"/>
          </p:cNvSpPr>
          <p:nvPr>
            <p:ph type="body" sz="quarter" idx="12"/>
          </p:nvPr>
        </p:nvSpPr>
        <p:spPr>
          <a:xfrm>
            <a:off x="916637" y="504092"/>
            <a:ext cx="4749188" cy="1090246"/>
          </a:xfrm>
        </p:spPr>
        <p:txBody>
          <a:bodyPr>
            <a:normAutofit fontScale="85000" lnSpcReduction="20000"/>
          </a:bodyPr>
          <a:lstStyle/>
          <a:p>
            <a:pPr>
              <a:lnSpc>
                <a:spcPct val="120000"/>
              </a:lnSpc>
              <a:spcBef>
                <a:spcPts val="0"/>
              </a:spcBef>
            </a:pPr>
            <a:r>
              <a:rPr lang="en-US" dirty="0">
                <a:ea typeface="Verdana" panose="020B0604030504040204" pitchFamily="34" charset="0"/>
                <a:cs typeface="Verdana" panose="020B0604030504040204" pitchFamily="34" charset="0"/>
              </a:rPr>
              <a:t>Data GUARD: </a:t>
            </a:r>
            <a:r>
              <a:rPr lang="en-US" dirty="0"/>
              <a:t>Capabilities</a:t>
            </a:r>
          </a:p>
        </p:txBody>
      </p:sp>
      <p:sp>
        <p:nvSpPr>
          <p:cNvPr id="2" name="Text Placeholder 1">
            <a:extLst>
              <a:ext uri="{FF2B5EF4-FFF2-40B4-BE49-F238E27FC236}">
                <a16:creationId xmlns:a16="http://schemas.microsoft.com/office/drawing/2014/main" id="{9E9F0718-B24C-8680-138E-F4B66BD70F10}"/>
              </a:ext>
            </a:extLst>
          </p:cNvPr>
          <p:cNvSpPr>
            <a:spLocks noGrp="1"/>
          </p:cNvSpPr>
          <p:nvPr>
            <p:ph type="body" sz="quarter" idx="11"/>
          </p:nvPr>
        </p:nvSpPr>
        <p:spPr>
          <a:xfrm>
            <a:off x="916637" y="2032002"/>
            <a:ext cx="5389819" cy="3593294"/>
          </a:xfrm>
        </p:spPr>
        <p:txBody>
          <a:bodyPr>
            <a:normAutofit/>
          </a:bodyPr>
          <a:lstStyle/>
          <a:p>
            <a:pPr marL="285750" indent="-285750">
              <a:buFont typeface="Arial" panose="020B0604020202020204" pitchFamily="34" charset="0"/>
              <a:buChar char="•"/>
            </a:pPr>
            <a:r>
              <a:rPr lang="en-US" dirty="0"/>
              <a:t>Decommission and manage </a:t>
            </a:r>
            <a:r>
              <a:rPr lang="en-US" b="1" dirty="0"/>
              <a:t>multiple systems </a:t>
            </a:r>
            <a:r>
              <a:rPr lang="en-US" dirty="0"/>
              <a:t>within your Data GUARD instance</a:t>
            </a:r>
          </a:p>
          <a:p>
            <a:pPr marL="285750" indent="-285750">
              <a:buFont typeface="Arial" panose="020B0604020202020204" pitchFamily="34" charset="0"/>
              <a:buChar char="•"/>
            </a:pPr>
            <a:r>
              <a:rPr lang="en-US" dirty="0">
                <a:ea typeface="Verdana" panose="020B0604030504040204" pitchFamily="34" charset="0"/>
                <a:cs typeface="Verdana" panose="020B0604030504040204" pitchFamily="34" charset="0"/>
              </a:rPr>
              <a:t>Store </a:t>
            </a:r>
            <a:r>
              <a:rPr lang="en-US" b="1" dirty="0">
                <a:ea typeface="Verdana" panose="020B0604030504040204" pitchFamily="34" charset="0"/>
                <a:cs typeface="Verdana" panose="020B0604030504040204" pitchFamily="34" charset="0"/>
              </a:rPr>
              <a:t>structured and unstructured data </a:t>
            </a:r>
            <a:r>
              <a:rPr lang="en-US" dirty="0">
                <a:ea typeface="Verdana" panose="020B0604030504040204" pitchFamily="34" charset="0"/>
                <a:cs typeface="Verdana" panose="020B0604030504040204" pitchFamily="34" charset="0"/>
              </a:rPr>
              <a:t>within Data GUARD for single source of truth.</a:t>
            </a:r>
          </a:p>
          <a:p>
            <a:pPr marL="285750" indent="-285750">
              <a:buFont typeface="Arial" panose="020B0604020202020204" pitchFamily="34" charset="0"/>
              <a:buChar char="•"/>
            </a:pPr>
            <a:r>
              <a:rPr lang="en-US" b="1" dirty="0">
                <a:ea typeface="Verdana" panose="020B0604030504040204" pitchFamily="34" charset="0"/>
                <a:cs typeface="Verdana" panose="020B0604030504040204" pitchFamily="34" charset="0"/>
              </a:rPr>
              <a:t>Migration</a:t>
            </a:r>
            <a:r>
              <a:rPr lang="en-US" dirty="0">
                <a:ea typeface="Verdana" panose="020B0604030504040204" pitchFamily="34" charset="0"/>
                <a:cs typeface="Verdana" panose="020B0604030504040204" pitchFamily="34" charset="0"/>
              </a:rPr>
              <a:t> capabilities: Convert any kind of source system into </a:t>
            </a:r>
            <a:r>
              <a:rPr lang="en-US" dirty="0"/>
              <a:t>Data GUARD </a:t>
            </a:r>
            <a:r>
              <a:rPr lang="en-US" dirty="0">
                <a:ea typeface="Verdana" panose="020B0604030504040204" pitchFamily="34" charset="0"/>
                <a:cs typeface="Verdana" panose="020B0604030504040204" pitchFamily="34" charset="0"/>
              </a:rPr>
              <a:t>storage</a:t>
            </a:r>
          </a:p>
          <a:p>
            <a:endParaRPr lang="en-US" dirty="0"/>
          </a:p>
        </p:txBody>
      </p:sp>
      <p:pic>
        <p:nvPicPr>
          <p:cNvPr id="1026" name="Picture 2" descr="mainframe 1 Data GUARD: Legacy System Decommissioning Tool by Auritas">
            <a:extLst>
              <a:ext uri="{FF2B5EF4-FFF2-40B4-BE49-F238E27FC236}">
                <a16:creationId xmlns:a16="http://schemas.microsoft.com/office/drawing/2014/main" id="{C6E23A4C-5C13-0AD5-8907-9C1986A92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9094" y="4719814"/>
            <a:ext cx="1471461" cy="3439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rtboard 1 1 Data GUARD: Legacy System Decommissioning Tool by Auritas">
            <a:extLst>
              <a:ext uri="{FF2B5EF4-FFF2-40B4-BE49-F238E27FC236}">
                <a16:creationId xmlns:a16="http://schemas.microsoft.com/office/drawing/2014/main" id="{32E080E7-3A2B-D968-E109-815EE029B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5981" y="3036043"/>
            <a:ext cx="863600" cy="4445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rtboard 1 3 Data GUARD: Legacy System Decommissioning Tool by Auritas">
            <a:extLst>
              <a:ext uri="{FF2B5EF4-FFF2-40B4-BE49-F238E27FC236}">
                <a16:creationId xmlns:a16="http://schemas.microsoft.com/office/drawing/2014/main" id="{2FDF161F-67CD-428A-E396-DD12548258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7497" y="4619292"/>
            <a:ext cx="1104900" cy="4445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tboard 1 2 Data GUARD: Legacy System Decommissioning Tool by Auritas">
            <a:extLst>
              <a:ext uri="{FF2B5EF4-FFF2-40B4-BE49-F238E27FC236}">
                <a16:creationId xmlns:a16="http://schemas.microsoft.com/office/drawing/2014/main" id="{B97DCAAD-796B-14E4-7A98-B67E487069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0547" y="2984500"/>
            <a:ext cx="965200" cy="4445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rtboard 1 1 Data GUARD: Legacy System Decommissioning Tool by Auritas">
            <a:extLst>
              <a:ext uri="{FF2B5EF4-FFF2-40B4-BE49-F238E27FC236}">
                <a16:creationId xmlns:a16="http://schemas.microsoft.com/office/drawing/2014/main" id="{861C16C3-F7A6-4AAB-2D73-5AFF865D37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09747" y="3852158"/>
            <a:ext cx="1066800" cy="4445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rtboard 5 Data GUARD: Legacy System Decommissioning Tool by Auritas">
            <a:extLst>
              <a:ext uri="{FF2B5EF4-FFF2-40B4-BE49-F238E27FC236}">
                <a16:creationId xmlns:a16="http://schemas.microsoft.com/office/drawing/2014/main" id="{AA150717-AAE4-A526-A10E-56533E26BC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97418" y="3903701"/>
            <a:ext cx="1537362" cy="292433"/>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1">
            <a:extLst>
              <a:ext uri="{FF2B5EF4-FFF2-40B4-BE49-F238E27FC236}">
                <a16:creationId xmlns:a16="http://schemas.microsoft.com/office/drawing/2014/main" id="{83675174-B2A0-AF9D-BCBB-1E72582E2509}"/>
              </a:ext>
            </a:extLst>
          </p:cNvPr>
          <p:cNvSpPr txBox="1">
            <a:spLocks/>
          </p:cNvSpPr>
          <p:nvPr/>
        </p:nvSpPr>
        <p:spPr>
          <a:xfrm>
            <a:off x="8697013" y="5375601"/>
            <a:ext cx="1208684" cy="559456"/>
          </a:xfrm>
          <a:prstGeom prst="rect">
            <a:avLst/>
          </a:prstGeom>
        </p:spPr>
        <p:txBody>
          <a:bodyPr vert="horz" lIns="91440" tIns="45720" rIns="91440" bIns="45720" rtlCol="0">
            <a:normAutofit fontScale="92500"/>
          </a:bodyPr>
          <a:lstStyle>
            <a:lvl1pPr marL="0" indent="0" algn="l" defTabSz="914400" rtl="0" eaLnBrk="1" latinLnBrk="0" hangingPunct="1">
              <a:lnSpc>
                <a:spcPct val="150000"/>
              </a:lnSpc>
              <a:spcBef>
                <a:spcPts val="600"/>
              </a:spcBef>
              <a:spcAft>
                <a:spcPts val="600"/>
              </a:spcAft>
              <a:buClr>
                <a:schemeClr val="accent2"/>
              </a:buClr>
              <a:buFont typeface="Arial" panose="020B0604020202020204" pitchFamily="34" charset="0"/>
              <a:buNone/>
              <a:defRPr sz="1600" b="0"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chemeClr val="bg1">
                    <a:lumMod val="50000"/>
                  </a:schemeClr>
                </a:solidFill>
              </a:rPr>
              <a:t>And more…</a:t>
            </a:r>
            <a:endParaRPr lang="en-US" dirty="0">
              <a:solidFill>
                <a:schemeClr val="bg1">
                  <a:lumMod val="50000"/>
                </a:schemeClr>
              </a:solidFill>
              <a:ea typeface="Verdana" panose="020B0604030504040204" pitchFamily="34" charset="0"/>
              <a:cs typeface="Verdana" panose="020B0604030504040204" pitchFamily="34" charset="0"/>
            </a:endParaRPr>
          </a:p>
          <a:p>
            <a:pPr algn="ctr"/>
            <a:endParaRPr lang="en-US" dirty="0">
              <a:solidFill>
                <a:schemeClr val="bg1">
                  <a:lumMod val="50000"/>
                </a:schemeClr>
              </a:solidFill>
            </a:endParaRPr>
          </a:p>
        </p:txBody>
      </p:sp>
      <p:sp>
        <p:nvSpPr>
          <p:cNvPr id="12" name="Text Placeholder 1">
            <a:extLst>
              <a:ext uri="{FF2B5EF4-FFF2-40B4-BE49-F238E27FC236}">
                <a16:creationId xmlns:a16="http://schemas.microsoft.com/office/drawing/2014/main" id="{A2703FE7-36ED-C123-A4A7-6DDD98CA1251}"/>
              </a:ext>
            </a:extLst>
          </p:cNvPr>
          <p:cNvSpPr txBox="1">
            <a:spLocks/>
          </p:cNvSpPr>
          <p:nvPr/>
        </p:nvSpPr>
        <p:spPr>
          <a:xfrm>
            <a:off x="6817490" y="1975067"/>
            <a:ext cx="4838216" cy="559456"/>
          </a:xfrm>
          <a:prstGeom prst="rect">
            <a:avLst/>
          </a:prstGeom>
        </p:spPr>
        <p:txBody>
          <a:bodyPr vert="horz" lIns="91440" tIns="45720" rIns="91440" bIns="45720" rtlCol="0">
            <a:normAutofit/>
          </a:bodyPr>
          <a:lstStyle>
            <a:lvl1pPr marL="0" indent="0" algn="l" defTabSz="914400" rtl="0" eaLnBrk="1" latinLnBrk="0" hangingPunct="1">
              <a:lnSpc>
                <a:spcPct val="150000"/>
              </a:lnSpc>
              <a:spcBef>
                <a:spcPts val="600"/>
              </a:spcBef>
              <a:spcAft>
                <a:spcPts val="600"/>
              </a:spcAft>
              <a:buClr>
                <a:schemeClr val="accent2"/>
              </a:buClr>
              <a:buFont typeface="Arial" panose="020B0604020202020204" pitchFamily="34" charset="0"/>
              <a:buNone/>
              <a:defRPr sz="1600" b="0"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b="1" dirty="0">
                <a:solidFill>
                  <a:schemeClr val="accent3"/>
                </a:solidFill>
              </a:rPr>
              <a:t>Supported ERP Platforms</a:t>
            </a:r>
          </a:p>
        </p:txBody>
      </p:sp>
    </p:spTree>
    <p:extLst>
      <p:ext uri="{BB962C8B-B14F-4D97-AF65-F5344CB8AC3E}">
        <p14:creationId xmlns:p14="http://schemas.microsoft.com/office/powerpoint/2010/main" val="3460773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D7DE3-32BF-53DA-2739-F4E594EC58CD}"/>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77C5F579-BC6F-209E-A957-A2BA6D2B501F}"/>
              </a:ext>
            </a:extLst>
          </p:cNvPr>
          <p:cNvSpPr>
            <a:spLocks noGrp="1"/>
          </p:cNvSpPr>
          <p:nvPr>
            <p:ph type="body" sz="quarter" idx="12"/>
          </p:nvPr>
        </p:nvSpPr>
        <p:spPr>
          <a:prstGeom prst="rect">
            <a:avLst/>
          </a:prstGeom>
        </p:spPr>
        <p:txBody>
          <a:bodyPr>
            <a:normAutofit fontScale="92500" lnSpcReduction="20000"/>
          </a:bodyPr>
          <a:lstStyle/>
          <a:p>
            <a:pPr marL="0" marR="0" indent="0">
              <a:spcBef>
                <a:spcPts val="0"/>
              </a:spcBef>
              <a:buNone/>
            </a:pPr>
            <a:r>
              <a:rPr lang="en-US" sz="3200" b="1" dirty="0">
                <a:solidFill>
                  <a:srgbClr val="1C1D3B"/>
                </a:solidFill>
                <a:latin typeface="Helvetica" pitchFamily="2" charset="0"/>
                <a:ea typeface="Verdana" panose="020B0604030504040204" pitchFamily="34" charset="0"/>
                <a:cs typeface="Verdana" panose="020B0604030504040204" pitchFamily="34" charset="0"/>
              </a:rPr>
              <a:t>Data GUARD:</a:t>
            </a: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a:p>
            <a:pPr marL="0" marR="0" indent="0">
              <a:spcBef>
                <a:spcPts val="0"/>
              </a:spcBef>
              <a:buNone/>
            </a:pPr>
            <a:r>
              <a:rPr lang="en-US" sz="3200" b="1" dirty="0">
                <a:solidFill>
                  <a:srgbClr val="1C1D3B"/>
                </a:solidFill>
                <a:effectLst/>
                <a:latin typeface="Helvetica" pitchFamily="2" charset="0"/>
                <a:ea typeface="Verdana" panose="020B0604030504040204" pitchFamily="34" charset="0"/>
                <a:cs typeface="Verdana" panose="020B0604030504040204" pitchFamily="34" charset="0"/>
              </a:rPr>
              <a:t>Reporting Capabilities</a:t>
            </a:r>
          </a:p>
        </p:txBody>
      </p:sp>
      <p:sp>
        <p:nvSpPr>
          <p:cNvPr id="5" name="Text Placeholder 2">
            <a:extLst>
              <a:ext uri="{FF2B5EF4-FFF2-40B4-BE49-F238E27FC236}">
                <a16:creationId xmlns:a16="http://schemas.microsoft.com/office/drawing/2014/main" id="{4EDE3D06-3695-75D2-C985-E807CEFA2F05}"/>
              </a:ext>
            </a:extLst>
          </p:cNvPr>
          <p:cNvSpPr txBox="1">
            <a:spLocks/>
          </p:cNvSpPr>
          <p:nvPr/>
        </p:nvSpPr>
        <p:spPr>
          <a:xfrm>
            <a:off x="889612" y="1949271"/>
            <a:ext cx="5680521" cy="3751617"/>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solidFill>
                  <a:srgbClr val="1C1D3B"/>
                </a:solidFill>
              </a:rPr>
              <a:t>Data GUARD</a:t>
            </a:r>
            <a:r>
              <a:rPr lang="en-US" sz="1600" dirty="0">
                <a:solidFill>
                  <a:srgbClr val="1C1D3B"/>
                </a:solidFill>
              </a:rPr>
              <a:t>’s capabilities for reporting on the data, documents, and tables stored in the tool allow for organizations to get access and insights into all the information decommissioned systems. </a:t>
            </a:r>
          </a:p>
          <a:p>
            <a:pPr marL="0" indent="0">
              <a:buFont typeface="Arial" panose="020B0604020202020204" pitchFamily="34" charset="0"/>
              <a:buNone/>
            </a:pPr>
            <a:r>
              <a:rPr lang="en-US" sz="1600" dirty="0">
                <a:solidFill>
                  <a:srgbClr val="1C1D3B"/>
                </a:solidFill>
              </a:rPr>
              <a:t>Users can customize their reports, providing different layouts, views and filters tailored to the organization’s needs.</a:t>
            </a:r>
          </a:p>
          <a:p>
            <a:pPr marL="0" indent="0">
              <a:buFont typeface="Arial" panose="020B0604020202020204" pitchFamily="34" charset="0"/>
              <a:buNone/>
            </a:pPr>
            <a:r>
              <a:rPr lang="en-US" sz="1600" dirty="0">
                <a:solidFill>
                  <a:srgbClr val="1C1D3B"/>
                </a:solidFill>
              </a:rPr>
              <a:t>Data GUARD’ reporting methods:</a:t>
            </a:r>
          </a:p>
          <a:p>
            <a:r>
              <a:rPr lang="en-US" sz="1600" dirty="0">
                <a:solidFill>
                  <a:srgbClr val="1C1D3B"/>
                </a:solidFill>
              </a:rPr>
              <a:t>Report Viewer</a:t>
            </a:r>
          </a:p>
          <a:p>
            <a:r>
              <a:rPr lang="en-US" sz="1600" dirty="0">
                <a:solidFill>
                  <a:srgbClr val="1C1D3B"/>
                </a:solidFill>
              </a:rPr>
              <a:t>Document Viewer</a:t>
            </a:r>
          </a:p>
          <a:p>
            <a:r>
              <a:rPr lang="en-US" sz="1600" dirty="0">
                <a:solidFill>
                  <a:srgbClr val="1C1D3B"/>
                </a:solidFill>
              </a:rPr>
              <a:t>Data Filter Viewer (Table View)</a:t>
            </a:r>
          </a:p>
          <a:p>
            <a:r>
              <a:rPr lang="en-US" sz="1600" dirty="0">
                <a:solidFill>
                  <a:srgbClr val="1C1D3B"/>
                </a:solidFill>
              </a:rPr>
              <a:t>SQL Viewer</a:t>
            </a:r>
          </a:p>
          <a:p>
            <a:pPr marL="0" indent="0">
              <a:buFont typeface="Arial" panose="020B0604020202020204" pitchFamily="34" charset="0"/>
              <a:buNone/>
            </a:pPr>
            <a:endParaRPr lang="en-US" sz="1600" dirty="0">
              <a:solidFill>
                <a:srgbClr val="1C1D3B"/>
              </a:solidFill>
            </a:endParaRPr>
          </a:p>
        </p:txBody>
      </p:sp>
      <p:sp>
        <p:nvSpPr>
          <p:cNvPr id="13" name="Rounded Rectangle 12">
            <a:extLst>
              <a:ext uri="{FF2B5EF4-FFF2-40B4-BE49-F238E27FC236}">
                <a16:creationId xmlns:a16="http://schemas.microsoft.com/office/drawing/2014/main" id="{A6125245-2A5A-096C-E090-42FBB90D5CCB}"/>
              </a:ext>
            </a:extLst>
          </p:cNvPr>
          <p:cNvSpPr/>
          <p:nvPr/>
        </p:nvSpPr>
        <p:spPr>
          <a:xfrm>
            <a:off x="7069055" y="1258711"/>
            <a:ext cx="4233333" cy="4921955"/>
          </a:xfrm>
          <a:prstGeom prst="roundRect">
            <a:avLst>
              <a:gd name="adj" fmla="val 3091"/>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mputer screen with a screen on&#10;&#10;AI-generated content may be incorrect.">
            <a:extLst>
              <a:ext uri="{FF2B5EF4-FFF2-40B4-BE49-F238E27FC236}">
                <a16:creationId xmlns:a16="http://schemas.microsoft.com/office/drawing/2014/main" id="{80C2EDF9-CBE5-543A-CD36-CCC27D467FA8}"/>
              </a:ext>
            </a:extLst>
          </p:cNvPr>
          <p:cNvPicPr>
            <a:picLocks noChangeAspect="1"/>
          </p:cNvPicPr>
          <p:nvPr/>
        </p:nvPicPr>
        <p:blipFill>
          <a:blip r:embed="rId3">
            <a:extLst>
              <a:ext uri="{28A0092B-C50C-407E-A947-70E740481C1C}">
                <a14:useLocalDpi xmlns:a14="http://schemas.microsoft.com/office/drawing/2010/main" val="0"/>
              </a:ext>
            </a:extLst>
          </a:blip>
          <a:srcRect l="12897" r="12418"/>
          <a:stretch>
            <a:fillRect/>
          </a:stretch>
        </p:blipFill>
        <p:spPr>
          <a:xfrm>
            <a:off x="6570133" y="1281288"/>
            <a:ext cx="4995077" cy="4876800"/>
          </a:xfrm>
          <a:prstGeom prst="rect">
            <a:avLst/>
          </a:prstGeom>
        </p:spPr>
      </p:pic>
    </p:spTree>
    <p:extLst>
      <p:ext uri="{BB962C8B-B14F-4D97-AF65-F5344CB8AC3E}">
        <p14:creationId xmlns:p14="http://schemas.microsoft.com/office/powerpoint/2010/main" val="3033125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55D4A-C888-7FC5-1469-945FB216225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835963D0-D639-9707-3F00-0898FC67DE3F}"/>
              </a:ext>
            </a:extLst>
          </p:cNvPr>
          <p:cNvSpPr>
            <a:spLocks noGrp="1"/>
          </p:cNvSpPr>
          <p:nvPr>
            <p:ph type="body" sz="quarter" idx="12"/>
          </p:nvPr>
        </p:nvSpPr>
        <p:spPr>
          <a:xfrm>
            <a:off x="872851" y="655518"/>
            <a:ext cx="6449881" cy="966909"/>
          </a:xfrm>
          <a:prstGeom prst="rect">
            <a:avLst/>
          </a:prstGeom>
        </p:spPr>
        <p:txBody>
          <a:bodyPr>
            <a:normAutofit fontScale="92500" lnSpcReduction="20000"/>
          </a:bodyPr>
          <a:lstStyle/>
          <a:p>
            <a:pPr marL="0" marR="0" indent="0">
              <a:spcBef>
                <a:spcPts val="0"/>
              </a:spcBef>
              <a:buNone/>
            </a:pPr>
            <a:r>
              <a:rPr lang="en-US" sz="3200" b="1" dirty="0">
                <a:solidFill>
                  <a:srgbClr val="1C1D3B"/>
                </a:solidFill>
                <a:latin typeface="Helvetica" pitchFamily="2" charset="0"/>
                <a:ea typeface="Verdana" panose="020B0604030504040204" pitchFamily="34" charset="0"/>
                <a:cs typeface="Verdana" panose="020B0604030504040204" pitchFamily="34" charset="0"/>
              </a:rPr>
              <a:t>Data GUARD:</a:t>
            </a: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a:p>
            <a:pPr marL="0" marR="0" indent="0">
              <a:spcBef>
                <a:spcPts val="0"/>
              </a:spcBef>
              <a:buNone/>
            </a:pPr>
            <a:r>
              <a:rPr lang="en-US" sz="3200" b="1" dirty="0">
                <a:solidFill>
                  <a:srgbClr val="1C1D3B"/>
                </a:solidFill>
                <a:effectLst/>
                <a:latin typeface="Helvetica" pitchFamily="2" charset="0"/>
                <a:ea typeface="Verdana" panose="020B0604030504040204" pitchFamily="34" charset="0"/>
                <a:cs typeface="Verdana" panose="020B0604030504040204" pitchFamily="34" charset="0"/>
              </a:rPr>
              <a:t>Transactions Capability</a:t>
            </a:r>
          </a:p>
        </p:txBody>
      </p:sp>
      <p:sp>
        <p:nvSpPr>
          <p:cNvPr id="5" name="Text Placeholder 2">
            <a:extLst>
              <a:ext uri="{FF2B5EF4-FFF2-40B4-BE49-F238E27FC236}">
                <a16:creationId xmlns:a16="http://schemas.microsoft.com/office/drawing/2014/main" id="{BAD9CB70-5354-87D1-602A-28D2B5C85D63}"/>
              </a:ext>
            </a:extLst>
          </p:cNvPr>
          <p:cNvSpPr txBox="1">
            <a:spLocks/>
          </p:cNvSpPr>
          <p:nvPr/>
        </p:nvSpPr>
        <p:spPr>
          <a:xfrm>
            <a:off x="872851" y="2332602"/>
            <a:ext cx="5206387" cy="3751617"/>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solidFill>
                  <a:srgbClr val="1C1D3B"/>
                </a:solidFill>
              </a:rPr>
              <a:t>Data GUARD Transactions feature allows users to </a:t>
            </a:r>
            <a:r>
              <a:rPr lang="en-US" sz="1600" dirty="0"/>
              <a:t>execute specific tasks or reports instantly similarly to how it’s completed in SAP. </a:t>
            </a:r>
          </a:p>
          <a:p>
            <a:r>
              <a:rPr lang="en-US" sz="1600" dirty="0">
                <a:solidFill>
                  <a:srgbClr val="1C1D3B"/>
                </a:solidFill>
              </a:rPr>
              <a:t>Data GUARD visualization closely resembles SAP transaction screens, minimizing learning curve for new users.</a:t>
            </a:r>
            <a:endParaRPr lang="en-US" sz="1600" dirty="0"/>
          </a:p>
          <a:p>
            <a:r>
              <a:rPr lang="en-US" sz="1600" dirty="0"/>
              <a:t>Eliminate the need to navigate complex, hierarchical menus to generate reports.</a:t>
            </a:r>
            <a:endParaRPr lang="en-US" sz="1600" dirty="0">
              <a:solidFill>
                <a:srgbClr val="1C1D3B"/>
              </a:solidFill>
            </a:endParaRPr>
          </a:p>
          <a:p>
            <a:r>
              <a:rPr lang="en-US" sz="1600" dirty="0">
                <a:solidFill>
                  <a:srgbClr val="1C1D3B"/>
                </a:solidFill>
              </a:rPr>
              <a:t>Users can add any transaction from SAP into data GUARD and view it in a FIORI-like screen.</a:t>
            </a:r>
          </a:p>
        </p:txBody>
      </p:sp>
      <p:sp>
        <p:nvSpPr>
          <p:cNvPr id="13" name="Rounded Rectangle 12">
            <a:extLst>
              <a:ext uri="{FF2B5EF4-FFF2-40B4-BE49-F238E27FC236}">
                <a16:creationId xmlns:a16="http://schemas.microsoft.com/office/drawing/2014/main" id="{C3318796-A087-4D98-2716-6B531C105391}"/>
              </a:ext>
            </a:extLst>
          </p:cNvPr>
          <p:cNvSpPr/>
          <p:nvPr/>
        </p:nvSpPr>
        <p:spPr>
          <a:xfrm>
            <a:off x="7518400" y="110229"/>
            <a:ext cx="4528307" cy="6666491"/>
          </a:xfrm>
          <a:prstGeom prst="roundRect">
            <a:avLst>
              <a:gd name="adj" fmla="val 3091"/>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5E48E6C7-C202-ACD3-2EF9-A659BD7CB253}"/>
              </a:ext>
            </a:extLst>
          </p:cNvPr>
          <p:cNvPicPr>
            <a:picLocks noChangeAspect="1"/>
          </p:cNvPicPr>
          <p:nvPr/>
        </p:nvPicPr>
        <p:blipFill>
          <a:blip r:embed="rId3">
            <a:extLst>
              <a:ext uri="{28A0092B-C50C-407E-A947-70E740481C1C}">
                <a14:useLocalDpi xmlns:a14="http://schemas.microsoft.com/office/drawing/2010/main" val="0"/>
              </a:ext>
            </a:extLst>
          </a:blip>
          <a:srcRect t="7383"/>
          <a:stretch>
            <a:fillRect/>
          </a:stretch>
        </p:blipFill>
        <p:spPr>
          <a:xfrm>
            <a:off x="7728557" y="2378010"/>
            <a:ext cx="4122483" cy="2100533"/>
          </a:xfrm>
          <a:prstGeom prst="rect">
            <a:avLst/>
          </a:prstGeom>
        </p:spPr>
      </p:pic>
      <p:pic>
        <p:nvPicPr>
          <p:cNvPr id="7" name="Picture 6">
            <a:extLst>
              <a:ext uri="{FF2B5EF4-FFF2-40B4-BE49-F238E27FC236}">
                <a16:creationId xmlns:a16="http://schemas.microsoft.com/office/drawing/2014/main" id="{A0F1AAE7-3CD2-B622-8918-3FE0FB41FECF}"/>
              </a:ext>
            </a:extLst>
          </p:cNvPr>
          <p:cNvPicPr>
            <a:picLocks noChangeAspect="1"/>
          </p:cNvPicPr>
          <p:nvPr/>
        </p:nvPicPr>
        <p:blipFill>
          <a:blip r:embed="rId4">
            <a:extLst>
              <a:ext uri="{28A0092B-C50C-407E-A947-70E740481C1C}">
                <a14:useLocalDpi xmlns:a14="http://schemas.microsoft.com/office/drawing/2010/main" val="0"/>
              </a:ext>
            </a:extLst>
          </a:blip>
          <a:srcRect t="7383"/>
          <a:stretch>
            <a:fillRect/>
          </a:stretch>
        </p:blipFill>
        <p:spPr>
          <a:xfrm>
            <a:off x="7728558" y="4523952"/>
            <a:ext cx="4122481" cy="2100533"/>
          </a:xfrm>
          <a:prstGeom prst="rect">
            <a:avLst/>
          </a:prstGeom>
        </p:spPr>
      </p:pic>
      <p:pic>
        <p:nvPicPr>
          <p:cNvPr id="10" name="Picture 9">
            <a:extLst>
              <a:ext uri="{FF2B5EF4-FFF2-40B4-BE49-F238E27FC236}">
                <a16:creationId xmlns:a16="http://schemas.microsoft.com/office/drawing/2014/main" id="{ECB6DE1A-7844-2B45-2F0A-3B691C9401AD}"/>
              </a:ext>
            </a:extLst>
          </p:cNvPr>
          <p:cNvPicPr>
            <a:picLocks noChangeAspect="1"/>
          </p:cNvPicPr>
          <p:nvPr/>
        </p:nvPicPr>
        <p:blipFill>
          <a:blip r:embed="rId5">
            <a:extLst>
              <a:ext uri="{28A0092B-C50C-407E-A947-70E740481C1C}">
                <a14:useLocalDpi xmlns:a14="http://schemas.microsoft.com/office/drawing/2010/main" val="0"/>
              </a:ext>
            </a:extLst>
          </a:blip>
          <a:srcRect t="7383"/>
          <a:stretch>
            <a:fillRect/>
          </a:stretch>
        </p:blipFill>
        <p:spPr>
          <a:xfrm>
            <a:off x="7728560" y="232069"/>
            <a:ext cx="4122479" cy="2100533"/>
          </a:xfrm>
          <a:prstGeom prst="rect">
            <a:avLst/>
          </a:prstGeom>
        </p:spPr>
      </p:pic>
    </p:spTree>
    <p:extLst>
      <p:ext uri="{BB962C8B-B14F-4D97-AF65-F5344CB8AC3E}">
        <p14:creationId xmlns:p14="http://schemas.microsoft.com/office/powerpoint/2010/main" val="1042210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36AC7-DB3C-0912-703F-25A55E7E795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5CC8EDDF-C1E3-F743-7DC0-29626CE73600}"/>
              </a:ext>
            </a:extLst>
          </p:cNvPr>
          <p:cNvSpPr>
            <a:spLocks noGrp="1"/>
          </p:cNvSpPr>
          <p:nvPr>
            <p:ph type="body" sz="quarter" idx="12"/>
          </p:nvPr>
        </p:nvSpPr>
        <p:spPr>
          <a:xfrm>
            <a:off x="6423546" y="707643"/>
            <a:ext cx="5356077" cy="1041994"/>
          </a:xfrm>
        </p:spPr>
        <p:txBody>
          <a:bodyPr>
            <a:normAutofit fontScale="85000" lnSpcReduction="20000"/>
          </a:bodyPr>
          <a:lstStyle/>
          <a:p>
            <a:r>
              <a:rPr lang="en-US" dirty="0">
                <a:ea typeface="Verdana" panose="020B0604030504040204" pitchFamily="34" charset="0"/>
                <a:cs typeface="Verdana" panose="020B0604030504040204" pitchFamily="34" charset="0"/>
              </a:rPr>
              <a:t>Data GUARD:</a:t>
            </a:r>
          </a:p>
          <a:p>
            <a:r>
              <a:rPr lang="en-US" dirty="0">
                <a:ea typeface="Verdana" panose="020B0604030504040204" pitchFamily="34" charset="0"/>
                <a:cs typeface="Verdana" panose="020B0604030504040204" pitchFamily="34" charset="0"/>
              </a:rPr>
              <a:t>Compliance &amp; Control</a:t>
            </a:r>
          </a:p>
        </p:txBody>
      </p:sp>
      <p:sp>
        <p:nvSpPr>
          <p:cNvPr id="9" name="Text Placeholder 8">
            <a:extLst>
              <a:ext uri="{FF2B5EF4-FFF2-40B4-BE49-F238E27FC236}">
                <a16:creationId xmlns:a16="http://schemas.microsoft.com/office/drawing/2014/main" id="{F77FCD78-EA2D-E607-9B70-F276FE9F16B1}"/>
              </a:ext>
            </a:extLst>
          </p:cNvPr>
          <p:cNvSpPr>
            <a:spLocks noGrp="1"/>
          </p:cNvSpPr>
          <p:nvPr>
            <p:ph type="body" sz="quarter" idx="11"/>
          </p:nvPr>
        </p:nvSpPr>
        <p:spPr>
          <a:xfrm>
            <a:off x="6344524" y="2065867"/>
            <a:ext cx="4878841" cy="4307223"/>
          </a:xfrm>
          <a:prstGeom prst="rect">
            <a:avLst/>
          </a:prstGeom>
        </p:spPr>
        <p:txBody>
          <a:bodyPr>
            <a:normAutofit/>
          </a:bodyPr>
          <a:lstStyle/>
          <a:p>
            <a:pPr marL="457200" marR="0" indent="-365760">
              <a:lnSpc>
                <a:spcPct val="100000"/>
              </a:lnSpc>
              <a:buFont typeface="Arial" panose="020B0604020202020204" pitchFamily="34" charset="0"/>
              <a:buChar char="•"/>
            </a:pPr>
            <a:r>
              <a:rPr lang="en-US" dirty="0">
                <a:ea typeface="Verdana" panose="020B0604030504040204" pitchFamily="34" charset="0"/>
                <a:cs typeface="Verdana" panose="020B0604030504040204" pitchFamily="34" charset="0"/>
              </a:rPr>
              <a:t>Apply </a:t>
            </a:r>
            <a:r>
              <a:rPr lang="en-US" b="1" dirty="0">
                <a:ea typeface="Verdana" panose="020B0604030504040204" pitchFamily="34" charset="0"/>
                <a:cs typeface="Verdana" panose="020B0604030504040204" pitchFamily="34" charset="0"/>
              </a:rPr>
              <a:t>r</a:t>
            </a:r>
            <a:r>
              <a:rPr lang="en-US" b="1" dirty="0">
                <a:solidFill>
                  <a:srgbClr val="1C1D3B"/>
                </a:solidFill>
                <a:effectLst/>
                <a:latin typeface="Helvetica" pitchFamily="2" charset="0"/>
                <a:ea typeface="Verdana" panose="020B0604030504040204" pitchFamily="34" charset="0"/>
                <a:cs typeface="Verdana" panose="020B0604030504040204" pitchFamily="34" charset="0"/>
              </a:rPr>
              <a:t>etention compliance </a:t>
            </a:r>
            <a:r>
              <a:rPr lang="en-US" dirty="0">
                <a:solidFill>
                  <a:srgbClr val="1C1D3B"/>
                </a:solidFill>
                <a:effectLst/>
                <a:latin typeface="Helvetica" pitchFamily="2" charset="0"/>
                <a:ea typeface="Verdana" panose="020B0604030504040204" pitchFamily="34" charset="0"/>
                <a:cs typeface="Verdana" panose="020B0604030504040204" pitchFamily="34" charset="0"/>
              </a:rPr>
              <a:t>for retired data </a:t>
            </a:r>
          </a:p>
          <a:p>
            <a:pPr marL="457200" marR="0" indent="-365760">
              <a:lnSpc>
                <a:spcPct val="100000"/>
              </a:lnSpc>
              <a:buFont typeface="Arial" panose="020B0604020202020204" pitchFamily="34" charset="0"/>
              <a:buChar char="•"/>
            </a:pPr>
            <a:r>
              <a:rPr lang="en-US" b="1" dirty="0">
                <a:solidFill>
                  <a:srgbClr val="1C1D3B"/>
                </a:solidFill>
                <a:effectLst/>
                <a:latin typeface="Helvetica" pitchFamily="2" charset="0"/>
                <a:ea typeface="Verdana" panose="020B0604030504040204" pitchFamily="34" charset="0"/>
                <a:cs typeface="Verdana" panose="020B0604030504040204" pitchFamily="34" charset="0"/>
              </a:rPr>
              <a:t>Audit logs </a:t>
            </a:r>
            <a:r>
              <a:rPr lang="en-US" dirty="0">
                <a:solidFill>
                  <a:srgbClr val="1C1D3B"/>
                </a:solidFill>
                <a:effectLst/>
                <a:latin typeface="Helvetica" pitchFamily="2" charset="0"/>
                <a:ea typeface="Verdana" panose="020B0604030504040204" pitchFamily="34" charset="0"/>
                <a:cs typeface="Verdana" panose="020B0604030504040204" pitchFamily="34" charset="0"/>
              </a:rPr>
              <a:t>for overview on historical changes made to reports, access groups, documents, system, retention and more</a:t>
            </a:r>
          </a:p>
          <a:p>
            <a:pPr marL="457200" marR="0" indent="-365760">
              <a:lnSpc>
                <a:spcPct val="100000"/>
              </a:lnSpc>
              <a:buFont typeface="Arial" panose="020B0604020202020204" pitchFamily="34" charset="0"/>
              <a:buChar char="•"/>
            </a:pPr>
            <a:r>
              <a:rPr lang="en-US" b="1" dirty="0">
                <a:solidFill>
                  <a:srgbClr val="1C1D3B"/>
                </a:solidFill>
                <a:effectLst/>
                <a:latin typeface="Helvetica" pitchFamily="2" charset="0"/>
                <a:ea typeface="Verdana" panose="020B0604030504040204" pitchFamily="34" charset="0"/>
                <a:cs typeface="Verdana" panose="020B0604030504040204" pitchFamily="34" charset="0"/>
              </a:rPr>
              <a:t>Legal hold </a:t>
            </a:r>
            <a:r>
              <a:rPr lang="en-US" dirty="0">
                <a:solidFill>
                  <a:srgbClr val="1C1D3B"/>
                </a:solidFill>
                <a:effectLst/>
                <a:latin typeface="Helvetica" pitchFamily="2" charset="0"/>
                <a:ea typeface="Verdana" panose="020B0604030504040204" pitchFamily="34" charset="0"/>
                <a:cs typeface="Verdana" panose="020B0604030504040204" pitchFamily="34" charset="0"/>
              </a:rPr>
              <a:t>capability</a:t>
            </a:r>
          </a:p>
          <a:p>
            <a:pPr marL="457200" marR="0" indent="-365760">
              <a:lnSpc>
                <a:spcPct val="100000"/>
              </a:lnSpc>
              <a:buFont typeface="Arial" panose="020B0604020202020204" pitchFamily="34" charset="0"/>
              <a:buChar char="•"/>
            </a:pPr>
            <a:r>
              <a:rPr lang="en-US" dirty="0">
                <a:ea typeface="Verdana" panose="020B0604030504040204" pitchFamily="34" charset="0"/>
                <a:cs typeface="Verdana" panose="020B0604030504040204" pitchFamily="34" charset="0"/>
              </a:rPr>
              <a:t>Data GUARD allows for </a:t>
            </a:r>
            <a:r>
              <a:rPr lang="en-US" b="1" dirty="0">
                <a:ea typeface="Verdana" panose="020B0604030504040204" pitchFamily="34" charset="0"/>
                <a:cs typeface="Verdana" panose="020B0604030504040204" pitchFamily="34" charset="0"/>
              </a:rPr>
              <a:t>data disposition </a:t>
            </a:r>
            <a:r>
              <a:rPr lang="en-US" dirty="0">
                <a:ea typeface="Verdana" panose="020B0604030504040204" pitchFamily="34" charset="0"/>
                <a:cs typeface="Verdana" panose="020B0604030504040204" pitchFamily="34" charset="0"/>
              </a:rPr>
              <a:t>ensuring compliance and security</a:t>
            </a:r>
            <a:endParaRPr lang="en-US" dirty="0">
              <a:solidFill>
                <a:srgbClr val="1C1D3B"/>
              </a:solidFill>
              <a:effectLst/>
              <a:latin typeface="Helvetica" pitchFamily="2" charset="0"/>
              <a:ea typeface="Verdana" panose="020B0604030504040204" pitchFamily="34" charset="0"/>
              <a:cs typeface="Verdana" panose="020B0604030504040204" pitchFamily="34" charset="0"/>
            </a:endParaRPr>
          </a:p>
          <a:p>
            <a:pPr marL="457200" marR="0" indent="-365760">
              <a:lnSpc>
                <a:spcPct val="100000"/>
              </a:lnSpc>
              <a:buFont typeface="Arial" panose="020B0604020202020204" pitchFamily="34" charset="0"/>
              <a:buChar char="•"/>
            </a:pPr>
            <a:r>
              <a:rPr lang="en-US" b="1" dirty="0">
                <a:solidFill>
                  <a:srgbClr val="1C1D3B"/>
                </a:solidFill>
                <a:effectLst/>
                <a:latin typeface="Helvetica" pitchFamily="2" charset="0"/>
                <a:ea typeface="Verdana" panose="020B0604030504040204" pitchFamily="34" charset="0"/>
                <a:cs typeface="Verdana" panose="020B0604030504040204" pitchFamily="34" charset="0"/>
              </a:rPr>
              <a:t>Access control </a:t>
            </a:r>
            <a:r>
              <a:rPr lang="en-US" dirty="0">
                <a:solidFill>
                  <a:srgbClr val="1C1D3B"/>
                </a:solidFill>
                <a:effectLst/>
                <a:latin typeface="Helvetica" pitchFamily="2" charset="0"/>
                <a:ea typeface="Verdana" panose="020B0604030504040204" pitchFamily="34" charset="0"/>
                <a:cs typeface="Verdana" panose="020B0604030504040204" pitchFamily="34" charset="0"/>
              </a:rPr>
              <a:t>for data security. Create user groups and define </a:t>
            </a:r>
            <a:r>
              <a:rPr lang="en-US" dirty="0">
                <a:ea typeface="Verdana" panose="020B0604030504040204" pitchFamily="34" charset="0"/>
                <a:cs typeface="Verdana" panose="020B0604030504040204" pitchFamily="34" charset="0"/>
              </a:rPr>
              <a:t>visibility </a:t>
            </a:r>
            <a:r>
              <a:rPr lang="en-US" dirty="0">
                <a:solidFill>
                  <a:srgbClr val="1C1D3B"/>
                </a:solidFill>
                <a:effectLst/>
                <a:latin typeface="Helvetica" pitchFamily="2" charset="0"/>
                <a:ea typeface="Verdana" panose="020B0604030504040204" pitchFamily="34" charset="0"/>
                <a:cs typeface="Verdana" panose="020B0604030504040204" pitchFamily="34" charset="0"/>
              </a:rPr>
              <a:t>limits. </a:t>
            </a:r>
          </a:p>
          <a:p>
            <a:pPr marL="1143000" lvl="1" indent="-365760"/>
            <a:r>
              <a:rPr lang="en-US" sz="1600" b="1" dirty="0">
                <a:solidFill>
                  <a:srgbClr val="1C1D3B"/>
                </a:solidFill>
                <a:ea typeface="Verdana" panose="020B0604030504040204" pitchFamily="34" charset="0"/>
                <a:cs typeface="Verdana" panose="020B0604030504040204" pitchFamily="34" charset="0"/>
              </a:rPr>
              <a:t>Audit-ready</a:t>
            </a:r>
            <a:r>
              <a:rPr lang="en-US" sz="1600" dirty="0">
                <a:solidFill>
                  <a:srgbClr val="1C1D3B"/>
                </a:solidFill>
                <a:ea typeface="Verdana" panose="020B0604030504040204" pitchFamily="34" charset="0"/>
                <a:cs typeface="Verdana" panose="020B0604030504040204" pitchFamily="34" charset="0"/>
              </a:rPr>
              <a:t> reports while ensuring security &amp; privacy compliance</a:t>
            </a:r>
            <a:endParaRPr lang="en-US" sz="1600" dirty="0">
              <a:solidFill>
                <a:srgbClr val="1C1D3B"/>
              </a:solidFill>
              <a:effectLst/>
              <a:latin typeface="Helvetica" pitchFamily="2" charset="0"/>
              <a:ea typeface="Verdana" panose="020B0604030504040204" pitchFamily="34" charset="0"/>
              <a:cs typeface="Verdana" panose="020B0604030504040204" pitchFamily="34" charset="0"/>
            </a:endParaRPr>
          </a:p>
          <a:p>
            <a:pPr marL="0" marR="0" indent="-365760">
              <a:lnSpc>
                <a:spcPct val="100000"/>
              </a:lnSpc>
              <a:buNone/>
            </a:pPr>
            <a:endParaRPr lang="en-US" sz="3200" b="1" dirty="0">
              <a:solidFill>
                <a:srgbClr val="1C1D3B"/>
              </a:solidFill>
              <a:effectLst/>
              <a:latin typeface="Helvetica" pitchFamily="2" charset="0"/>
              <a:ea typeface="Verdana" panose="020B0604030504040204" pitchFamily="34" charset="0"/>
              <a:cs typeface="Verdana" panose="020B0604030504040204" pitchFamily="34" charset="0"/>
            </a:endParaRPr>
          </a:p>
        </p:txBody>
      </p:sp>
      <p:sp>
        <p:nvSpPr>
          <p:cNvPr id="5" name="Text Placeholder 2">
            <a:extLst>
              <a:ext uri="{FF2B5EF4-FFF2-40B4-BE49-F238E27FC236}">
                <a16:creationId xmlns:a16="http://schemas.microsoft.com/office/drawing/2014/main" id="{D15AB24D-EF1A-D6CE-6233-95E59871D1B3}"/>
              </a:ext>
            </a:extLst>
          </p:cNvPr>
          <p:cNvSpPr txBox="1">
            <a:spLocks/>
          </p:cNvSpPr>
          <p:nvPr/>
        </p:nvSpPr>
        <p:spPr>
          <a:xfrm>
            <a:off x="889612" y="2265360"/>
            <a:ext cx="6030477" cy="3751617"/>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1600" b="1" dirty="0">
              <a:solidFill>
                <a:srgbClr val="1C1D3B"/>
              </a:solidFill>
              <a:highlight>
                <a:srgbClr val="FFFF00"/>
              </a:highlight>
            </a:endParaRPr>
          </a:p>
        </p:txBody>
      </p:sp>
      <p:pic>
        <p:nvPicPr>
          <p:cNvPr id="4" name="Picture 3">
            <a:extLst>
              <a:ext uri="{FF2B5EF4-FFF2-40B4-BE49-F238E27FC236}">
                <a16:creationId xmlns:a16="http://schemas.microsoft.com/office/drawing/2014/main" id="{C6EFD85C-0498-BD05-CD20-D45C90944FCD}"/>
              </a:ext>
            </a:extLst>
          </p:cNvPr>
          <p:cNvPicPr>
            <a:picLocks noChangeAspect="1"/>
          </p:cNvPicPr>
          <p:nvPr/>
        </p:nvPicPr>
        <p:blipFill>
          <a:blip r:embed="rId3">
            <a:extLst>
              <a:ext uri="{28A0092B-C50C-407E-A947-70E740481C1C}">
                <a14:useLocalDpi xmlns:a14="http://schemas.microsoft.com/office/drawing/2010/main" val="0"/>
              </a:ext>
            </a:extLst>
          </a:blip>
          <a:srcRect l="13024" r="12167"/>
          <a:stretch>
            <a:fillRect/>
          </a:stretch>
        </p:blipFill>
        <p:spPr>
          <a:xfrm>
            <a:off x="195072" y="1049175"/>
            <a:ext cx="5462016" cy="5323915"/>
          </a:xfrm>
          <a:prstGeom prst="rect">
            <a:avLst/>
          </a:prstGeom>
        </p:spPr>
      </p:pic>
    </p:spTree>
    <p:extLst>
      <p:ext uri="{BB962C8B-B14F-4D97-AF65-F5344CB8AC3E}">
        <p14:creationId xmlns:p14="http://schemas.microsoft.com/office/powerpoint/2010/main" val="614844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773702-53AF-BD5F-69F4-C7B30C3B479E}"/>
              </a:ext>
            </a:extLst>
          </p:cNvPr>
          <p:cNvSpPr/>
          <p:nvPr/>
        </p:nvSpPr>
        <p:spPr>
          <a:xfrm>
            <a:off x="0" y="0"/>
            <a:ext cx="12192000" cy="6204030"/>
          </a:xfrm>
          <a:prstGeom prst="rect">
            <a:avLst/>
          </a:prstGeom>
          <a:solidFill>
            <a:srgbClr val="1C1D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ontent Placeholder 3">
            <a:extLst>
              <a:ext uri="{FF2B5EF4-FFF2-40B4-BE49-F238E27FC236}">
                <a16:creationId xmlns:a16="http://schemas.microsoft.com/office/drawing/2014/main" id="{DF954CAB-E80F-652D-280F-156486E6A705}"/>
              </a:ext>
            </a:extLst>
          </p:cNvPr>
          <p:cNvGraphicFramePr>
            <a:graphicFrameLocks/>
          </p:cNvGraphicFramePr>
          <p:nvPr>
            <p:extLst>
              <p:ext uri="{D42A27DB-BD31-4B8C-83A1-F6EECF244321}">
                <p14:modId xmlns:p14="http://schemas.microsoft.com/office/powerpoint/2010/main" val="2284676487"/>
              </p:ext>
            </p:extLst>
          </p:nvPr>
        </p:nvGraphicFramePr>
        <p:xfrm>
          <a:off x="715819" y="1787296"/>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rrow: Right 14">
            <a:extLst>
              <a:ext uri="{FF2B5EF4-FFF2-40B4-BE49-F238E27FC236}">
                <a16:creationId xmlns:a16="http://schemas.microsoft.com/office/drawing/2014/main" id="{398F651F-DE27-46AC-8C46-6EE7AAF71E71}"/>
              </a:ext>
            </a:extLst>
          </p:cNvPr>
          <p:cNvSpPr/>
          <p:nvPr/>
        </p:nvSpPr>
        <p:spPr>
          <a:xfrm>
            <a:off x="2869124" y="3280917"/>
            <a:ext cx="510683" cy="296165"/>
          </a:xfrm>
          <a:prstGeom prst="right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Open Sans"/>
              <a:ea typeface="+mn-ea"/>
              <a:cs typeface="+mn-cs"/>
            </a:endParaRPr>
          </a:p>
        </p:txBody>
      </p:sp>
      <p:sp>
        <p:nvSpPr>
          <p:cNvPr id="5" name="Arrow: Right 15">
            <a:extLst>
              <a:ext uri="{FF2B5EF4-FFF2-40B4-BE49-F238E27FC236}">
                <a16:creationId xmlns:a16="http://schemas.microsoft.com/office/drawing/2014/main" id="{C8CE5BF8-1BA7-DA1C-0AEC-72BD59860F25}"/>
              </a:ext>
            </a:extLst>
          </p:cNvPr>
          <p:cNvSpPr/>
          <p:nvPr/>
        </p:nvSpPr>
        <p:spPr>
          <a:xfrm>
            <a:off x="5865200" y="3280917"/>
            <a:ext cx="510683" cy="296165"/>
          </a:xfrm>
          <a:prstGeom prst="right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Open Sans"/>
              <a:ea typeface="+mn-ea"/>
              <a:cs typeface="+mn-cs"/>
            </a:endParaRPr>
          </a:p>
        </p:txBody>
      </p:sp>
      <p:sp>
        <p:nvSpPr>
          <p:cNvPr id="6" name="Arrow: Right 16">
            <a:extLst>
              <a:ext uri="{FF2B5EF4-FFF2-40B4-BE49-F238E27FC236}">
                <a16:creationId xmlns:a16="http://schemas.microsoft.com/office/drawing/2014/main" id="{4DC7A7AB-3048-AD2E-D444-8F2BEC047DEF}"/>
              </a:ext>
            </a:extLst>
          </p:cNvPr>
          <p:cNvSpPr/>
          <p:nvPr/>
        </p:nvSpPr>
        <p:spPr>
          <a:xfrm>
            <a:off x="8558499" y="3280917"/>
            <a:ext cx="510683" cy="296165"/>
          </a:xfrm>
          <a:prstGeom prst="rightArrow">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accent6"/>
              </a:solidFill>
              <a:effectLst/>
              <a:uLnTx/>
              <a:uFillTx/>
              <a:latin typeface="Open Sans"/>
              <a:ea typeface="+mn-ea"/>
              <a:cs typeface="+mn-cs"/>
            </a:endParaRPr>
          </a:p>
        </p:txBody>
      </p:sp>
      <p:sp>
        <p:nvSpPr>
          <p:cNvPr id="11" name="TextBox 10">
            <a:extLst>
              <a:ext uri="{FF2B5EF4-FFF2-40B4-BE49-F238E27FC236}">
                <a16:creationId xmlns:a16="http://schemas.microsoft.com/office/drawing/2014/main" id="{0983C065-1CC3-30E4-04E2-D9A21430FF0A}"/>
              </a:ext>
            </a:extLst>
          </p:cNvPr>
          <p:cNvSpPr txBox="1"/>
          <p:nvPr/>
        </p:nvSpPr>
        <p:spPr>
          <a:xfrm>
            <a:off x="5330617" y="663992"/>
            <a:ext cx="5504751" cy="981166"/>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Helvetica" pitchFamily="2" charset="0"/>
                <a:ea typeface="+mj-ea"/>
                <a:cs typeface="Segoe UI" panose="020B0502040204020203" pitchFamily="34" charset="0"/>
              </a:rPr>
              <a:t>Auritas Legacy System </a:t>
            </a:r>
            <a:br>
              <a:rPr kumimoji="0" lang="en-US" sz="3200" b="1" i="0" u="none" strike="noStrike" kern="1200" cap="none" spc="0" normalizeH="0" baseline="0" noProof="0" dirty="0">
                <a:ln>
                  <a:noFill/>
                </a:ln>
                <a:solidFill>
                  <a:prstClr val="white"/>
                </a:solidFill>
                <a:effectLst/>
                <a:uLnTx/>
                <a:uFillTx/>
                <a:latin typeface="Helvetica" pitchFamily="2" charset="0"/>
                <a:ea typeface="+mj-ea"/>
                <a:cs typeface="Segoe UI" panose="020B0502040204020203" pitchFamily="34" charset="0"/>
              </a:rPr>
            </a:br>
            <a:r>
              <a:rPr kumimoji="0" lang="en-US" sz="3200" b="1" i="0" u="none" strike="noStrike" kern="1200" cap="none" spc="0" normalizeH="0" baseline="0" noProof="0" dirty="0">
                <a:ln>
                  <a:noFill/>
                </a:ln>
                <a:solidFill>
                  <a:prstClr val="white"/>
                </a:solidFill>
                <a:effectLst/>
                <a:uLnTx/>
                <a:uFillTx/>
                <a:latin typeface="Helvetica" pitchFamily="2" charset="0"/>
                <a:ea typeface="+mj-ea"/>
                <a:cs typeface="Segoe UI" panose="020B0502040204020203" pitchFamily="34" charset="0"/>
              </a:rPr>
              <a:t>Retirement Tools</a:t>
            </a:r>
          </a:p>
        </p:txBody>
      </p:sp>
      <p:cxnSp>
        <p:nvCxnSpPr>
          <p:cNvPr id="12" name="Straight Connector 11">
            <a:extLst>
              <a:ext uri="{FF2B5EF4-FFF2-40B4-BE49-F238E27FC236}">
                <a16:creationId xmlns:a16="http://schemas.microsoft.com/office/drawing/2014/main" id="{607066FC-1F57-906D-A311-1B4289472EE4}"/>
              </a:ext>
            </a:extLst>
          </p:cNvPr>
          <p:cNvCxnSpPr>
            <a:cxnSpLocks/>
          </p:cNvCxnSpPr>
          <p:nvPr/>
        </p:nvCxnSpPr>
        <p:spPr>
          <a:xfrm>
            <a:off x="4896851" y="565463"/>
            <a:ext cx="0" cy="1104642"/>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grpSp>
        <p:nvGrpSpPr>
          <p:cNvPr id="14" name="Group 13">
            <a:extLst>
              <a:ext uri="{FF2B5EF4-FFF2-40B4-BE49-F238E27FC236}">
                <a16:creationId xmlns:a16="http://schemas.microsoft.com/office/drawing/2014/main" id="{55FC429B-5CE5-D81F-ECB4-894867DAC8B0}"/>
              </a:ext>
            </a:extLst>
          </p:cNvPr>
          <p:cNvGrpSpPr/>
          <p:nvPr/>
        </p:nvGrpSpPr>
        <p:grpSpPr>
          <a:xfrm>
            <a:off x="1254063" y="550538"/>
            <a:ext cx="3230121" cy="1119567"/>
            <a:chOff x="336695" y="2423359"/>
            <a:chExt cx="5935097" cy="2057118"/>
          </a:xfrm>
          <a:solidFill>
            <a:schemeClr val="accent6"/>
          </a:solidFill>
          <a:effectLst/>
        </p:grpSpPr>
        <p:pic>
          <p:nvPicPr>
            <p:cNvPr id="15" name="Graphic 14">
              <a:extLst>
                <a:ext uri="{FF2B5EF4-FFF2-40B4-BE49-F238E27FC236}">
                  <a16:creationId xmlns:a16="http://schemas.microsoft.com/office/drawing/2014/main" id="{AFB58C10-EA0A-92FC-FA42-E820DAABBDA6}"/>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r="68567"/>
            <a:stretch/>
          </p:blipFill>
          <p:spPr>
            <a:xfrm>
              <a:off x="336695" y="2423359"/>
              <a:ext cx="1863564" cy="2011279"/>
            </a:xfrm>
            <a:prstGeom prst="rect">
              <a:avLst/>
            </a:prstGeom>
          </p:spPr>
        </p:pic>
        <p:pic>
          <p:nvPicPr>
            <p:cNvPr id="16" name="Graphic 15">
              <a:extLst>
                <a:ext uri="{FF2B5EF4-FFF2-40B4-BE49-F238E27FC236}">
                  <a16:creationId xmlns:a16="http://schemas.microsoft.com/office/drawing/2014/main" id="{DB8E0C3A-18F6-66D0-20DD-7B3A1CFB801B}"/>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l="31324"/>
            <a:stretch/>
          </p:blipFill>
          <p:spPr>
            <a:xfrm>
              <a:off x="2200259" y="2469198"/>
              <a:ext cx="4071533" cy="2011279"/>
            </a:xfrm>
            <a:prstGeom prst="rect">
              <a:avLst/>
            </a:prstGeom>
          </p:spPr>
        </p:pic>
      </p:grpSp>
    </p:spTree>
    <p:extLst>
      <p:ext uri="{BB962C8B-B14F-4D97-AF65-F5344CB8AC3E}">
        <p14:creationId xmlns:p14="http://schemas.microsoft.com/office/powerpoint/2010/main" val="3800643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7B93F-F9D2-FBCB-63B6-D1C8B693B87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EDB6518-A148-5B2D-9F04-70A560C7684C}"/>
              </a:ext>
            </a:extLst>
          </p:cNvPr>
          <p:cNvSpPr>
            <a:spLocks noGrp="1"/>
          </p:cNvSpPr>
          <p:nvPr>
            <p:ph type="body" sz="quarter" idx="12"/>
          </p:nvPr>
        </p:nvSpPr>
        <p:spPr/>
        <p:txBody>
          <a:bodyPr/>
          <a:lstStyle/>
          <a:p>
            <a:r>
              <a:rPr lang="en-US" b="1"/>
              <a:t>Data </a:t>
            </a:r>
            <a:r>
              <a:rPr lang="en-US"/>
              <a:t>GUARD</a:t>
            </a:r>
            <a:r>
              <a:rPr lang="en-US" b="1"/>
              <a:t> by Auritas </a:t>
            </a:r>
          </a:p>
        </p:txBody>
      </p:sp>
      <p:sp>
        <p:nvSpPr>
          <p:cNvPr id="5" name="TextBox 4">
            <a:extLst>
              <a:ext uri="{FF2B5EF4-FFF2-40B4-BE49-F238E27FC236}">
                <a16:creationId xmlns:a16="http://schemas.microsoft.com/office/drawing/2014/main" id="{252AC35E-9F1F-F404-3A32-F53FB972701B}"/>
              </a:ext>
            </a:extLst>
          </p:cNvPr>
          <p:cNvSpPr txBox="1"/>
          <p:nvPr/>
        </p:nvSpPr>
        <p:spPr>
          <a:xfrm>
            <a:off x="1224417" y="1933816"/>
            <a:ext cx="4459567" cy="219985"/>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397" b="1" kern="0">
                <a:solidFill>
                  <a:srgbClr val="1B1D3B"/>
                </a:solidFill>
                <a:latin typeface="Helvetica" pitchFamily="2" charset="0"/>
                <a:ea typeface="Arial Unicode MS" pitchFamily="34" charset="-128"/>
                <a:cs typeface="Arial Unicode MS" pitchFamily="34" charset="-128"/>
              </a:rPr>
              <a:t>SAP BTP </a:t>
            </a:r>
            <a:r>
              <a:rPr lang="en-US" sz="1397" b="1" kern="0">
                <a:solidFill>
                  <a:schemeClr val="accent2"/>
                </a:solidFill>
                <a:latin typeface="Helvetica" pitchFamily="2" charset="0"/>
                <a:ea typeface="Arial Unicode MS" pitchFamily="34" charset="-128"/>
                <a:cs typeface="Arial Unicode MS" pitchFamily="34" charset="-128"/>
              </a:rPr>
              <a:t>pre-requisite</a:t>
            </a:r>
            <a:r>
              <a:rPr lang="en-US" sz="1397" b="1" kern="0">
                <a:solidFill>
                  <a:srgbClr val="1B1D3B"/>
                </a:solidFill>
                <a:latin typeface="Helvetica" pitchFamily="2" charset="0"/>
                <a:ea typeface="Arial Unicode MS" pitchFamily="34" charset="-128"/>
                <a:cs typeface="Arial Unicode MS" pitchFamily="34" charset="-128"/>
              </a:rPr>
              <a:t> services:</a:t>
            </a:r>
          </a:p>
        </p:txBody>
      </p:sp>
      <p:graphicFrame>
        <p:nvGraphicFramePr>
          <p:cNvPr id="6" name="Table 5">
            <a:extLst>
              <a:ext uri="{FF2B5EF4-FFF2-40B4-BE49-F238E27FC236}">
                <a16:creationId xmlns:a16="http://schemas.microsoft.com/office/drawing/2014/main" id="{BA3A5B97-9A1A-B6D6-B361-9E3663A2DD80}"/>
              </a:ext>
            </a:extLst>
          </p:cNvPr>
          <p:cNvGraphicFramePr>
            <a:graphicFrameLocks noGrp="1"/>
          </p:cNvGraphicFramePr>
          <p:nvPr/>
        </p:nvGraphicFramePr>
        <p:xfrm>
          <a:off x="563154" y="2332171"/>
          <a:ext cx="11065693" cy="3858123"/>
        </p:xfrm>
        <a:graphic>
          <a:graphicData uri="http://schemas.openxmlformats.org/drawingml/2006/table">
            <a:tbl>
              <a:tblPr firstRow="1" lastRow="1" bandRow="1">
                <a:tableStyleId>{7DF18680-E054-41AD-8BC1-D1AEF772440D}</a:tableStyleId>
              </a:tblPr>
              <a:tblGrid>
                <a:gridCol w="1791448">
                  <a:extLst>
                    <a:ext uri="{9D8B030D-6E8A-4147-A177-3AD203B41FA5}">
                      <a16:colId xmlns:a16="http://schemas.microsoft.com/office/drawing/2014/main" val="874741738"/>
                    </a:ext>
                  </a:extLst>
                </a:gridCol>
                <a:gridCol w="3716300">
                  <a:extLst>
                    <a:ext uri="{9D8B030D-6E8A-4147-A177-3AD203B41FA5}">
                      <a16:colId xmlns:a16="http://schemas.microsoft.com/office/drawing/2014/main" val="2136246274"/>
                    </a:ext>
                  </a:extLst>
                </a:gridCol>
                <a:gridCol w="1488719">
                  <a:extLst>
                    <a:ext uri="{9D8B030D-6E8A-4147-A177-3AD203B41FA5}">
                      <a16:colId xmlns:a16="http://schemas.microsoft.com/office/drawing/2014/main" val="60674209"/>
                    </a:ext>
                  </a:extLst>
                </a:gridCol>
                <a:gridCol w="1054519">
                  <a:extLst>
                    <a:ext uri="{9D8B030D-6E8A-4147-A177-3AD203B41FA5}">
                      <a16:colId xmlns:a16="http://schemas.microsoft.com/office/drawing/2014/main" val="2298732722"/>
                    </a:ext>
                  </a:extLst>
                </a:gridCol>
                <a:gridCol w="819953">
                  <a:extLst>
                    <a:ext uri="{9D8B030D-6E8A-4147-A177-3AD203B41FA5}">
                      <a16:colId xmlns:a16="http://schemas.microsoft.com/office/drawing/2014/main" val="97787257"/>
                    </a:ext>
                  </a:extLst>
                </a:gridCol>
                <a:gridCol w="708774">
                  <a:extLst>
                    <a:ext uri="{9D8B030D-6E8A-4147-A177-3AD203B41FA5}">
                      <a16:colId xmlns:a16="http://schemas.microsoft.com/office/drawing/2014/main" val="2365545692"/>
                    </a:ext>
                  </a:extLst>
                </a:gridCol>
                <a:gridCol w="736567">
                  <a:extLst>
                    <a:ext uri="{9D8B030D-6E8A-4147-A177-3AD203B41FA5}">
                      <a16:colId xmlns:a16="http://schemas.microsoft.com/office/drawing/2014/main" val="2784725079"/>
                    </a:ext>
                  </a:extLst>
                </a:gridCol>
                <a:gridCol w="749413">
                  <a:extLst>
                    <a:ext uri="{9D8B030D-6E8A-4147-A177-3AD203B41FA5}">
                      <a16:colId xmlns:a16="http://schemas.microsoft.com/office/drawing/2014/main" val="309560848"/>
                    </a:ext>
                  </a:extLst>
                </a:gridCol>
              </a:tblGrid>
              <a:tr h="434261">
                <a:tc rowSpan="2">
                  <a:txBody>
                    <a:bodyPr/>
                    <a:lstStyle/>
                    <a:p>
                      <a:pPr algn="ctr" fontAlgn="ctr"/>
                      <a:r>
                        <a:rPr lang="en-US" sz="1100" u="none" strike="noStrike">
                          <a:solidFill>
                            <a:srgbClr val="1B1D3B"/>
                          </a:solidFill>
                          <a:effectLst/>
                          <a:latin typeface="Helvetica" pitchFamily="2" charset="0"/>
                        </a:rPr>
                        <a:t>Service Name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rowSpan="2">
                  <a:txBody>
                    <a:bodyPr/>
                    <a:lstStyle/>
                    <a:p>
                      <a:pPr algn="ctr" fontAlgn="ctr"/>
                      <a:r>
                        <a:rPr lang="en-US" sz="1100" u="none" strike="noStrike">
                          <a:solidFill>
                            <a:srgbClr val="1B1D3B"/>
                          </a:solidFill>
                          <a:effectLst/>
                          <a:latin typeface="Helvetica" pitchFamily="2" charset="0"/>
                        </a:rPr>
                        <a:t>Role / Functionality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rowSpan="2">
                  <a:txBody>
                    <a:bodyPr/>
                    <a:lstStyle/>
                    <a:p>
                      <a:pPr algn="ctr" fontAlgn="ctr"/>
                      <a:r>
                        <a:rPr lang="en-US" sz="1100" u="none" strike="noStrike">
                          <a:solidFill>
                            <a:srgbClr val="1B1D3B"/>
                          </a:solidFill>
                          <a:effectLst/>
                          <a:latin typeface="Helvetica" pitchFamily="2" charset="0"/>
                        </a:rPr>
                        <a:t>Plan</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rowSpan="2">
                  <a:txBody>
                    <a:bodyPr/>
                    <a:lstStyle/>
                    <a:p>
                      <a:pPr algn="ctr" fontAlgn="ctr"/>
                      <a:r>
                        <a:rPr lang="en-US" sz="1100" u="none" strike="noStrike">
                          <a:solidFill>
                            <a:srgbClr val="1B1D3B"/>
                          </a:solidFill>
                          <a:effectLst/>
                          <a:latin typeface="Helvetica" pitchFamily="2" charset="0"/>
                        </a:rPr>
                        <a:t>Metric</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a:txBody>
                    <a:bodyPr/>
                    <a:lstStyle/>
                    <a:p>
                      <a:pPr algn="ctr" fontAlgn="b"/>
                      <a:r>
                        <a:rPr lang="en-US" sz="1100" u="none" strike="noStrike" dirty="0">
                          <a:solidFill>
                            <a:srgbClr val="1B1D3B"/>
                          </a:solidFill>
                          <a:effectLst/>
                          <a:latin typeface="Helvetica" pitchFamily="2" charset="0"/>
                        </a:rPr>
                        <a:t>Small</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a:txBody>
                    <a:bodyPr/>
                    <a:lstStyle/>
                    <a:p>
                      <a:pPr algn="ctr" fontAlgn="b"/>
                      <a:r>
                        <a:rPr lang="en-US" sz="1100" u="none" strike="noStrike">
                          <a:solidFill>
                            <a:srgbClr val="1B1D3B"/>
                          </a:solidFill>
                          <a:effectLst/>
                          <a:latin typeface="Helvetica" pitchFamily="2" charset="0"/>
                        </a:rPr>
                        <a:t>Medium</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a:txBody>
                    <a:bodyPr/>
                    <a:lstStyle/>
                    <a:p>
                      <a:pPr algn="ctr" fontAlgn="b"/>
                      <a:r>
                        <a:rPr lang="en-US" sz="1100" u="none" strike="noStrike">
                          <a:solidFill>
                            <a:srgbClr val="1B1D3B"/>
                          </a:solidFill>
                          <a:effectLst/>
                          <a:latin typeface="Helvetica" pitchFamily="2" charset="0"/>
                        </a:rPr>
                        <a:t>Large</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a:txBody>
                    <a:bodyPr/>
                    <a:lstStyle/>
                    <a:p>
                      <a:pPr algn="ctr" fontAlgn="b"/>
                      <a:r>
                        <a:rPr lang="en-US" sz="1100" u="none" strike="noStrike">
                          <a:solidFill>
                            <a:srgbClr val="1B1D3B"/>
                          </a:solidFill>
                          <a:effectLst/>
                          <a:latin typeface="Helvetica" pitchFamily="2" charset="0"/>
                        </a:rPr>
                        <a:t>Extra Large</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extLst>
                  <a:ext uri="{0D108BD9-81ED-4DB2-BD59-A6C34878D82A}">
                    <a16:rowId xmlns:a16="http://schemas.microsoft.com/office/drawing/2014/main" val="2945876798"/>
                  </a:ext>
                </a:extLst>
              </a:tr>
              <a:tr h="312558">
                <a:tc vMerge="1">
                  <a:txBody>
                    <a:bodyPr/>
                    <a:lstStyle/>
                    <a:p>
                      <a:endParaRPr lang="en-US"/>
                    </a:p>
                  </a:txBody>
                  <a:tcPr marL="0" marR="0" marT="0" marB="0" horzOverflow="overflow"/>
                </a:tc>
                <a:tc vMerge="1">
                  <a:txBody>
                    <a:bodyPr/>
                    <a:lstStyle/>
                    <a:p>
                      <a:endParaRPr lang="en-US"/>
                    </a:p>
                  </a:txBody>
                  <a:tcPr marL="0" marR="0" marT="0" marB="0" horzOverflow="overflow"/>
                </a:tc>
                <a:tc vMerge="1">
                  <a:txBody>
                    <a:bodyPr/>
                    <a:lstStyle/>
                    <a:p>
                      <a:endParaRPr lang="en-US"/>
                    </a:p>
                  </a:txBody>
                  <a:tcPr marL="0" marR="0" marT="0" marB="0" horzOverflow="overflow"/>
                </a:tc>
                <a:tc vMerge="1">
                  <a:txBody>
                    <a:bodyPr/>
                    <a:lstStyle/>
                    <a:p>
                      <a:endParaRPr lang="en-US"/>
                    </a:p>
                  </a:txBody>
                  <a:tcPr marL="0" marR="0" marT="0" marB="0" horzOverflow="overflow"/>
                </a:tc>
                <a:tc>
                  <a:txBody>
                    <a:bodyPr/>
                    <a:lstStyle/>
                    <a:p>
                      <a:pPr algn="ctr" fontAlgn="ctr"/>
                      <a:r>
                        <a:rPr lang="en-US" sz="1100" u="none" strike="noStrike">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dirty="0">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dirty="0">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extLst>
                  <a:ext uri="{0D108BD9-81ED-4DB2-BD59-A6C34878D82A}">
                    <a16:rowId xmlns:a16="http://schemas.microsoft.com/office/drawing/2014/main" val="1490517549"/>
                  </a:ext>
                </a:extLst>
              </a:tr>
              <a:tr h="336759">
                <a:tc>
                  <a:txBody>
                    <a:bodyPr/>
                    <a:lstStyle/>
                    <a:p>
                      <a:pPr algn="l" fontAlgn="ctr"/>
                      <a:r>
                        <a:rPr lang="en-US" sz="1100" u="none" strike="noStrike">
                          <a:solidFill>
                            <a:srgbClr val="1B1D3B"/>
                          </a:solidFill>
                          <a:effectLst/>
                          <a:latin typeface="Helvetica" pitchFamily="2" charset="0"/>
                        </a:rPr>
                        <a:t>HANA Cloud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Data GUARD Application Database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HANA Service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CU</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500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1,000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1,500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dirty="0">
                          <a:solidFill>
                            <a:srgbClr val="1B1D3B"/>
                          </a:solidFill>
                          <a:effectLst/>
                          <a:latin typeface="Helvetica" pitchFamily="2" charset="0"/>
                        </a:rPr>
                        <a:t>2,000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4264524670"/>
                  </a:ext>
                </a:extLst>
              </a:tr>
              <a:tr h="558137">
                <a:tc>
                  <a:txBody>
                    <a:bodyPr/>
                    <a:lstStyle/>
                    <a:p>
                      <a:pPr algn="l" fontAlgn="ctr"/>
                      <a:r>
                        <a:rPr lang="en-US" sz="1100" u="none" strike="noStrike">
                          <a:solidFill>
                            <a:srgbClr val="1B1D3B"/>
                          </a:solidFill>
                          <a:effectLst/>
                          <a:latin typeface="Helvetica" pitchFamily="2" charset="0"/>
                        </a:rPr>
                        <a:t>Work Zone Standard Edition</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Pre-requisite for BTP application</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Users</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Up to 100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Up to 100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Up to 500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Up to 500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extLst>
                  <a:ext uri="{0D108BD9-81ED-4DB2-BD59-A6C34878D82A}">
                    <a16:rowId xmlns:a16="http://schemas.microsoft.com/office/drawing/2014/main" val="2369146210"/>
                  </a:ext>
                </a:extLst>
              </a:tr>
              <a:tr h="435348">
                <a:tc>
                  <a:txBody>
                    <a:bodyPr/>
                    <a:lstStyle/>
                    <a:p>
                      <a:pPr algn="l" fontAlgn="ctr"/>
                      <a:r>
                        <a:rPr lang="en-US" sz="1100" u="none" strike="noStrike">
                          <a:solidFill>
                            <a:srgbClr val="1B1D3B"/>
                          </a:solidFill>
                          <a:effectLst/>
                          <a:latin typeface="Helvetica" pitchFamily="2" charset="0"/>
                        </a:rPr>
                        <a:t>Job Scheduling</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Pre-requisite for retention compliance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Block   of 10K jobs</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5</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10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25</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50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530380908"/>
                  </a:ext>
                </a:extLst>
              </a:tr>
              <a:tr h="592929">
                <a:tc>
                  <a:txBody>
                    <a:bodyPr/>
                    <a:lstStyle/>
                    <a:p>
                      <a:pPr algn="l" fontAlgn="ctr"/>
                      <a:r>
                        <a:rPr lang="en-US" sz="1100" u="none" strike="noStrike">
                          <a:solidFill>
                            <a:srgbClr val="1B1D3B"/>
                          </a:solidFill>
                          <a:effectLst/>
                          <a:latin typeface="Helvetica" pitchFamily="2" charset="0"/>
                        </a:rPr>
                        <a:t>Integration Suite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Required for migration of data from the source legacy system to the Data GUARD.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Tenant</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1</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2</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2</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2</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extLst>
                  <a:ext uri="{0D108BD9-81ED-4DB2-BD59-A6C34878D82A}">
                    <a16:rowId xmlns:a16="http://schemas.microsoft.com/office/drawing/2014/main" val="1173816650"/>
                  </a:ext>
                </a:extLst>
              </a:tr>
              <a:tr h="425686">
                <a:tc>
                  <a:txBody>
                    <a:bodyPr/>
                    <a:lstStyle/>
                    <a:p>
                      <a:pPr algn="l" fontAlgn="ctr"/>
                      <a:r>
                        <a:rPr lang="en-US" sz="1100" u="none" strike="noStrike">
                          <a:solidFill>
                            <a:srgbClr val="1B1D3B"/>
                          </a:solidFill>
                          <a:effectLst/>
                          <a:latin typeface="Helvetica" pitchFamily="2" charset="0"/>
                        </a:rPr>
                        <a:t>Cloud Foundry Runtime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Pre-requisite for BTP application</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r>
                        <a:rPr lang="en-US" sz="1100" u="none" strike="noStrike">
                          <a:solidFill>
                            <a:srgbClr val="1B1D3B"/>
                          </a:solidFill>
                          <a:effectLst/>
                          <a:latin typeface="Helvetica" pitchFamily="2" charset="0"/>
                        </a:rPr>
                        <a:t>GB</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5</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10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15</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r>
                        <a:rPr lang="en-US" sz="1100" u="none" strike="noStrike">
                          <a:solidFill>
                            <a:srgbClr val="1B1D3B"/>
                          </a:solidFill>
                          <a:effectLst/>
                          <a:latin typeface="Helvetica" pitchFamily="2" charset="0"/>
                        </a:rPr>
                        <a:t>20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226057073"/>
                  </a:ext>
                </a:extLst>
              </a:tr>
              <a:tr h="425686">
                <a:tc>
                  <a:txBody>
                    <a:bodyPr/>
                    <a:lstStyle/>
                    <a:p>
                      <a:pPr algn="l" fontAlgn="ctr"/>
                      <a:r>
                        <a:rPr lang="en-US" sz="1100" u="none" strike="noStrike">
                          <a:solidFill>
                            <a:srgbClr val="1B1D3B"/>
                          </a:solidFill>
                          <a:effectLst/>
                          <a:latin typeface="Helvetica" pitchFamily="2" charset="0"/>
                        </a:rPr>
                        <a:t>Application Logging</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Pre-requisite for BTP application</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Tenant</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1</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2</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3</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4</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extLst>
                  <a:ext uri="{0D108BD9-81ED-4DB2-BD59-A6C34878D82A}">
                    <a16:rowId xmlns:a16="http://schemas.microsoft.com/office/drawing/2014/main" val="1075856034"/>
                  </a:ext>
                </a:extLst>
              </a:tr>
              <a:tr h="336759">
                <a:tc>
                  <a:txBody>
                    <a:bodyPr/>
                    <a:lstStyle/>
                    <a:p>
                      <a:pPr algn="l" fontAlgn="ctr"/>
                      <a:r>
                        <a:rPr lang="en-US" sz="1100" u="none" strike="noStrike">
                          <a:solidFill>
                            <a:srgbClr val="1B1D3B"/>
                          </a:solidFill>
                          <a:effectLst/>
                          <a:latin typeface="Helvetica" pitchFamily="2" charset="0"/>
                        </a:rPr>
                        <a:t>Total</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endParaRPr lang="en-US" sz="1100" u="none" strike="noStrike">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endParaRPr lang="en-US" sz="1100" u="none" strike="noStrike">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endParaRPr lang="en-US" sz="1100" u="none" strike="noStrike">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l" fontAlgn="ctr"/>
                      <a:endParaRPr lang="en-US" sz="1100" u="none" strike="noStrike">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endParaRPr lang="en-US" sz="1100" u="none" strike="noStrike" dirty="0">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endParaRPr lang="en-US" sz="1100" u="none" strike="noStrike" dirty="0">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r" fontAlgn="ctr"/>
                      <a:endParaRPr lang="en-US" sz="1100" u="none" strike="noStrike" dirty="0">
                        <a:solidFill>
                          <a:srgbClr val="1B1D3B"/>
                        </a:solidFill>
                        <a:effectLst/>
                        <a:latin typeface="Helvetica" pitchFamily="2" charset="0"/>
                      </a:endParaRP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51408604"/>
                  </a:ext>
                </a:extLst>
              </a:tr>
            </a:tbl>
          </a:graphicData>
        </a:graphic>
      </p:graphicFrame>
      <p:pic>
        <p:nvPicPr>
          <p:cNvPr id="2" name="Picture 1" descr="Blue text on a black background&#10;&#10;AI-generated content may be incorrect.">
            <a:extLst>
              <a:ext uri="{FF2B5EF4-FFF2-40B4-BE49-F238E27FC236}">
                <a16:creationId xmlns:a16="http://schemas.microsoft.com/office/drawing/2014/main" id="{2F25FE46-E546-025F-2CA3-5C439392689C}"/>
              </a:ext>
            </a:extLst>
          </p:cNvPr>
          <p:cNvPicPr>
            <a:picLocks noChangeAspect="1"/>
          </p:cNvPicPr>
          <p:nvPr/>
        </p:nvPicPr>
        <p:blipFill>
          <a:blip r:embed="rId2"/>
          <a:stretch>
            <a:fillRect/>
          </a:stretch>
        </p:blipFill>
        <p:spPr>
          <a:xfrm>
            <a:off x="10784135" y="771893"/>
            <a:ext cx="1011843" cy="343926"/>
          </a:xfrm>
          <a:prstGeom prst="rect">
            <a:avLst/>
          </a:prstGeom>
        </p:spPr>
      </p:pic>
    </p:spTree>
    <p:extLst>
      <p:ext uri="{BB962C8B-B14F-4D97-AF65-F5344CB8AC3E}">
        <p14:creationId xmlns:p14="http://schemas.microsoft.com/office/powerpoint/2010/main" val="2308032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519E9-0572-4764-7EE4-7BCC915C4A0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6E3791E-76EF-4699-8E44-FB9AB653306A}"/>
              </a:ext>
            </a:extLst>
          </p:cNvPr>
          <p:cNvSpPr>
            <a:spLocks noGrp="1"/>
          </p:cNvSpPr>
          <p:nvPr>
            <p:ph type="body" sz="quarter" idx="12"/>
          </p:nvPr>
        </p:nvSpPr>
        <p:spPr/>
        <p:txBody>
          <a:bodyPr/>
          <a:lstStyle/>
          <a:p>
            <a:r>
              <a:rPr lang="en-US" b="1"/>
              <a:t>Data </a:t>
            </a:r>
            <a:r>
              <a:rPr lang="en-US"/>
              <a:t>GUARD</a:t>
            </a:r>
            <a:r>
              <a:rPr lang="en-US" b="1"/>
              <a:t> by Auritas </a:t>
            </a:r>
          </a:p>
        </p:txBody>
      </p:sp>
      <p:sp>
        <p:nvSpPr>
          <p:cNvPr id="5" name="TextBox 4">
            <a:extLst>
              <a:ext uri="{FF2B5EF4-FFF2-40B4-BE49-F238E27FC236}">
                <a16:creationId xmlns:a16="http://schemas.microsoft.com/office/drawing/2014/main" id="{AE2D26D3-9494-E105-A38A-E36CDC8348F1}"/>
              </a:ext>
            </a:extLst>
          </p:cNvPr>
          <p:cNvSpPr txBox="1"/>
          <p:nvPr/>
        </p:nvSpPr>
        <p:spPr>
          <a:xfrm>
            <a:off x="1224417" y="1933816"/>
            <a:ext cx="4459567" cy="219985"/>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1397" b="1" kern="0">
                <a:solidFill>
                  <a:srgbClr val="1B1D3B"/>
                </a:solidFill>
                <a:latin typeface="Helvetica" pitchFamily="2" charset="0"/>
                <a:ea typeface="Arial Unicode MS" pitchFamily="34" charset="-128"/>
                <a:cs typeface="Arial Unicode MS" pitchFamily="34" charset="-128"/>
              </a:rPr>
              <a:t>SAP BTP optional services:</a:t>
            </a:r>
          </a:p>
        </p:txBody>
      </p:sp>
      <p:graphicFrame>
        <p:nvGraphicFramePr>
          <p:cNvPr id="2" name="Table 1">
            <a:extLst>
              <a:ext uri="{FF2B5EF4-FFF2-40B4-BE49-F238E27FC236}">
                <a16:creationId xmlns:a16="http://schemas.microsoft.com/office/drawing/2014/main" id="{A7656AAD-13CA-EEB6-0829-07BF2131C3C8}"/>
              </a:ext>
            </a:extLst>
          </p:cNvPr>
          <p:cNvGraphicFramePr>
            <a:graphicFrameLocks noGrp="1"/>
          </p:cNvGraphicFramePr>
          <p:nvPr/>
        </p:nvGraphicFramePr>
        <p:xfrm>
          <a:off x="586260" y="2386384"/>
          <a:ext cx="11019480" cy="3258198"/>
        </p:xfrm>
        <a:graphic>
          <a:graphicData uri="http://schemas.openxmlformats.org/drawingml/2006/table">
            <a:tbl>
              <a:tblPr firstRow="1" bandRow="1">
                <a:tableStyleId>{7DF18680-E054-41AD-8BC1-D1AEF772440D}</a:tableStyleId>
              </a:tblPr>
              <a:tblGrid>
                <a:gridCol w="1538695">
                  <a:extLst>
                    <a:ext uri="{9D8B030D-6E8A-4147-A177-3AD203B41FA5}">
                      <a16:colId xmlns:a16="http://schemas.microsoft.com/office/drawing/2014/main" val="1136576067"/>
                    </a:ext>
                  </a:extLst>
                </a:gridCol>
                <a:gridCol w="2370151">
                  <a:extLst>
                    <a:ext uri="{9D8B030D-6E8A-4147-A177-3AD203B41FA5}">
                      <a16:colId xmlns:a16="http://schemas.microsoft.com/office/drawing/2014/main" val="2842077564"/>
                    </a:ext>
                  </a:extLst>
                </a:gridCol>
                <a:gridCol w="806440">
                  <a:extLst>
                    <a:ext uri="{9D8B030D-6E8A-4147-A177-3AD203B41FA5}">
                      <a16:colId xmlns:a16="http://schemas.microsoft.com/office/drawing/2014/main" val="1888187954"/>
                    </a:ext>
                  </a:extLst>
                </a:gridCol>
                <a:gridCol w="1003133">
                  <a:extLst>
                    <a:ext uri="{9D8B030D-6E8A-4147-A177-3AD203B41FA5}">
                      <a16:colId xmlns:a16="http://schemas.microsoft.com/office/drawing/2014/main" val="1866522476"/>
                    </a:ext>
                  </a:extLst>
                </a:gridCol>
                <a:gridCol w="609748">
                  <a:extLst>
                    <a:ext uri="{9D8B030D-6E8A-4147-A177-3AD203B41FA5}">
                      <a16:colId xmlns:a16="http://schemas.microsoft.com/office/drawing/2014/main" val="2652427525"/>
                    </a:ext>
                  </a:extLst>
                </a:gridCol>
                <a:gridCol w="619583">
                  <a:extLst>
                    <a:ext uri="{9D8B030D-6E8A-4147-A177-3AD203B41FA5}">
                      <a16:colId xmlns:a16="http://schemas.microsoft.com/office/drawing/2014/main" val="1592875284"/>
                    </a:ext>
                  </a:extLst>
                </a:gridCol>
                <a:gridCol w="531072">
                  <a:extLst>
                    <a:ext uri="{9D8B030D-6E8A-4147-A177-3AD203B41FA5}">
                      <a16:colId xmlns:a16="http://schemas.microsoft.com/office/drawing/2014/main" val="792319370"/>
                    </a:ext>
                  </a:extLst>
                </a:gridCol>
                <a:gridCol w="796607">
                  <a:extLst>
                    <a:ext uri="{9D8B030D-6E8A-4147-A177-3AD203B41FA5}">
                      <a16:colId xmlns:a16="http://schemas.microsoft.com/office/drawing/2014/main" val="3199888707"/>
                    </a:ext>
                  </a:extLst>
                </a:gridCol>
                <a:gridCol w="531072">
                  <a:extLst>
                    <a:ext uri="{9D8B030D-6E8A-4147-A177-3AD203B41FA5}">
                      <a16:colId xmlns:a16="http://schemas.microsoft.com/office/drawing/2014/main" val="1875447119"/>
                    </a:ext>
                  </a:extLst>
                </a:gridCol>
                <a:gridCol w="727763">
                  <a:extLst>
                    <a:ext uri="{9D8B030D-6E8A-4147-A177-3AD203B41FA5}">
                      <a16:colId xmlns:a16="http://schemas.microsoft.com/office/drawing/2014/main" val="1691754462"/>
                    </a:ext>
                  </a:extLst>
                </a:gridCol>
                <a:gridCol w="678591">
                  <a:extLst>
                    <a:ext uri="{9D8B030D-6E8A-4147-A177-3AD203B41FA5}">
                      <a16:colId xmlns:a16="http://schemas.microsoft.com/office/drawing/2014/main" val="3068965773"/>
                    </a:ext>
                  </a:extLst>
                </a:gridCol>
                <a:gridCol w="806625">
                  <a:extLst>
                    <a:ext uri="{9D8B030D-6E8A-4147-A177-3AD203B41FA5}">
                      <a16:colId xmlns:a16="http://schemas.microsoft.com/office/drawing/2014/main" val="2408061911"/>
                    </a:ext>
                  </a:extLst>
                </a:gridCol>
              </a:tblGrid>
              <a:tr h="741370">
                <a:tc rowSpan="2">
                  <a:txBody>
                    <a:bodyPr/>
                    <a:lstStyle/>
                    <a:p>
                      <a:pPr algn="ctr" fontAlgn="ctr"/>
                      <a:r>
                        <a:rPr lang="en-US" sz="1100" u="none" strike="noStrike">
                          <a:solidFill>
                            <a:srgbClr val="1B1D3B"/>
                          </a:solidFill>
                          <a:effectLst/>
                          <a:latin typeface="Helvetica" pitchFamily="2" charset="0"/>
                        </a:rPr>
                        <a:t>Service Name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rowSpan="2">
                  <a:txBody>
                    <a:bodyPr/>
                    <a:lstStyle/>
                    <a:p>
                      <a:pPr algn="ctr" fontAlgn="ctr"/>
                      <a:r>
                        <a:rPr lang="en-US" sz="1100" u="none" strike="noStrike">
                          <a:solidFill>
                            <a:srgbClr val="1B1D3B"/>
                          </a:solidFill>
                          <a:effectLst/>
                          <a:latin typeface="Helvetica" pitchFamily="2" charset="0"/>
                        </a:rPr>
                        <a:t>Details on the why this is required/optional</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rowSpan="2">
                  <a:txBody>
                    <a:bodyPr/>
                    <a:lstStyle/>
                    <a:p>
                      <a:pPr algn="ctr" fontAlgn="ctr"/>
                      <a:r>
                        <a:rPr lang="en-US" sz="1100" u="none" strike="noStrike">
                          <a:solidFill>
                            <a:srgbClr val="1B1D3B"/>
                          </a:solidFill>
                          <a:effectLst/>
                          <a:latin typeface="Helvetica" pitchFamily="2" charset="0"/>
                        </a:rPr>
                        <a:t>Plan</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rowSpan="2">
                  <a:txBody>
                    <a:bodyPr/>
                    <a:lstStyle/>
                    <a:p>
                      <a:pPr algn="ctr" fontAlgn="ctr"/>
                      <a:r>
                        <a:rPr lang="en-US" sz="1100" u="none" strike="noStrike">
                          <a:solidFill>
                            <a:srgbClr val="1B1D3B"/>
                          </a:solidFill>
                          <a:effectLst/>
                          <a:latin typeface="Helvetica" pitchFamily="2" charset="0"/>
                        </a:rPr>
                        <a:t>Metric</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gridSpan="2">
                  <a:txBody>
                    <a:bodyPr/>
                    <a:lstStyle/>
                    <a:p>
                      <a:pPr algn="ctr" fontAlgn="b"/>
                      <a:r>
                        <a:rPr lang="en-US" sz="1100" u="none" strike="noStrike">
                          <a:solidFill>
                            <a:srgbClr val="1B1D3B"/>
                          </a:solidFill>
                          <a:effectLst/>
                          <a:latin typeface="Helvetica" pitchFamily="2" charset="0"/>
                        </a:rPr>
                        <a:t>Small</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hMerge="1">
                  <a:txBody>
                    <a:bodyPr/>
                    <a:lstStyle/>
                    <a:p>
                      <a:endParaRPr lang="en-US"/>
                    </a:p>
                  </a:txBody>
                  <a:tcPr marL="0" marR="0" marT="0" marB="0" horzOverflow="overflow"/>
                </a:tc>
                <a:tc gridSpan="2">
                  <a:txBody>
                    <a:bodyPr/>
                    <a:lstStyle/>
                    <a:p>
                      <a:pPr algn="ctr" fontAlgn="b"/>
                      <a:r>
                        <a:rPr lang="en-US" sz="1100" u="none" strike="noStrike">
                          <a:solidFill>
                            <a:srgbClr val="1B1D3B"/>
                          </a:solidFill>
                          <a:effectLst/>
                          <a:latin typeface="Helvetica" pitchFamily="2" charset="0"/>
                        </a:rPr>
                        <a:t>Medium</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hMerge="1">
                  <a:txBody>
                    <a:bodyPr/>
                    <a:lstStyle/>
                    <a:p>
                      <a:endParaRPr lang="en-US"/>
                    </a:p>
                  </a:txBody>
                  <a:tcPr marL="0" marR="0" marT="0" marB="0" horzOverflow="overflow"/>
                </a:tc>
                <a:tc gridSpan="2">
                  <a:txBody>
                    <a:bodyPr/>
                    <a:lstStyle/>
                    <a:p>
                      <a:pPr algn="ctr" fontAlgn="b"/>
                      <a:r>
                        <a:rPr lang="en-US" sz="1100" u="none" strike="noStrike">
                          <a:solidFill>
                            <a:srgbClr val="1B1D3B"/>
                          </a:solidFill>
                          <a:effectLst/>
                          <a:latin typeface="Helvetica" pitchFamily="2" charset="0"/>
                        </a:rPr>
                        <a:t>Large</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hMerge="1">
                  <a:txBody>
                    <a:bodyPr/>
                    <a:lstStyle/>
                    <a:p>
                      <a:endParaRPr lang="en-US"/>
                    </a:p>
                  </a:txBody>
                  <a:tcPr marL="0" marR="0" marT="0" marB="0" horzOverflow="overflow"/>
                </a:tc>
                <a:tc gridSpan="2">
                  <a:txBody>
                    <a:bodyPr/>
                    <a:lstStyle/>
                    <a:p>
                      <a:pPr algn="ctr" fontAlgn="b"/>
                      <a:r>
                        <a:rPr lang="en-US" sz="1100" u="none" strike="noStrike">
                          <a:solidFill>
                            <a:srgbClr val="1B1D3B"/>
                          </a:solidFill>
                          <a:effectLst/>
                          <a:latin typeface="Helvetica" pitchFamily="2" charset="0"/>
                        </a:rPr>
                        <a:t>Extra Large</a:t>
                      </a:r>
                    </a:p>
                  </a:txBody>
                  <a:tcPr marL="91200" marR="91200" marT="45599" marB="45599"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AB00"/>
                    </a:solidFill>
                  </a:tcPr>
                </a:tc>
                <a:tc hMerge="1">
                  <a:txBody>
                    <a:bodyPr/>
                    <a:lstStyle/>
                    <a:p>
                      <a:endParaRPr lang="en-US"/>
                    </a:p>
                  </a:txBody>
                  <a:tcPr marL="0" marR="0" marT="0" marB="0" horzOverflow="overflow"/>
                </a:tc>
                <a:extLst>
                  <a:ext uri="{0D108BD9-81ED-4DB2-BD59-A6C34878D82A}">
                    <a16:rowId xmlns:a16="http://schemas.microsoft.com/office/drawing/2014/main" val="928992482"/>
                  </a:ext>
                </a:extLst>
              </a:tr>
              <a:tr h="330418">
                <a:tc vMerge="1">
                  <a:txBody>
                    <a:bodyPr/>
                    <a:lstStyle/>
                    <a:p>
                      <a:endParaRPr lang="en-US"/>
                    </a:p>
                  </a:txBody>
                  <a:tcPr marL="0" marR="0" marT="0" marB="0" horzOverflow="overflow"/>
                </a:tc>
                <a:tc vMerge="1">
                  <a:txBody>
                    <a:bodyPr/>
                    <a:lstStyle/>
                    <a:p>
                      <a:endParaRPr lang="en-US"/>
                    </a:p>
                  </a:txBody>
                  <a:tcPr marL="0" marR="0" marT="0" marB="0" horzOverflow="overflow"/>
                </a:tc>
                <a:tc vMerge="1">
                  <a:txBody>
                    <a:bodyPr/>
                    <a:lstStyle/>
                    <a:p>
                      <a:endParaRPr lang="en-US"/>
                    </a:p>
                  </a:txBody>
                  <a:tcPr marL="0" marR="0" marT="0" marB="0" horzOverflow="overflow"/>
                </a:tc>
                <a:tc vMerge="1">
                  <a:txBody>
                    <a:bodyPr/>
                    <a:lstStyle/>
                    <a:p>
                      <a:endParaRPr lang="en-US"/>
                    </a:p>
                  </a:txBody>
                  <a:tcPr marL="0" marR="0" marT="0" marB="0" horzOverflow="overflow"/>
                </a:tc>
                <a:tc>
                  <a:txBody>
                    <a:bodyPr/>
                    <a:lstStyle/>
                    <a:p>
                      <a:pPr algn="ctr" fontAlgn="ctr"/>
                      <a:r>
                        <a:rPr lang="en-US" sz="1100" u="none" strike="noStrike">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ACV</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ACV</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ACV</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Qty.</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ctr" fontAlgn="ctr"/>
                      <a:r>
                        <a:rPr lang="en-US" sz="1100" u="none" strike="noStrike">
                          <a:solidFill>
                            <a:srgbClr val="1B1D3B"/>
                          </a:solidFill>
                          <a:effectLst/>
                          <a:latin typeface="Helvetica" pitchFamily="2" charset="0"/>
                        </a:rPr>
                        <a:t>ACV</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extLst>
                  <a:ext uri="{0D108BD9-81ED-4DB2-BD59-A6C34878D82A}">
                    <a16:rowId xmlns:a16="http://schemas.microsoft.com/office/drawing/2014/main" val="2331118443"/>
                  </a:ext>
                </a:extLst>
              </a:tr>
              <a:tr h="948855">
                <a:tc>
                  <a:txBody>
                    <a:bodyPr/>
                    <a:lstStyle/>
                    <a:p>
                      <a:pPr algn="l" fontAlgn="ctr"/>
                      <a:r>
                        <a:rPr lang="fr-FR" sz="1100" u="none" strike="noStrike">
                          <a:solidFill>
                            <a:srgbClr val="1B1D3B"/>
                          </a:solidFill>
                          <a:effectLst/>
                          <a:latin typeface="Helvetica" pitchFamily="2" charset="0"/>
                        </a:rPr>
                        <a:t>SAP Document Management service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a:solidFill>
                            <a:srgbClr val="1B1D3B"/>
                          </a:solidFill>
                          <a:effectLst/>
                          <a:latin typeface="Helvetica" pitchFamily="2" charset="0"/>
                        </a:rPr>
                        <a:t>Required if documents or archive files are to be stored in SAP BTP platform</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a:solidFill>
                            <a:srgbClr val="1B1D3B"/>
                          </a:solidFill>
                          <a:effectLst/>
                          <a:latin typeface="Helvetica" pitchFamily="2" charset="0"/>
                        </a:rPr>
                        <a:t>Block   of 50K API calls, 100 GB Blocks storage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1, 5</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$4,428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2, 10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$8,856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4, 20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$17,712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10, 40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$41,280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77608523"/>
                  </a:ext>
                </a:extLst>
              </a:tr>
              <a:tr h="460231">
                <a:tc>
                  <a:txBody>
                    <a:bodyPr/>
                    <a:lstStyle/>
                    <a:p>
                      <a:pPr algn="l" fontAlgn="ctr"/>
                      <a:r>
                        <a:rPr lang="en-US" sz="1100" u="none" strike="noStrike">
                          <a:solidFill>
                            <a:srgbClr val="1B1D3B"/>
                          </a:solidFill>
                          <a:effectLst/>
                          <a:latin typeface="Helvetica" pitchFamily="2" charset="0"/>
                        </a:rPr>
                        <a:t>Data Retention Manager</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Required when SAP Document Management Service is used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l" fontAlgn="ctr"/>
                      <a:r>
                        <a:rPr lang="en-US" sz="1100" u="none" strike="noStrike">
                          <a:solidFill>
                            <a:srgbClr val="1B1D3B"/>
                          </a:solidFill>
                          <a:effectLst/>
                          <a:latin typeface="Helvetica" pitchFamily="2" charset="0"/>
                        </a:rPr>
                        <a:t>Tenant</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1</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$1,176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2</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$2,352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3</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$3,528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4</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tc>
                  <a:txBody>
                    <a:bodyPr/>
                    <a:lstStyle/>
                    <a:p>
                      <a:pPr algn="r" fontAlgn="ctr"/>
                      <a:r>
                        <a:rPr lang="en-US" sz="1100" u="none" strike="noStrike">
                          <a:solidFill>
                            <a:srgbClr val="1B1D3B"/>
                          </a:solidFill>
                          <a:effectLst/>
                          <a:latin typeface="Helvetica" pitchFamily="2" charset="0"/>
                        </a:rPr>
                        <a:t>$4,704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E3CB"/>
                    </a:solidFill>
                  </a:tcPr>
                </a:tc>
                <a:extLst>
                  <a:ext uri="{0D108BD9-81ED-4DB2-BD59-A6C34878D82A}">
                    <a16:rowId xmlns:a16="http://schemas.microsoft.com/office/drawing/2014/main" val="619932801"/>
                  </a:ext>
                </a:extLst>
              </a:tr>
              <a:tr h="777324">
                <a:tc>
                  <a:txBody>
                    <a:bodyPr/>
                    <a:lstStyle/>
                    <a:p>
                      <a:pPr algn="l" fontAlgn="ctr"/>
                      <a:r>
                        <a:rPr lang="en-US" sz="1100" u="none" strike="noStrike">
                          <a:solidFill>
                            <a:srgbClr val="1B1D3B"/>
                          </a:solidFill>
                          <a:effectLst/>
                          <a:latin typeface="Helvetica" pitchFamily="2" charset="0"/>
                        </a:rPr>
                        <a:t>Analytics Cloud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a:solidFill>
                            <a:srgbClr val="1B1D3B"/>
                          </a:solidFill>
                          <a:effectLst/>
                          <a:latin typeface="Helvetica" pitchFamily="2" charset="0"/>
                        </a:rPr>
                        <a:t>Used as a Global reporting tool for all decommissioned systems in the customer Data GUARD instance</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a:solidFill>
                            <a:srgbClr val="1B1D3B"/>
                          </a:solidFill>
                          <a:effectLst/>
                          <a:latin typeface="Helvetica" pitchFamily="2" charset="0"/>
                        </a:rPr>
                        <a:t>Standard</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100" u="none" strike="noStrike">
                          <a:solidFill>
                            <a:srgbClr val="1B1D3B"/>
                          </a:solidFill>
                          <a:effectLst/>
                          <a:latin typeface="Helvetica" pitchFamily="2" charset="0"/>
                        </a:rPr>
                        <a:t>Hours</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200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$5,976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400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$11,952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800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$23,904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1,200</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fontAlgn="ctr"/>
                      <a:r>
                        <a:rPr lang="en-US" sz="1100" u="none" strike="noStrike">
                          <a:solidFill>
                            <a:srgbClr val="1B1D3B"/>
                          </a:solidFill>
                          <a:effectLst/>
                          <a:latin typeface="Helvetica" pitchFamily="2" charset="0"/>
                        </a:rPr>
                        <a:t>$35,856 </a:t>
                      </a:r>
                    </a:p>
                  </a:txBody>
                  <a:tcPr marL="91200" marR="91200" marT="45599" marB="4559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8130857"/>
                  </a:ext>
                </a:extLst>
              </a:tr>
            </a:tbl>
          </a:graphicData>
        </a:graphic>
      </p:graphicFrame>
      <p:pic>
        <p:nvPicPr>
          <p:cNvPr id="10" name="Picture 9" descr="Blue text on a black background&#10;&#10;AI-generated content may be incorrect.">
            <a:extLst>
              <a:ext uri="{FF2B5EF4-FFF2-40B4-BE49-F238E27FC236}">
                <a16:creationId xmlns:a16="http://schemas.microsoft.com/office/drawing/2014/main" id="{97A63F28-6A74-B3D7-901B-11F411F71B9A}"/>
              </a:ext>
            </a:extLst>
          </p:cNvPr>
          <p:cNvPicPr>
            <a:picLocks noChangeAspect="1"/>
          </p:cNvPicPr>
          <p:nvPr/>
        </p:nvPicPr>
        <p:blipFill>
          <a:blip r:embed="rId2"/>
          <a:stretch>
            <a:fillRect/>
          </a:stretch>
        </p:blipFill>
        <p:spPr>
          <a:xfrm>
            <a:off x="10784135" y="771893"/>
            <a:ext cx="1011843" cy="343926"/>
          </a:xfrm>
          <a:prstGeom prst="rect">
            <a:avLst/>
          </a:prstGeom>
        </p:spPr>
      </p:pic>
    </p:spTree>
    <p:extLst>
      <p:ext uri="{BB962C8B-B14F-4D97-AF65-F5344CB8AC3E}">
        <p14:creationId xmlns:p14="http://schemas.microsoft.com/office/powerpoint/2010/main" val="2721415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076EF-BE5C-8945-1AD0-D7DB9F98A2B0}"/>
            </a:ext>
          </a:extLst>
        </p:cNvPr>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B7961DB-5755-3C50-9FEC-0297789128E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3643086"/>
            <a:ext cx="12192000" cy="3214914"/>
          </a:xfrm>
        </p:spPr>
      </p:pic>
      <p:sp>
        <p:nvSpPr>
          <p:cNvPr id="2" name="Text Placeholder 1">
            <a:extLst>
              <a:ext uri="{FF2B5EF4-FFF2-40B4-BE49-F238E27FC236}">
                <a16:creationId xmlns:a16="http://schemas.microsoft.com/office/drawing/2014/main" id="{964D84B9-B23F-C53A-EB26-E78113C10B33}"/>
              </a:ext>
            </a:extLst>
          </p:cNvPr>
          <p:cNvSpPr>
            <a:spLocks noGrp="1"/>
          </p:cNvSpPr>
          <p:nvPr>
            <p:ph type="body" sz="quarter" idx="12"/>
          </p:nvPr>
        </p:nvSpPr>
        <p:spPr/>
        <p:txBody>
          <a:bodyPr/>
          <a:lstStyle/>
          <a:p>
            <a:r>
              <a:rPr lang="en-US" dirty="0"/>
              <a:t>Success Stories</a:t>
            </a:r>
          </a:p>
        </p:txBody>
      </p:sp>
    </p:spTree>
    <p:extLst>
      <p:ext uri="{BB962C8B-B14F-4D97-AF65-F5344CB8AC3E}">
        <p14:creationId xmlns:p14="http://schemas.microsoft.com/office/powerpoint/2010/main" val="417702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50D55-19AF-8139-ED7F-C2BF6830AD4C}"/>
            </a:ext>
          </a:extLst>
        </p:cNvPr>
        <p:cNvGrpSpPr/>
        <p:nvPr/>
      </p:nvGrpSpPr>
      <p:grpSpPr>
        <a:xfrm>
          <a:off x="0" y="0"/>
          <a:ext cx="0" cy="0"/>
          <a:chOff x="0" y="0"/>
          <a:chExt cx="0" cy="0"/>
        </a:xfrm>
      </p:grpSpPr>
      <p:pic>
        <p:nvPicPr>
          <p:cNvPr id="1026" name="Picture 2" descr="KKR Real Estate: An Integrated Debt and Equity Platform for Today's Market  | KKR">
            <a:extLst>
              <a:ext uri="{FF2B5EF4-FFF2-40B4-BE49-F238E27FC236}">
                <a16:creationId xmlns:a16="http://schemas.microsoft.com/office/drawing/2014/main" id="{707105D9-4346-D319-2B0B-A99C9B1DC3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411" r="36704"/>
          <a:stretch>
            <a:fillRect/>
          </a:stretch>
        </p:blipFill>
        <p:spPr bwMode="auto">
          <a:xfrm>
            <a:off x="7703609" y="1754505"/>
            <a:ext cx="3421591" cy="510349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3">
            <a:extLst>
              <a:ext uri="{FF2B5EF4-FFF2-40B4-BE49-F238E27FC236}">
                <a16:creationId xmlns:a16="http://schemas.microsoft.com/office/drawing/2014/main" id="{68674EA3-256B-8D3B-ACBC-37AE704F8561}"/>
              </a:ext>
            </a:extLst>
          </p:cNvPr>
          <p:cNvSpPr txBox="1"/>
          <p:nvPr/>
        </p:nvSpPr>
        <p:spPr>
          <a:xfrm>
            <a:off x="542477" y="1922605"/>
            <a:ext cx="6669674" cy="1423082"/>
          </a:xfrm>
          <a:prstGeom prst="rect">
            <a:avLst/>
          </a:prstGeom>
        </p:spPr>
        <p:txBody>
          <a:bodyPr wrap="square" lIns="0" tIns="0" rIns="0" bIns="0" rtlCol="0" anchor="t">
            <a:spAutoFit/>
          </a:bodyPr>
          <a:lstStyle/>
          <a:p>
            <a:pPr>
              <a:spcBef>
                <a:spcPts val="300"/>
              </a:spcBef>
            </a:pPr>
            <a:r>
              <a:rPr lang="en-US" sz="1333" b="1" dirty="0">
                <a:solidFill>
                  <a:schemeClr val="accent2"/>
                </a:solidFill>
                <a:latin typeface="Helvetica" pitchFamily="2" charset="0"/>
                <a:ea typeface="Open Sans Extrabold" panose="020B0606030504020204" pitchFamily="34" charset="0"/>
                <a:cs typeface="Open Sans Extrabold" panose="020B0606030504020204" pitchFamily="34" charset="0"/>
              </a:rPr>
              <a:t>Challenge &amp; Pain Points:</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Needing to prepare for S/4HANA migration and mitigate risks and complexity </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Legacy data retained in the ECC system caused performance degradation </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Rising infrastructure costs</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DB volume increased backup durations and recovery time objectives</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Need to maintain historical data &amp; attachments secure, auditable, and accessible</a:t>
            </a:r>
          </a:p>
        </p:txBody>
      </p:sp>
      <p:sp>
        <p:nvSpPr>
          <p:cNvPr id="14" name="TextBox 14">
            <a:extLst>
              <a:ext uri="{FF2B5EF4-FFF2-40B4-BE49-F238E27FC236}">
                <a16:creationId xmlns:a16="http://schemas.microsoft.com/office/drawing/2014/main" id="{799555AF-4F11-88EE-05D2-DF710816DA2D}"/>
              </a:ext>
            </a:extLst>
          </p:cNvPr>
          <p:cNvSpPr txBox="1"/>
          <p:nvPr/>
        </p:nvSpPr>
        <p:spPr>
          <a:xfrm>
            <a:off x="542477" y="5091414"/>
            <a:ext cx="6975923" cy="1423082"/>
          </a:xfrm>
          <a:prstGeom prst="rect">
            <a:avLst/>
          </a:prstGeom>
        </p:spPr>
        <p:txBody>
          <a:bodyPr wrap="square" lIns="0" tIns="0" rIns="0" bIns="0" rtlCol="0" anchor="t">
            <a:spAutoFit/>
          </a:bodyPr>
          <a:lstStyle/>
          <a:p>
            <a:pPr>
              <a:spcBef>
                <a:spcPts val="300"/>
              </a:spcBef>
            </a:pPr>
            <a:r>
              <a:rPr lang="en-US" sz="1333" b="1" dirty="0">
                <a:solidFill>
                  <a:schemeClr val="accent2"/>
                </a:solidFill>
                <a:latin typeface="Helvetica" pitchFamily="2" charset="0"/>
                <a:ea typeface="Open Sans Extrabold" panose="020B0606030504020204" pitchFamily="34" charset="0"/>
                <a:cs typeface="Open Sans Extrabold" panose="020B0606030504020204" pitchFamily="34" charset="0"/>
              </a:rPr>
              <a:t>Results:</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Maintain auditability and long-term accessibility to legacy data</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Improve current system performance and operational stability</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Prepare for S/4HANA migration, saving costs &amp; lowered complexity and risk </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Reduced infrastructure costs and operational risk</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Secure, governed access to legacy data via Data GUARD</a:t>
            </a:r>
          </a:p>
        </p:txBody>
      </p:sp>
      <p:sp>
        <p:nvSpPr>
          <p:cNvPr id="7" name="Text Placeholder 6">
            <a:extLst>
              <a:ext uri="{FF2B5EF4-FFF2-40B4-BE49-F238E27FC236}">
                <a16:creationId xmlns:a16="http://schemas.microsoft.com/office/drawing/2014/main" id="{EA6C5265-DCA4-32CA-64B1-E1AAE03A05BC}"/>
              </a:ext>
            </a:extLst>
          </p:cNvPr>
          <p:cNvSpPr>
            <a:spLocks noGrp="1"/>
          </p:cNvSpPr>
          <p:nvPr>
            <p:ph type="body" sz="quarter" idx="12"/>
          </p:nvPr>
        </p:nvSpPr>
        <p:spPr>
          <a:xfrm>
            <a:off x="542477" y="280408"/>
            <a:ext cx="6553200" cy="1506395"/>
          </a:xfrm>
        </p:spPr>
        <p:txBody>
          <a:bodyPr>
            <a:normAutofit lnSpcReduction="10000"/>
          </a:bodyPr>
          <a:lstStyle/>
          <a:p>
            <a:pPr>
              <a:spcBef>
                <a:spcPts val="300"/>
              </a:spcBef>
            </a:pPr>
            <a:r>
              <a:rPr lang="en-US" sz="3000" dirty="0">
                <a:solidFill>
                  <a:schemeClr val="accent2"/>
                </a:solidFill>
              </a:rPr>
              <a:t>Success Story:</a:t>
            </a:r>
          </a:p>
          <a:p>
            <a:pPr>
              <a:spcBef>
                <a:spcPts val="300"/>
              </a:spcBef>
            </a:pPr>
            <a:r>
              <a:rPr lang="en-US" sz="3000" dirty="0"/>
              <a:t>SAP ECC Decommissioning with Data GUARD for S/4HANA Prep</a:t>
            </a:r>
          </a:p>
        </p:txBody>
      </p:sp>
      <p:sp>
        <p:nvSpPr>
          <p:cNvPr id="3" name="Text Placeholder 6">
            <a:extLst>
              <a:ext uri="{FF2B5EF4-FFF2-40B4-BE49-F238E27FC236}">
                <a16:creationId xmlns:a16="http://schemas.microsoft.com/office/drawing/2014/main" id="{74E0E513-B4B5-F7EE-8790-A021B303FDD2}"/>
              </a:ext>
            </a:extLst>
          </p:cNvPr>
          <p:cNvSpPr txBox="1">
            <a:spLocks/>
          </p:cNvSpPr>
          <p:nvPr/>
        </p:nvSpPr>
        <p:spPr>
          <a:xfrm>
            <a:off x="11379200" y="162854"/>
            <a:ext cx="662709" cy="235106"/>
          </a:xfrm>
          <a:prstGeom prst="rect">
            <a:avLst/>
          </a:prstGeom>
          <a:solidFill>
            <a:srgbClr val="D8011A"/>
          </a:solidFill>
        </p:spPr>
        <p:txBody>
          <a:bodyPr anchor="ct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300"/>
              </a:spcBef>
            </a:pPr>
            <a:r>
              <a:rPr lang="en-US" sz="1000" dirty="0">
                <a:solidFill>
                  <a:schemeClr val="bg1"/>
                </a:solidFill>
              </a:rPr>
              <a:t>Finance</a:t>
            </a:r>
          </a:p>
        </p:txBody>
      </p:sp>
      <p:sp>
        <p:nvSpPr>
          <p:cNvPr id="4" name="TextBox 13">
            <a:extLst>
              <a:ext uri="{FF2B5EF4-FFF2-40B4-BE49-F238E27FC236}">
                <a16:creationId xmlns:a16="http://schemas.microsoft.com/office/drawing/2014/main" id="{4F9C5E47-74E4-437A-17BE-DDB2E15B39DE}"/>
              </a:ext>
            </a:extLst>
          </p:cNvPr>
          <p:cNvSpPr txBox="1"/>
          <p:nvPr/>
        </p:nvSpPr>
        <p:spPr>
          <a:xfrm>
            <a:off x="555954" y="3528383"/>
            <a:ext cx="6810046" cy="1384610"/>
          </a:xfrm>
          <a:prstGeom prst="rect">
            <a:avLst/>
          </a:prstGeom>
        </p:spPr>
        <p:txBody>
          <a:bodyPr wrap="square" lIns="0" tIns="0" rIns="0" bIns="0" rtlCol="0" anchor="t">
            <a:spAutoFit/>
          </a:bodyPr>
          <a:lstStyle/>
          <a:p>
            <a:pPr>
              <a:spcBef>
                <a:spcPts val="300"/>
              </a:spcBef>
            </a:pPr>
            <a:r>
              <a:rPr lang="en-US" sz="1333" b="1" dirty="0">
                <a:solidFill>
                  <a:schemeClr val="accent2"/>
                </a:solidFill>
                <a:latin typeface="Helvetica" pitchFamily="2" charset="0"/>
                <a:ea typeface="Open Sans Extrabold" panose="020B0606030504020204" pitchFamily="34" charset="0"/>
                <a:cs typeface="Open Sans Extrabold" panose="020B0606030504020204" pitchFamily="34" charset="0"/>
              </a:rPr>
              <a:t>Solution Data GUARD:</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Extract and transfer 1 TB of data and attachments from SAP ECC to Data GUARD </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Implementation of Data GUARD and a PostgreSQL database</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Build custom reports in Data GUARD, including vendor reports, GL transaction details, WBS codes to see deal costs, and financial statements</a:t>
            </a:r>
          </a:p>
          <a:p>
            <a:pPr marL="258441" lvl="1" indent="-129220">
              <a:spcBef>
                <a:spcPts val="300"/>
              </a:spcBef>
              <a:buFont typeface="Arial"/>
              <a:buChar char="•"/>
            </a:pPr>
            <a:r>
              <a:rPr lang="en-US" sz="1333" dirty="0">
                <a:solidFill>
                  <a:srgbClr val="1C1D3B"/>
                </a:solidFill>
                <a:latin typeface="Helvetica" pitchFamily="2" charset="0"/>
                <a:ea typeface="Open Sans" panose="020B0606030504020204" pitchFamily="34" charset="0"/>
                <a:cs typeface="Open Sans" panose="020B0606030504020204" pitchFamily="34" charset="0"/>
              </a:rPr>
              <a:t>Implement SAP BTP as the new content repository layer with a cloud connector link </a:t>
            </a:r>
          </a:p>
        </p:txBody>
      </p:sp>
      <p:pic>
        <p:nvPicPr>
          <p:cNvPr id="8" name="Picture 7" descr="A black background with purple letters&#10;&#10;AI-generated content may be incorrect.">
            <a:extLst>
              <a:ext uri="{FF2B5EF4-FFF2-40B4-BE49-F238E27FC236}">
                <a16:creationId xmlns:a16="http://schemas.microsoft.com/office/drawing/2014/main" id="{8DBD7B31-9123-44FB-A2A9-E9867928D966}"/>
              </a:ext>
            </a:extLst>
          </p:cNvPr>
          <p:cNvPicPr>
            <a:picLocks noChangeAspect="1"/>
          </p:cNvPicPr>
          <p:nvPr/>
        </p:nvPicPr>
        <p:blipFill>
          <a:blip r:embed="rId3">
            <a:extLst>
              <a:ext uri="{28A0092B-C50C-407E-A947-70E740481C1C}">
                <a14:useLocalDpi xmlns:a14="http://schemas.microsoft.com/office/drawing/2010/main" val="0"/>
              </a:ext>
            </a:extLst>
          </a:blip>
          <a:srcRect l="9844" t="26532" r="7353" b="33980"/>
          <a:stretch>
            <a:fillRect/>
          </a:stretch>
        </p:blipFill>
        <p:spPr>
          <a:xfrm>
            <a:off x="5994400" y="30536"/>
            <a:ext cx="1709209" cy="553664"/>
          </a:xfrm>
          <a:prstGeom prst="rect">
            <a:avLst/>
          </a:prstGeom>
        </p:spPr>
      </p:pic>
    </p:spTree>
    <p:extLst>
      <p:ext uri="{BB962C8B-B14F-4D97-AF65-F5344CB8AC3E}">
        <p14:creationId xmlns:p14="http://schemas.microsoft.com/office/powerpoint/2010/main" val="350759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4E0A7-6C35-90A1-B863-191B6FBF3034}"/>
            </a:ext>
          </a:extLst>
        </p:cNvPr>
        <p:cNvGrpSpPr/>
        <p:nvPr/>
      </p:nvGrpSpPr>
      <p:grpSpPr>
        <a:xfrm>
          <a:off x="0" y="0"/>
          <a:ext cx="0" cy="0"/>
          <a:chOff x="0" y="0"/>
          <a:chExt cx="0" cy="0"/>
        </a:xfrm>
      </p:grpSpPr>
      <p:sp>
        <p:nvSpPr>
          <p:cNvPr id="13" name="TextBox 13">
            <a:extLst>
              <a:ext uri="{FF2B5EF4-FFF2-40B4-BE49-F238E27FC236}">
                <a16:creationId xmlns:a16="http://schemas.microsoft.com/office/drawing/2014/main" id="{AD12861E-82B2-91FA-8A16-CC8896D3FB76}"/>
              </a:ext>
            </a:extLst>
          </p:cNvPr>
          <p:cNvSpPr txBox="1"/>
          <p:nvPr/>
        </p:nvSpPr>
        <p:spPr>
          <a:xfrm>
            <a:off x="543926" y="2350093"/>
            <a:ext cx="6267692" cy="2246769"/>
          </a:xfrm>
          <a:prstGeom prst="rect">
            <a:avLst/>
          </a:prstGeom>
        </p:spPr>
        <p:txBody>
          <a:bodyPr wrap="square" lIns="0" tIns="0" rIns="0" bIns="0" rtlCol="0" anchor="t">
            <a:spAutoFit/>
          </a:bodyPr>
          <a:lstStyle/>
          <a:p>
            <a:pPr>
              <a:spcBef>
                <a:spcPts val="300"/>
              </a:spcBef>
            </a:pPr>
            <a:r>
              <a:rPr lang="en-US" sz="1400" b="1" dirty="0">
                <a:solidFill>
                  <a:schemeClr val="accent2"/>
                </a:solidFill>
                <a:latin typeface="Helvetica" pitchFamily="2" charset="0"/>
                <a:ea typeface="Open Sans Extrabold" panose="020B0606030504020204" pitchFamily="34" charset="0"/>
                <a:cs typeface="Open Sans Extrabold" panose="020B0606030504020204" pitchFamily="34" charset="0"/>
              </a:rPr>
              <a:t>Background &amp; Pain Points: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Growing maintenance and hardware costs.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Security risks on outdated systems.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Limited data access due to technology constraints.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Compliance for data retention and preservation.</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Inefficient data management causing silos.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Lack of skilled personnel for legacy maintenance.</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Incompatible with modern technologies and apps.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High energy use and carbon footprint.</a:t>
            </a:r>
          </a:p>
        </p:txBody>
      </p:sp>
      <p:sp>
        <p:nvSpPr>
          <p:cNvPr id="14" name="TextBox 14">
            <a:extLst>
              <a:ext uri="{FF2B5EF4-FFF2-40B4-BE49-F238E27FC236}">
                <a16:creationId xmlns:a16="http://schemas.microsoft.com/office/drawing/2014/main" id="{030C0BE7-7F9B-88A7-059D-0CDC41B597C3}"/>
              </a:ext>
            </a:extLst>
          </p:cNvPr>
          <p:cNvSpPr txBox="1"/>
          <p:nvPr/>
        </p:nvSpPr>
        <p:spPr>
          <a:xfrm>
            <a:off x="542477" y="4783741"/>
            <a:ext cx="6473915" cy="1485022"/>
          </a:xfrm>
          <a:prstGeom prst="rect">
            <a:avLst/>
          </a:prstGeom>
        </p:spPr>
        <p:txBody>
          <a:bodyPr lIns="0" tIns="0" rIns="0" bIns="0" rtlCol="0" anchor="t">
            <a:spAutoFit/>
          </a:bodyPr>
          <a:lstStyle/>
          <a:p>
            <a:pPr>
              <a:spcBef>
                <a:spcPts val="300"/>
              </a:spcBef>
            </a:pPr>
            <a:r>
              <a:rPr lang="en-US" sz="1400" b="1" dirty="0">
                <a:solidFill>
                  <a:schemeClr val="accent2"/>
                </a:solidFill>
                <a:latin typeface="Helvetica" pitchFamily="2" charset="0"/>
                <a:ea typeface="Open Sans Extrabold" panose="020B0606030504020204" pitchFamily="34" charset="0"/>
                <a:cs typeface="Open Sans Extrabold" panose="020B0606030504020204" pitchFamily="34" charset="0"/>
              </a:rPr>
              <a:t>Results &amp; ROI:</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Manage and retire multiple legacy systems with a single view.</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Apply corporate retention policies to all connected legacy systems.</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Decrease total cost of ownership of legacy hardware</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Securely access decommissioned data</a:t>
            </a:r>
          </a:p>
          <a:p>
            <a:pPr marL="258441" lvl="1" indent="-129220">
              <a:spcBef>
                <a:spcPts val="300"/>
              </a:spcBef>
              <a:buFont typeface="Arial"/>
              <a:buChar char="•"/>
            </a:pPr>
            <a:r>
              <a:rPr lang="en-US" sz="1400" dirty="0">
                <a:solidFill>
                  <a:srgbClr val="1C1D3B"/>
                </a:solidFill>
                <a:latin typeface="Helvetica" pitchFamily="2" charset="0"/>
                <a:ea typeface="Open Sans" panose="020B0606030504020204" pitchFamily="34" charset="0"/>
                <a:cs typeface="Open Sans" panose="020B0606030504020204" pitchFamily="34" charset="0"/>
              </a:rPr>
              <a:t>Run advanced tailored reports for retired legacy data</a:t>
            </a:r>
          </a:p>
        </p:txBody>
      </p:sp>
      <p:sp>
        <p:nvSpPr>
          <p:cNvPr id="7" name="Text Placeholder 6">
            <a:extLst>
              <a:ext uri="{FF2B5EF4-FFF2-40B4-BE49-F238E27FC236}">
                <a16:creationId xmlns:a16="http://schemas.microsoft.com/office/drawing/2014/main" id="{01E390BE-FB44-7CC1-536D-86231CACBB99}"/>
              </a:ext>
            </a:extLst>
          </p:cNvPr>
          <p:cNvSpPr>
            <a:spLocks noGrp="1"/>
          </p:cNvSpPr>
          <p:nvPr>
            <p:ph type="body" sz="quarter" idx="12"/>
          </p:nvPr>
        </p:nvSpPr>
        <p:spPr>
          <a:xfrm>
            <a:off x="609600" y="584200"/>
            <a:ext cx="6553200" cy="1506395"/>
          </a:xfrm>
        </p:spPr>
        <p:txBody>
          <a:bodyPr>
            <a:normAutofit lnSpcReduction="10000"/>
          </a:bodyPr>
          <a:lstStyle/>
          <a:p>
            <a:pPr>
              <a:spcBef>
                <a:spcPts val="300"/>
              </a:spcBef>
            </a:pPr>
            <a:r>
              <a:rPr lang="en-US" sz="3000" dirty="0">
                <a:solidFill>
                  <a:schemeClr val="accent2"/>
                </a:solidFill>
              </a:rPr>
              <a:t>Success Story:</a:t>
            </a:r>
          </a:p>
          <a:p>
            <a:pPr>
              <a:spcBef>
                <a:spcPts val="300"/>
              </a:spcBef>
            </a:pPr>
            <a:r>
              <a:rPr lang="en-US" sz="3000" dirty="0"/>
              <a:t>Managing and Retiring Multiple Legacy Systems with Data GUARD</a:t>
            </a:r>
          </a:p>
        </p:txBody>
      </p:sp>
      <p:sp>
        <p:nvSpPr>
          <p:cNvPr id="3" name="Text Placeholder 6">
            <a:extLst>
              <a:ext uri="{FF2B5EF4-FFF2-40B4-BE49-F238E27FC236}">
                <a16:creationId xmlns:a16="http://schemas.microsoft.com/office/drawing/2014/main" id="{FFA53E70-433E-34DF-23C1-1C88D22FF975}"/>
              </a:ext>
            </a:extLst>
          </p:cNvPr>
          <p:cNvSpPr txBox="1">
            <a:spLocks/>
          </p:cNvSpPr>
          <p:nvPr/>
        </p:nvSpPr>
        <p:spPr>
          <a:xfrm>
            <a:off x="9748157" y="139526"/>
            <a:ext cx="2304009" cy="252359"/>
          </a:xfrm>
          <a:prstGeom prst="rect">
            <a:avLst/>
          </a:prstGeom>
          <a:solidFill>
            <a:srgbClr val="D8011A"/>
          </a:solidFill>
        </p:spPr>
        <p:txBody>
          <a:bodyPr anchor="ctr"/>
          <a:lstStyle>
            <a:lvl1pPr marL="0" indent="0" algn="l" defTabSz="914400" rtl="0" eaLnBrk="1" latinLnBrk="0" hangingPunct="1">
              <a:lnSpc>
                <a:spcPct val="100000"/>
              </a:lnSpc>
              <a:spcBef>
                <a:spcPts val="1000"/>
              </a:spcBef>
              <a:buClr>
                <a:schemeClr val="accent2"/>
              </a:buClr>
              <a:buFont typeface="Arial" panose="020B0604020202020204" pitchFamily="34" charset="0"/>
              <a:buNone/>
              <a:defRPr sz="3600" b="1" kern="1200">
                <a:solidFill>
                  <a:srgbClr val="1C1D3B"/>
                </a:solidFill>
                <a:latin typeface="Helvetica" pitchFamily="2" charset="0"/>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300"/>
              </a:spcBef>
            </a:pPr>
            <a:r>
              <a:rPr lang="en-US" sz="1000" dirty="0">
                <a:solidFill>
                  <a:schemeClr val="bg1"/>
                </a:solidFill>
              </a:rPr>
              <a:t>Manufacturing/Customer Goods</a:t>
            </a:r>
          </a:p>
        </p:txBody>
      </p:sp>
      <p:pic>
        <p:nvPicPr>
          <p:cNvPr id="10" name="Picture 2" descr="Mechanics working on car in service shop">
            <a:extLst>
              <a:ext uri="{FF2B5EF4-FFF2-40B4-BE49-F238E27FC236}">
                <a16:creationId xmlns:a16="http://schemas.microsoft.com/office/drawing/2014/main" id="{663600FF-5C90-7DA0-62FD-DB381CE7A622}"/>
              </a:ext>
            </a:extLst>
          </p:cNvPr>
          <p:cNvPicPr>
            <a:picLocks noGrp="1" noChangeAspect="1" noChangeArrowheads="1"/>
          </p:cNvPicPr>
          <p:nvPr>
            <p:ph type="pic" sz="quarter" idx="13"/>
          </p:nvPr>
        </p:nvPicPr>
        <p:blipFill rotWithShape="1">
          <a:blip r:embed="rId2" cstate="screen">
            <a:extLst>
              <a:ext uri="{28A0092B-C50C-407E-A947-70E740481C1C}">
                <a14:useLocalDpi xmlns:a14="http://schemas.microsoft.com/office/drawing/2010/main"/>
              </a:ext>
            </a:extLst>
          </a:blip>
          <a:srcRect t="-70" b="1584"/>
          <a:stretch>
            <a:fillRect/>
          </a:stretch>
        </p:blipFill>
        <p:spPr bwMode="auto">
          <a:xfrm>
            <a:off x="7703609" y="1752600"/>
            <a:ext cx="3421591"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7C9ED-64B1-8A00-EB3A-F4D9D55A8989}"/>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9863F569-F058-CB00-E466-ECF4B370F0C0}"/>
              </a:ext>
            </a:extLst>
          </p:cNvPr>
          <p:cNvSpPr>
            <a:spLocks noGrp="1"/>
          </p:cNvSpPr>
          <p:nvPr>
            <p:ph type="body" sz="quarter" idx="12"/>
          </p:nvPr>
        </p:nvSpPr>
        <p:spPr/>
        <p:txBody>
          <a:bodyPr>
            <a:noAutofit/>
          </a:bodyPr>
          <a:lstStyle/>
          <a:p>
            <a:pPr>
              <a:spcBef>
                <a:spcPts val="300"/>
              </a:spcBef>
            </a:pPr>
            <a:r>
              <a:rPr lang="en-US" sz="3000" dirty="0">
                <a:solidFill>
                  <a:schemeClr val="accent2"/>
                </a:solidFill>
              </a:rPr>
              <a:t>Success Story:</a:t>
            </a:r>
          </a:p>
          <a:p>
            <a:pPr>
              <a:spcBef>
                <a:spcPts val="300"/>
              </a:spcBef>
            </a:pPr>
            <a:r>
              <a:rPr lang="en-US" sz="3000" dirty="0"/>
              <a:t>Legacy System Retirement &amp; Retention Management</a:t>
            </a:r>
          </a:p>
        </p:txBody>
      </p:sp>
      <p:sp>
        <p:nvSpPr>
          <p:cNvPr id="19" name="Text Placeholder 7">
            <a:extLst>
              <a:ext uri="{FF2B5EF4-FFF2-40B4-BE49-F238E27FC236}">
                <a16:creationId xmlns:a16="http://schemas.microsoft.com/office/drawing/2014/main" id="{C83400C5-6724-BB2D-5F43-4FE97C308CAC}"/>
              </a:ext>
            </a:extLst>
          </p:cNvPr>
          <p:cNvSpPr>
            <a:spLocks noGrp="1"/>
          </p:cNvSpPr>
          <p:nvPr>
            <p:ph type="body" sz="quarter" idx="14"/>
          </p:nvPr>
        </p:nvSpPr>
        <p:spPr>
          <a:xfrm>
            <a:off x="11074400" y="127000"/>
            <a:ext cx="1016001" cy="249609"/>
          </a:xfrm>
          <a:solidFill>
            <a:srgbClr val="D8011A"/>
          </a:solidFill>
        </p:spPr>
        <p:txBody>
          <a:bodyPr>
            <a:normAutofit lnSpcReduction="10000"/>
          </a:bodyPr>
          <a:lstStyle/>
          <a:p>
            <a:pPr algn="ctr"/>
            <a:r>
              <a:rPr lang="en-US" dirty="0"/>
              <a:t>Chemicals</a:t>
            </a:r>
          </a:p>
        </p:txBody>
      </p:sp>
      <p:sp>
        <p:nvSpPr>
          <p:cNvPr id="10" name="TextBox 13">
            <a:extLst>
              <a:ext uri="{FF2B5EF4-FFF2-40B4-BE49-F238E27FC236}">
                <a16:creationId xmlns:a16="http://schemas.microsoft.com/office/drawing/2014/main" id="{D413EAE7-E25B-5F7E-A1F5-FE601E8790FD}"/>
              </a:ext>
            </a:extLst>
          </p:cNvPr>
          <p:cNvSpPr txBox="1"/>
          <p:nvPr/>
        </p:nvSpPr>
        <p:spPr>
          <a:xfrm>
            <a:off x="568711" y="2307589"/>
            <a:ext cx="6473915" cy="1175706"/>
          </a:xfrm>
          <a:prstGeom prst="rect">
            <a:avLst/>
          </a:prstGeom>
        </p:spPr>
        <p:txBody>
          <a:bodyPr lIns="0" tIns="0" rIns="0" bIns="0" rtlCol="0" anchor="t">
            <a:spAutoFit/>
          </a:bodyPr>
          <a:lstStyle/>
          <a:p>
            <a:pPr>
              <a:lnSpc>
                <a:spcPts val="1555"/>
              </a:lnSpc>
              <a:spcBef>
                <a:spcPts val="300"/>
              </a:spcBef>
            </a:pPr>
            <a:r>
              <a:rPr lang="en-US" sz="1333" dirty="0">
                <a:solidFill>
                  <a:schemeClr val="accent2"/>
                </a:solidFill>
                <a:latin typeface="Helvetica" pitchFamily="2" charset="0"/>
                <a:ea typeface="Open Sans" panose="020B0606030504020204" pitchFamily="34" charset="0"/>
                <a:cs typeface="Open Sans" panose="020B0606030504020204" pitchFamily="34" charset="0"/>
              </a:rPr>
              <a:t>Pain Points: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Over 200 legacy applications needed decommissioning</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Had diverse set of legacy systems, including both SAP and non-SAP systems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Extracted data needed to be retrieved in a cost-effective manner</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Data within these legacy applications had to remain readily available</a:t>
            </a:r>
          </a:p>
        </p:txBody>
      </p:sp>
      <p:sp>
        <p:nvSpPr>
          <p:cNvPr id="11" name="TextBox 14">
            <a:extLst>
              <a:ext uri="{FF2B5EF4-FFF2-40B4-BE49-F238E27FC236}">
                <a16:creationId xmlns:a16="http://schemas.microsoft.com/office/drawing/2014/main" id="{9C460DDA-5F94-315D-C199-5CC13F16A6A4}"/>
              </a:ext>
            </a:extLst>
          </p:cNvPr>
          <p:cNvSpPr txBox="1"/>
          <p:nvPr/>
        </p:nvSpPr>
        <p:spPr>
          <a:xfrm>
            <a:off x="568712" y="3575874"/>
            <a:ext cx="6473915" cy="1419363"/>
          </a:xfrm>
          <a:prstGeom prst="rect">
            <a:avLst/>
          </a:prstGeom>
        </p:spPr>
        <p:txBody>
          <a:bodyPr lIns="0" tIns="0" rIns="0" bIns="0" rtlCol="0" anchor="t">
            <a:spAutoFit/>
          </a:bodyPr>
          <a:lstStyle/>
          <a:p>
            <a:pPr>
              <a:lnSpc>
                <a:spcPts val="1555"/>
              </a:lnSpc>
              <a:spcBef>
                <a:spcPts val="300"/>
              </a:spcBef>
            </a:pPr>
            <a:r>
              <a:rPr lang="en-US" sz="1333" dirty="0">
                <a:solidFill>
                  <a:schemeClr val="accent2"/>
                </a:solidFill>
                <a:latin typeface="Helvetica" pitchFamily="2" charset="0"/>
                <a:ea typeface="Open Sans" panose="020B0606030504020204" pitchFamily="34" charset="0"/>
                <a:cs typeface="Open Sans" panose="020B0606030504020204" pitchFamily="34" charset="0"/>
              </a:rPr>
              <a:t>Benefits: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Successfully decommissioned legacy SAP and Non-SAP Applications.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Easy access to the data held within legacy environments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Established a Clean Lean and Compliant Data Strategy</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Compliance and reduction of operational and legal risk</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Secured long-term storage in durable, tamperproof form</a:t>
            </a:r>
          </a:p>
        </p:txBody>
      </p:sp>
      <p:sp>
        <p:nvSpPr>
          <p:cNvPr id="12" name="TextBox 15">
            <a:extLst>
              <a:ext uri="{FF2B5EF4-FFF2-40B4-BE49-F238E27FC236}">
                <a16:creationId xmlns:a16="http://schemas.microsoft.com/office/drawing/2014/main" id="{23665430-C21C-721A-01A2-A4E7ABCF677D}"/>
              </a:ext>
            </a:extLst>
          </p:cNvPr>
          <p:cNvSpPr txBox="1"/>
          <p:nvPr/>
        </p:nvSpPr>
        <p:spPr>
          <a:xfrm>
            <a:off x="568712" y="5083540"/>
            <a:ext cx="6473915" cy="1419363"/>
          </a:xfrm>
          <a:prstGeom prst="rect">
            <a:avLst/>
          </a:prstGeom>
        </p:spPr>
        <p:txBody>
          <a:bodyPr lIns="0" tIns="0" rIns="0" bIns="0" rtlCol="0" anchor="t">
            <a:spAutoFit/>
          </a:bodyPr>
          <a:lstStyle/>
          <a:p>
            <a:pPr>
              <a:lnSpc>
                <a:spcPts val="1555"/>
              </a:lnSpc>
              <a:spcBef>
                <a:spcPts val="300"/>
              </a:spcBef>
            </a:pPr>
            <a:r>
              <a:rPr lang="en-US" sz="1333" dirty="0">
                <a:solidFill>
                  <a:schemeClr val="accent2"/>
                </a:solidFill>
                <a:latin typeface="Helvetica" pitchFamily="2" charset="0"/>
                <a:ea typeface="Open Sans" panose="020B0606030504020204" pitchFamily="34" charset="0"/>
                <a:cs typeface="Open Sans" panose="020B0606030504020204" pitchFamily="34" charset="0"/>
              </a:rPr>
              <a:t>ROI:</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Millions in savings from decommissioned systems' licensing/infrastructure costs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Lower TCO of IT landscape</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Reduced administration &amp; resource consumption of legacy applications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Increased process efficiency to access SAP data &amp; documents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Leverage storage lifecycle for lower costs</a:t>
            </a:r>
          </a:p>
        </p:txBody>
      </p:sp>
      <p:pic>
        <p:nvPicPr>
          <p:cNvPr id="7170" name="Picture 2" descr="Advanced Chemical Plant Automation | Rockwell Automation | UK">
            <a:extLst>
              <a:ext uri="{FF2B5EF4-FFF2-40B4-BE49-F238E27FC236}">
                <a16:creationId xmlns:a16="http://schemas.microsoft.com/office/drawing/2014/main" id="{BA8699D5-E3ED-9A30-7B42-3784A7355261}"/>
              </a:ext>
            </a:extLst>
          </p:cNvPr>
          <p:cNvPicPr>
            <a:picLocks noGrp="1" noChangeAspect="1" noChangeArrowheads="1"/>
          </p:cNvPicPr>
          <p:nvPr>
            <p:ph type="pic" sz="quarter" idx="13"/>
          </p:nvPr>
        </p:nvPicPr>
        <p:blipFill>
          <a:blip r:embed="rId2">
            <a:extLst>
              <a:ext uri="{28A0092B-C50C-407E-A947-70E740481C1C}">
                <a14:useLocalDpi xmlns:a14="http://schemas.microsoft.com/office/drawing/2010/main" val="0"/>
              </a:ext>
            </a:extLst>
          </a:blip>
          <a:srcRect l="31151" r="3115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933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5162634"/>
      </p:ext>
    </p:extLst>
  </p:cSld>
  <p:clrMapOvr>
    <a:masterClrMapping/>
  </p:clrMapOvr>
</p:sld>
</file>

<file path=ppt/theme/theme1.xml><?xml version="1.0" encoding="utf-8"?>
<a:theme xmlns:a="http://schemas.openxmlformats.org/drawingml/2006/main" name="1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e2b107d-4663-4092-8c4b-a903872f3367">
      <Terms xmlns="http://schemas.microsoft.com/office/infopath/2007/PartnerControls"/>
    </lcf76f155ced4ddcb4097134ff3c332f>
    <TaxCatchAll xmlns="bfee7331-4438-4be7-adff-9c56a95784c7" xsi:nil="true"/>
    <SharedWithUsers xmlns="bfee7331-4438-4be7-adff-9c56a95784c7">
      <UserInfo>
        <DisplayName>Ryan McCammond</DisplayName>
        <AccountId>869</AccountId>
        <AccountType/>
      </UserInfo>
      <UserInfo>
        <DisplayName>Mateo Castillo</DisplayName>
        <AccountId>22</AccountId>
        <AccountType/>
      </UserInfo>
      <UserInfo>
        <DisplayName>Julia Amorim</DisplayName>
        <AccountId>508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6202CF24D878540B67162F0A9899BF8" ma:contentTypeVersion="18" ma:contentTypeDescription="Create a new document." ma:contentTypeScope="" ma:versionID="20c767da5aa3318d69369c50629d4adc">
  <xsd:schema xmlns:xsd="http://www.w3.org/2001/XMLSchema" xmlns:xs="http://www.w3.org/2001/XMLSchema" xmlns:p="http://schemas.microsoft.com/office/2006/metadata/properties" xmlns:ns2="3e2b107d-4663-4092-8c4b-a903872f3367" xmlns:ns3="bfee7331-4438-4be7-adff-9c56a95784c7" targetNamespace="http://schemas.microsoft.com/office/2006/metadata/properties" ma:root="true" ma:fieldsID="167f832a1ee4ea73e247ae5588413be6" ns2:_="" ns3:_="">
    <xsd:import namespace="3e2b107d-4663-4092-8c4b-a903872f3367"/>
    <xsd:import namespace="bfee7331-4438-4be7-adff-9c56a95784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2b107d-4663-4092-8c4b-a903872f3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ee7331-4438-4be7-adff-9c56a95784c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448dd1-bc4a-4e97-8375-8dcc336b145e}" ma:internalName="TaxCatchAll" ma:showField="CatchAllData" ma:web="bfee7331-4438-4be7-adff-9c56a95784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A5E082-B25B-49D5-A687-B43D6CBABE69}">
  <ds:schemaRefs>
    <ds:schemaRef ds:uri="http://schemas.microsoft.com/office/2006/documentManagement/types"/>
    <ds:schemaRef ds:uri="http://purl.org/dc/terms/"/>
    <ds:schemaRef ds:uri="http://purl.org/dc/elements/1.1/"/>
    <ds:schemaRef ds:uri="http://schemas.microsoft.com/office/2006/metadata/properties"/>
    <ds:schemaRef ds:uri="bfee7331-4438-4be7-adff-9c56a95784c7"/>
    <ds:schemaRef ds:uri="http://schemas.microsoft.com/office/infopath/2007/PartnerControls"/>
    <ds:schemaRef ds:uri="3e2b107d-4663-4092-8c4b-a903872f3367"/>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9DD39FF-4A2B-4A21-808E-2D79675D1256}">
  <ds:schemaRefs>
    <ds:schemaRef ds:uri="http://schemas.microsoft.com/sharepoint/v3/contenttype/forms"/>
  </ds:schemaRefs>
</ds:datastoreItem>
</file>

<file path=customXml/itemProps3.xml><?xml version="1.0" encoding="utf-8"?>
<ds:datastoreItem xmlns:ds="http://schemas.openxmlformats.org/officeDocument/2006/customXml" ds:itemID="{D50E2D6C-FE4C-45CD-A74A-7D3802253A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2b107d-4663-4092-8c4b-a903872f3367"/>
    <ds:schemaRef ds:uri="bfee7331-4438-4be7-adff-9c56a95784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Auritas General Template 2023</Template>
  <TotalTime>6413</TotalTime>
  <Words>1729</Words>
  <Application>Microsoft Macintosh PowerPoint</Application>
  <PresentationFormat>Widescreen</PresentationFormat>
  <Paragraphs>334</Paragraphs>
  <Slides>21</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Helvetica</vt:lpstr>
      <vt:lpstr>Helvetica Bold</vt:lpstr>
      <vt:lpstr>Open Sans</vt:lpstr>
      <vt:lpstr>Verdana</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Multi-system Decommissioning &amp; Retention Tool</dc:title>
  <dc:creator>Mateo Castillo</dc:creator>
  <cp:lastModifiedBy>Julia Amorim</cp:lastModifiedBy>
  <cp:revision>4</cp:revision>
  <dcterms:created xsi:type="dcterms:W3CDTF">2023-03-08T20:23:33Z</dcterms:created>
  <dcterms:modified xsi:type="dcterms:W3CDTF">2026-08-24T17:58:51Z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0x01010066202CF24D878540B67162F0A9899BF8</vt:lpwstr>
  </property>
  <property fmtid="{D5CDD505-2E9C-101B-9397-08002B2CF9AE}" pid="3" name="MediaServiceImageTags">
    <vt:lpwstr/>
  </property>
</Properties>
</file>