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19"/>
  </p:notesMasterIdLst>
  <p:handoutMasterIdLst>
    <p:handoutMasterId r:id="rId20"/>
  </p:handoutMasterIdLst>
  <p:sldIdLst>
    <p:sldId id="2147469065" r:id="rId5"/>
    <p:sldId id="2147479305" r:id="rId6"/>
    <p:sldId id="256" r:id="rId7"/>
    <p:sldId id="2147469053" r:id="rId8"/>
    <p:sldId id="2147469015" r:id="rId9"/>
    <p:sldId id="2147374381" r:id="rId10"/>
    <p:sldId id="2147374377" r:id="rId11"/>
    <p:sldId id="2147469066" r:id="rId12"/>
    <p:sldId id="2147374376" r:id="rId13"/>
    <p:sldId id="2147374378" r:id="rId14"/>
    <p:sldId id="2147374371" r:id="rId15"/>
    <p:sldId id="2147374372" r:id="rId16"/>
    <p:sldId id="2147374383" r:id="rId17"/>
    <p:sldId id="21474690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7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nerous Art" initials="GA" lastIdx="1" clrIdx="0">
    <p:extLst>
      <p:ext uri="{19B8F6BF-5375-455C-9EA6-DF929625EA0E}">
        <p15:presenceInfo xmlns:p15="http://schemas.microsoft.com/office/powerpoint/2012/main" userId="74acd13c187467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73512D"/>
    <a:srgbClr val="F9F9FA"/>
    <a:srgbClr val="1C1D3B"/>
    <a:srgbClr val="D40606"/>
    <a:srgbClr val="0D4BD4"/>
    <a:srgbClr val="FCFEFE"/>
    <a:srgbClr val="000FFC"/>
    <a:srgbClr val="F0AB00"/>
    <a:srgbClr val="E4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7A8E41-2E7F-534E-B288-83C0A4148C06}" v="1" dt="2026-09-14T17:12:45.5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1"/>
    <p:restoredTop sz="94453"/>
  </p:normalViewPr>
  <p:slideViewPr>
    <p:cSldViewPr snapToGrid="0">
      <p:cViewPr varScale="1">
        <p:scale>
          <a:sx n="106" d="100"/>
          <a:sy n="106" d="100"/>
        </p:scale>
        <p:origin x="1160" y="176"/>
      </p:cViewPr>
      <p:guideLst>
        <p:guide orient="horz" pos="336"/>
        <p:guide pos="336"/>
        <p:guide orient="horz" pos="3984"/>
        <p:guide pos="74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968" y="1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addSld delSld modSld sldOrd modMainMaster">
      <pc:chgData name="Julia Amorim" userId="1a2a34cf-f6eb-4dd8-86b7-3335b97f07d5" providerId="ADAL" clId="{FF6581B4-D95E-507C-BCCC-8278391A8E71}" dt="2026-09-14T17:12:46.710" v="6" actId="20578"/>
      <pc:docMkLst>
        <pc:docMk/>
      </pc:docMkLst>
      <pc:sldChg chg="del">
        <pc:chgData name="Julia Amorim" userId="1a2a34cf-f6eb-4dd8-86b7-3335b97f07d5" providerId="ADAL" clId="{FF6581B4-D95E-507C-BCCC-8278391A8E71}" dt="2026-09-14T17:12:44.905" v="4" actId="2696"/>
        <pc:sldMkLst>
          <pc:docMk/>
          <pc:sldMk cId="1493820673" sldId="2147479282"/>
        </pc:sldMkLst>
      </pc:sldChg>
      <pc:sldChg chg="add ord">
        <pc:chgData name="Julia Amorim" userId="1a2a34cf-f6eb-4dd8-86b7-3335b97f07d5" providerId="ADAL" clId="{FF6581B4-D95E-507C-BCCC-8278391A8E71}" dt="2026-09-14T17:12:46.710" v="6" actId="20578"/>
        <pc:sldMkLst>
          <pc:docMk/>
          <pc:sldMk cId="2331336852" sldId="21474793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96EEF-566E-7A88-F308-3D4015628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DBD38-A3EA-998C-B5B7-F0D764512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3912D-7C6A-43A1-BD4F-844544856533}" type="datetimeFigureOut">
              <a:rPr lang="en-US" smtClean="0">
                <a:latin typeface="Helvetica" pitchFamily="2" charset="0"/>
              </a:rPr>
              <a:t>9/14/26</a:t>
            </a:fld>
            <a:endParaRPr lang="en-US">
              <a:latin typeface="Helvetica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E6501-4663-6A70-ADCD-586B90C8C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DFDC-48CD-9984-5DE0-373B2C55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73D9B-926C-4BC4-9140-1F67C9ADB123}" type="slidenum">
              <a:rPr lang="en-US" smtClean="0">
                <a:latin typeface="Helvetica" pitchFamily="2" charset="0"/>
              </a:rPr>
              <a:t>‹#›</a:t>
            </a:fld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62269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E219295E-01D2-8A42-BCF5-8A36CE324D4F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0BC411F4-90E6-5244-AF3B-45150A40F0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30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4EC0E-0577-9BD6-F95F-75A9B6A8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3404E-3570-C32A-B6C3-7B46BD8B5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BA0FA-F515-DF72-EE33-53E0AFC08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FA390-E0B3-1209-8E7E-AD5E8E475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5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Deepak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748D67-2A12-4317-91B0-57D0E3C91F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93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200" b="1" dirty="0">
                <a:solidFill>
                  <a:srgbClr val="C92F36"/>
                </a:solidFill>
              </a:rPr>
              <a:t>DECISION-MAKING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decisions based on poor quality data negatively impact an organization’s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spend analytics leading to lost revenue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0C4DA2"/>
                </a:solidFill>
              </a:rPr>
              <a:t>PROCESS BREAKDOWN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Data driven processes fail leading to business inefficiencies and 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Bad addresses lead to lost deliveries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ACD9"/>
                </a:solidFill>
              </a:rPr>
              <a:t>LEGAL &amp; REGULATORY ISSUES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Poor quality data leads to compliance issues resulting in fines &amp; penalties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5050"/>
                </a:solidFill>
              </a:rPr>
              <a:t>FINANCIAL IMPACT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Capital locked up in duplicate inventory</a:t>
            </a:r>
          </a:p>
          <a:p>
            <a:pPr lvl="1">
              <a:lnSpc>
                <a:spcPct val="110000"/>
              </a:lnSpc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PROCUREMENT SPEND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NOT OPTIMIZING INVENTORY LEVELS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WAREHOUSE MANAGEMENT COSTS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POOR LEAD-TIME ACCURACY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DECREASE IN PRODUCTION EFFICIENCY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INEFFICIENT AND COSTLY FORECASTING AND PLANNING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INFORMATION NEEDED TO MAKE CRITICAL DECISIONS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BUSINESS DECISIONS ARE CORRUPTED BY POOR DATA QUALITY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OF CONSOLIDATED VIEW OF CUSTOMER DATA ACROSS ALL CHANNELS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CUSTOMER HIERARCHY AND GROUPING VISIBILITY/PROFITABILITY ANALYSIS</a:t>
            </a:r>
            <a:endParaRPr lang="en-US" sz="1800" dirty="0"/>
          </a:p>
          <a:p>
            <a:pPr lvl="1">
              <a:lnSpc>
                <a:spcPct val="110000"/>
              </a:lnSpc>
            </a:pPr>
            <a:endParaRPr lang="en-US" sz="1800" dirty="0"/>
          </a:p>
        </p:txBody>
      </p:sp>
      <p:sp>
        <p:nvSpPr>
          <p:cNvPr id="493" name="Google Shape;493;g7cac6f4fea_6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6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860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>
              <a:cs typeface="Calibri"/>
            </a:endParaRPr>
          </a:p>
        </p:txBody>
      </p:sp>
      <p:sp>
        <p:nvSpPr>
          <p:cNvPr id="493" name="Google Shape;493;g7cac6f4fea_6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771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200" b="1" dirty="0">
                <a:solidFill>
                  <a:srgbClr val="C92F36"/>
                </a:solidFill>
              </a:rPr>
              <a:t>DECISION-MAKING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decisions based on poor quality data negatively impact an organization’s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spend analytics leading to lost revenue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0C4DA2"/>
                </a:solidFill>
              </a:rPr>
              <a:t>PROCESS BREAKDOWN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Data driven processes fail leading to business inefficiencies and 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Bad addresses lead to lost deliveries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ACD9"/>
                </a:solidFill>
              </a:rPr>
              <a:t>LEGAL &amp; REGULATORY ISSUES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Poor quality data leads to compliance issues resulting in fines &amp; penalties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5050"/>
                </a:solidFill>
              </a:rPr>
              <a:t>FINANCIAL IMPACT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Capital locked up in duplicate inventory</a:t>
            </a:r>
          </a:p>
          <a:p>
            <a:pPr lvl="1">
              <a:lnSpc>
                <a:spcPct val="110000"/>
              </a:lnSpc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PROCUREMENT SPEND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NOT OPTIMIZING INVENTORY LEVELS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WAREHOUSE MANAGEMENT COSTS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POOR LEAD-TIME ACCURACY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DECREASE IN PRODUCTION EFFICIENCY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INEFFICIENT AND COSTLY FORECASTING AND PLANNING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INFORMATION NEEDED TO MAKE CRITICAL DECISIONS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BUSINESS DECISIONS ARE CORRUPTED BY POOR DATA QUALITY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OF CONSOLIDATED VIEW OF CUSTOMER DATA ACROSS ALL CHANNELS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CUSTOMER HIERARCHY AND GROUPING VISIBILITY/PROFITABILITY ANALYSIS</a:t>
            </a:r>
            <a:endParaRPr lang="en-US" sz="1800" dirty="0"/>
          </a:p>
          <a:p>
            <a:pPr lvl="1">
              <a:lnSpc>
                <a:spcPct val="110000"/>
              </a:lnSpc>
            </a:pPr>
            <a:endParaRPr lang="en-US" sz="1800" dirty="0"/>
          </a:p>
        </p:txBody>
      </p:sp>
      <p:sp>
        <p:nvSpPr>
          <p:cNvPr id="493" name="Google Shape;493;g7cac6f4fea_6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9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190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lnSpc>
                <a:spcPct val="110000"/>
              </a:lnSpc>
            </a:pPr>
            <a:endParaRPr lang="en-US" sz="1800" dirty="0"/>
          </a:p>
        </p:txBody>
      </p:sp>
      <p:sp>
        <p:nvSpPr>
          <p:cNvPr id="493" name="Google Shape;493;g7cac6f4fea_6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667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200" b="1" dirty="0">
                <a:solidFill>
                  <a:srgbClr val="C92F36"/>
                </a:solidFill>
              </a:rPr>
              <a:t>DECISION-MAKING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decisions based on poor quality data negatively impact an organization’s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spend analytics leading to lost revenue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0C4DA2"/>
                </a:solidFill>
              </a:rPr>
              <a:t>PROCESS BREAKDOWN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Data driven processes fail leading to business inefficiencies and 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Bad addresses lead to lost deliveries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ACD9"/>
                </a:solidFill>
              </a:rPr>
              <a:t>LEGAL &amp; REGULATORY ISSUES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Poor quality data leads to compliance issues resulting in fines &amp; penalties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5050"/>
                </a:solidFill>
              </a:rPr>
              <a:t>FINANCIAL IMPACT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Capital locked up in duplicate inventory</a:t>
            </a:r>
          </a:p>
          <a:p>
            <a:pPr lvl="1">
              <a:lnSpc>
                <a:spcPct val="110000"/>
              </a:lnSpc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PROCUREMENT SPEND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NOT OPTIMIZING INVENTORY LEVELS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WAREHOUSE MANAGEMENT COSTS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POOR LEAD-TIME ACCURACY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DECREASE IN PRODUCTION EFFICIENCY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INEFFICIENT AND COSTLY FORECASTING AND PLANNING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INFORMATION NEEDED TO MAKE CRITICAL DECISIONS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BUSINESS DECISIONS ARE CORRUPTED BY POOR DATA QUALITY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OF CONSOLIDATED VIEW OF CUSTOMER DATA ACROSS ALL CHANNELS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CUSTOMER HIERARCHY AND GROUPING VISIBILITY/PROFITABILITY ANALYSIS</a:t>
            </a:r>
            <a:endParaRPr lang="en-US" sz="1800" dirty="0"/>
          </a:p>
          <a:p>
            <a:pPr lvl="1">
              <a:lnSpc>
                <a:spcPct val="110000"/>
              </a:lnSpc>
            </a:pPr>
            <a:endParaRPr lang="en-US" sz="1800" dirty="0"/>
          </a:p>
        </p:txBody>
      </p:sp>
      <p:sp>
        <p:nvSpPr>
          <p:cNvPr id="493" name="Google Shape;493;g7cac6f4fea_6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850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200" b="1" dirty="0">
                <a:solidFill>
                  <a:srgbClr val="C92F36"/>
                </a:solidFill>
              </a:rPr>
              <a:t>DECISION-MAKING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decisions based on poor quality data negatively impact an organization’s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spend analytics leading to lost revenue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0C4DA2"/>
                </a:solidFill>
              </a:rPr>
              <a:t>PROCESS BREAKDOWN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Data driven processes fail leading to business inefficiencies and 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Bad addresses lead to lost deliveries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ACD9"/>
                </a:solidFill>
              </a:rPr>
              <a:t>LEGAL &amp; REGULATORY ISSUES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Poor quality data leads to compliance issues resulting in fines &amp; penalties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5050"/>
                </a:solidFill>
              </a:rPr>
              <a:t>FINANCIAL IMPACT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Capital locked up in duplicate inventory</a:t>
            </a:r>
          </a:p>
          <a:p>
            <a:pPr lvl="1">
              <a:lnSpc>
                <a:spcPct val="110000"/>
              </a:lnSpc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PROCUREMENT SPEND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NOT OPTIMIZING INVENTORY LEVELS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WAREHOUSE MANAGEMENT COSTS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POOR LEAD-TIME ACCURACY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DECREASE IN PRODUCTION EFFICIENCY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INEFFICIENT AND COSTLY FORECASTING AND PLANNING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INFORMATION NEEDED TO MAKE CRITICAL DECISIONS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BUSINESS DECISIONS ARE CORRUPTED BY POOR DATA QUALITY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OF CONSOLIDATED VIEW OF CUSTOMER DATA ACROSS ALL CHANNELS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CUSTOMER HIERARCHY AND GROUPING VISIBILITY/PROFITABILITY ANALYSIS</a:t>
            </a:r>
            <a:endParaRPr lang="en-US" sz="1800" dirty="0"/>
          </a:p>
          <a:p>
            <a:pPr lvl="1">
              <a:lnSpc>
                <a:spcPct val="110000"/>
              </a:lnSpc>
            </a:pPr>
            <a:endParaRPr lang="en-US" sz="1800" dirty="0"/>
          </a:p>
        </p:txBody>
      </p:sp>
      <p:sp>
        <p:nvSpPr>
          <p:cNvPr id="493" name="Google Shape;493;g7cac6f4fea_6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942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200" b="1">
                <a:solidFill>
                  <a:srgbClr val="C92F36"/>
                </a:solidFill>
              </a:rPr>
              <a:t>DECISION-MAKING</a:t>
            </a:r>
          </a:p>
          <a:p>
            <a:pPr lvl="1">
              <a:lnSpc>
                <a:spcPct val="110000"/>
              </a:lnSpc>
            </a:pPr>
            <a:r>
              <a:rPr lang="en-US" sz="1800"/>
              <a:t>Incorrect decisions based on poor quality data negatively impact an organization’s revenue</a:t>
            </a:r>
          </a:p>
          <a:p>
            <a:pPr lvl="1">
              <a:lnSpc>
                <a:spcPct val="110000"/>
              </a:lnSpc>
            </a:pPr>
            <a:r>
              <a:rPr lang="en-US" sz="1800"/>
              <a:t>Incorrect spend analytics leading to lost revenue</a:t>
            </a:r>
            <a:br>
              <a:rPr lang="en-US" sz="1800"/>
            </a:br>
            <a:endParaRPr lang="en-US" sz="1800"/>
          </a:p>
          <a:p>
            <a:pPr>
              <a:lnSpc>
                <a:spcPct val="110000"/>
              </a:lnSpc>
            </a:pPr>
            <a:r>
              <a:rPr lang="en-US" sz="2200" b="1">
                <a:solidFill>
                  <a:srgbClr val="0C4DA2"/>
                </a:solidFill>
              </a:rPr>
              <a:t>PROCESS BREAKDOWN</a:t>
            </a:r>
          </a:p>
          <a:p>
            <a:pPr lvl="1">
              <a:lnSpc>
                <a:spcPct val="110000"/>
              </a:lnSpc>
            </a:pPr>
            <a:r>
              <a:rPr lang="en-US" sz="1800"/>
              <a:t>Data driven processes fail leading to business inefficiencies and lost revenue</a:t>
            </a:r>
          </a:p>
          <a:p>
            <a:pPr lvl="1">
              <a:lnSpc>
                <a:spcPct val="110000"/>
              </a:lnSpc>
            </a:pPr>
            <a:r>
              <a:rPr lang="en-US" sz="1800"/>
              <a:t>Bad addresses lead to lost deliveries</a:t>
            </a:r>
            <a:br>
              <a:rPr lang="en-US" sz="1800"/>
            </a:br>
            <a:endParaRPr lang="en-US" sz="1800"/>
          </a:p>
          <a:p>
            <a:pPr>
              <a:lnSpc>
                <a:spcPct val="110000"/>
              </a:lnSpc>
            </a:pPr>
            <a:r>
              <a:rPr lang="en-US" sz="2200" b="1">
                <a:solidFill>
                  <a:srgbClr val="50ACD9"/>
                </a:solidFill>
              </a:rPr>
              <a:t>LEGAL &amp; REGULATORY ISSUES</a:t>
            </a:r>
          </a:p>
          <a:p>
            <a:pPr lvl="1">
              <a:lnSpc>
                <a:spcPct val="110000"/>
              </a:lnSpc>
            </a:pPr>
            <a:r>
              <a:rPr lang="en-US" sz="1800"/>
              <a:t>Poor quality data leads to compliance issues resulting in fines &amp; penalties</a:t>
            </a:r>
            <a:br>
              <a:rPr lang="en-US" sz="1800"/>
            </a:br>
            <a:endParaRPr lang="en-US" sz="1800"/>
          </a:p>
          <a:p>
            <a:pPr>
              <a:lnSpc>
                <a:spcPct val="110000"/>
              </a:lnSpc>
            </a:pPr>
            <a:r>
              <a:rPr lang="en-US" sz="2200" b="1">
                <a:solidFill>
                  <a:srgbClr val="505050"/>
                </a:solidFill>
              </a:rPr>
              <a:t>FINANCIAL IMPACT</a:t>
            </a:r>
          </a:p>
          <a:p>
            <a:pPr lvl="1">
              <a:lnSpc>
                <a:spcPct val="110000"/>
              </a:lnSpc>
            </a:pPr>
            <a:r>
              <a:rPr lang="en-US" sz="1800"/>
              <a:t>Lost Revenue</a:t>
            </a:r>
          </a:p>
          <a:p>
            <a:pPr lvl="1">
              <a:lnSpc>
                <a:spcPct val="110000"/>
              </a:lnSpc>
            </a:pPr>
            <a:r>
              <a:rPr lang="en-US" sz="1800"/>
              <a:t>Capital locked up in duplicate inventory</a:t>
            </a:r>
          </a:p>
          <a:p>
            <a:pPr lvl="1">
              <a:lnSpc>
                <a:spcPct val="110000"/>
              </a:lnSpc>
            </a:pPr>
            <a:endParaRPr lang="en-US" sz="18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INCREASED PROCUREMENT SPEND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NOT OPTIMIZING INVENTORY LEVELS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INCREASED WAREHOUSE MANAGEMENT COSTS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POOR LEAD-TIME ACCURACY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DECREASE IN PRODUCTION EFFICIENCY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INEFFICIENT AND COSTLY FORECASTING AND PLANNING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LACK INFORMATION NEEDED TO MAKE CRITICAL DECISIONS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BUSINESS DECISIONS ARE CORRUPTED BY POOR DATA QUALITY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LACK OF CONSOLIDATED VIEW OF CUSTOMER DATA ACROSS ALL CHANNELS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latin typeface="+mj-lt"/>
              </a:rPr>
              <a:t>CUSTOMER HIERARCHY AND GROUPING VISIBILITY/PROFITABILITY ANALYSIS</a:t>
            </a:r>
            <a:endParaRPr lang="en-US" sz="1800"/>
          </a:p>
          <a:p>
            <a:pPr lvl="1">
              <a:lnSpc>
                <a:spcPct val="110000"/>
              </a:lnSpc>
            </a:pPr>
            <a:endParaRPr lang="en-US" sz="1800"/>
          </a:p>
        </p:txBody>
      </p:sp>
      <p:sp>
        <p:nvSpPr>
          <p:cNvPr id="493" name="Google Shape;493;g7cac6f4fea_6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99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0181" y="2824427"/>
            <a:ext cx="6802279" cy="2516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8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3377" y="390859"/>
            <a:ext cx="648629" cy="374868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1094126" y="338326"/>
            <a:ext cx="0" cy="493456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809997" cy="6858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809996" y="-1"/>
            <a:ext cx="134624" cy="6857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957BF09A-096E-2D4E-AE49-052732C34AD9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0181" y="2251715"/>
            <a:ext cx="6802279" cy="4682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9491" y="408273"/>
            <a:ext cx="1660538" cy="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91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561666" y="0"/>
            <a:ext cx="5630333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30041" y="694590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675980" y="1879562"/>
            <a:ext cx="1755057" cy="16764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899" y="2065292"/>
            <a:ext cx="3674534" cy="47958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217469"/>
            <a:ext cx="4535094" cy="4077005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8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603D84-C260-5E07-85E8-6CDF8F65DD05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36" y="70639"/>
            <a:ext cx="1349268" cy="43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34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217469"/>
            <a:ext cx="10331934" cy="37769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02428"/>
            <a:ext cx="8965588" cy="9131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84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548640"/>
            <a:ext cx="8965588" cy="9669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61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31132" y="1417342"/>
            <a:ext cx="166297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643086"/>
            <a:ext cx="12192000" cy="32149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4241" y="1609560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89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9086" y="2032001"/>
            <a:ext cx="4094039" cy="38608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032001"/>
            <a:ext cx="5389819" cy="4063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37B55-2F48-0E42-D8B7-A0F63B0CFF3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05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9086" y="2032001"/>
            <a:ext cx="4094039" cy="386080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032001"/>
            <a:ext cx="5389819" cy="4063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C9214-F3D9-0CAB-A24D-6838DC4F3548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73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6522" y="798094"/>
            <a:ext cx="5356077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3547" y="1779787"/>
            <a:ext cx="5356077" cy="4593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639" y="609601"/>
            <a:ext cx="4618524" cy="576348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583381" y="58189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40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184" y="588432"/>
            <a:ext cx="5245544" cy="67018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54" y="1570125"/>
            <a:ext cx="5245544" cy="459330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373091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283" y="588432"/>
            <a:ext cx="4618524" cy="576348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6134598" y="51550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37410" y="647493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82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9" y="2035533"/>
            <a:ext cx="3437008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4381729" y="2035533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8194300" y="2040891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640" y="3175540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0187" y="3194223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1500" y="3237226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612" y="2236573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0187" y="2225179"/>
            <a:ext cx="2751625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4996" y="2225179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692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958311" y="3100278"/>
            <a:ext cx="5085694" cy="902939"/>
            <a:chOff x="702617" y="4639518"/>
            <a:chExt cx="5085694" cy="90293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54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2030921" y="3464549"/>
            <a:ext cx="5202078" cy="2600793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3307" y="3772298"/>
            <a:ext cx="1985826" cy="1985826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7740" y="4124261"/>
            <a:ext cx="3228489" cy="1365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 xxx-xxx-xxx</a:t>
            </a:r>
          </a:p>
          <a:p>
            <a:pPr lvl="0"/>
            <a:r>
              <a:rPr lang="en-US" dirty="0"/>
              <a:t>E </a:t>
            </a:r>
            <a:r>
              <a:rPr lang="en-US" dirty="0" err="1"/>
              <a:t>xxx@auritas.com</a:t>
            </a:r>
            <a:endParaRPr lang="en-US" dirty="0"/>
          </a:p>
          <a:p>
            <a:pPr lvl="0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173307" y="1555684"/>
            <a:ext cx="5085694" cy="902939"/>
            <a:chOff x="702617" y="4639518"/>
            <a:chExt cx="5085694" cy="902939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 dirty="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78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966E8CA-202D-0A7D-EAD0-759D3A2C89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94504" y="6411096"/>
            <a:ext cx="1289218" cy="2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75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C5F65307-988A-774E-ACA5-F7E3D0627D16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</a:t>
            </a: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9" r:id="rId11"/>
    <p:sldLayoutId id="2147483780" r:id="rId12"/>
    <p:sldLayoutId id="2147483778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sv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7.svg"/><Relationship Id="rId21" Type="http://schemas.openxmlformats.org/officeDocument/2006/relationships/image" Target="../media/image35.png"/><Relationship Id="rId7" Type="http://schemas.openxmlformats.org/officeDocument/2006/relationships/image" Target="../media/image21.sv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image" Target="../media/image16.sv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11" Type="http://schemas.openxmlformats.org/officeDocument/2006/relationships/image" Target="../media/image25.svg"/><Relationship Id="rId24" Type="http://schemas.openxmlformats.org/officeDocument/2006/relationships/image" Target="../media/image38.png"/><Relationship Id="rId5" Type="http://schemas.openxmlformats.org/officeDocument/2006/relationships/image" Target="../media/image19.sv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10" Type="http://schemas.openxmlformats.org/officeDocument/2006/relationships/image" Target="../media/image24.svg"/><Relationship Id="rId19" Type="http://schemas.openxmlformats.org/officeDocument/2006/relationships/image" Target="../media/image33.pn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4" Type="http://schemas.openxmlformats.org/officeDocument/2006/relationships/image" Target="../media/image5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sv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tif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2970BD-FAE9-C7A2-DF72-589C0A3F88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System &amp; Cloud Migration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1CFA8-F9C4-DEF0-D831-C1812B5ABA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Driving Innovation, Empowering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161968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7C7DF-3011-7016-AAC9-97948420D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1056">
            <a:extLst>
              <a:ext uri="{FF2B5EF4-FFF2-40B4-BE49-F238E27FC236}">
                <a16:creationId xmlns:a16="http://schemas.microsoft.com/office/drawing/2014/main" id="{79F4B073-995A-0AF7-5D1B-6C38C3D7DF40}"/>
              </a:ext>
            </a:extLst>
          </p:cNvPr>
          <p:cNvSpPr/>
          <p:nvPr/>
        </p:nvSpPr>
        <p:spPr>
          <a:xfrm>
            <a:off x="0" y="6193226"/>
            <a:ext cx="12192001" cy="679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CFDE682-B53B-232C-3F36-0761BD61A133}"/>
              </a:ext>
            </a:extLst>
          </p:cNvPr>
          <p:cNvGrpSpPr/>
          <p:nvPr/>
        </p:nvGrpSpPr>
        <p:grpSpPr>
          <a:xfrm>
            <a:off x="-1013" y="-13276"/>
            <a:ext cx="12202988" cy="1890595"/>
            <a:chOff x="-10988" y="-29259"/>
            <a:chExt cx="12202988" cy="189059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EB3C6A6-E89F-8695-BEF5-46ADE4B33816}"/>
                </a:ext>
              </a:extLst>
            </p:cNvPr>
            <p:cNvGrpSpPr/>
            <p:nvPr/>
          </p:nvGrpSpPr>
          <p:grpSpPr>
            <a:xfrm>
              <a:off x="-10988" y="-29259"/>
              <a:ext cx="12202988" cy="1890595"/>
              <a:chOff x="4196" y="-1528005"/>
              <a:chExt cx="12202988" cy="189059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4CD7C95-DBF2-3BE8-D29A-6FEBD8194BF4}"/>
                  </a:ext>
                </a:extLst>
              </p:cNvPr>
              <p:cNvGrpSpPr/>
              <p:nvPr/>
            </p:nvGrpSpPr>
            <p:grpSpPr>
              <a:xfrm>
                <a:off x="4196" y="-1528005"/>
                <a:ext cx="12202988" cy="1890595"/>
                <a:chOff x="4196" y="-1393095"/>
                <a:chExt cx="12202988" cy="1890595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5E509D1-3B84-AC56-EAC1-6216C9E6473E}"/>
                    </a:ext>
                  </a:extLst>
                </p:cNvPr>
                <p:cNvSpPr/>
                <p:nvPr/>
              </p:nvSpPr>
              <p:spPr>
                <a:xfrm flipV="1">
                  <a:off x="5209" y="-11346"/>
                  <a:ext cx="12201037" cy="508846"/>
                </a:xfrm>
                <a:prstGeom prst="rect">
                  <a:avLst/>
                </a:prstGeom>
                <a:solidFill>
                  <a:srgbClr val="D4060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79737E1-BF12-0E71-6505-6124B11597D4}"/>
                    </a:ext>
                  </a:extLst>
                </p:cNvPr>
                <p:cNvSpPr/>
                <p:nvPr/>
              </p:nvSpPr>
              <p:spPr>
                <a:xfrm rot="21540000">
                  <a:off x="4196" y="187624"/>
                  <a:ext cx="12202988" cy="128691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5B9EEE5-5764-D7B7-4CA4-A15082A25AE2}"/>
                    </a:ext>
                  </a:extLst>
                </p:cNvPr>
                <p:cNvSpPr/>
                <p:nvPr/>
              </p:nvSpPr>
              <p:spPr>
                <a:xfrm>
                  <a:off x="5208" y="-1393095"/>
                  <a:ext cx="12201975" cy="1519850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84701CF-F496-3C4B-E58A-9BD38F85E01E}"/>
                  </a:ext>
                </a:extLst>
              </p:cNvPr>
              <p:cNvSpPr/>
              <p:nvPr/>
            </p:nvSpPr>
            <p:spPr>
              <a:xfrm>
                <a:off x="5209" y="-60369"/>
                <a:ext cx="9842132" cy="120054"/>
              </a:xfrm>
              <a:prstGeom prst="rect">
                <a:avLst/>
              </a:prstGeom>
              <a:solidFill>
                <a:srgbClr val="1C1D3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1B239D-2D92-8F80-C74E-219DCC25F219}"/>
                </a:ext>
              </a:extLst>
            </p:cNvPr>
            <p:cNvSpPr/>
            <p:nvPr/>
          </p:nvSpPr>
          <p:spPr>
            <a:xfrm>
              <a:off x="-9975" y="1522899"/>
              <a:ext cx="5824386" cy="137796"/>
            </a:xfrm>
            <a:prstGeom prst="rect">
              <a:avLst/>
            </a:prstGeom>
            <a:solidFill>
              <a:srgbClr val="1C1D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F4CF537-E622-06F6-3830-609855E28416}"/>
              </a:ext>
            </a:extLst>
          </p:cNvPr>
          <p:cNvCxnSpPr>
            <a:cxnSpLocks/>
          </p:cNvCxnSpPr>
          <p:nvPr/>
        </p:nvCxnSpPr>
        <p:spPr>
          <a:xfrm>
            <a:off x="4200437" y="407634"/>
            <a:ext cx="0" cy="952949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28">
            <a:extLst>
              <a:ext uri="{FF2B5EF4-FFF2-40B4-BE49-F238E27FC236}">
                <a16:creationId xmlns:a16="http://schemas.microsoft.com/office/drawing/2014/main" id="{7A31FF7C-ED60-B74B-CF1F-FC38473D87BF}"/>
              </a:ext>
            </a:extLst>
          </p:cNvPr>
          <p:cNvSpPr txBox="1"/>
          <p:nvPr/>
        </p:nvSpPr>
        <p:spPr>
          <a:xfrm>
            <a:off x="4695777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1,500</a:t>
            </a:r>
          </a:p>
        </p:txBody>
      </p:sp>
      <p:sp>
        <p:nvSpPr>
          <p:cNvPr id="51" name="TextBox 28">
            <a:extLst>
              <a:ext uri="{FF2B5EF4-FFF2-40B4-BE49-F238E27FC236}">
                <a16:creationId xmlns:a16="http://schemas.microsoft.com/office/drawing/2014/main" id="{828398BC-B0CB-C3F1-4B26-902354B2E586}"/>
              </a:ext>
            </a:extLst>
          </p:cNvPr>
          <p:cNvSpPr txBox="1"/>
          <p:nvPr/>
        </p:nvSpPr>
        <p:spPr>
          <a:xfrm>
            <a:off x="4725421" y="898227"/>
            <a:ext cx="1065012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Successful Projects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E7DB5289-9597-1D65-4E83-7F0DEBB04C7A}"/>
              </a:ext>
            </a:extLst>
          </p:cNvPr>
          <p:cNvSpPr txBox="1"/>
          <p:nvPr/>
        </p:nvSpPr>
        <p:spPr>
          <a:xfrm>
            <a:off x="6527826" y="584135"/>
            <a:ext cx="1326950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10,500+</a:t>
            </a: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1E2191F4-F2FC-5710-0DA2-0FA89B2CBF92}"/>
              </a:ext>
            </a:extLst>
          </p:cNvPr>
          <p:cNvSpPr txBox="1"/>
          <p:nvPr/>
        </p:nvSpPr>
        <p:spPr>
          <a:xfrm>
            <a:off x="6658794" y="898227"/>
            <a:ext cx="1065012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TB of Data</a:t>
            </a:r>
          </a:p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Managed</a:t>
            </a: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id="{3E56E44F-B50A-1F45-E74B-AFC704CF6972}"/>
              </a:ext>
            </a:extLst>
          </p:cNvPr>
          <p:cNvSpPr txBox="1"/>
          <p:nvPr/>
        </p:nvSpPr>
        <p:spPr>
          <a:xfrm>
            <a:off x="8491432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25 Yrs</a:t>
            </a:r>
          </a:p>
        </p:txBody>
      </p:sp>
      <p:sp>
        <p:nvSpPr>
          <p:cNvPr id="55" name="TextBox 28">
            <a:extLst>
              <a:ext uri="{FF2B5EF4-FFF2-40B4-BE49-F238E27FC236}">
                <a16:creationId xmlns:a16="http://schemas.microsoft.com/office/drawing/2014/main" id="{94F73FC2-7485-BE05-F8AE-2DB4B8B35206}"/>
              </a:ext>
            </a:extLst>
          </p:cNvPr>
          <p:cNvSpPr txBox="1"/>
          <p:nvPr/>
        </p:nvSpPr>
        <p:spPr>
          <a:xfrm>
            <a:off x="8428989" y="898227"/>
            <a:ext cx="1249189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Transforming Companies</a:t>
            </a:r>
          </a:p>
        </p:txBody>
      </p:sp>
      <p:sp>
        <p:nvSpPr>
          <p:cNvPr id="56" name="TextBox 28">
            <a:extLst>
              <a:ext uri="{FF2B5EF4-FFF2-40B4-BE49-F238E27FC236}">
                <a16:creationId xmlns:a16="http://schemas.microsoft.com/office/drawing/2014/main" id="{DB996FAC-4B68-A4A0-2695-AEB648A939D4}"/>
              </a:ext>
            </a:extLst>
          </p:cNvPr>
          <p:cNvSpPr txBox="1"/>
          <p:nvPr/>
        </p:nvSpPr>
        <p:spPr>
          <a:xfrm>
            <a:off x="10317984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$1.5B</a:t>
            </a:r>
          </a:p>
        </p:txBody>
      </p:sp>
      <p:sp>
        <p:nvSpPr>
          <p:cNvPr id="57" name="TextBox 28">
            <a:extLst>
              <a:ext uri="{FF2B5EF4-FFF2-40B4-BE49-F238E27FC236}">
                <a16:creationId xmlns:a16="http://schemas.microsoft.com/office/drawing/2014/main" id="{82865FE4-50BA-80C6-4587-7B5F8C25CFB0}"/>
              </a:ext>
            </a:extLst>
          </p:cNvPr>
          <p:cNvSpPr txBox="1"/>
          <p:nvPr/>
        </p:nvSpPr>
        <p:spPr>
          <a:xfrm>
            <a:off x="10237232" y="898227"/>
            <a:ext cx="1285804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Total Customer Savings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3C69182-76B8-AD76-1C19-7530391EEDC1}"/>
              </a:ext>
            </a:extLst>
          </p:cNvPr>
          <p:cNvSpPr txBox="1"/>
          <p:nvPr/>
        </p:nvSpPr>
        <p:spPr>
          <a:xfrm>
            <a:off x="308386" y="1237687"/>
            <a:ext cx="350161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Helvetica" pitchFamily="2" charset="0"/>
              </a:rPr>
              <a:t>Driving Innovation, Empowering Transformations.</a:t>
            </a:r>
          </a:p>
        </p:txBody>
      </p:sp>
      <p:pic>
        <p:nvPicPr>
          <p:cNvPr id="17" name="Picture 1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B3F3F0B-BB43-101E-717D-042A3B4251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503" y="193514"/>
            <a:ext cx="3609393" cy="1158805"/>
          </a:xfrm>
          <a:prstGeom prst="rect">
            <a:avLst/>
          </a:prstGeom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BFC94E88-9E47-9FA8-995F-CD36842B6567}"/>
              </a:ext>
            </a:extLst>
          </p:cNvPr>
          <p:cNvSpPr txBox="1"/>
          <p:nvPr/>
        </p:nvSpPr>
        <p:spPr>
          <a:xfrm>
            <a:off x="522114" y="3884821"/>
            <a:ext cx="2572431" cy="1244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Rightsizing/Archiving 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Data ASSIST by Auritas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ILM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Decommissioning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Data GUARD by Auritas 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2DE02D2A-2415-6F09-32DC-758AA30FF795}"/>
              </a:ext>
            </a:extLst>
          </p:cNvPr>
          <p:cNvSpPr txBox="1"/>
          <p:nvPr/>
        </p:nvSpPr>
        <p:spPr>
          <a:xfrm>
            <a:off x="9271427" y="3889183"/>
            <a:ext cx="2602045" cy="149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Invoice Management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Ariba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Auritas Intelligent Accrual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ESG reporting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Vertex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Vistex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A7153FD-A14B-4F0E-E551-569431DE41D4}"/>
              </a:ext>
            </a:extLst>
          </p:cNvPr>
          <p:cNvSpPr txBox="1"/>
          <p:nvPr/>
        </p:nvSpPr>
        <p:spPr>
          <a:xfrm>
            <a:off x="6301460" y="3884565"/>
            <a:ext cx="2513293" cy="1244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OpenText for SAP Solutions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Extended ECM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Document Presentment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DMS+ by Auritas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Auritas Storage Manager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B3704F1C-A990-59FF-AD53-E77941CCB907}"/>
              </a:ext>
            </a:extLst>
          </p:cNvPr>
          <p:cNvSpPr txBox="1"/>
          <p:nvPr/>
        </p:nvSpPr>
        <p:spPr>
          <a:xfrm>
            <a:off x="518984" y="2661756"/>
            <a:ext cx="1901411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Data Volume Management 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9F06137F-AA5B-E187-C6AD-94DC6426194E}"/>
              </a:ext>
            </a:extLst>
          </p:cNvPr>
          <p:cNvSpPr txBox="1"/>
          <p:nvPr/>
        </p:nvSpPr>
        <p:spPr>
          <a:xfrm>
            <a:off x="518984" y="3181045"/>
            <a:ext cx="2575560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Reduce size and complexity and control data growth across transactional and legacy SAP environments.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8EEAD337-A31C-FDEA-9439-4B8A933C14C6}"/>
              </a:ext>
            </a:extLst>
          </p:cNvPr>
          <p:cNvSpPr txBox="1"/>
          <p:nvPr/>
        </p:nvSpPr>
        <p:spPr>
          <a:xfrm>
            <a:off x="3397346" y="2661500"/>
            <a:ext cx="1795021" cy="46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83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Data Quality Enablement</a:t>
            </a:r>
          </a:p>
        </p:txBody>
      </p:sp>
      <p:sp>
        <p:nvSpPr>
          <p:cNvPr id="48" name="TextBox 20">
            <a:extLst>
              <a:ext uri="{FF2B5EF4-FFF2-40B4-BE49-F238E27FC236}">
                <a16:creationId xmlns:a16="http://schemas.microsoft.com/office/drawing/2014/main" id="{933835E2-8A9D-E536-AEC0-938C778E722B}"/>
              </a:ext>
            </a:extLst>
          </p:cNvPr>
          <p:cNvSpPr txBox="1"/>
          <p:nvPr/>
        </p:nvSpPr>
        <p:spPr>
          <a:xfrm>
            <a:off x="3397348" y="3884565"/>
            <a:ext cx="2194320" cy="149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Governance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MDG 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SimpleMDG 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AI-Ready Enterprise Data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Reltio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Collibra</a:t>
            </a:r>
          </a:p>
        </p:txBody>
      </p:sp>
      <p:sp>
        <p:nvSpPr>
          <p:cNvPr id="58" name="TextBox 21">
            <a:extLst>
              <a:ext uri="{FF2B5EF4-FFF2-40B4-BE49-F238E27FC236}">
                <a16:creationId xmlns:a16="http://schemas.microsoft.com/office/drawing/2014/main" id="{4CDB50F5-16AA-42C0-588D-A1ADD3B52E0A}"/>
              </a:ext>
            </a:extLst>
          </p:cNvPr>
          <p:cNvSpPr txBox="1"/>
          <p:nvPr/>
        </p:nvSpPr>
        <p:spPr>
          <a:xfrm>
            <a:off x="3397347" y="3180789"/>
            <a:ext cx="2490451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Cleanse, govern, and unify enterprise data to support trusted transactions, analytics, and AI-driven decision-making.</a:t>
            </a:r>
          </a:p>
        </p:txBody>
      </p:sp>
      <p:sp>
        <p:nvSpPr>
          <p:cNvPr id="59" name="TextBox 22">
            <a:extLst>
              <a:ext uri="{FF2B5EF4-FFF2-40B4-BE49-F238E27FC236}">
                <a16:creationId xmlns:a16="http://schemas.microsoft.com/office/drawing/2014/main" id="{C03C1C02-A18C-6718-66DC-C5442306AAA7}"/>
              </a:ext>
            </a:extLst>
          </p:cNvPr>
          <p:cNvSpPr txBox="1"/>
          <p:nvPr/>
        </p:nvSpPr>
        <p:spPr>
          <a:xfrm>
            <a:off x="9266642" y="2661500"/>
            <a:ext cx="1465394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Finance Optimization </a:t>
            </a:r>
          </a:p>
        </p:txBody>
      </p:sp>
      <p:sp>
        <p:nvSpPr>
          <p:cNvPr id="60" name="TextBox 23">
            <a:extLst>
              <a:ext uri="{FF2B5EF4-FFF2-40B4-BE49-F238E27FC236}">
                <a16:creationId xmlns:a16="http://schemas.microsoft.com/office/drawing/2014/main" id="{2E2FAB7D-F7FA-4281-9310-CDCDE7A23C34}"/>
              </a:ext>
            </a:extLst>
          </p:cNvPr>
          <p:cNvSpPr txBox="1"/>
          <p:nvPr/>
        </p:nvSpPr>
        <p:spPr>
          <a:xfrm>
            <a:off x="9266952" y="3180789"/>
            <a:ext cx="2428029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Automate and optimize AP/AR, invoicing, environmental reporting, tax, and royalty processes and functions.</a:t>
            </a:r>
          </a:p>
        </p:txBody>
      </p:sp>
      <p:sp>
        <p:nvSpPr>
          <p:cNvPr id="61" name="TextBox 24">
            <a:extLst>
              <a:ext uri="{FF2B5EF4-FFF2-40B4-BE49-F238E27FC236}">
                <a16:creationId xmlns:a16="http://schemas.microsoft.com/office/drawing/2014/main" id="{D62B1B55-A7B6-FCB4-8C06-A585E8CD1DCE}"/>
              </a:ext>
            </a:extLst>
          </p:cNvPr>
          <p:cNvSpPr txBox="1"/>
          <p:nvPr/>
        </p:nvSpPr>
        <p:spPr>
          <a:xfrm>
            <a:off x="6301643" y="2661500"/>
            <a:ext cx="1465394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Document Management </a:t>
            </a:r>
          </a:p>
        </p:txBody>
      </p:sp>
      <p:sp>
        <p:nvSpPr>
          <p:cNvPr id="62" name="TextBox 25">
            <a:extLst>
              <a:ext uri="{FF2B5EF4-FFF2-40B4-BE49-F238E27FC236}">
                <a16:creationId xmlns:a16="http://schemas.microsoft.com/office/drawing/2014/main" id="{CAAB2B64-B30E-8EC9-10DD-65168C11CE84}"/>
              </a:ext>
            </a:extLst>
          </p:cNvPr>
          <p:cNvSpPr txBox="1"/>
          <p:nvPr/>
        </p:nvSpPr>
        <p:spPr>
          <a:xfrm>
            <a:off x="6301459" y="3180789"/>
            <a:ext cx="2569522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Centralize, govern and optimize enterprise content for operational efficiency, compliance, and AI readiness.</a:t>
            </a:r>
          </a:p>
        </p:txBody>
      </p:sp>
      <p:cxnSp>
        <p:nvCxnSpPr>
          <p:cNvPr id="1027" name="Straight Connector 1026">
            <a:extLst>
              <a:ext uri="{FF2B5EF4-FFF2-40B4-BE49-F238E27FC236}">
                <a16:creationId xmlns:a16="http://schemas.microsoft.com/office/drawing/2014/main" id="{2C3A0EA6-531F-3338-98DF-B5E0BF7624CB}"/>
              </a:ext>
            </a:extLst>
          </p:cNvPr>
          <p:cNvCxnSpPr>
            <a:cxnSpLocks/>
          </p:cNvCxnSpPr>
          <p:nvPr/>
        </p:nvCxnSpPr>
        <p:spPr>
          <a:xfrm>
            <a:off x="310070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0" name="Straight Connector 1029">
            <a:extLst>
              <a:ext uri="{FF2B5EF4-FFF2-40B4-BE49-F238E27FC236}">
                <a16:creationId xmlns:a16="http://schemas.microsoft.com/office/drawing/2014/main" id="{5D88F402-CFD1-4A16-D1EF-AEFDF3B857A6}"/>
              </a:ext>
            </a:extLst>
          </p:cNvPr>
          <p:cNvCxnSpPr>
            <a:cxnSpLocks/>
          </p:cNvCxnSpPr>
          <p:nvPr/>
        </p:nvCxnSpPr>
        <p:spPr>
          <a:xfrm>
            <a:off x="605796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6C9B0435-A336-71E8-4F15-AF34C79A4C17}"/>
              </a:ext>
            </a:extLst>
          </p:cNvPr>
          <p:cNvCxnSpPr>
            <a:cxnSpLocks/>
          </p:cNvCxnSpPr>
          <p:nvPr/>
        </p:nvCxnSpPr>
        <p:spPr>
          <a:xfrm>
            <a:off x="901522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6" name="Picture 1035">
            <a:extLst>
              <a:ext uri="{FF2B5EF4-FFF2-40B4-BE49-F238E27FC236}">
                <a16:creationId xmlns:a16="http://schemas.microsoft.com/office/drawing/2014/main" id="{87AB9F2A-D9DD-B50D-A667-047384E55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966" y="4721709"/>
            <a:ext cx="149035" cy="149035"/>
          </a:xfrm>
          <a:prstGeom prst="rect">
            <a:avLst/>
          </a:prstGeom>
        </p:spPr>
      </p:pic>
      <p:pic>
        <p:nvPicPr>
          <p:cNvPr id="1037" name="Picture 1036" descr="Microsoft Azure Logo et symbole, sens, histoire, PNG, marque">
            <a:extLst>
              <a:ext uri="{FF2B5EF4-FFF2-40B4-BE49-F238E27FC236}">
                <a16:creationId xmlns:a16="http://schemas.microsoft.com/office/drawing/2014/main" id="{C2D9657E-592E-C723-339E-B3788E6823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87113" y="6403210"/>
            <a:ext cx="871255" cy="25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6" descr="Accusoft | Home">
            <a:extLst>
              <a:ext uri="{FF2B5EF4-FFF2-40B4-BE49-F238E27FC236}">
                <a16:creationId xmlns:a16="http://schemas.microsoft.com/office/drawing/2014/main" id="{0205ABD3-48C5-A34D-0C25-7372AB027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9194" y="6416446"/>
            <a:ext cx="971400" cy="23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2" descr="Homepage - Schoolupdate">
            <a:extLst>
              <a:ext uri="{FF2B5EF4-FFF2-40B4-BE49-F238E27FC236}">
                <a16:creationId xmlns:a16="http://schemas.microsoft.com/office/drawing/2014/main" id="{5F2402EE-1531-3621-4B6A-984ACCB0B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1209" y="6414362"/>
            <a:ext cx="915662" cy="2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0" name="Group 12">
            <a:extLst>
              <a:ext uri="{FF2B5EF4-FFF2-40B4-BE49-F238E27FC236}">
                <a16:creationId xmlns:a16="http://schemas.microsoft.com/office/drawing/2014/main" id="{506DCF4D-21B7-08E5-F14E-C186F7C9DA42}"/>
              </a:ext>
            </a:extLst>
          </p:cNvPr>
          <p:cNvGrpSpPr/>
          <p:nvPr/>
        </p:nvGrpSpPr>
        <p:grpSpPr>
          <a:xfrm>
            <a:off x="616789" y="6340624"/>
            <a:ext cx="668083" cy="384782"/>
            <a:chOff x="0" y="0"/>
            <a:chExt cx="1515902" cy="873083"/>
          </a:xfrm>
        </p:grpSpPr>
        <p:grpSp>
          <p:nvGrpSpPr>
            <p:cNvPr id="1041" name="Group 13">
              <a:extLst>
                <a:ext uri="{FF2B5EF4-FFF2-40B4-BE49-F238E27FC236}">
                  <a16:creationId xmlns:a16="http://schemas.microsoft.com/office/drawing/2014/main" id="{2C97ECF2-A726-3F90-2E0A-8758DFB5C126}"/>
                </a:ext>
              </a:extLst>
            </p:cNvPr>
            <p:cNvGrpSpPr/>
            <p:nvPr/>
          </p:nvGrpSpPr>
          <p:grpSpPr>
            <a:xfrm>
              <a:off x="11897" y="28282"/>
              <a:ext cx="812816" cy="435871"/>
              <a:chOff x="0" y="0"/>
              <a:chExt cx="514173" cy="275724"/>
            </a:xfrm>
          </p:grpSpPr>
          <p:sp>
            <p:nvSpPr>
              <p:cNvPr id="1046" name="Freeform 14">
                <a:extLst>
                  <a:ext uri="{FF2B5EF4-FFF2-40B4-BE49-F238E27FC236}">
                    <a16:creationId xmlns:a16="http://schemas.microsoft.com/office/drawing/2014/main" id="{075F028E-9439-808E-72CD-52236B0CD28D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047" name="TextBox 15">
                <a:extLst>
                  <a:ext uri="{FF2B5EF4-FFF2-40B4-BE49-F238E27FC236}">
                    <a16:creationId xmlns:a16="http://schemas.microsoft.com/office/drawing/2014/main" id="{599A1E43-14F4-6CC9-AACB-ABFAB5AD774F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79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1042" name="Group 16">
              <a:extLst>
                <a:ext uri="{FF2B5EF4-FFF2-40B4-BE49-F238E27FC236}">
                  <a16:creationId xmlns:a16="http://schemas.microsoft.com/office/drawing/2014/main" id="{5F8BDD96-C05B-BE9D-4892-B566E7DE5E0E}"/>
                </a:ext>
              </a:extLst>
            </p:cNvPr>
            <p:cNvGrpSpPr/>
            <p:nvPr/>
          </p:nvGrpSpPr>
          <p:grpSpPr>
            <a:xfrm>
              <a:off x="670767" y="404144"/>
              <a:ext cx="812816" cy="435871"/>
              <a:chOff x="0" y="0"/>
              <a:chExt cx="514173" cy="275724"/>
            </a:xfrm>
          </p:grpSpPr>
          <p:sp>
            <p:nvSpPr>
              <p:cNvPr id="1044" name="Freeform 17">
                <a:extLst>
                  <a:ext uri="{FF2B5EF4-FFF2-40B4-BE49-F238E27FC236}">
                    <a16:creationId xmlns:a16="http://schemas.microsoft.com/office/drawing/2014/main" id="{D962D5EF-AA27-DBE7-01F7-7CE6C11F37D2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045" name="TextBox 18">
                <a:extLst>
                  <a:ext uri="{FF2B5EF4-FFF2-40B4-BE49-F238E27FC236}">
                    <a16:creationId xmlns:a16="http://schemas.microsoft.com/office/drawing/2014/main" id="{086819E2-C33A-7902-E258-FD0A783C8878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79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sp>
          <p:nvSpPr>
            <p:cNvPr id="1043" name="Freeform 19">
              <a:extLst>
                <a:ext uri="{FF2B5EF4-FFF2-40B4-BE49-F238E27FC236}">
                  <a16:creationId xmlns:a16="http://schemas.microsoft.com/office/drawing/2014/main" id="{DD584EF8-B953-F666-1CED-5F0073ABDCA4}"/>
                </a:ext>
              </a:extLst>
            </p:cNvPr>
            <p:cNvSpPr/>
            <p:nvPr/>
          </p:nvSpPr>
          <p:spPr>
            <a:xfrm>
              <a:off x="0" y="0"/>
              <a:ext cx="1515902" cy="873083"/>
            </a:xfrm>
            <a:custGeom>
              <a:avLst/>
              <a:gdLst/>
              <a:ahLst/>
              <a:cxnLst/>
              <a:rect l="l" t="t" r="r" b="b"/>
              <a:pathLst>
                <a:path w="1515902" h="873083">
                  <a:moveTo>
                    <a:pt x="0" y="0"/>
                  </a:moveTo>
                  <a:lnTo>
                    <a:pt x="1515902" y="0"/>
                  </a:lnTo>
                  <a:lnTo>
                    <a:pt x="1515902" y="873083"/>
                  </a:lnTo>
                  <a:lnTo>
                    <a:pt x="0" y="873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</p:grpSp>
      <p:pic>
        <p:nvPicPr>
          <p:cNvPr id="1048" name="Picture 2">
            <a:extLst>
              <a:ext uri="{FF2B5EF4-FFF2-40B4-BE49-F238E27FC236}">
                <a16:creationId xmlns:a16="http://schemas.microsoft.com/office/drawing/2014/main" id="{7C7C715F-681B-5300-A575-B66C350F8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3197" y="6394150"/>
            <a:ext cx="463183" cy="27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3EEBB51B-93BB-D7DA-9D58-97DDA817DE85}"/>
              </a:ext>
            </a:extLst>
          </p:cNvPr>
          <p:cNvGrpSpPr/>
          <p:nvPr/>
        </p:nvGrpSpPr>
        <p:grpSpPr>
          <a:xfrm>
            <a:off x="3144388" y="6315537"/>
            <a:ext cx="513219" cy="434975"/>
            <a:chOff x="14275283" y="8309471"/>
            <a:chExt cx="769828" cy="652462"/>
          </a:xfrm>
        </p:grpSpPr>
        <p:pic>
          <p:nvPicPr>
            <p:cNvPr id="1050" name="Picture 4">
              <a:extLst>
                <a:ext uri="{FF2B5EF4-FFF2-40B4-BE49-F238E27FC236}">
                  <a16:creationId xmlns:a16="http://schemas.microsoft.com/office/drawing/2014/main" id="{8CD89530-2D61-B69C-3F04-F9CB1114C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5283" y="8309471"/>
              <a:ext cx="733164" cy="36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1" name="TextBox 34">
              <a:extLst>
                <a:ext uri="{FF2B5EF4-FFF2-40B4-BE49-F238E27FC236}">
                  <a16:creationId xmlns:a16="http://schemas.microsoft.com/office/drawing/2014/main" id="{D515766A-6B09-BF2D-4EE0-C67915DEC6C7}"/>
                </a:ext>
              </a:extLst>
            </p:cNvPr>
            <p:cNvSpPr txBox="1"/>
            <p:nvPr/>
          </p:nvSpPr>
          <p:spPr>
            <a:xfrm>
              <a:off x="14281843" y="8633477"/>
              <a:ext cx="763268" cy="3284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b="1" i="1" dirty="0">
                  <a:solidFill>
                    <a:srgbClr val="00A3E9"/>
                  </a:solidFill>
                  <a:latin typeface="Helvetica" pitchFamily="2" charset="0"/>
                </a:rPr>
                <a:t>CC</a:t>
              </a:r>
              <a:r>
                <a:rPr lang="en-US" sz="1050" i="1" dirty="0">
                  <a:solidFill>
                    <a:srgbClr val="00A3E9"/>
                  </a:solidFill>
                  <a:latin typeface="Helvetica" pitchFamily="2" charset="0"/>
                </a:rPr>
                <a:t>Flex</a:t>
              </a:r>
            </a:p>
          </p:txBody>
        </p:sp>
      </p:grp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0D36E202-4997-F398-A150-4EA3279F06CB}"/>
              </a:ext>
            </a:extLst>
          </p:cNvPr>
          <p:cNvGrpSpPr/>
          <p:nvPr/>
        </p:nvGrpSpPr>
        <p:grpSpPr>
          <a:xfrm>
            <a:off x="2006168" y="6349551"/>
            <a:ext cx="584633" cy="533791"/>
            <a:chOff x="14275283" y="7331526"/>
            <a:chExt cx="876949" cy="800685"/>
          </a:xfrm>
        </p:grpSpPr>
        <p:pic>
          <p:nvPicPr>
            <p:cNvPr id="1053" name="Picture 4">
              <a:extLst>
                <a:ext uri="{FF2B5EF4-FFF2-40B4-BE49-F238E27FC236}">
                  <a16:creationId xmlns:a16="http://schemas.microsoft.com/office/drawing/2014/main" id="{510AF19A-BDE3-E7EE-38B2-B2C2827E4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9132" y="7331526"/>
              <a:ext cx="733164" cy="36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4" name="TextBox 34">
              <a:extLst>
                <a:ext uri="{FF2B5EF4-FFF2-40B4-BE49-F238E27FC236}">
                  <a16:creationId xmlns:a16="http://schemas.microsoft.com/office/drawing/2014/main" id="{9FB12F80-DA28-F7D0-C6C2-6568127F8565}"/>
                </a:ext>
              </a:extLst>
            </p:cNvPr>
            <p:cNvSpPr txBox="1"/>
            <p:nvPr/>
          </p:nvSpPr>
          <p:spPr>
            <a:xfrm>
              <a:off x="14275283" y="7671027"/>
              <a:ext cx="876949" cy="461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700" b="1" dirty="0">
                  <a:solidFill>
                    <a:srgbClr val="00A3E9"/>
                  </a:solidFill>
                  <a:latin typeface="Helvetica" pitchFamily="2" charset="0"/>
                </a:rPr>
                <a:t>Partner</a:t>
              </a:r>
              <a:r>
                <a:rPr lang="en-US" sz="700" dirty="0">
                  <a:solidFill>
                    <a:srgbClr val="00A3E9"/>
                  </a:solidFill>
                  <a:latin typeface="Helvetica" pitchFamily="2" charset="0"/>
                </a:rPr>
                <a:t>Edge</a:t>
              </a:r>
              <a:r>
                <a:rPr lang="en-US" sz="700" baseline="30000" dirty="0">
                  <a:solidFill>
                    <a:srgbClr val="00A3E9"/>
                  </a:solidFill>
                  <a:latin typeface="Helvetica" pitchFamily="2" charset="0"/>
                </a:rPr>
                <a:t>®</a:t>
              </a:r>
              <a:r>
                <a:rPr lang="en-US" sz="700" dirty="0">
                  <a:solidFill>
                    <a:srgbClr val="00A3E9"/>
                  </a:solidFill>
                  <a:latin typeface="Helvetica" pitchFamily="2" charset="0"/>
                </a:rPr>
                <a:t> </a:t>
              </a:r>
            </a:p>
          </p:txBody>
        </p:sp>
      </p:grpSp>
      <p:pic>
        <p:nvPicPr>
          <p:cNvPr id="1055" name="Picture 105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4623AFA-F87D-BD0F-8614-97B4DA4ABC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701" y="6321190"/>
            <a:ext cx="1263099" cy="423648"/>
          </a:xfrm>
          <a:prstGeom prst="rect">
            <a:avLst/>
          </a:prstGeom>
        </p:spPr>
      </p:pic>
      <p:pic>
        <p:nvPicPr>
          <p:cNvPr id="1056" name="Picture 105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8FA00E08-9818-22F5-0B55-BD9047F9F4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8" y="6278592"/>
            <a:ext cx="508846" cy="5088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E832D3-F3F6-B7E7-F36D-7FD88735A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555" y="4706137"/>
            <a:ext cx="149035" cy="149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92FDD6-4B85-FF8A-6EA1-ADEC3C70E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149" y="4962723"/>
            <a:ext cx="149035" cy="1490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A980F4-ACE2-A24F-0360-9624136EA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079" y="4200220"/>
            <a:ext cx="149035" cy="149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4115F9-255D-2F84-8877-62A155709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20" y="4962723"/>
            <a:ext cx="149035" cy="1490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C38037-1AEB-C3E2-6A94-2334C4E7A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454" y="4463450"/>
            <a:ext cx="149035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36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4764309"/>
            <a:ext cx="12192000" cy="2093691"/>
            <a:chOff x="0" y="0"/>
            <a:chExt cx="23943576" cy="4308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43576" cy="4308448"/>
            </a:xfrm>
            <a:custGeom>
              <a:avLst/>
              <a:gdLst/>
              <a:ahLst/>
              <a:cxnLst/>
              <a:rect l="l" t="t" r="r" b="b"/>
              <a:pathLst>
                <a:path w="23943576" h="4308448">
                  <a:moveTo>
                    <a:pt x="0" y="0"/>
                  </a:moveTo>
                  <a:lnTo>
                    <a:pt x="23943576" y="0"/>
                  </a:lnTo>
                  <a:lnTo>
                    <a:pt x="23943576" y="4308448"/>
                  </a:lnTo>
                  <a:lnTo>
                    <a:pt x="0" y="4308448"/>
                  </a:lnTo>
                  <a:close/>
                </a:path>
              </a:pathLst>
            </a:custGeom>
            <a:solidFill>
              <a:srgbClr val="1C1D3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3943576" cy="4327498"/>
            </a:xfrm>
            <a:prstGeom prst="rect">
              <a:avLst/>
            </a:prstGeom>
          </p:spPr>
          <p:txBody>
            <a:bodyPr lIns="5304" tIns="5304" rIns="5304" bIns="5304" rtlCol="0" anchor="ctr"/>
            <a:lstStyle/>
            <a:p>
              <a:pPr algn="ctr">
                <a:lnSpc>
                  <a:spcPts val="760"/>
                </a:lnSpc>
              </a:pPr>
              <a:endParaRPr sz="1200"/>
            </a:p>
          </p:txBody>
        </p:sp>
      </p:grpSp>
      <p:sp>
        <p:nvSpPr>
          <p:cNvPr id="6" name="Freeform 6"/>
          <p:cNvSpPr/>
          <p:nvPr/>
        </p:nvSpPr>
        <p:spPr>
          <a:xfrm>
            <a:off x="11364127" y="5561182"/>
            <a:ext cx="367901" cy="368571"/>
          </a:xfrm>
          <a:custGeom>
            <a:avLst/>
            <a:gdLst/>
            <a:ahLst/>
            <a:cxnLst/>
            <a:rect l="l" t="t" r="r" b="b"/>
            <a:pathLst>
              <a:path w="551852" h="552857">
                <a:moveTo>
                  <a:pt x="0" y="0"/>
                </a:moveTo>
                <a:lnTo>
                  <a:pt x="551852" y="0"/>
                </a:lnTo>
                <a:lnTo>
                  <a:pt x="551852" y="552857"/>
                </a:lnTo>
                <a:lnTo>
                  <a:pt x="0" y="552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>
            <a:off x="10389002" y="5589242"/>
            <a:ext cx="416601" cy="312451"/>
          </a:xfrm>
          <a:custGeom>
            <a:avLst/>
            <a:gdLst/>
            <a:ahLst/>
            <a:cxnLst/>
            <a:rect l="l" t="t" r="r" b="b"/>
            <a:pathLst>
              <a:path w="624901" h="468676">
                <a:moveTo>
                  <a:pt x="0" y="0"/>
                </a:moveTo>
                <a:lnTo>
                  <a:pt x="624902" y="0"/>
                </a:lnTo>
                <a:lnTo>
                  <a:pt x="624902" y="468676"/>
                </a:lnTo>
                <a:lnTo>
                  <a:pt x="0" y="468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>
            <a:off x="7344225" y="5571500"/>
            <a:ext cx="237899" cy="347934"/>
          </a:xfrm>
          <a:custGeom>
            <a:avLst/>
            <a:gdLst/>
            <a:ahLst/>
            <a:cxnLst/>
            <a:rect l="l" t="t" r="r" b="b"/>
            <a:pathLst>
              <a:path w="356849" h="521901">
                <a:moveTo>
                  <a:pt x="0" y="0"/>
                </a:moveTo>
                <a:lnTo>
                  <a:pt x="356850" y="0"/>
                </a:lnTo>
                <a:lnTo>
                  <a:pt x="356850" y="521901"/>
                </a:lnTo>
                <a:lnTo>
                  <a:pt x="0" y="5219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9" name="Freeform 9"/>
          <p:cNvSpPr/>
          <p:nvPr/>
        </p:nvSpPr>
        <p:spPr>
          <a:xfrm>
            <a:off x="2400760" y="5576439"/>
            <a:ext cx="305519" cy="338057"/>
          </a:xfrm>
          <a:custGeom>
            <a:avLst/>
            <a:gdLst/>
            <a:ahLst/>
            <a:cxnLst/>
            <a:rect l="l" t="t" r="r" b="b"/>
            <a:pathLst>
              <a:path w="458278" h="507085">
                <a:moveTo>
                  <a:pt x="0" y="0"/>
                </a:moveTo>
                <a:lnTo>
                  <a:pt x="458279" y="0"/>
                </a:lnTo>
                <a:lnTo>
                  <a:pt x="458279" y="507085"/>
                </a:lnTo>
                <a:lnTo>
                  <a:pt x="0" y="5070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Freeform 10"/>
          <p:cNvSpPr/>
          <p:nvPr/>
        </p:nvSpPr>
        <p:spPr>
          <a:xfrm>
            <a:off x="3366575" y="5542582"/>
            <a:ext cx="209479" cy="405770"/>
          </a:xfrm>
          <a:custGeom>
            <a:avLst/>
            <a:gdLst/>
            <a:ahLst/>
            <a:cxnLst/>
            <a:rect l="l" t="t" r="r" b="b"/>
            <a:pathLst>
              <a:path w="314218" h="608655">
                <a:moveTo>
                  <a:pt x="0" y="0"/>
                </a:moveTo>
                <a:lnTo>
                  <a:pt x="314218" y="0"/>
                </a:lnTo>
                <a:lnTo>
                  <a:pt x="314218" y="608655"/>
                </a:lnTo>
                <a:lnTo>
                  <a:pt x="0" y="60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Freeform 11"/>
          <p:cNvSpPr/>
          <p:nvPr/>
        </p:nvSpPr>
        <p:spPr>
          <a:xfrm>
            <a:off x="8325075" y="5562848"/>
            <a:ext cx="389587" cy="365237"/>
          </a:xfrm>
          <a:custGeom>
            <a:avLst/>
            <a:gdLst/>
            <a:ahLst/>
            <a:cxnLst/>
            <a:rect l="l" t="t" r="r" b="b"/>
            <a:pathLst>
              <a:path w="584380" h="547856">
                <a:moveTo>
                  <a:pt x="0" y="0"/>
                </a:moveTo>
                <a:lnTo>
                  <a:pt x="584380" y="0"/>
                </a:lnTo>
                <a:lnTo>
                  <a:pt x="584380" y="547857"/>
                </a:lnTo>
                <a:lnTo>
                  <a:pt x="0" y="547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Freeform 12"/>
          <p:cNvSpPr/>
          <p:nvPr/>
        </p:nvSpPr>
        <p:spPr>
          <a:xfrm>
            <a:off x="508747" y="5597904"/>
            <a:ext cx="424736" cy="295127"/>
          </a:xfrm>
          <a:custGeom>
            <a:avLst/>
            <a:gdLst/>
            <a:ahLst/>
            <a:cxnLst/>
            <a:rect l="l" t="t" r="r" b="b"/>
            <a:pathLst>
              <a:path w="637104" h="442691">
                <a:moveTo>
                  <a:pt x="0" y="0"/>
                </a:moveTo>
                <a:lnTo>
                  <a:pt x="637104" y="0"/>
                </a:lnTo>
                <a:lnTo>
                  <a:pt x="637104" y="442691"/>
                </a:lnTo>
                <a:lnTo>
                  <a:pt x="0" y="442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0530" t="-66341" r="-30050" b="-6475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>
            <a:off x="1543015" y="5585444"/>
            <a:ext cx="311646" cy="320047"/>
          </a:xfrm>
          <a:custGeom>
            <a:avLst/>
            <a:gdLst/>
            <a:ahLst/>
            <a:cxnLst/>
            <a:rect l="l" t="t" r="r" b="b"/>
            <a:pathLst>
              <a:path w="467469" h="480071">
                <a:moveTo>
                  <a:pt x="0" y="0"/>
                </a:moveTo>
                <a:lnTo>
                  <a:pt x="467468" y="0"/>
                </a:lnTo>
                <a:lnTo>
                  <a:pt x="467468" y="480071"/>
                </a:lnTo>
                <a:lnTo>
                  <a:pt x="0" y="480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Freeform 14"/>
          <p:cNvSpPr/>
          <p:nvPr/>
        </p:nvSpPr>
        <p:spPr>
          <a:xfrm>
            <a:off x="4255418" y="5567174"/>
            <a:ext cx="309905" cy="356585"/>
          </a:xfrm>
          <a:custGeom>
            <a:avLst/>
            <a:gdLst/>
            <a:ahLst/>
            <a:cxnLst/>
            <a:rect l="l" t="t" r="r" b="b"/>
            <a:pathLst>
              <a:path w="464858" h="534878">
                <a:moveTo>
                  <a:pt x="0" y="0"/>
                </a:moveTo>
                <a:lnTo>
                  <a:pt x="464858" y="0"/>
                </a:lnTo>
                <a:lnTo>
                  <a:pt x="464858" y="534879"/>
                </a:lnTo>
                <a:lnTo>
                  <a:pt x="0" y="534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15"/>
          <p:cNvSpPr/>
          <p:nvPr/>
        </p:nvSpPr>
        <p:spPr>
          <a:xfrm>
            <a:off x="6206702" y="5558903"/>
            <a:ext cx="369398" cy="373129"/>
          </a:xfrm>
          <a:custGeom>
            <a:avLst/>
            <a:gdLst/>
            <a:ahLst/>
            <a:cxnLst/>
            <a:rect l="l" t="t" r="r" b="b"/>
            <a:pathLst>
              <a:path w="554097" h="559694">
                <a:moveTo>
                  <a:pt x="0" y="0"/>
                </a:moveTo>
                <a:lnTo>
                  <a:pt x="554096" y="0"/>
                </a:lnTo>
                <a:lnTo>
                  <a:pt x="554096" y="559693"/>
                </a:lnTo>
                <a:lnTo>
                  <a:pt x="0" y="55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9349661" y="5565790"/>
            <a:ext cx="410691" cy="359355"/>
          </a:xfrm>
          <a:custGeom>
            <a:avLst/>
            <a:gdLst/>
            <a:ahLst/>
            <a:cxnLst/>
            <a:rect l="l" t="t" r="r" b="b"/>
            <a:pathLst>
              <a:path w="616036" h="539032">
                <a:moveTo>
                  <a:pt x="0" y="0"/>
                </a:moveTo>
                <a:lnTo>
                  <a:pt x="616036" y="0"/>
                </a:lnTo>
                <a:lnTo>
                  <a:pt x="616036" y="539031"/>
                </a:lnTo>
                <a:lnTo>
                  <a:pt x="0" y="53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7"/>
          <p:cNvSpPr/>
          <p:nvPr/>
        </p:nvSpPr>
        <p:spPr>
          <a:xfrm>
            <a:off x="5200323" y="5572478"/>
            <a:ext cx="345979" cy="345979"/>
          </a:xfrm>
          <a:custGeom>
            <a:avLst/>
            <a:gdLst/>
            <a:ahLst/>
            <a:cxnLst/>
            <a:rect l="l" t="t" r="r" b="b"/>
            <a:pathLst>
              <a:path w="518968" h="518968">
                <a:moveTo>
                  <a:pt x="0" y="0"/>
                </a:moveTo>
                <a:lnTo>
                  <a:pt x="518968" y="0"/>
                </a:lnTo>
                <a:lnTo>
                  <a:pt x="518968" y="518968"/>
                </a:lnTo>
                <a:lnTo>
                  <a:pt x="0" y="518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8" name="Freeform 18"/>
          <p:cNvSpPr/>
          <p:nvPr/>
        </p:nvSpPr>
        <p:spPr>
          <a:xfrm>
            <a:off x="305616" y="6062780"/>
            <a:ext cx="11666093" cy="403453"/>
          </a:xfrm>
          <a:custGeom>
            <a:avLst/>
            <a:gdLst/>
            <a:ahLst/>
            <a:cxnLst/>
            <a:rect l="l" t="t" r="r" b="b"/>
            <a:pathLst>
              <a:path w="17499140" h="605179">
                <a:moveTo>
                  <a:pt x="0" y="0"/>
                </a:moveTo>
                <a:lnTo>
                  <a:pt x="17499140" y="0"/>
                </a:lnTo>
                <a:lnTo>
                  <a:pt x="17499140" y="605178"/>
                </a:lnTo>
                <a:lnTo>
                  <a:pt x="0" y="60517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0" name="TextBox 20"/>
          <p:cNvSpPr txBox="1"/>
          <p:nvPr/>
        </p:nvSpPr>
        <p:spPr>
          <a:xfrm>
            <a:off x="4019931" y="4997875"/>
            <a:ext cx="415213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9"/>
              </a:lnSpc>
            </a:pPr>
            <a:r>
              <a:rPr lang="en-US" sz="1324" spc="-13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Services Across Multiple Industries – Verticals:</a:t>
            </a:r>
          </a:p>
        </p:txBody>
      </p:sp>
      <p:grpSp>
        <p:nvGrpSpPr>
          <p:cNvPr id="24" name="Group 24"/>
          <p:cNvGrpSpPr/>
          <p:nvPr/>
        </p:nvGrpSpPr>
        <p:grpSpPr>
          <a:xfrm rot="-5400000">
            <a:off x="6067388" y="-1335547"/>
            <a:ext cx="57225" cy="12192000"/>
            <a:chOff x="0" y="0"/>
            <a:chExt cx="22608" cy="48165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608" cy="4816592"/>
            </a:xfrm>
            <a:custGeom>
              <a:avLst/>
              <a:gdLst/>
              <a:ahLst/>
              <a:cxnLst/>
              <a:rect l="l" t="t" r="r" b="b"/>
              <a:pathLst>
                <a:path w="22608" h="4816592">
                  <a:moveTo>
                    <a:pt x="0" y="0"/>
                  </a:moveTo>
                  <a:lnTo>
                    <a:pt x="22608" y="0"/>
                  </a:lnTo>
                  <a:lnTo>
                    <a:pt x="2260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D40B0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47625"/>
              <a:ext cx="22608" cy="476896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79"/>
                </a:lnSpc>
              </a:pPr>
              <a:endParaRPr sz="1200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7872" y="1523534"/>
            <a:ext cx="10536253" cy="3000233"/>
            <a:chOff x="0" y="0"/>
            <a:chExt cx="21072507" cy="6000466"/>
          </a:xfrm>
        </p:grpSpPr>
        <p:sp>
          <p:nvSpPr>
            <p:cNvPr id="28" name="Freeform 28"/>
            <p:cNvSpPr/>
            <p:nvPr/>
          </p:nvSpPr>
          <p:spPr>
            <a:xfrm>
              <a:off x="283107" y="167199"/>
              <a:ext cx="2862667" cy="1668897"/>
            </a:xfrm>
            <a:custGeom>
              <a:avLst/>
              <a:gdLst/>
              <a:ahLst/>
              <a:cxnLst/>
              <a:rect l="l" t="t" r="r" b="b"/>
              <a:pathLst>
                <a:path w="2862667" h="1668897">
                  <a:moveTo>
                    <a:pt x="0" y="0"/>
                  </a:moveTo>
                  <a:lnTo>
                    <a:pt x="2862667" y="0"/>
                  </a:lnTo>
                  <a:lnTo>
                    <a:pt x="2862667" y="1668897"/>
                  </a:lnTo>
                  <a:lnTo>
                    <a:pt x="0" y="1668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7851494" y="0"/>
              <a:ext cx="2977952" cy="1931649"/>
            </a:xfrm>
            <a:custGeom>
              <a:avLst/>
              <a:gdLst/>
              <a:ahLst/>
              <a:cxnLst/>
              <a:rect l="l" t="t" r="r" b="b"/>
              <a:pathLst>
                <a:path w="2977952" h="1931649">
                  <a:moveTo>
                    <a:pt x="0" y="0"/>
                  </a:moveTo>
                  <a:lnTo>
                    <a:pt x="2977952" y="0"/>
                  </a:lnTo>
                  <a:lnTo>
                    <a:pt x="2977952" y="1931649"/>
                  </a:lnTo>
                  <a:lnTo>
                    <a:pt x="0" y="1931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137181" y="1664265"/>
              <a:ext cx="2510293" cy="2365142"/>
            </a:xfrm>
            <a:custGeom>
              <a:avLst/>
              <a:gdLst/>
              <a:ahLst/>
              <a:cxnLst/>
              <a:rect l="l" t="t" r="r" b="b"/>
              <a:pathLst>
                <a:path w="2510293" h="2365142">
                  <a:moveTo>
                    <a:pt x="0" y="0"/>
                  </a:moveTo>
                  <a:lnTo>
                    <a:pt x="2510293" y="0"/>
                  </a:lnTo>
                  <a:lnTo>
                    <a:pt x="2510293" y="2365142"/>
                  </a:lnTo>
                  <a:lnTo>
                    <a:pt x="0" y="2365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7760467" y="4094230"/>
              <a:ext cx="3312040" cy="1855826"/>
            </a:xfrm>
            <a:custGeom>
              <a:avLst/>
              <a:gdLst/>
              <a:ahLst/>
              <a:cxnLst/>
              <a:rect l="l" t="t" r="r" b="b"/>
              <a:pathLst>
                <a:path w="3312040" h="1855826">
                  <a:moveTo>
                    <a:pt x="0" y="0"/>
                  </a:moveTo>
                  <a:lnTo>
                    <a:pt x="3312040" y="0"/>
                  </a:lnTo>
                  <a:lnTo>
                    <a:pt x="3312040" y="1855826"/>
                  </a:lnTo>
                  <a:lnTo>
                    <a:pt x="0" y="185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3855642" y="232974"/>
              <a:ext cx="1934217" cy="1424873"/>
            </a:xfrm>
            <a:custGeom>
              <a:avLst/>
              <a:gdLst/>
              <a:ahLst/>
              <a:cxnLst/>
              <a:rect l="l" t="t" r="r" b="b"/>
              <a:pathLst>
                <a:path w="1934217" h="1424873">
                  <a:moveTo>
                    <a:pt x="0" y="0"/>
                  </a:moveTo>
                  <a:lnTo>
                    <a:pt x="1934217" y="0"/>
                  </a:lnTo>
                  <a:lnTo>
                    <a:pt x="1934217" y="1424873"/>
                  </a:lnTo>
                  <a:lnTo>
                    <a:pt x="0" y="1424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2664663"/>
              <a:ext cx="3078301" cy="714422"/>
            </a:xfrm>
            <a:custGeom>
              <a:avLst/>
              <a:gdLst/>
              <a:ahLst/>
              <a:cxnLst/>
              <a:rect l="l" t="t" r="r" b="b"/>
              <a:pathLst>
                <a:path w="3078301" h="714422">
                  <a:moveTo>
                    <a:pt x="0" y="0"/>
                  </a:moveTo>
                  <a:lnTo>
                    <a:pt x="3078301" y="0"/>
                  </a:lnTo>
                  <a:lnTo>
                    <a:pt x="3078301" y="714422"/>
                  </a:lnTo>
                  <a:lnTo>
                    <a:pt x="0" y="71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962983" y="4691452"/>
              <a:ext cx="2658334" cy="1033427"/>
            </a:xfrm>
            <a:custGeom>
              <a:avLst/>
              <a:gdLst/>
              <a:ahLst/>
              <a:cxnLst/>
              <a:rect l="l" t="t" r="r" b="b"/>
              <a:pathLst>
                <a:path w="2658334" h="1033427">
                  <a:moveTo>
                    <a:pt x="0" y="0"/>
                  </a:moveTo>
                  <a:lnTo>
                    <a:pt x="2658334" y="0"/>
                  </a:lnTo>
                  <a:lnTo>
                    <a:pt x="2658334" y="1033428"/>
                  </a:lnTo>
                  <a:lnTo>
                    <a:pt x="0" y="1033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5599703" y="2526564"/>
              <a:ext cx="2321765" cy="495310"/>
            </a:xfrm>
            <a:custGeom>
              <a:avLst/>
              <a:gdLst/>
              <a:ahLst/>
              <a:cxnLst/>
              <a:rect l="l" t="t" r="r" b="b"/>
              <a:pathLst>
                <a:path w="2321765" h="495310">
                  <a:moveTo>
                    <a:pt x="0" y="0"/>
                  </a:moveTo>
                  <a:lnTo>
                    <a:pt x="2321765" y="0"/>
                  </a:lnTo>
                  <a:lnTo>
                    <a:pt x="2321765" y="495310"/>
                  </a:lnTo>
                  <a:lnTo>
                    <a:pt x="0" y="495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5383989" y="167199"/>
              <a:ext cx="2480969" cy="1583875"/>
            </a:xfrm>
            <a:custGeom>
              <a:avLst/>
              <a:gdLst/>
              <a:ahLst/>
              <a:cxnLst/>
              <a:rect l="l" t="t" r="r" b="b"/>
              <a:pathLst>
                <a:path w="2480969" h="1583875">
                  <a:moveTo>
                    <a:pt x="0" y="0"/>
                  </a:moveTo>
                  <a:lnTo>
                    <a:pt x="2480969" y="0"/>
                  </a:lnTo>
                  <a:lnTo>
                    <a:pt x="2480969" y="1583876"/>
                  </a:lnTo>
                  <a:lnTo>
                    <a:pt x="0" y="1583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5283299" y="3846197"/>
              <a:ext cx="2567416" cy="1977206"/>
            </a:xfrm>
            <a:custGeom>
              <a:avLst/>
              <a:gdLst/>
              <a:ahLst/>
              <a:cxnLst/>
              <a:rect l="l" t="t" r="r" b="b"/>
              <a:pathLst>
                <a:path w="2567416" h="1977206">
                  <a:moveTo>
                    <a:pt x="0" y="0"/>
                  </a:moveTo>
                  <a:lnTo>
                    <a:pt x="2567417" y="0"/>
                  </a:lnTo>
                  <a:lnTo>
                    <a:pt x="2567417" y="1977206"/>
                  </a:lnTo>
                  <a:lnTo>
                    <a:pt x="0" y="1977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83107" y="4288855"/>
              <a:ext cx="2310663" cy="1711611"/>
            </a:xfrm>
            <a:custGeom>
              <a:avLst/>
              <a:gdLst/>
              <a:ahLst/>
              <a:cxnLst/>
              <a:rect l="l" t="t" r="r" b="b"/>
              <a:pathLst>
                <a:path w="2310663" h="1711611">
                  <a:moveTo>
                    <a:pt x="0" y="0"/>
                  </a:moveTo>
                  <a:lnTo>
                    <a:pt x="2310663" y="0"/>
                  </a:lnTo>
                  <a:lnTo>
                    <a:pt x="2310663" y="1711611"/>
                  </a:lnTo>
                  <a:lnTo>
                    <a:pt x="0" y="1711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5980359" y="1931649"/>
              <a:ext cx="9273430" cy="3862243"/>
            </a:xfrm>
            <a:custGeom>
              <a:avLst/>
              <a:gdLst/>
              <a:ahLst/>
              <a:cxnLst/>
              <a:rect l="l" t="t" r="r" b="b"/>
              <a:pathLst>
                <a:path w="9273430" h="3862243">
                  <a:moveTo>
                    <a:pt x="0" y="0"/>
                  </a:moveTo>
                  <a:lnTo>
                    <a:pt x="9273430" y="0"/>
                  </a:lnTo>
                  <a:lnTo>
                    <a:pt x="9273430" y="3862243"/>
                  </a:lnTo>
                  <a:lnTo>
                    <a:pt x="0" y="3862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3272512" y="2164097"/>
              <a:ext cx="2183779" cy="1859164"/>
            </a:xfrm>
            <a:custGeom>
              <a:avLst/>
              <a:gdLst/>
              <a:ahLst/>
              <a:cxnLst/>
              <a:rect l="l" t="t" r="r" b="b"/>
              <a:pathLst>
                <a:path w="2183779" h="1859164">
                  <a:moveTo>
                    <a:pt x="0" y="0"/>
                  </a:moveTo>
                  <a:lnTo>
                    <a:pt x="2183780" y="0"/>
                  </a:lnTo>
                  <a:lnTo>
                    <a:pt x="2183780" y="1859163"/>
                  </a:lnTo>
                  <a:lnTo>
                    <a:pt x="0" y="1859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6218104" y="232974"/>
              <a:ext cx="8899185" cy="1860623"/>
            </a:xfrm>
            <a:custGeom>
              <a:avLst/>
              <a:gdLst/>
              <a:ahLst/>
              <a:cxnLst/>
              <a:rect l="l" t="t" r="r" b="b"/>
              <a:pathLst>
                <a:path w="8899185" h="1860623">
                  <a:moveTo>
                    <a:pt x="0" y="0"/>
                  </a:moveTo>
                  <a:lnTo>
                    <a:pt x="8899185" y="0"/>
                  </a:lnTo>
                  <a:lnTo>
                    <a:pt x="8899185" y="1860623"/>
                  </a:lnTo>
                  <a:lnTo>
                    <a:pt x="0" y="1860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B0A5965-7EAB-EB71-070D-EDDC7AAF1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11B3D"/>
                </a:solidFill>
                <a:latin typeface="Helvetica"/>
                <a:ea typeface="Helvetica"/>
                <a:cs typeface="Helvetica"/>
                <a:sym typeface="Helvetica"/>
              </a:rPr>
              <a:t>Customer</a:t>
            </a:r>
            <a:r>
              <a:rPr lang="en-US" sz="3600" b="1" dirty="0">
                <a:solidFill>
                  <a:srgbClr val="011B3D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 Success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blue grid with dots&#10;&#10;AI-generated content may be incorrect.">
            <a:extLst>
              <a:ext uri="{FF2B5EF4-FFF2-40B4-BE49-F238E27FC236}">
                <a16:creationId xmlns:a16="http://schemas.microsoft.com/office/drawing/2014/main" id="{4DB78A21-F4CB-101B-5A1C-5C5EF2AC3E3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6560" b="2656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3FE1E-A430-4937-8969-ECC0D707BE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4240" y="1493813"/>
            <a:ext cx="9074387" cy="1064192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Segoe UI" panose="020B0502040204020203" pitchFamily="34" charset="0"/>
              </a:rPr>
              <a:t>Data Management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Segoe UI" panose="020B0502040204020203" pitchFamily="34" charset="0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Segoe UI" panose="020B0502040204020203" pitchFamily="34" charset="0"/>
              </a:rPr>
              <a:t>System &amp; Cloud Migration</a:t>
            </a:r>
          </a:p>
          <a:p>
            <a:endParaRPr lang="en-US" sz="2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FFC80D3-2C69-4222-B644-061C84D93CC9}"/>
              </a:ext>
            </a:extLst>
          </p:cNvPr>
          <p:cNvSpPr/>
          <p:nvPr/>
        </p:nvSpPr>
        <p:spPr>
          <a:xfrm>
            <a:off x="0" y="2079184"/>
            <a:ext cx="12192001" cy="3601925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012E66-A4D4-363A-8CFA-11869540D4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Journey Starts </a:t>
            </a:r>
            <a:r>
              <a:rPr lang="en-US" dirty="0">
                <a:solidFill>
                  <a:schemeClr val="accent2"/>
                </a:solidFill>
              </a:rPr>
              <a:t>Here</a:t>
            </a:r>
            <a:r>
              <a:rPr lang="en-US" dirty="0"/>
              <a:t>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589C2FD-94D1-4C8D-A5B6-4B6ADC828B1B}"/>
              </a:ext>
            </a:extLst>
          </p:cNvPr>
          <p:cNvSpPr/>
          <p:nvPr/>
        </p:nvSpPr>
        <p:spPr>
          <a:xfrm>
            <a:off x="310960" y="1356271"/>
            <a:ext cx="6386168" cy="2174115"/>
          </a:xfrm>
          <a:custGeom>
            <a:avLst/>
            <a:gdLst>
              <a:gd name="connsiteX0" fmla="*/ 5865473 w 6347653"/>
              <a:gd name="connsiteY0" fmla="*/ 0 h 2002396"/>
              <a:gd name="connsiteX1" fmla="*/ 5814673 w 6347653"/>
              <a:gd name="connsiteY1" fmla="*/ 410633 h 2002396"/>
              <a:gd name="connsiteX2" fmla="*/ 451040 w 6347653"/>
              <a:gd name="connsiteY2" fmla="*/ 321733 h 2002396"/>
              <a:gd name="connsiteX3" fmla="*/ 285940 w 6347653"/>
              <a:gd name="connsiteY3" fmla="*/ 1845733 h 2002396"/>
              <a:gd name="connsiteX4" fmla="*/ 311340 w 6347653"/>
              <a:gd name="connsiteY4" fmla="*/ 1875367 h 200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7653" h="2002396">
                <a:moveTo>
                  <a:pt x="5865473" y="0"/>
                </a:moveTo>
                <a:cubicBezTo>
                  <a:pt x="6291275" y="178505"/>
                  <a:pt x="6717078" y="357011"/>
                  <a:pt x="5814673" y="410633"/>
                </a:cubicBezTo>
                <a:cubicBezTo>
                  <a:pt x="4912268" y="464255"/>
                  <a:pt x="1372495" y="82550"/>
                  <a:pt x="451040" y="321733"/>
                </a:cubicBezTo>
                <a:cubicBezTo>
                  <a:pt x="-470415" y="560916"/>
                  <a:pt x="309223" y="1586794"/>
                  <a:pt x="285940" y="1845733"/>
                </a:cubicBezTo>
                <a:cubicBezTo>
                  <a:pt x="262657" y="2104672"/>
                  <a:pt x="286998" y="1990019"/>
                  <a:pt x="311340" y="1875367"/>
                </a:cubicBezTo>
              </a:path>
            </a:pathLst>
          </a:custGeom>
          <a:noFill/>
          <a:ln>
            <a:solidFill>
              <a:schemeClr val="accent2">
                <a:alpha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9E59374-AB9B-441B-84E2-DDFA59BA6899}"/>
              </a:ext>
            </a:extLst>
          </p:cNvPr>
          <p:cNvCxnSpPr>
            <a:cxnSpLocks/>
          </p:cNvCxnSpPr>
          <p:nvPr/>
        </p:nvCxnSpPr>
        <p:spPr>
          <a:xfrm>
            <a:off x="4779900" y="3165747"/>
            <a:ext cx="0" cy="71440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3DCB4259-D46E-4E58-B6D1-034F5C24647C}"/>
              </a:ext>
            </a:extLst>
          </p:cNvPr>
          <p:cNvCxnSpPr>
            <a:cxnSpLocks/>
          </p:cNvCxnSpPr>
          <p:nvPr/>
        </p:nvCxnSpPr>
        <p:spPr>
          <a:xfrm flipV="1">
            <a:off x="2861730" y="3847510"/>
            <a:ext cx="0" cy="701681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object 8">
            <a:extLst>
              <a:ext uri="{FF2B5EF4-FFF2-40B4-BE49-F238E27FC236}">
                <a16:creationId xmlns:a16="http://schemas.microsoft.com/office/drawing/2014/main" id="{13D08245-41E1-4755-B32B-03E42592FE18}"/>
              </a:ext>
            </a:extLst>
          </p:cNvPr>
          <p:cNvSpPr txBox="1"/>
          <p:nvPr/>
        </p:nvSpPr>
        <p:spPr>
          <a:xfrm>
            <a:off x="10692885" y="3452040"/>
            <a:ext cx="12619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Jan. 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202</a:t>
            </a:r>
            <a:r>
              <a:rPr kumimoji="0" lang="en-US" sz="2000" b="1" i="0" u="none" strike="noStrike" kern="1200" cap="none" spc="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7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" pitchFamily="2" charset="0"/>
              <a:cs typeface="Arial"/>
            </a:endParaRPr>
          </a:p>
        </p:txBody>
      </p:sp>
      <p:sp>
        <p:nvSpPr>
          <p:cNvPr id="77" name="object 5">
            <a:extLst>
              <a:ext uri="{FF2B5EF4-FFF2-40B4-BE49-F238E27FC236}">
                <a16:creationId xmlns:a16="http://schemas.microsoft.com/office/drawing/2014/main" id="{23D34A72-CF23-4B65-938F-5370F2A39917}"/>
              </a:ext>
            </a:extLst>
          </p:cNvPr>
          <p:cNvSpPr/>
          <p:nvPr/>
        </p:nvSpPr>
        <p:spPr>
          <a:xfrm>
            <a:off x="1046037" y="3854369"/>
            <a:ext cx="856520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99DAF01-33B9-4064-83C8-66DFDAA1BDC9}"/>
              </a:ext>
            </a:extLst>
          </p:cNvPr>
          <p:cNvGrpSpPr/>
          <p:nvPr/>
        </p:nvGrpSpPr>
        <p:grpSpPr>
          <a:xfrm>
            <a:off x="741510" y="2466583"/>
            <a:ext cx="1362581" cy="555551"/>
            <a:chOff x="1103799" y="995102"/>
            <a:chExt cx="1213356" cy="1078722"/>
          </a:xfrm>
        </p:grpSpPr>
        <p:sp>
          <p:nvSpPr>
            <p:cNvPr id="136" name="object 12">
              <a:extLst>
                <a:ext uri="{FF2B5EF4-FFF2-40B4-BE49-F238E27FC236}">
                  <a16:creationId xmlns:a16="http://schemas.microsoft.com/office/drawing/2014/main" id="{21769996-96C2-4D44-8778-5D2FA4A4A71D}"/>
                </a:ext>
              </a:extLst>
            </p:cNvPr>
            <p:cNvSpPr txBox="1"/>
            <p:nvPr/>
          </p:nvSpPr>
          <p:spPr>
            <a:xfrm>
              <a:off x="1543764" y="1157309"/>
              <a:ext cx="773391" cy="76818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Keep</a:t>
              </a:r>
              <a:r>
                <a:rPr kumimoji="0" sz="1200" b="1" i="0" u="none" strike="noStrike" kern="1200" cap="none" spc="-13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 </a:t>
              </a:r>
              <a:r>
                <a:rPr kumimoji="0" lang="en-US" sz="1200" b="1" i="0" u="none" strike="noStrike" kern="1200" cap="none" spc="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C</a:t>
              </a:r>
              <a:r>
                <a:rPr kumimoji="0" sz="1200" b="1" i="0" u="none" strike="noStrike" kern="1200" cap="none" spc="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ore</a:t>
              </a:r>
              <a:endParaRPr kumimoji="0" lang="en-US" sz="12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endParaRPr>
            </a:p>
            <a:p>
              <a:pPr marL="127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Cl</a:t>
              </a:r>
              <a:r>
                <a:rPr kumimoji="0" sz="1200" b="1" i="0" u="none" strike="noStrike" kern="1200" cap="none" spc="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ea</a:t>
              </a: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n</a:t>
              </a:r>
            </a:p>
          </p:txBody>
        </p:sp>
        <p:sp>
          <p:nvSpPr>
            <p:cNvPr id="138" name="object 14">
              <a:extLst>
                <a:ext uri="{FF2B5EF4-FFF2-40B4-BE49-F238E27FC236}">
                  <a16:creationId xmlns:a16="http://schemas.microsoft.com/office/drawing/2014/main" id="{55D64B0B-F78C-4450-A836-84DA03812344}"/>
                </a:ext>
              </a:extLst>
            </p:cNvPr>
            <p:cNvSpPr/>
            <p:nvPr/>
          </p:nvSpPr>
          <p:spPr>
            <a:xfrm>
              <a:off x="1103799" y="995102"/>
              <a:ext cx="500668" cy="10787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DA98672-5663-43E2-834D-031AFD724CE1}"/>
              </a:ext>
            </a:extLst>
          </p:cNvPr>
          <p:cNvGrpSpPr/>
          <p:nvPr/>
        </p:nvGrpSpPr>
        <p:grpSpPr>
          <a:xfrm>
            <a:off x="3280709" y="2517184"/>
            <a:ext cx="2047811" cy="538407"/>
            <a:chOff x="5581338" y="1162406"/>
            <a:chExt cx="2315022" cy="1009585"/>
          </a:xfrm>
        </p:grpSpPr>
        <p:sp>
          <p:nvSpPr>
            <p:cNvPr id="132" name="object 18">
              <a:extLst>
                <a:ext uri="{FF2B5EF4-FFF2-40B4-BE49-F238E27FC236}">
                  <a16:creationId xmlns:a16="http://schemas.microsoft.com/office/drawing/2014/main" id="{BFAEFCF7-34E1-4128-AAA4-1E50428B651C}"/>
                </a:ext>
              </a:extLst>
            </p:cNvPr>
            <p:cNvSpPr txBox="1"/>
            <p:nvPr/>
          </p:nvSpPr>
          <p:spPr>
            <a:xfrm>
              <a:off x="6315210" y="1261872"/>
              <a:ext cx="1581150" cy="7177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Process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</a:b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Excellence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endParaRPr>
            </a:p>
          </p:txBody>
        </p:sp>
        <p:sp>
          <p:nvSpPr>
            <p:cNvPr id="133" name="object 19">
              <a:extLst>
                <a:ext uri="{FF2B5EF4-FFF2-40B4-BE49-F238E27FC236}">
                  <a16:creationId xmlns:a16="http://schemas.microsoft.com/office/drawing/2014/main" id="{3B92C849-5AEC-46FD-8FE1-4D005C5DFBA6}"/>
                </a:ext>
              </a:extLst>
            </p:cNvPr>
            <p:cNvSpPr/>
            <p:nvPr/>
          </p:nvSpPr>
          <p:spPr>
            <a:xfrm flipH="1">
              <a:off x="5581338" y="1162406"/>
              <a:ext cx="720136" cy="10095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1F28DED-C2C4-4985-8FDC-372E640072D6}"/>
              </a:ext>
            </a:extLst>
          </p:cNvPr>
          <p:cNvGrpSpPr/>
          <p:nvPr/>
        </p:nvGrpSpPr>
        <p:grpSpPr>
          <a:xfrm>
            <a:off x="5555195" y="2218589"/>
            <a:ext cx="2325189" cy="1012838"/>
            <a:chOff x="6096467" y="1421890"/>
            <a:chExt cx="1869666" cy="929057"/>
          </a:xfrm>
        </p:grpSpPr>
        <p:sp>
          <p:nvSpPr>
            <p:cNvPr id="128" name="object 21">
              <a:extLst>
                <a:ext uri="{FF2B5EF4-FFF2-40B4-BE49-F238E27FC236}">
                  <a16:creationId xmlns:a16="http://schemas.microsoft.com/office/drawing/2014/main" id="{EE701A87-08CC-485E-A029-7A24851DDE0F}"/>
                </a:ext>
              </a:extLst>
            </p:cNvPr>
            <p:cNvSpPr/>
            <p:nvPr/>
          </p:nvSpPr>
          <p:spPr>
            <a:xfrm>
              <a:off x="6096467" y="1651573"/>
              <a:ext cx="442785" cy="4460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  <a:ln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129" name="object 22">
              <a:extLst>
                <a:ext uri="{FF2B5EF4-FFF2-40B4-BE49-F238E27FC236}">
                  <a16:creationId xmlns:a16="http://schemas.microsoft.com/office/drawing/2014/main" id="{7CEAF973-D709-45C3-ACBA-2240D8B6722E}"/>
                </a:ext>
              </a:extLst>
            </p:cNvPr>
            <p:cNvSpPr/>
            <p:nvPr/>
          </p:nvSpPr>
          <p:spPr>
            <a:xfrm>
              <a:off x="6411655" y="1421890"/>
              <a:ext cx="1554478" cy="92905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90B75E0-C435-4F54-B984-29AE1D7C317A}"/>
              </a:ext>
            </a:extLst>
          </p:cNvPr>
          <p:cNvGrpSpPr/>
          <p:nvPr/>
        </p:nvGrpSpPr>
        <p:grpSpPr>
          <a:xfrm>
            <a:off x="8603238" y="4677782"/>
            <a:ext cx="1669142" cy="515036"/>
            <a:chOff x="8603239" y="3765046"/>
            <a:chExt cx="1669142" cy="515036"/>
          </a:xfrm>
        </p:grpSpPr>
        <p:sp>
          <p:nvSpPr>
            <p:cNvPr id="90" name="object 29">
              <a:extLst>
                <a:ext uri="{FF2B5EF4-FFF2-40B4-BE49-F238E27FC236}">
                  <a16:creationId xmlns:a16="http://schemas.microsoft.com/office/drawing/2014/main" id="{9584491E-029D-4506-BB3F-34A3E957E21B}"/>
                </a:ext>
              </a:extLst>
            </p:cNvPr>
            <p:cNvSpPr txBox="1"/>
            <p:nvPr/>
          </p:nvSpPr>
          <p:spPr>
            <a:xfrm>
              <a:off x="9138586" y="3788727"/>
              <a:ext cx="1133795" cy="395621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Landscape</a:t>
              </a: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Management</a:t>
              </a:r>
            </a:p>
          </p:txBody>
        </p:sp>
        <p:sp>
          <p:nvSpPr>
            <p:cNvPr id="92" name="object 31">
              <a:extLst>
                <a:ext uri="{FF2B5EF4-FFF2-40B4-BE49-F238E27FC236}">
                  <a16:creationId xmlns:a16="http://schemas.microsoft.com/office/drawing/2014/main" id="{1FD54F52-28DB-4454-991E-1BBE56725AA8}"/>
                </a:ext>
              </a:extLst>
            </p:cNvPr>
            <p:cNvSpPr/>
            <p:nvPr/>
          </p:nvSpPr>
          <p:spPr>
            <a:xfrm>
              <a:off x="8603239" y="3765046"/>
              <a:ext cx="511249" cy="51503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0B2C52B-D54D-40ED-88F9-709565166AAF}"/>
              </a:ext>
            </a:extLst>
          </p:cNvPr>
          <p:cNvGrpSpPr/>
          <p:nvPr/>
        </p:nvGrpSpPr>
        <p:grpSpPr>
          <a:xfrm>
            <a:off x="8561165" y="2527089"/>
            <a:ext cx="1645630" cy="470590"/>
            <a:chOff x="8431980" y="1605513"/>
            <a:chExt cx="1990020" cy="752430"/>
          </a:xfrm>
        </p:grpSpPr>
        <p:sp>
          <p:nvSpPr>
            <p:cNvPr id="123" name="object 35">
              <a:extLst>
                <a:ext uri="{FF2B5EF4-FFF2-40B4-BE49-F238E27FC236}">
                  <a16:creationId xmlns:a16="http://schemas.microsoft.com/office/drawing/2014/main" id="{A4EF49AD-65A1-45E8-96CA-0C97AFEDC4BF}"/>
                </a:ext>
              </a:extLst>
            </p:cNvPr>
            <p:cNvSpPr txBox="1"/>
            <p:nvPr/>
          </p:nvSpPr>
          <p:spPr>
            <a:xfrm>
              <a:off x="9105646" y="1676146"/>
              <a:ext cx="1316354" cy="61205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Drive</a:t>
              </a:r>
              <a:r>
                <a:rPr kumimoji="0" sz="1200" b="1" i="0" u="none" strike="noStrike" kern="1200" cap="none" spc="-6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 </a:t>
              </a: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Innovation</a:t>
              </a:r>
            </a:p>
          </p:txBody>
        </p:sp>
        <p:sp>
          <p:nvSpPr>
            <p:cNvPr id="125" name="object 37">
              <a:extLst>
                <a:ext uri="{FF2B5EF4-FFF2-40B4-BE49-F238E27FC236}">
                  <a16:creationId xmlns:a16="http://schemas.microsoft.com/office/drawing/2014/main" id="{65A488EE-621A-4C0A-B0EC-68313D9552A8}"/>
                </a:ext>
              </a:extLst>
            </p:cNvPr>
            <p:cNvSpPr/>
            <p:nvPr/>
          </p:nvSpPr>
          <p:spPr>
            <a:xfrm>
              <a:off x="8431980" y="1605513"/>
              <a:ext cx="698243" cy="75243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68AE2DB-04D1-4CBF-895D-49E522BE84B1}"/>
              </a:ext>
            </a:extLst>
          </p:cNvPr>
          <p:cNvGrpSpPr/>
          <p:nvPr/>
        </p:nvGrpSpPr>
        <p:grpSpPr>
          <a:xfrm>
            <a:off x="3863277" y="4682121"/>
            <a:ext cx="1801943" cy="548833"/>
            <a:chOff x="3863278" y="3731677"/>
            <a:chExt cx="1801943" cy="548833"/>
          </a:xfrm>
        </p:grpSpPr>
        <p:sp>
          <p:nvSpPr>
            <p:cNvPr id="101" name="object 49">
              <a:extLst>
                <a:ext uri="{FF2B5EF4-FFF2-40B4-BE49-F238E27FC236}">
                  <a16:creationId xmlns:a16="http://schemas.microsoft.com/office/drawing/2014/main" id="{45F6B801-1B69-4776-B10E-D794C81B863B}"/>
                </a:ext>
              </a:extLst>
            </p:cNvPr>
            <p:cNvSpPr txBox="1"/>
            <p:nvPr/>
          </p:nvSpPr>
          <p:spPr>
            <a:xfrm>
              <a:off x="4416176" y="3783201"/>
              <a:ext cx="1249045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Data &amp; Content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</a:b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Management</a:t>
              </a:r>
            </a:p>
          </p:txBody>
        </p:sp>
        <p:sp>
          <p:nvSpPr>
            <p:cNvPr id="103" name="object 51">
              <a:extLst>
                <a:ext uri="{FF2B5EF4-FFF2-40B4-BE49-F238E27FC236}">
                  <a16:creationId xmlns:a16="http://schemas.microsoft.com/office/drawing/2014/main" id="{C65A89E2-E817-4FFD-85DF-910B0B973A54}"/>
                </a:ext>
              </a:extLst>
            </p:cNvPr>
            <p:cNvSpPr/>
            <p:nvPr/>
          </p:nvSpPr>
          <p:spPr>
            <a:xfrm>
              <a:off x="3863278" y="3731677"/>
              <a:ext cx="552898" cy="54883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DEE51C0-1864-4BFE-918C-22A5FC07C170}"/>
              </a:ext>
            </a:extLst>
          </p:cNvPr>
          <p:cNvGrpSpPr/>
          <p:nvPr/>
        </p:nvGrpSpPr>
        <p:grpSpPr>
          <a:xfrm>
            <a:off x="1742617" y="4693061"/>
            <a:ext cx="1844999" cy="477064"/>
            <a:chOff x="1742618" y="3780325"/>
            <a:chExt cx="1844999" cy="477064"/>
          </a:xfrm>
        </p:grpSpPr>
        <p:sp>
          <p:nvSpPr>
            <p:cNvPr id="96" name="object 41">
              <a:extLst>
                <a:ext uri="{FF2B5EF4-FFF2-40B4-BE49-F238E27FC236}">
                  <a16:creationId xmlns:a16="http://schemas.microsoft.com/office/drawing/2014/main" id="{B1E840FB-3C2C-4D76-A6E4-32C0C1187EE5}"/>
                </a:ext>
              </a:extLst>
            </p:cNvPr>
            <p:cNvSpPr txBox="1"/>
            <p:nvPr/>
          </p:nvSpPr>
          <p:spPr>
            <a:xfrm>
              <a:off x="2278164" y="3850207"/>
              <a:ext cx="1309453" cy="391774"/>
            </a:xfrm>
            <a:prstGeom prst="rect">
              <a:avLst/>
            </a:prstGeom>
          </p:spPr>
          <p:txBody>
            <a:bodyPr vert="horz" wrap="square" lIns="0" tIns="22225" rIns="0" bIns="0" rtlCol="0">
              <a:spAutoFit/>
            </a:bodyPr>
            <a:lstStyle/>
            <a:p>
              <a:pPr marL="163195" marR="5080" lvl="0" indent="-151130" algn="l" defTabSz="914400" rtl="0" eaLnBrk="1" fontAlgn="auto" latinLnBrk="0" hangingPunct="1">
                <a:lnSpc>
                  <a:spcPct val="100000"/>
                </a:lnSpc>
                <a:spcBef>
                  <a:spcPts val="1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Data Quality</a:t>
              </a:r>
              <a:r>
                <a:rPr kumimoji="0" sz="1200" b="1" i="0" u="none" strike="noStrike" kern="1200" cap="none" spc="-17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 </a:t>
              </a:r>
              <a:r>
                <a:rPr kumimoji="0" lang="en-US" sz="1200" b="1" i="0" u="none" strike="noStrike" kern="1200" cap="none" spc="-17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 </a:t>
              </a: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&amp;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  </a:t>
              </a: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St</a:t>
              </a:r>
              <a:r>
                <a:rPr kumimoji="0" sz="1200" b="1" i="0" u="none" strike="noStrike" kern="1200" cap="none" spc="5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e</a:t>
              </a:r>
              <a:r>
                <a:rPr kumimoji="0" sz="1200" b="1" i="0" u="none" strike="noStrike" kern="1200" cap="none" spc="25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w</a:t>
              </a:r>
              <a:r>
                <a:rPr kumimoji="0" sz="1200" b="1" i="0" u="none" strike="noStrike" kern="1200" cap="none" spc="5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a</a:t>
              </a: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r</a:t>
              </a:r>
              <a:r>
                <a:rPr kumimoji="0" sz="1200" b="1" i="0" u="none" strike="noStrike" kern="1200" cap="none" spc="5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d</a:t>
              </a:r>
              <a:r>
                <a:rPr kumimoji="0" sz="12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s</a:t>
              </a:r>
              <a:r>
                <a:rPr kumimoji="0" sz="1200" b="1" i="0" u="none" strike="noStrike" kern="1200" cap="none" spc="5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h</a:t>
              </a:r>
              <a:r>
                <a:rPr kumimoji="0" sz="1200" b="1" i="0" u="none" strike="noStrike" kern="1200" cap="none" spc="1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i</a:t>
              </a: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p</a:t>
              </a:r>
            </a:p>
          </p:txBody>
        </p:sp>
        <p:sp>
          <p:nvSpPr>
            <p:cNvPr id="98" name="object 43">
              <a:extLst>
                <a:ext uri="{FF2B5EF4-FFF2-40B4-BE49-F238E27FC236}">
                  <a16:creationId xmlns:a16="http://schemas.microsoft.com/office/drawing/2014/main" id="{96EEC537-E7EC-4837-80E8-0EFB45CE15DD}"/>
                </a:ext>
              </a:extLst>
            </p:cNvPr>
            <p:cNvSpPr/>
            <p:nvPr/>
          </p:nvSpPr>
          <p:spPr>
            <a:xfrm>
              <a:off x="1742618" y="3780325"/>
              <a:ext cx="506567" cy="47706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</p:grpSp>
      <p:sp>
        <p:nvSpPr>
          <p:cNvPr id="107" name="object 56">
            <a:extLst>
              <a:ext uri="{FF2B5EF4-FFF2-40B4-BE49-F238E27FC236}">
                <a16:creationId xmlns:a16="http://schemas.microsoft.com/office/drawing/2014/main" id="{5CB7A645-A698-4C52-9942-5435B7234B3C}"/>
              </a:ext>
            </a:extLst>
          </p:cNvPr>
          <p:cNvSpPr txBox="1"/>
          <p:nvPr/>
        </p:nvSpPr>
        <p:spPr>
          <a:xfrm>
            <a:off x="10562253" y="4762943"/>
            <a:ext cx="134397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347345" algn="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Ongoing 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</a:b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Post S4 Go live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27D627E-52C7-4AAA-8690-E74797834952}"/>
              </a:ext>
            </a:extLst>
          </p:cNvPr>
          <p:cNvGrpSpPr/>
          <p:nvPr/>
        </p:nvGrpSpPr>
        <p:grpSpPr>
          <a:xfrm>
            <a:off x="6261862" y="4667184"/>
            <a:ext cx="1824347" cy="614595"/>
            <a:chOff x="6386589" y="3716740"/>
            <a:chExt cx="1824347" cy="614595"/>
          </a:xfrm>
        </p:grpSpPr>
        <p:sp>
          <p:nvSpPr>
            <p:cNvPr id="112" name="object 67">
              <a:extLst>
                <a:ext uri="{FF2B5EF4-FFF2-40B4-BE49-F238E27FC236}">
                  <a16:creationId xmlns:a16="http://schemas.microsoft.com/office/drawing/2014/main" id="{AAEBF166-10AC-4884-848F-856CB38575A5}"/>
                </a:ext>
              </a:extLst>
            </p:cNvPr>
            <p:cNvSpPr txBox="1"/>
            <p:nvPr/>
          </p:nvSpPr>
          <p:spPr>
            <a:xfrm>
              <a:off x="7001183" y="3835138"/>
              <a:ext cx="1209753" cy="3949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Modern Data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Platform</a:t>
              </a:r>
              <a:endPara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endParaRPr>
            </a:p>
          </p:txBody>
        </p:sp>
        <p:sp>
          <p:nvSpPr>
            <p:cNvPr id="110" name="object 65">
              <a:extLst>
                <a:ext uri="{FF2B5EF4-FFF2-40B4-BE49-F238E27FC236}">
                  <a16:creationId xmlns:a16="http://schemas.microsoft.com/office/drawing/2014/main" id="{11DA2405-3AF6-4536-84EC-0D5DDEE8C07D}"/>
                </a:ext>
              </a:extLst>
            </p:cNvPr>
            <p:cNvSpPr/>
            <p:nvPr/>
          </p:nvSpPr>
          <p:spPr>
            <a:xfrm>
              <a:off x="6386589" y="3716740"/>
              <a:ext cx="614595" cy="61459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0067C10D-EB8D-4B29-BFEC-269F38E7503C}"/>
              </a:ext>
            </a:extLst>
          </p:cNvPr>
          <p:cNvGrpSpPr/>
          <p:nvPr/>
        </p:nvGrpSpPr>
        <p:grpSpPr>
          <a:xfrm>
            <a:off x="237205" y="3613997"/>
            <a:ext cx="822960" cy="452755"/>
            <a:chOff x="1260527" y="2605773"/>
            <a:chExt cx="822960" cy="452755"/>
          </a:xfrm>
          <a:solidFill>
            <a:schemeClr val="accent2"/>
          </a:solidFill>
        </p:grpSpPr>
        <p:sp>
          <p:nvSpPr>
            <p:cNvPr id="114" name="object 72">
              <a:extLst>
                <a:ext uri="{FF2B5EF4-FFF2-40B4-BE49-F238E27FC236}">
                  <a16:creationId xmlns:a16="http://schemas.microsoft.com/office/drawing/2014/main" id="{71F27E8B-7F60-4C45-8138-DA83A8F24C80}"/>
                </a:ext>
              </a:extLst>
            </p:cNvPr>
            <p:cNvSpPr/>
            <p:nvPr/>
          </p:nvSpPr>
          <p:spPr>
            <a:xfrm>
              <a:off x="1260527" y="2605773"/>
              <a:ext cx="822960" cy="452755"/>
            </a:xfrm>
            <a:custGeom>
              <a:avLst/>
              <a:gdLst/>
              <a:ahLst/>
              <a:cxnLst/>
              <a:rect l="l" t="t" r="r" b="b"/>
              <a:pathLst>
                <a:path w="822960" h="452754">
                  <a:moveTo>
                    <a:pt x="0" y="226314"/>
                  </a:moveTo>
                  <a:lnTo>
                    <a:pt x="113157" y="0"/>
                  </a:lnTo>
                  <a:lnTo>
                    <a:pt x="709802" y="0"/>
                  </a:lnTo>
                  <a:lnTo>
                    <a:pt x="822960" y="226314"/>
                  </a:lnTo>
                  <a:lnTo>
                    <a:pt x="709802" y="452628"/>
                  </a:lnTo>
                  <a:lnTo>
                    <a:pt x="113157" y="452628"/>
                  </a:lnTo>
                  <a:lnTo>
                    <a:pt x="0" y="226314"/>
                  </a:lnTo>
                  <a:close/>
                </a:path>
              </a:pathLst>
            </a:custGeom>
            <a:grpFill/>
            <a:ln w="27432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115" name="object 79">
              <a:extLst>
                <a:ext uri="{FF2B5EF4-FFF2-40B4-BE49-F238E27FC236}">
                  <a16:creationId xmlns:a16="http://schemas.microsoft.com/office/drawing/2014/main" id="{5025FABD-546E-4D39-A700-DEE8268E3DD6}"/>
                </a:ext>
              </a:extLst>
            </p:cNvPr>
            <p:cNvSpPr txBox="1"/>
            <p:nvPr/>
          </p:nvSpPr>
          <p:spPr>
            <a:xfrm>
              <a:off x="1353778" y="2694620"/>
              <a:ext cx="609638" cy="23019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0" tIns="14604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-4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A</a:t>
              </a:r>
              <a:r>
                <a:rPr kumimoji="0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D</a:t>
              </a:r>
              <a:r>
                <a:rPr kumimoji="0" sz="14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M</a:t>
              </a:r>
              <a:r>
                <a:rPr kumimoji="0" sz="1400" b="1" i="0" u="none" strike="noStrike" kern="1200" cap="none" spc="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2" charset="0"/>
                  <a:cs typeface="Arial"/>
                </a:rPr>
                <a:t>A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endParaRPr>
            </a:p>
          </p:txBody>
        </p:sp>
      </p:grpSp>
      <p:sp>
        <p:nvSpPr>
          <p:cNvPr id="222" name="object 9">
            <a:extLst>
              <a:ext uri="{FF2B5EF4-FFF2-40B4-BE49-F238E27FC236}">
                <a16:creationId xmlns:a16="http://schemas.microsoft.com/office/drawing/2014/main" id="{EEBF257D-A785-47DF-A0E3-0F49A9846567}"/>
              </a:ext>
            </a:extLst>
          </p:cNvPr>
          <p:cNvSpPr txBox="1"/>
          <p:nvPr/>
        </p:nvSpPr>
        <p:spPr>
          <a:xfrm>
            <a:off x="285777" y="4147401"/>
            <a:ext cx="758423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Today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9DC5BE-65BD-4927-BFBE-633D9B6A070E}"/>
              </a:ext>
            </a:extLst>
          </p:cNvPr>
          <p:cNvCxnSpPr>
            <a:cxnSpLocks/>
          </p:cNvCxnSpPr>
          <p:nvPr/>
        </p:nvCxnSpPr>
        <p:spPr>
          <a:xfrm>
            <a:off x="1931464" y="3165747"/>
            <a:ext cx="0" cy="71440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3C598F7D-9467-401F-896B-429AA7926F6B}"/>
              </a:ext>
            </a:extLst>
          </p:cNvPr>
          <p:cNvCxnSpPr>
            <a:cxnSpLocks/>
          </p:cNvCxnSpPr>
          <p:nvPr/>
        </p:nvCxnSpPr>
        <p:spPr>
          <a:xfrm flipV="1">
            <a:off x="4779900" y="3847510"/>
            <a:ext cx="0" cy="701681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9BFC32E0-94F4-462B-AF04-A26D2E910DF6}"/>
              </a:ext>
            </a:extLst>
          </p:cNvPr>
          <p:cNvCxnSpPr>
            <a:cxnSpLocks/>
          </p:cNvCxnSpPr>
          <p:nvPr/>
        </p:nvCxnSpPr>
        <p:spPr>
          <a:xfrm>
            <a:off x="7088843" y="3165747"/>
            <a:ext cx="0" cy="71440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581CC727-E98F-4B2F-8C37-03278A4BD06A}"/>
              </a:ext>
            </a:extLst>
          </p:cNvPr>
          <p:cNvCxnSpPr>
            <a:cxnSpLocks/>
          </p:cNvCxnSpPr>
          <p:nvPr/>
        </p:nvCxnSpPr>
        <p:spPr>
          <a:xfrm flipV="1">
            <a:off x="7088843" y="3847510"/>
            <a:ext cx="0" cy="701681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3290F6C7-B6FB-4846-8A55-D61D941779EA}"/>
              </a:ext>
            </a:extLst>
          </p:cNvPr>
          <p:cNvCxnSpPr>
            <a:cxnSpLocks/>
          </p:cNvCxnSpPr>
          <p:nvPr/>
        </p:nvCxnSpPr>
        <p:spPr>
          <a:xfrm>
            <a:off x="9455021" y="3165747"/>
            <a:ext cx="0" cy="714400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C0541036-58D6-4CB4-9F60-D7EC4728C00E}"/>
              </a:ext>
            </a:extLst>
          </p:cNvPr>
          <p:cNvCxnSpPr>
            <a:cxnSpLocks/>
          </p:cNvCxnSpPr>
          <p:nvPr/>
        </p:nvCxnSpPr>
        <p:spPr>
          <a:xfrm flipV="1">
            <a:off x="9449568" y="3847510"/>
            <a:ext cx="0" cy="701681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9959DBB-497E-4D9C-94A9-A1D58CCE3D53}"/>
              </a:ext>
            </a:extLst>
          </p:cNvPr>
          <p:cNvCxnSpPr>
            <a:cxnSpLocks/>
          </p:cNvCxnSpPr>
          <p:nvPr/>
        </p:nvCxnSpPr>
        <p:spPr>
          <a:xfrm flipV="1">
            <a:off x="11096896" y="3847511"/>
            <a:ext cx="0" cy="938484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object 5">
            <a:extLst>
              <a:ext uri="{FF2B5EF4-FFF2-40B4-BE49-F238E27FC236}">
                <a16:creationId xmlns:a16="http://schemas.microsoft.com/office/drawing/2014/main" id="{6CDCFE03-B2DE-4628-837A-9F344D7EFF7B}"/>
              </a:ext>
            </a:extLst>
          </p:cNvPr>
          <p:cNvSpPr/>
          <p:nvPr/>
        </p:nvSpPr>
        <p:spPr>
          <a:xfrm>
            <a:off x="1963735" y="3854377"/>
            <a:ext cx="865190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60" name="object 5">
            <a:extLst>
              <a:ext uri="{FF2B5EF4-FFF2-40B4-BE49-F238E27FC236}">
                <a16:creationId xmlns:a16="http://schemas.microsoft.com/office/drawing/2014/main" id="{0BDC373C-1E4A-4E46-BCEE-560F45F0D2FB}"/>
              </a:ext>
            </a:extLst>
          </p:cNvPr>
          <p:cNvSpPr/>
          <p:nvPr/>
        </p:nvSpPr>
        <p:spPr>
          <a:xfrm>
            <a:off x="2886052" y="3854377"/>
            <a:ext cx="1859412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61" name="object 5">
            <a:extLst>
              <a:ext uri="{FF2B5EF4-FFF2-40B4-BE49-F238E27FC236}">
                <a16:creationId xmlns:a16="http://schemas.microsoft.com/office/drawing/2014/main" id="{C8996105-C3D7-4BD3-B826-144FCCCFD40D}"/>
              </a:ext>
            </a:extLst>
          </p:cNvPr>
          <p:cNvSpPr/>
          <p:nvPr/>
        </p:nvSpPr>
        <p:spPr>
          <a:xfrm>
            <a:off x="4808807" y="3855186"/>
            <a:ext cx="2240555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62" name="object 5">
            <a:extLst>
              <a:ext uri="{FF2B5EF4-FFF2-40B4-BE49-F238E27FC236}">
                <a16:creationId xmlns:a16="http://schemas.microsoft.com/office/drawing/2014/main" id="{51DDE1DF-006C-45E0-9293-569B6C1FC06F}"/>
              </a:ext>
            </a:extLst>
          </p:cNvPr>
          <p:cNvSpPr/>
          <p:nvPr/>
        </p:nvSpPr>
        <p:spPr>
          <a:xfrm>
            <a:off x="7117749" y="3854369"/>
            <a:ext cx="2299549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63" name="object 5">
            <a:extLst>
              <a:ext uri="{FF2B5EF4-FFF2-40B4-BE49-F238E27FC236}">
                <a16:creationId xmlns:a16="http://schemas.microsoft.com/office/drawing/2014/main" id="{0B9418D2-420A-4F29-B73E-0ADD314201EA}"/>
              </a:ext>
            </a:extLst>
          </p:cNvPr>
          <p:cNvSpPr/>
          <p:nvPr/>
        </p:nvSpPr>
        <p:spPr>
          <a:xfrm>
            <a:off x="9478549" y="3854075"/>
            <a:ext cx="1583051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66" name="object 5">
            <a:extLst>
              <a:ext uri="{FF2B5EF4-FFF2-40B4-BE49-F238E27FC236}">
                <a16:creationId xmlns:a16="http://schemas.microsoft.com/office/drawing/2014/main" id="{FDA7C811-9B21-4984-B093-F7821B5FA759}"/>
              </a:ext>
            </a:extLst>
          </p:cNvPr>
          <p:cNvSpPr/>
          <p:nvPr/>
        </p:nvSpPr>
        <p:spPr>
          <a:xfrm>
            <a:off x="11134258" y="3854075"/>
            <a:ext cx="771965" cy="318135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69" name="object 5">
            <a:extLst>
              <a:ext uri="{FF2B5EF4-FFF2-40B4-BE49-F238E27FC236}">
                <a16:creationId xmlns:a16="http://schemas.microsoft.com/office/drawing/2014/main" id="{C084F3A5-3F43-4421-B7A2-7346028E2914}"/>
              </a:ext>
            </a:extLst>
          </p:cNvPr>
          <p:cNvSpPr/>
          <p:nvPr/>
        </p:nvSpPr>
        <p:spPr>
          <a:xfrm>
            <a:off x="1896193" y="3854354"/>
            <a:ext cx="68869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70" name="object 5">
            <a:extLst>
              <a:ext uri="{FF2B5EF4-FFF2-40B4-BE49-F238E27FC236}">
                <a16:creationId xmlns:a16="http://schemas.microsoft.com/office/drawing/2014/main" id="{D4CA4FBE-2856-4526-8458-F0B3F2149A37}"/>
              </a:ext>
            </a:extLst>
          </p:cNvPr>
          <p:cNvSpPr/>
          <p:nvPr/>
        </p:nvSpPr>
        <p:spPr>
          <a:xfrm>
            <a:off x="2826018" y="3854354"/>
            <a:ext cx="68869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71" name="object 5">
            <a:extLst>
              <a:ext uri="{FF2B5EF4-FFF2-40B4-BE49-F238E27FC236}">
                <a16:creationId xmlns:a16="http://schemas.microsoft.com/office/drawing/2014/main" id="{0AAB5039-687B-4DB6-A775-5EE5FDB8B693}"/>
              </a:ext>
            </a:extLst>
          </p:cNvPr>
          <p:cNvSpPr/>
          <p:nvPr/>
        </p:nvSpPr>
        <p:spPr>
          <a:xfrm>
            <a:off x="4745465" y="3854354"/>
            <a:ext cx="68869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72" name="object 5">
            <a:extLst>
              <a:ext uri="{FF2B5EF4-FFF2-40B4-BE49-F238E27FC236}">
                <a16:creationId xmlns:a16="http://schemas.microsoft.com/office/drawing/2014/main" id="{96E656E6-4344-4BF1-966B-75C67F250A1A}"/>
              </a:ext>
            </a:extLst>
          </p:cNvPr>
          <p:cNvSpPr/>
          <p:nvPr/>
        </p:nvSpPr>
        <p:spPr>
          <a:xfrm>
            <a:off x="7048956" y="3855803"/>
            <a:ext cx="68869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73" name="object 5">
            <a:extLst>
              <a:ext uri="{FF2B5EF4-FFF2-40B4-BE49-F238E27FC236}">
                <a16:creationId xmlns:a16="http://schemas.microsoft.com/office/drawing/2014/main" id="{73FBBE42-F0BC-4842-9F21-9EA63BAC081B}"/>
              </a:ext>
            </a:extLst>
          </p:cNvPr>
          <p:cNvSpPr/>
          <p:nvPr/>
        </p:nvSpPr>
        <p:spPr>
          <a:xfrm>
            <a:off x="9415133" y="3854354"/>
            <a:ext cx="68869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74" name="object 5">
            <a:extLst>
              <a:ext uri="{FF2B5EF4-FFF2-40B4-BE49-F238E27FC236}">
                <a16:creationId xmlns:a16="http://schemas.microsoft.com/office/drawing/2014/main" id="{0C3774FC-567D-42F3-A56E-D7CF26BC1E4D}"/>
              </a:ext>
            </a:extLst>
          </p:cNvPr>
          <p:cNvSpPr/>
          <p:nvPr/>
        </p:nvSpPr>
        <p:spPr>
          <a:xfrm>
            <a:off x="11063051" y="3854354"/>
            <a:ext cx="68869" cy="318136"/>
          </a:xfrm>
          <a:custGeom>
            <a:avLst/>
            <a:gdLst/>
            <a:ahLst/>
            <a:cxnLst/>
            <a:rect l="l" t="t" r="r" b="b"/>
            <a:pathLst>
              <a:path w="9984740">
                <a:moveTo>
                  <a:pt x="0" y="0"/>
                </a:moveTo>
                <a:lnTo>
                  <a:pt x="9984232" y="0"/>
                </a:lnTo>
              </a:path>
            </a:pathLst>
          </a:custGeom>
          <a:ln w="5715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69" name="object 15">
            <a:extLst>
              <a:ext uri="{FF2B5EF4-FFF2-40B4-BE49-F238E27FC236}">
                <a16:creationId xmlns:a16="http://schemas.microsoft.com/office/drawing/2014/main" id="{7893C9C9-801B-4C2A-87EC-1CDD525EC10F}"/>
              </a:ext>
            </a:extLst>
          </p:cNvPr>
          <p:cNvSpPr txBox="1"/>
          <p:nvPr/>
        </p:nvSpPr>
        <p:spPr>
          <a:xfrm>
            <a:off x="3385249" y="3032139"/>
            <a:ext cx="1529889" cy="58990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39725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Process Mining</a:t>
            </a:r>
          </a:p>
          <a:p>
            <a:pPr marL="339725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Process Intelligence</a:t>
            </a:r>
          </a:p>
          <a:p>
            <a:pPr marL="339725" marR="3048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Enterprise Architect  Designer</a:t>
            </a:r>
          </a:p>
        </p:txBody>
      </p:sp>
      <p:sp>
        <p:nvSpPr>
          <p:cNvPr id="70" name="object 38">
            <a:extLst>
              <a:ext uri="{FF2B5EF4-FFF2-40B4-BE49-F238E27FC236}">
                <a16:creationId xmlns:a16="http://schemas.microsoft.com/office/drawing/2014/main" id="{371B7A04-7CA5-4D87-BB79-B660F790E846}"/>
              </a:ext>
            </a:extLst>
          </p:cNvPr>
          <p:cNvSpPr txBox="1"/>
          <p:nvPr/>
        </p:nvSpPr>
        <p:spPr>
          <a:xfrm>
            <a:off x="9545562" y="3023901"/>
            <a:ext cx="1848379" cy="633507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Conversational AI</a:t>
            </a:r>
          </a:p>
          <a:p>
            <a:pPr marL="91440" marR="5080" lvl="0" indent="-9144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Robotic Processing</a:t>
            </a: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Automation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Leonardo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SAC Predictive</a:t>
            </a:r>
          </a:p>
        </p:txBody>
      </p:sp>
      <p:sp>
        <p:nvSpPr>
          <p:cNvPr id="71" name="object 69">
            <a:extLst>
              <a:ext uri="{FF2B5EF4-FFF2-40B4-BE49-F238E27FC236}">
                <a16:creationId xmlns:a16="http://schemas.microsoft.com/office/drawing/2014/main" id="{51E17921-5BF7-4C71-A8E4-7C4EF2F4CCB0}"/>
              </a:ext>
            </a:extLst>
          </p:cNvPr>
          <p:cNvSpPr txBox="1"/>
          <p:nvPr/>
        </p:nvSpPr>
        <p:spPr>
          <a:xfrm>
            <a:off x="5665220" y="2995620"/>
            <a:ext cx="1376885" cy="713016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S/4 HANA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Advanced Data Migration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Data Services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LaMa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(Landscape</a:t>
            </a:r>
          </a:p>
          <a:p>
            <a:pPr marL="91440" marR="41148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Management)</a:t>
            </a:r>
          </a:p>
        </p:txBody>
      </p:sp>
      <p:sp>
        <p:nvSpPr>
          <p:cNvPr id="72" name="object 75">
            <a:extLst>
              <a:ext uri="{FF2B5EF4-FFF2-40B4-BE49-F238E27FC236}">
                <a16:creationId xmlns:a16="http://schemas.microsoft.com/office/drawing/2014/main" id="{C5F0E388-6325-429B-A15D-01FDE4074D39}"/>
              </a:ext>
            </a:extLst>
          </p:cNvPr>
          <p:cNvSpPr txBox="1"/>
          <p:nvPr/>
        </p:nvSpPr>
        <p:spPr>
          <a:xfrm>
            <a:off x="564885" y="2967339"/>
            <a:ext cx="1557245" cy="589905"/>
          </a:xfrm>
          <a:prstGeom prst="rect">
            <a:avLst/>
          </a:prstGeom>
        </p:spPr>
        <p:txBody>
          <a:bodyPr vert="horz" wrap="square" lIns="0" tIns="96520" rIns="0" bIns="0" rtlCol="0" anchor="t">
            <a:spAutoFit/>
          </a:bodyPr>
          <a:lstStyle/>
          <a:p>
            <a:pPr marL="339725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Cloud</a:t>
            </a:r>
            <a:r>
              <a:rPr kumimoji="0" sz="8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Integration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cs typeface="Arial"/>
            </a:endParaRPr>
          </a:p>
          <a:p>
            <a:pPr marL="339725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ABAP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/</a:t>
            </a:r>
            <a:r>
              <a:rPr kumimoji="0" sz="8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Fiori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cs typeface="Arial"/>
            </a:endParaRPr>
          </a:p>
          <a:p>
            <a:pPr marL="339725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Workflow </a:t>
            </a:r>
            <a:r>
              <a:rPr kumimoji="0" sz="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/</a:t>
            </a:r>
            <a:r>
              <a:rPr kumimoji="0" sz="8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Business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</a:br>
            <a:r>
              <a:rPr kumimoji="0" sz="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Rules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lang="en-US" sz="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Management</a:t>
            </a:r>
            <a:endParaRPr kumimoji="0" lang="en-US" sz="800" b="1" i="0" u="none" strike="noStrike" kern="1200" cap="none" spc="-1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cs typeface="Arial"/>
            </a:endParaRPr>
          </a:p>
        </p:txBody>
      </p:sp>
      <p:sp>
        <p:nvSpPr>
          <p:cNvPr id="73" name="object 32">
            <a:extLst>
              <a:ext uri="{FF2B5EF4-FFF2-40B4-BE49-F238E27FC236}">
                <a16:creationId xmlns:a16="http://schemas.microsoft.com/office/drawing/2014/main" id="{56324971-245D-44E6-B8B4-673980C70BE3}"/>
              </a:ext>
            </a:extLst>
          </p:cNvPr>
          <p:cNvSpPr txBox="1"/>
          <p:nvPr/>
        </p:nvSpPr>
        <p:spPr>
          <a:xfrm>
            <a:off x="9519740" y="3921448"/>
            <a:ext cx="1577156" cy="630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Information Lifecycle</a:t>
            </a: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Management</a:t>
            </a:r>
          </a:p>
          <a:p>
            <a:pPr marL="91440" marR="172085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LaMa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(Landscape  Management)</a:t>
            </a:r>
          </a:p>
          <a:p>
            <a:pPr marL="91440" marR="123825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Active/Active Read  Enabled</a:t>
            </a:r>
          </a:p>
        </p:txBody>
      </p:sp>
      <p:sp>
        <p:nvSpPr>
          <p:cNvPr id="74" name="object 45">
            <a:extLst>
              <a:ext uri="{FF2B5EF4-FFF2-40B4-BE49-F238E27FC236}">
                <a16:creationId xmlns:a16="http://schemas.microsoft.com/office/drawing/2014/main" id="{3E0C6AD7-B32F-4438-954E-BAD6B0F292FA}"/>
              </a:ext>
            </a:extLst>
          </p:cNvPr>
          <p:cNvSpPr txBox="1"/>
          <p:nvPr/>
        </p:nvSpPr>
        <p:spPr>
          <a:xfrm>
            <a:off x="2964774" y="4001883"/>
            <a:ext cx="1830705" cy="588623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MDG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D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ata Services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Information Steward (IS)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IS Accelerator</a:t>
            </a:r>
          </a:p>
        </p:txBody>
      </p:sp>
      <p:sp>
        <p:nvSpPr>
          <p:cNvPr id="75" name="object 52">
            <a:extLst>
              <a:ext uri="{FF2B5EF4-FFF2-40B4-BE49-F238E27FC236}">
                <a16:creationId xmlns:a16="http://schemas.microsoft.com/office/drawing/2014/main" id="{39A74A6E-D9E2-480E-B9AA-7671C49CF4D4}"/>
              </a:ext>
            </a:extLst>
          </p:cNvPr>
          <p:cNvSpPr txBox="1"/>
          <p:nvPr/>
        </p:nvSpPr>
        <p:spPr>
          <a:xfrm>
            <a:off x="4863589" y="4044559"/>
            <a:ext cx="1913311" cy="50718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Information Lifecycle</a:t>
            </a: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Management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Near-line storage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Document Access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Extended Content</a:t>
            </a: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Management</a:t>
            </a:r>
          </a:p>
        </p:txBody>
      </p:sp>
      <p:sp>
        <p:nvSpPr>
          <p:cNvPr id="76" name="object 64">
            <a:extLst>
              <a:ext uri="{FF2B5EF4-FFF2-40B4-BE49-F238E27FC236}">
                <a16:creationId xmlns:a16="http://schemas.microsoft.com/office/drawing/2014/main" id="{6012D12D-2C35-49EC-918A-501EEE70D6AA}"/>
              </a:ext>
            </a:extLst>
          </p:cNvPr>
          <p:cNvSpPr txBox="1"/>
          <p:nvPr/>
        </p:nvSpPr>
        <p:spPr>
          <a:xfrm>
            <a:off x="7187996" y="3921448"/>
            <a:ext cx="2091369" cy="630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BW4/HANA – Mixed</a:t>
            </a: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Mode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HaaS</a:t>
            </a:r>
            <a:endParaRPr kumimoji="0" sz="800" b="0" i="0" u="none" strike="noStrike" kern="1200" cap="none" spc="1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cs typeface="Arial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Cloud Datawarehouse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HANA Cloud Services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77272"/>
              <a:buFont typeface="Arial" panose="020B0604020202020204" pitchFamily="34" charset="0"/>
              <a:buChar char="•"/>
              <a:tabLst>
                <a:tab pos="300355" algn="l"/>
                <a:tab pos="301625" algn="l"/>
              </a:tabLst>
              <a:defRPr/>
            </a:pP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Enterprise Information</a:t>
            </a:r>
            <a:r>
              <a:rPr kumimoji="0" lang="en-US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 </a:t>
            </a:r>
            <a:r>
              <a:rPr kumimoji="0" sz="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cs typeface="Arial"/>
              </a:rPr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196091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2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75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2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7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77" grpId="0" animBg="1"/>
      <p:bldP spid="107" grpId="0"/>
      <p:bldP spid="58" grpId="0" animBg="1"/>
      <p:bldP spid="60" grpId="0" animBg="1"/>
      <p:bldP spid="61" grpId="0" animBg="1"/>
      <p:bldP spid="62" grpId="0" animBg="1"/>
      <p:bldP spid="63" grpId="0" animBg="1"/>
      <p:bldP spid="66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6">
            <a:extLst>
              <a:ext uri="{FF2B5EF4-FFF2-40B4-BE49-F238E27FC236}">
                <a16:creationId xmlns:a16="http://schemas.microsoft.com/office/drawing/2014/main" id="{2923C82F-B937-1A0C-881F-2021B8474CC4}"/>
              </a:ext>
            </a:extLst>
          </p:cNvPr>
          <p:cNvGrpSpPr/>
          <p:nvPr/>
        </p:nvGrpSpPr>
        <p:grpSpPr>
          <a:xfrm>
            <a:off x="3846133" y="2484976"/>
            <a:ext cx="1262399" cy="1262399"/>
            <a:chOff x="0" y="0"/>
            <a:chExt cx="1365549" cy="1365549"/>
          </a:xfrm>
        </p:grpSpPr>
        <p:grpSp>
          <p:nvGrpSpPr>
            <p:cNvPr id="4" name="Group 67">
              <a:extLst>
                <a:ext uri="{FF2B5EF4-FFF2-40B4-BE49-F238E27FC236}">
                  <a16:creationId xmlns:a16="http://schemas.microsoft.com/office/drawing/2014/main" id="{14F0D44D-8D53-F8DF-438B-CBC55D7C3602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5CB21168-EE12-98E5-A684-72278FBB739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>
                  <a:alpha val="32941"/>
                </a:scheme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5" name="TextBox 69">
                <a:extLst>
                  <a:ext uri="{FF2B5EF4-FFF2-40B4-BE49-F238E27FC236}">
                    <a16:creationId xmlns:a16="http://schemas.microsoft.com/office/drawing/2014/main" id="{D01313C7-CD2E-A799-7FD7-4E37C8C9E41F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" name="Group 70">
              <a:extLst>
                <a:ext uri="{FF2B5EF4-FFF2-40B4-BE49-F238E27FC236}">
                  <a16:creationId xmlns:a16="http://schemas.microsoft.com/office/drawing/2014/main" id="{0CFC6821-3152-6D34-B6F9-844948C0A05A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0" name="Freeform 71">
                <a:extLst>
                  <a:ext uri="{FF2B5EF4-FFF2-40B4-BE49-F238E27FC236}">
                    <a16:creationId xmlns:a16="http://schemas.microsoft.com/office/drawing/2014/main" id="{9B188B0E-C487-69B6-D5C9-32F8CE48880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>
                  <a:alpha val="58824"/>
                </a:scheme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3" name="TextBox 72">
                <a:extLst>
                  <a:ext uri="{FF2B5EF4-FFF2-40B4-BE49-F238E27FC236}">
                    <a16:creationId xmlns:a16="http://schemas.microsoft.com/office/drawing/2014/main" id="{2A615B4B-DF04-147E-D383-06A79AD6DB54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6" name="Group 73">
              <a:extLst>
                <a:ext uri="{FF2B5EF4-FFF2-40B4-BE49-F238E27FC236}">
                  <a16:creationId xmlns:a16="http://schemas.microsoft.com/office/drawing/2014/main" id="{80F0D94B-5663-9435-FF99-B5F191DA990B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7" name="Freeform 74">
                <a:extLst>
                  <a:ext uri="{FF2B5EF4-FFF2-40B4-BE49-F238E27FC236}">
                    <a16:creationId xmlns:a16="http://schemas.microsoft.com/office/drawing/2014/main" id="{09F0C210-4F0B-02AD-13B7-54433B3613E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8" name="TextBox 75">
                <a:extLst>
                  <a:ext uri="{FF2B5EF4-FFF2-40B4-BE49-F238E27FC236}">
                    <a16:creationId xmlns:a16="http://schemas.microsoft.com/office/drawing/2014/main" id="{7AB21145-4D61-27B2-2F7E-DC4BF5DCC465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16" name="Group 66">
            <a:extLst>
              <a:ext uri="{FF2B5EF4-FFF2-40B4-BE49-F238E27FC236}">
                <a16:creationId xmlns:a16="http://schemas.microsoft.com/office/drawing/2014/main" id="{E4A9B269-6741-7C5F-F30C-37BE3F5D7C36}"/>
              </a:ext>
            </a:extLst>
          </p:cNvPr>
          <p:cNvGrpSpPr/>
          <p:nvPr/>
        </p:nvGrpSpPr>
        <p:grpSpPr>
          <a:xfrm>
            <a:off x="518748" y="2465415"/>
            <a:ext cx="1262399" cy="1262399"/>
            <a:chOff x="0" y="0"/>
            <a:chExt cx="1365549" cy="1365549"/>
          </a:xfrm>
        </p:grpSpPr>
        <p:grpSp>
          <p:nvGrpSpPr>
            <p:cNvPr id="17" name="Group 67">
              <a:extLst>
                <a:ext uri="{FF2B5EF4-FFF2-40B4-BE49-F238E27FC236}">
                  <a16:creationId xmlns:a16="http://schemas.microsoft.com/office/drawing/2014/main" id="{8806AF0A-F561-F8C5-92FA-2873A75D23B1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24" name="Freeform 68">
                <a:extLst>
                  <a:ext uri="{FF2B5EF4-FFF2-40B4-BE49-F238E27FC236}">
                    <a16:creationId xmlns:a16="http://schemas.microsoft.com/office/drawing/2014/main" id="{D0C8E3F7-A856-6E42-35C5-4C1538DB8B3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>
                  <a:alpha val="32941"/>
                </a:scheme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6" name="TextBox 69">
                <a:extLst>
                  <a:ext uri="{FF2B5EF4-FFF2-40B4-BE49-F238E27FC236}">
                    <a16:creationId xmlns:a16="http://schemas.microsoft.com/office/drawing/2014/main" id="{BE2ECF1E-AD9E-382F-96E9-B8BC05CB00BD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18" name="Group 70">
              <a:extLst>
                <a:ext uri="{FF2B5EF4-FFF2-40B4-BE49-F238E27FC236}">
                  <a16:creationId xmlns:a16="http://schemas.microsoft.com/office/drawing/2014/main" id="{1A931144-CE43-83EA-6EC7-EF1F488E3FBB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22" name="Freeform 71">
                <a:extLst>
                  <a:ext uri="{FF2B5EF4-FFF2-40B4-BE49-F238E27FC236}">
                    <a16:creationId xmlns:a16="http://schemas.microsoft.com/office/drawing/2014/main" id="{B60AAA2D-C77E-A5B2-94A1-68EF0884F1E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>
                  <a:alpha val="58824"/>
                </a:scheme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3" name="TextBox 72">
                <a:extLst>
                  <a:ext uri="{FF2B5EF4-FFF2-40B4-BE49-F238E27FC236}">
                    <a16:creationId xmlns:a16="http://schemas.microsoft.com/office/drawing/2014/main" id="{790CB475-384F-36F2-5229-344DCD447ABD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19" name="Group 73">
              <a:extLst>
                <a:ext uri="{FF2B5EF4-FFF2-40B4-BE49-F238E27FC236}">
                  <a16:creationId xmlns:a16="http://schemas.microsoft.com/office/drawing/2014/main" id="{9F44C838-27C0-2FEF-CD46-5AF2CB9BC608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20" name="Freeform 74">
                <a:extLst>
                  <a:ext uri="{FF2B5EF4-FFF2-40B4-BE49-F238E27FC236}">
                    <a16:creationId xmlns:a16="http://schemas.microsoft.com/office/drawing/2014/main" id="{4422A652-DD95-FC1B-174F-D92B027C50A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1" name="TextBox 75">
                <a:extLst>
                  <a:ext uri="{FF2B5EF4-FFF2-40B4-BE49-F238E27FC236}">
                    <a16:creationId xmlns:a16="http://schemas.microsoft.com/office/drawing/2014/main" id="{0D9C9FE0-24C7-85B5-CE80-8064C0CC627C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28" name="Group 66">
            <a:extLst>
              <a:ext uri="{FF2B5EF4-FFF2-40B4-BE49-F238E27FC236}">
                <a16:creationId xmlns:a16="http://schemas.microsoft.com/office/drawing/2014/main" id="{CC192812-C304-E92B-6A50-289CA3AB8A22}"/>
              </a:ext>
            </a:extLst>
          </p:cNvPr>
          <p:cNvGrpSpPr/>
          <p:nvPr/>
        </p:nvGrpSpPr>
        <p:grpSpPr>
          <a:xfrm>
            <a:off x="502073" y="4393775"/>
            <a:ext cx="1262399" cy="1262399"/>
            <a:chOff x="0" y="0"/>
            <a:chExt cx="1365549" cy="1365549"/>
          </a:xfrm>
        </p:grpSpPr>
        <p:grpSp>
          <p:nvGrpSpPr>
            <p:cNvPr id="30" name="Group 67">
              <a:extLst>
                <a:ext uri="{FF2B5EF4-FFF2-40B4-BE49-F238E27FC236}">
                  <a16:creationId xmlns:a16="http://schemas.microsoft.com/office/drawing/2014/main" id="{6BDF9A29-607C-D499-1549-455D255C72D3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47" name="Freeform 68">
                <a:extLst>
                  <a:ext uri="{FF2B5EF4-FFF2-40B4-BE49-F238E27FC236}">
                    <a16:creationId xmlns:a16="http://schemas.microsoft.com/office/drawing/2014/main" id="{2A6D26BF-6E0E-CB22-39C9-F7045A9EBC8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>
                  <a:alpha val="32941"/>
                </a:scheme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8" name="TextBox 69">
                <a:extLst>
                  <a:ext uri="{FF2B5EF4-FFF2-40B4-BE49-F238E27FC236}">
                    <a16:creationId xmlns:a16="http://schemas.microsoft.com/office/drawing/2014/main" id="{FB9A2CB5-0D9E-9EB9-E853-AF4878FE0067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34" name="Group 70">
              <a:extLst>
                <a:ext uri="{FF2B5EF4-FFF2-40B4-BE49-F238E27FC236}">
                  <a16:creationId xmlns:a16="http://schemas.microsoft.com/office/drawing/2014/main" id="{3031A0D1-ADCA-C0F0-5556-BA10A6E30ED9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41" name="Freeform 71">
                <a:extLst>
                  <a:ext uri="{FF2B5EF4-FFF2-40B4-BE49-F238E27FC236}">
                    <a16:creationId xmlns:a16="http://schemas.microsoft.com/office/drawing/2014/main" id="{3B7B10B9-2F9A-7F12-95CF-09D353B510E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>
                  <a:alpha val="58824"/>
                </a:scheme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6" name="TextBox 72">
                <a:extLst>
                  <a:ext uri="{FF2B5EF4-FFF2-40B4-BE49-F238E27FC236}">
                    <a16:creationId xmlns:a16="http://schemas.microsoft.com/office/drawing/2014/main" id="{89C6C1BB-3C1A-AD6F-DE06-798C9C00DD8F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36" name="Group 73">
              <a:extLst>
                <a:ext uri="{FF2B5EF4-FFF2-40B4-BE49-F238E27FC236}">
                  <a16:creationId xmlns:a16="http://schemas.microsoft.com/office/drawing/2014/main" id="{6B92CF5D-AFF8-E554-45B1-3278D864F404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39" name="Freeform 74">
                <a:extLst>
                  <a:ext uri="{FF2B5EF4-FFF2-40B4-BE49-F238E27FC236}">
                    <a16:creationId xmlns:a16="http://schemas.microsoft.com/office/drawing/2014/main" id="{DA684A1F-737F-8910-B2E2-D1EB8D65504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0" name="TextBox 75">
                <a:extLst>
                  <a:ext uri="{FF2B5EF4-FFF2-40B4-BE49-F238E27FC236}">
                    <a16:creationId xmlns:a16="http://schemas.microsoft.com/office/drawing/2014/main" id="{892EF952-F964-ACCA-6EE2-B503F359E947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49" name="Group 66">
            <a:extLst>
              <a:ext uri="{FF2B5EF4-FFF2-40B4-BE49-F238E27FC236}">
                <a16:creationId xmlns:a16="http://schemas.microsoft.com/office/drawing/2014/main" id="{0A39092A-7BA3-677E-F2E0-452FF3FC3671}"/>
              </a:ext>
            </a:extLst>
          </p:cNvPr>
          <p:cNvGrpSpPr/>
          <p:nvPr/>
        </p:nvGrpSpPr>
        <p:grpSpPr>
          <a:xfrm>
            <a:off x="3844876" y="4393775"/>
            <a:ext cx="1262399" cy="1262399"/>
            <a:chOff x="0" y="0"/>
            <a:chExt cx="1365549" cy="1365549"/>
          </a:xfrm>
        </p:grpSpPr>
        <p:grpSp>
          <p:nvGrpSpPr>
            <p:cNvPr id="50" name="Group 67">
              <a:extLst>
                <a:ext uri="{FF2B5EF4-FFF2-40B4-BE49-F238E27FC236}">
                  <a16:creationId xmlns:a16="http://schemas.microsoft.com/office/drawing/2014/main" id="{43E9EE82-255B-C5BF-7D9E-5FDCEF89D602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57" name="Freeform 68">
                <a:extLst>
                  <a:ext uri="{FF2B5EF4-FFF2-40B4-BE49-F238E27FC236}">
                    <a16:creationId xmlns:a16="http://schemas.microsoft.com/office/drawing/2014/main" id="{FCCD6F68-9B64-905C-2A17-2B99CFC41AF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>
                  <a:alpha val="32941"/>
                </a:scheme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8" name="TextBox 69">
                <a:extLst>
                  <a:ext uri="{FF2B5EF4-FFF2-40B4-BE49-F238E27FC236}">
                    <a16:creationId xmlns:a16="http://schemas.microsoft.com/office/drawing/2014/main" id="{0B690F1A-0D3E-5107-63D1-9D64777FD096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1" name="Group 70">
              <a:extLst>
                <a:ext uri="{FF2B5EF4-FFF2-40B4-BE49-F238E27FC236}">
                  <a16:creationId xmlns:a16="http://schemas.microsoft.com/office/drawing/2014/main" id="{3727C717-B8CF-2C48-27C5-7D24EBAABB37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55" name="Freeform 71">
                <a:extLst>
                  <a:ext uri="{FF2B5EF4-FFF2-40B4-BE49-F238E27FC236}">
                    <a16:creationId xmlns:a16="http://schemas.microsoft.com/office/drawing/2014/main" id="{9738D868-C845-1ED6-0D0C-0A00730E569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>
                  <a:alpha val="58824"/>
                </a:scheme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6" name="TextBox 72">
                <a:extLst>
                  <a:ext uri="{FF2B5EF4-FFF2-40B4-BE49-F238E27FC236}">
                    <a16:creationId xmlns:a16="http://schemas.microsoft.com/office/drawing/2014/main" id="{EE810811-E396-D9F3-F1C2-121CE1867137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2" name="Group 73">
              <a:extLst>
                <a:ext uri="{FF2B5EF4-FFF2-40B4-BE49-F238E27FC236}">
                  <a16:creationId xmlns:a16="http://schemas.microsoft.com/office/drawing/2014/main" id="{2A85E49F-731C-FA6D-EBB6-9C05B1682247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53" name="Freeform 74">
                <a:extLst>
                  <a:ext uri="{FF2B5EF4-FFF2-40B4-BE49-F238E27FC236}">
                    <a16:creationId xmlns:a16="http://schemas.microsoft.com/office/drawing/2014/main" id="{47B5060D-CCFD-F1C7-1D57-0BF991277C8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4" name="TextBox 75">
                <a:extLst>
                  <a:ext uri="{FF2B5EF4-FFF2-40B4-BE49-F238E27FC236}">
                    <a16:creationId xmlns:a16="http://schemas.microsoft.com/office/drawing/2014/main" id="{7030E9BB-3908-A1CD-4F2C-5A2FBC2DE754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71B336-D66D-4C65-A324-F654138666D7}"/>
              </a:ext>
            </a:extLst>
          </p:cNvPr>
          <p:cNvGrpSpPr/>
          <p:nvPr/>
        </p:nvGrpSpPr>
        <p:grpSpPr>
          <a:xfrm>
            <a:off x="7327224" y="1515549"/>
            <a:ext cx="4774443" cy="4774443"/>
            <a:chOff x="7388044" y="1047750"/>
            <a:chExt cx="4762500" cy="4762500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876E51A-F055-4F0D-A815-10078D1943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88044" y="1047750"/>
              <a:ext cx="4762500" cy="476250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1888BEDD-930C-47B3-AC8D-5925A1574C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88044" y="1047750"/>
              <a:ext cx="4762500" cy="4762500"/>
            </a:xfrm>
            <a:prstGeom prst="rect">
              <a:avLst/>
            </a:prstGeom>
          </p:spPr>
        </p:pic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E8DBE0-3E3C-4AD6-878F-8E84DD53CC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3"/>
                </a:solidFill>
              </a:rPr>
              <a:t>Triggers to Data Migration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97C4502-7E83-4C61-B04F-9CBE6A239B48}"/>
              </a:ext>
            </a:extLst>
          </p:cNvPr>
          <p:cNvSpPr/>
          <p:nvPr/>
        </p:nvSpPr>
        <p:spPr>
          <a:xfrm>
            <a:off x="1871745" y="2728179"/>
            <a:ext cx="1827195" cy="775173"/>
          </a:xfrm>
          <a:custGeom>
            <a:avLst/>
            <a:gdLst>
              <a:gd name="connsiteX0" fmla="*/ 0 w 1827195"/>
              <a:gd name="connsiteY0" fmla="*/ 0 h 775173"/>
              <a:gd name="connsiteX1" fmla="*/ 1827195 w 1827195"/>
              <a:gd name="connsiteY1" fmla="*/ 0 h 775173"/>
              <a:gd name="connsiteX2" fmla="*/ 1827195 w 1827195"/>
              <a:gd name="connsiteY2" fmla="*/ 775173 h 775173"/>
              <a:gd name="connsiteX3" fmla="*/ 0 w 1827195"/>
              <a:gd name="connsiteY3" fmla="*/ 775173 h 775173"/>
              <a:gd name="connsiteX4" fmla="*/ 0 w 1827195"/>
              <a:gd name="connsiteY4" fmla="*/ 0 h 77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195" h="775173">
                <a:moveTo>
                  <a:pt x="0" y="0"/>
                </a:moveTo>
                <a:lnTo>
                  <a:pt x="1827195" y="0"/>
                </a:lnTo>
                <a:lnTo>
                  <a:pt x="1827195" y="775173"/>
                </a:lnTo>
                <a:lnTo>
                  <a:pt x="0" y="7751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Helvetica" pitchFamily="2" charset="0"/>
              </a:rPr>
              <a:t>Greenfield Implementation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35A73A1-80D7-4D3E-B325-511DACA0A997}"/>
              </a:ext>
            </a:extLst>
          </p:cNvPr>
          <p:cNvSpPr/>
          <p:nvPr/>
        </p:nvSpPr>
        <p:spPr>
          <a:xfrm>
            <a:off x="5314907" y="2728179"/>
            <a:ext cx="1827195" cy="775173"/>
          </a:xfrm>
          <a:custGeom>
            <a:avLst/>
            <a:gdLst>
              <a:gd name="connsiteX0" fmla="*/ 0 w 1827195"/>
              <a:gd name="connsiteY0" fmla="*/ 0 h 775173"/>
              <a:gd name="connsiteX1" fmla="*/ 1827195 w 1827195"/>
              <a:gd name="connsiteY1" fmla="*/ 0 h 775173"/>
              <a:gd name="connsiteX2" fmla="*/ 1827195 w 1827195"/>
              <a:gd name="connsiteY2" fmla="*/ 775173 h 775173"/>
              <a:gd name="connsiteX3" fmla="*/ 0 w 1827195"/>
              <a:gd name="connsiteY3" fmla="*/ 775173 h 775173"/>
              <a:gd name="connsiteX4" fmla="*/ 0 w 1827195"/>
              <a:gd name="connsiteY4" fmla="*/ 0 h 77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195" h="775173">
                <a:moveTo>
                  <a:pt x="0" y="0"/>
                </a:moveTo>
                <a:lnTo>
                  <a:pt x="1827195" y="0"/>
                </a:lnTo>
                <a:lnTo>
                  <a:pt x="1827195" y="775173"/>
                </a:lnTo>
                <a:lnTo>
                  <a:pt x="0" y="7751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Helvetica" pitchFamily="2" charset="0"/>
              </a:rPr>
              <a:t>Brownfield Upgrade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39C6B54-BA61-4C3F-822C-BBA3A5E66144}"/>
              </a:ext>
            </a:extLst>
          </p:cNvPr>
          <p:cNvSpPr/>
          <p:nvPr/>
        </p:nvSpPr>
        <p:spPr>
          <a:xfrm>
            <a:off x="1861297" y="4685003"/>
            <a:ext cx="1827195" cy="775173"/>
          </a:xfrm>
          <a:custGeom>
            <a:avLst/>
            <a:gdLst>
              <a:gd name="connsiteX0" fmla="*/ 0 w 1827195"/>
              <a:gd name="connsiteY0" fmla="*/ 0 h 775173"/>
              <a:gd name="connsiteX1" fmla="*/ 1827195 w 1827195"/>
              <a:gd name="connsiteY1" fmla="*/ 0 h 775173"/>
              <a:gd name="connsiteX2" fmla="*/ 1827195 w 1827195"/>
              <a:gd name="connsiteY2" fmla="*/ 775173 h 775173"/>
              <a:gd name="connsiteX3" fmla="*/ 0 w 1827195"/>
              <a:gd name="connsiteY3" fmla="*/ 775173 h 775173"/>
              <a:gd name="connsiteX4" fmla="*/ 0 w 1827195"/>
              <a:gd name="connsiteY4" fmla="*/ 0 h 77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195" h="775173">
                <a:moveTo>
                  <a:pt x="0" y="0"/>
                </a:moveTo>
                <a:lnTo>
                  <a:pt x="1827195" y="0"/>
                </a:lnTo>
                <a:lnTo>
                  <a:pt x="1827195" y="775173"/>
                </a:lnTo>
                <a:lnTo>
                  <a:pt x="0" y="7751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Helvetica" pitchFamily="2" charset="0"/>
              </a:rPr>
              <a:t>Mergers &amp; Acquisition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DEC5437-70CF-426F-BE50-C32E2C6F40D5}"/>
              </a:ext>
            </a:extLst>
          </p:cNvPr>
          <p:cNvSpPr/>
          <p:nvPr/>
        </p:nvSpPr>
        <p:spPr>
          <a:xfrm>
            <a:off x="5333197" y="4695969"/>
            <a:ext cx="1827195" cy="775173"/>
          </a:xfrm>
          <a:custGeom>
            <a:avLst/>
            <a:gdLst>
              <a:gd name="connsiteX0" fmla="*/ 0 w 1827195"/>
              <a:gd name="connsiteY0" fmla="*/ 0 h 775173"/>
              <a:gd name="connsiteX1" fmla="*/ 1827195 w 1827195"/>
              <a:gd name="connsiteY1" fmla="*/ 0 h 775173"/>
              <a:gd name="connsiteX2" fmla="*/ 1827195 w 1827195"/>
              <a:gd name="connsiteY2" fmla="*/ 775173 h 775173"/>
              <a:gd name="connsiteX3" fmla="*/ 0 w 1827195"/>
              <a:gd name="connsiteY3" fmla="*/ 775173 h 775173"/>
              <a:gd name="connsiteX4" fmla="*/ 0 w 1827195"/>
              <a:gd name="connsiteY4" fmla="*/ 0 h 77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195" h="775173">
                <a:moveTo>
                  <a:pt x="0" y="0"/>
                </a:moveTo>
                <a:lnTo>
                  <a:pt x="1827195" y="0"/>
                </a:lnTo>
                <a:lnTo>
                  <a:pt x="1827195" y="775173"/>
                </a:lnTo>
                <a:lnTo>
                  <a:pt x="0" y="7751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Helvetica" pitchFamily="2" charset="0"/>
              </a:rPr>
              <a:t>Cloud Migrations</a:t>
            </a:r>
          </a:p>
        </p:txBody>
      </p:sp>
      <p:pic>
        <p:nvPicPr>
          <p:cNvPr id="60" name="Graphic 59" descr="Cloud with solid fill">
            <a:extLst>
              <a:ext uri="{FF2B5EF4-FFF2-40B4-BE49-F238E27FC236}">
                <a16:creationId xmlns:a16="http://schemas.microsoft.com/office/drawing/2014/main" id="{B8BBF6C6-F790-1AAB-A5AE-2B288E2105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27751" y="4647592"/>
            <a:ext cx="696648" cy="696648"/>
          </a:xfrm>
          <a:prstGeom prst="rect">
            <a:avLst/>
          </a:prstGeom>
        </p:spPr>
      </p:pic>
      <p:pic>
        <p:nvPicPr>
          <p:cNvPr id="62" name="Graphic 61" descr="Handshake with solid fill">
            <a:extLst>
              <a:ext uri="{FF2B5EF4-FFF2-40B4-BE49-F238E27FC236}">
                <a16:creationId xmlns:a16="http://schemas.microsoft.com/office/drawing/2014/main" id="{E71BA574-F2FD-082E-0303-03E106FE6E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8956" y="4682111"/>
            <a:ext cx="775173" cy="775173"/>
          </a:xfrm>
          <a:prstGeom prst="rect">
            <a:avLst/>
          </a:prstGeom>
        </p:spPr>
      </p:pic>
      <p:pic>
        <p:nvPicPr>
          <p:cNvPr id="64" name="Graphic 63" descr="Upstairs with solid fill">
            <a:extLst>
              <a:ext uri="{FF2B5EF4-FFF2-40B4-BE49-F238E27FC236}">
                <a16:creationId xmlns:a16="http://schemas.microsoft.com/office/drawing/2014/main" id="{EEC3907B-2FE9-15A6-C405-EBD8F047AB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4146" y="2754516"/>
            <a:ext cx="674484" cy="674484"/>
          </a:xfrm>
          <a:prstGeom prst="rect">
            <a:avLst/>
          </a:prstGeom>
        </p:spPr>
      </p:pic>
      <p:pic>
        <p:nvPicPr>
          <p:cNvPr id="66" name="Graphic 65" descr="Inbox Check with solid fill">
            <a:extLst>
              <a:ext uri="{FF2B5EF4-FFF2-40B4-BE49-F238E27FC236}">
                <a16:creationId xmlns:a16="http://schemas.microsoft.com/office/drawing/2014/main" id="{B51B730C-CB3E-63FC-DE46-E41BEF01BB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8636" y="2729190"/>
            <a:ext cx="685207" cy="68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75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E8DBE0-3E3C-4AD6-878F-8E84DD53CC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1" y="548641"/>
            <a:ext cx="8994617" cy="54268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3"/>
                </a:solidFill>
              </a:rPr>
              <a:t>The Migration Journey Has Two Paths</a:t>
            </a:r>
            <a:endParaRPr lang="en-US" sz="5400" b="1" dirty="0">
              <a:solidFill>
                <a:schemeClr val="accent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8FBB15-A2EE-4097-9080-233A716C62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055" y="2664938"/>
            <a:ext cx="435478" cy="69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55C1D6-5AF4-4FE7-ACB5-1237F339E2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07144" y="2651372"/>
            <a:ext cx="443947" cy="7111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A close up of a road&#10;&#10;Description automatically generated">
            <a:extLst>
              <a:ext uri="{FF2B5EF4-FFF2-40B4-BE49-F238E27FC236}">
                <a16:creationId xmlns:a16="http://schemas.microsoft.com/office/drawing/2014/main" id="{4A919237-E0C5-4CAE-AAAC-924E69593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6" y="3570985"/>
            <a:ext cx="4608158" cy="2533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FBF84B-D0EE-4BB6-9545-E9BA7798B8D6}"/>
              </a:ext>
            </a:extLst>
          </p:cNvPr>
          <p:cNvSpPr/>
          <p:nvPr/>
        </p:nvSpPr>
        <p:spPr>
          <a:xfrm>
            <a:off x="784860" y="2124190"/>
            <a:ext cx="1947791" cy="464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" panose="02000505000000020004" pitchFamily="2" charset="0"/>
                <a:ea typeface="Calibri" panose="020F0502020204030204" pitchFamily="34" charset="0"/>
                <a:cs typeface="Mongolian Baiti" panose="03000500000000000000" pitchFamily="66" charset="0"/>
              </a:rPr>
              <a:t>Greenfield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tserrat" panose="02000505000000020004" pitchFamily="2" charset="0"/>
              <a:ea typeface="Calibri" panose="020F0502020204030204" pitchFamily="34" charset="0"/>
              <a:cs typeface="Mongolian Baiti" panose="03000500000000000000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D801E6-125C-4230-871A-DEC629849754}"/>
              </a:ext>
            </a:extLst>
          </p:cNvPr>
          <p:cNvSpPr/>
          <p:nvPr/>
        </p:nvSpPr>
        <p:spPr>
          <a:xfrm>
            <a:off x="2793631" y="2132035"/>
            <a:ext cx="2062543" cy="464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Montserrat" panose="0200050500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Brownfield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996633"/>
              </a:solidFill>
              <a:effectLst/>
              <a:uLnTx/>
              <a:uFillTx/>
              <a:latin typeface="Montserrat" panose="0200050500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B6984D4-0363-4D5C-A841-18C65B5CDD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0" t="7078" r="35952" b="60361"/>
          <a:stretch/>
        </p:blipFill>
        <p:spPr>
          <a:xfrm>
            <a:off x="6611260" y="2940669"/>
            <a:ext cx="5316315" cy="1242525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CB845B-FF92-49F6-84EC-E41923B164B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1" t="38992" r="34685" b="30436"/>
          <a:stretch/>
        </p:blipFill>
        <p:spPr>
          <a:xfrm>
            <a:off x="6554045" y="4938814"/>
            <a:ext cx="5637955" cy="1242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7FE770-2E96-40ED-815C-F6CD5DC74B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551" y="3254342"/>
            <a:ext cx="579851" cy="92885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51C123B-82CA-43F0-91B5-AC2B5FEBACD8}"/>
              </a:ext>
            </a:extLst>
          </p:cNvPr>
          <p:cNvSpPr/>
          <p:nvPr/>
        </p:nvSpPr>
        <p:spPr>
          <a:xfrm>
            <a:off x="5881432" y="2448701"/>
            <a:ext cx="1544344" cy="371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tserrat" panose="0200050500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Greenfield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tserrat" panose="0200050500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66A43D-FAB0-4423-8117-BAD1BD1D0490}"/>
              </a:ext>
            </a:extLst>
          </p:cNvPr>
          <p:cNvSpPr/>
          <p:nvPr/>
        </p:nvSpPr>
        <p:spPr>
          <a:xfrm>
            <a:off x="5881432" y="4607056"/>
            <a:ext cx="1544343" cy="371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Montserrat" panose="0200050500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Brownfield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996633"/>
              </a:solidFill>
              <a:effectLst/>
              <a:uLnTx/>
              <a:uFillTx/>
              <a:latin typeface="Montserrat" panose="0200050500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459EB1-E077-486A-88D2-64091D134967}"/>
              </a:ext>
            </a:extLst>
          </p:cNvPr>
          <p:cNvCxnSpPr>
            <a:cxnSpLocks/>
          </p:cNvCxnSpPr>
          <p:nvPr/>
        </p:nvCxnSpPr>
        <p:spPr>
          <a:xfrm>
            <a:off x="5492819" y="1792568"/>
            <a:ext cx="0" cy="45838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F87287D-DBFB-4050-891D-593647EE164D}"/>
              </a:ext>
            </a:extLst>
          </p:cNvPr>
          <p:cNvSpPr txBox="1"/>
          <p:nvPr/>
        </p:nvSpPr>
        <p:spPr>
          <a:xfrm>
            <a:off x="889611" y="1145853"/>
            <a:ext cx="7117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Both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paths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 present strategic concerns that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require solving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53B4FF-10D7-4C0A-BB7A-FAF12449FC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6556" y="5219287"/>
            <a:ext cx="579845" cy="92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31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274C3DE-6316-8481-2D1D-EA6F752B8B54}"/>
              </a:ext>
            </a:extLst>
          </p:cNvPr>
          <p:cNvSpPr/>
          <p:nvPr/>
        </p:nvSpPr>
        <p:spPr>
          <a:xfrm>
            <a:off x="810433" y="3018275"/>
            <a:ext cx="4514486" cy="3251411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5C082C9-63B5-A811-F6FA-675396BB6CBB}"/>
              </a:ext>
            </a:extLst>
          </p:cNvPr>
          <p:cNvSpPr/>
          <p:nvPr/>
        </p:nvSpPr>
        <p:spPr>
          <a:xfrm>
            <a:off x="7340204" y="3071596"/>
            <a:ext cx="2966041" cy="3251411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418F2BF2-937A-0BF5-1046-866CC210C270}"/>
              </a:ext>
            </a:extLst>
          </p:cNvPr>
          <p:cNvSpPr txBox="1">
            <a:spLocks/>
          </p:cNvSpPr>
          <p:nvPr/>
        </p:nvSpPr>
        <p:spPr>
          <a:xfrm>
            <a:off x="889611" y="548641"/>
            <a:ext cx="8994617" cy="542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chemeClr val="accent3"/>
                </a:solidFill>
              </a:rPr>
              <a:t>The Migration Journey Has Two Paths</a:t>
            </a:r>
            <a:endParaRPr lang="en-US" sz="5400" dirty="0">
              <a:solidFill>
                <a:schemeClr val="accent3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FBFF6-E9A3-BE0A-DF77-543FFC055DBC}"/>
              </a:ext>
            </a:extLst>
          </p:cNvPr>
          <p:cNvSpPr txBox="1"/>
          <p:nvPr/>
        </p:nvSpPr>
        <p:spPr>
          <a:xfrm>
            <a:off x="889611" y="1145853"/>
            <a:ext cx="7117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Both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paths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 present strategic concerns that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require solving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479E31-196C-DF77-064C-E709D96F8C27}"/>
              </a:ext>
            </a:extLst>
          </p:cNvPr>
          <p:cNvSpPr txBox="1"/>
          <p:nvPr/>
        </p:nvSpPr>
        <p:spPr>
          <a:xfrm>
            <a:off x="2069910" y="2172618"/>
            <a:ext cx="2192679" cy="36933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" pitchFamily="2" charset="0"/>
              </a:rPr>
              <a:t>Greenfield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B3C5CB-65E0-8375-F065-9F4A3F7C7237}"/>
              </a:ext>
            </a:extLst>
          </p:cNvPr>
          <p:cNvSpPr txBox="1"/>
          <p:nvPr/>
        </p:nvSpPr>
        <p:spPr>
          <a:xfrm>
            <a:off x="7714592" y="2172618"/>
            <a:ext cx="2192679" cy="369332"/>
          </a:xfrm>
          <a:prstGeom prst="rect">
            <a:avLst/>
          </a:prstGeom>
          <a:solidFill>
            <a:srgbClr val="73512D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Helvetica" pitchFamily="2" charset="0"/>
              </a:rPr>
              <a:t>Brownfield</a:t>
            </a:r>
          </a:p>
        </p:txBody>
      </p:sp>
      <p:pic>
        <p:nvPicPr>
          <p:cNvPr id="11" name="Graphic 10" descr="Cloud with solid fill">
            <a:extLst>
              <a:ext uri="{FF2B5EF4-FFF2-40B4-BE49-F238E27FC236}">
                <a16:creationId xmlns:a16="http://schemas.microsoft.com/office/drawing/2014/main" id="{E69E27CF-F880-B2E4-8D54-DDA04CEDA8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6293" b="22653"/>
          <a:stretch/>
        </p:blipFill>
        <p:spPr>
          <a:xfrm>
            <a:off x="3166249" y="4855861"/>
            <a:ext cx="1673313" cy="906265"/>
          </a:xfrm>
          <a:prstGeom prst="rect">
            <a:avLst/>
          </a:prstGeom>
        </p:spPr>
      </p:pic>
      <p:sp>
        <p:nvSpPr>
          <p:cNvPr id="12" name="Off-page Connector 11">
            <a:extLst>
              <a:ext uri="{FF2B5EF4-FFF2-40B4-BE49-F238E27FC236}">
                <a16:creationId xmlns:a16="http://schemas.microsoft.com/office/drawing/2014/main" id="{C387CA99-6933-9012-0DD4-FE78DAF2B38A}"/>
              </a:ext>
            </a:extLst>
          </p:cNvPr>
          <p:cNvSpPr/>
          <p:nvPr/>
        </p:nvSpPr>
        <p:spPr>
          <a:xfrm rot="10800000">
            <a:off x="1530789" y="4940134"/>
            <a:ext cx="1484379" cy="737718"/>
          </a:xfrm>
          <a:prstGeom prst="flowChartOffpageConnector">
            <a:avLst/>
          </a:prstGeom>
          <a:solidFill>
            <a:schemeClr val="accent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CF3A14-7079-9779-A1D8-0478CFA20DB9}"/>
              </a:ext>
            </a:extLst>
          </p:cNvPr>
          <p:cNvSpPr txBox="1"/>
          <p:nvPr/>
        </p:nvSpPr>
        <p:spPr>
          <a:xfrm>
            <a:off x="1907800" y="2626224"/>
            <a:ext cx="25168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New Implementation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B56CCF-B9A2-446F-6068-2D122F3FC338}"/>
              </a:ext>
            </a:extLst>
          </p:cNvPr>
          <p:cNvSpPr txBox="1"/>
          <p:nvPr/>
        </p:nvSpPr>
        <p:spPr>
          <a:xfrm>
            <a:off x="7552482" y="2603534"/>
            <a:ext cx="25168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System Conversion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3F96BE-0C51-7186-2EE8-B875DE8B8FD6}"/>
              </a:ext>
            </a:extLst>
          </p:cNvPr>
          <p:cNvSpPr txBox="1"/>
          <p:nvPr/>
        </p:nvSpPr>
        <p:spPr>
          <a:xfrm>
            <a:off x="1508825" y="5139242"/>
            <a:ext cx="15784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3"/>
                </a:solidFill>
                <a:latin typeface="Helvetica" pitchFamily="2" charset="0"/>
              </a:rPr>
              <a:t>SAP S/4HANA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accent3"/>
                </a:solidFill>
                <a:latin typeface="Helvetica" pitchFamily="2" charset="0"/>
              </a:rPr>
              <a:t>On-premise Edition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1BF2EF-E612-F408-AEA6-E93673FCF5CC}"/>
              </a:ext>
            </a:extLst>
          </p:cNvPr>
          <p:cNvSpPr txBox="1"/>
          <p:nvPr/>
        </p:nvSpPr>
        <p:spPr>
          <a:xfrm>
            <a:off x="3187774" y="5258324"/>
            <a:ext cx="15784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3"/>
                </a:solidFill>
                <a:latin typeface="Helvetica" pitchFamily="2" charset="0"/>
              </a:rPr>
              <a:t>SAP S/4HANA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accent3"/>
                </a:solidFill>
                <a:latin typeface="Helvetica" pitchFamily="2" charset="0"/>
              </a:rPr>
              <a:t>Cloud Edition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</a:endParaRPr>
          </a:p>
        </p:txBody>
      </p:sp>
      <p:pic>
        <p:nvPicPr>
          <p:cNvPr id="18" name="Graphic 17" descr="Server with solid fill">
            <a:extLst>
              <a:ext uri="{FF2B5EF4-FFF2-40B4-BE49-F238E27FC236}">
                <a16:creationId xmlns:a16="http://schemas.microsoft.com/office/drawing/2014/main" id="{C61A4D0E-48B2-39B4-C4C1-3D8C895ED4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8825" y="3323617"/>
            <a:ext cx="537755" cy="537755"/>
          </a:xfrm>
          <a:prstGeom prst="rect">
            <a:avLst/>
          </a:prstGeom>
        </p:spPr>
      </p:pic>
      <p:pic>
        <p:nvPicPr>
          <p:cNvPr id="19" name="Graphic 18" descr="Server with solid fill">
            <a:extLst>
              <a:ext uri="{FF2B5EF4-FFF2-40B4-BE49-F238E27FC236}">
                <a16:creationId xmlns:a16="http://schemas.microsoft.com/office/drawing/2014/main" id="{FDB0406C-1BAA-3AF0-A521-4402A71F27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26424" y="3323617"/>
            <a:ext cx="537755" cy="5377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86E7CAD-BAC6-4909-0127-D9B9037397C4}"/>
              </a:ext>
            </a:extLst>
          </p:cNvPr>
          <p:cNvSpPr txBox="1"/>
          <p:nvPr/>
        </p:nvSpPr>
        <p:spPr>
          <a:xfrm>
            <a:off x="2096549" y="3330884"/>
            <a:ext cx="9186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ERP System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463264-2648-A3F9-CE6A-DD7B9416BDCD}"/>
              </a:ext>
            </a:extLst>
          </p:cNvPr>
          <p:cNvSpPr txBox="1"/>
          <p:nvPr/>
        </p:nvSpPr>
        <p:spPr>
          <a:xfrm>
            <a:off x="3899153" y="3330884"/>
            <a:ext cx="1064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Non-SAP System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22" name="Off-page Connector 21">
            <a:extLst>
              <a:ext uri="{FF2B5EF4-FFF2-40B4-BE49-F238E27FC236}">
                <a16:creationId xmlns:a16="http://schemas.microsoft.com/office/drawing/2014/main" id="{3819B2CB-C482-0A8B-58A8-889663CD64D6}"/>
              </a:ext>
            </a:extLst>
          </p:cNvPr>
          <p:cNvSpPr/>
          <p:nvPr/>
        </p:nvSpPr>
        <p:spPr>
          <a:xfrm rot="10800000">
            <a:off x="8091714" y="5055641"/>
            <a:ext cx="1484379" cy="737718"/>
          </a:xfrm>
          <a:prstGeom prst="flowChartOffpageConnector">
            <a:avLst/>
          </a:prstGeom>
          <a:solidFill>
            <a:schemeClr val="accent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E5848F-9929-B5D1-CEBE-069CCA853584}"/>
              </a:ext>
            </a:extLst>
          </p:cNvPr>
          <p:cNvSpPr txBox="1"/>
          <p:nvPr/>
        </p:nvSpPr>
        <p:spPr>
          <a:xfrm>
            <a:off x="8069750" y="5254749"/>
            <a:ext cx="15784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3"/>
                </a:solidFill>
                <a:latin typeface="Helvetica" pitchFamily="2" charset="0"/>
              </a:rPr>
              <a:t>SAP S/4HANA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accent3"/>
                </a:solidFill>
                <a:latin typeface="Helvetica" pitchFamily="2" charset="0"/>
              </a:rPr>
              <a:t>On-premise Edition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</a:endParaRPr>
          </a:p>
        </p:txBody>
      </p:sp>
      <p:pic>
        <p:nvPicPr>
          <p:cNvPr id="24" name="Graphic 23" descr="Server with solid fill">
            <a:extLst>
              <a:ext uri="{FF2B5EF4-FFF2-40B4-BE49-F238E27FC236}">
                <a16:creationId xmlns:a16="http://schemas.microsoft.com/office/drawing/2014/main" id="{CB92F899-38B8-9FDF-9217-62F95695BC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9750" y="3307490"/>
            <a:ext cx="537755" cy="53775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976D4B5-004C-3CAB-E1F8-7433CC196FED}"/>
              </a:ext>
            </a:extLst>
          </p:cNvPr>
          <p:cNvSpPr txBox="1"/>
          <p:nvPr/>
        </p:nvSpPr>
        <p:spPr>
          <a:xfrm>
            <a:off x="8657474" y="3314757"/>
            <a:ext cx="9186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ERP System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81DB627F-A071-EB5B-ACF4-0992847D9A03}"/>
              </a:ext>
            </a:extLst>
          </p:cNvPr>
          <p:cNvSpPr/>
          <p:nvPr/>
        </p:nvSpPr>
        <p:spPr>
          <a:xfrm>
            <a:off x="2937187" y="4159293"/>
            <a:ext cx="300251" cy="553554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0EC730DA-8C59-2B77-71ED-E18A9EBCE5D1}"/>
              </a:ext>
            </a:extLst>
          </p:cNvPr>
          <p:cNvSpPr/>
          <p:nvPr/>
        </p:nvSpPr>
        <p:spPr>
          <a:xfrm>
            <a:off x="8683777" y="4155718"/>
            <a:ext cx="300251" cy="553554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7909FB8-FB70-3BFB-44E8-6FF6545697DF}"/>
              </a:ext>
            </a:extLst>
          </p:cNvPr>
          <p:cNvCxnSpPr/>
          <p:nvPr/>
        </p:nvCxnSpPr>
        <p:spPr>
          <a:xfrm>
            <a:off x="6332561" y="1949152"/>
            <a:ext cx="0" cy="418725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361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E8DBE0-3E3C-4AD6-878F-8E84DD53CC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9377" y="723795"/>
            <a:ext cx="8965588" cy="609036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3"/>
                </a:solidFill>
              </a:rPr>
              <a:t>“It’s not as simple as I thought” </a:t>
            </a:r>
            <a:endParaRPr lang="en-US" sz="5400" b="1" dirty="0">
              <a:solidFill>
                <a:schemeClr val="accent3"/>
              </a:solidFill>
            </a:endParaRP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C0A3D2D7-44A4-4D7F-80FD-7A51B91D6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882307"/>
              </p:ext>
            </p:extLst>
          </p:nvPr>
        </p:nvGraphicFramePr>
        <p:xfrm>
          <a:off x="459377" y="1508498"/>
          <a:ext cx="11273246" cy="468283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90698">
                  <a:extLst>
                    <a:ext uri="{9D8B030D-6E8A-4147-A177-3AD203B41FA5}">
                      <a16:colId xmlns:a16="http://schemas.microsoft.com/office/drawing/2014/main" val="1294724474"/>
                    </a:ext>
                  </a:extLst>
                </a:gridCol>
                <a:gridCol w="5494039">
                  <a:extLst>
                    <a:ext uri="{9D8B030D-6E8A-4147-A177-3AD203B41FA5}">
                      <a16:colId xmlns:a16="http://schemas.microsoft.com/office/drawing/2014/main" val="3269164001"/>
                    </a:ext>
                  </a:extLst>
                </a:gridCol>
                <a:gridCol w="1724000">
                  <a:extLst>
                    <a:ext uri="{9D8B030D-6E8A-4147-A177-3AD203B41FA5}">
                      <a16:colId xmlns:a16="http://schemas.microsoft.com/office/drawing/2014/main" val="1768416876"/>
                    </a:ext>
                  </a:extLst>
                </a:gridCol>
                <a:gridCol w="1764509">
                  <a:extLst>
                    <a:ext uri="{9D8B030D-6E8A-4147-A177-3AD203B41FA5}">
                      <a16:colId xmlns:a16="http://schemas.microsoft.com/office/drawing/2014/main" val="3872386628"/>
                    </a:ext>
                  </a:extLst>
                </a:gridCol>
              </a:tblGrid>
              <a:tr h="87803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Strategic</a:t>
                      </a:r>
                      <a:br>
                        <a:rPr lang="en-US" sz="1600" dirty="0">
                          <a:latin typeface="Helvetica" pitchFamily="2" charset="0"/>
                        </a:rPr>
                      </a:br>
                      <a:r>
                        <a:rPr lang="en-US" sz="1600" dirty="0">
                          <a:latin typeface="Helvetica" pitchFamily="2" charset="0"/>
                        </a:rPr>
                        <a:t> Importance </a:t>
                      </a:r>
                      <a:r>
                        <a:rPr lang="en-US" sz="1400" dirty="0">
                          <a:latin typeface="Helvetica" pitchFamily="2" charset="0"/>
                        </a:rPr>
                        <a:t>(5 = High)</a:t>
                      </a: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600" dirty="0">
                          <a:latin typeface="Helvetica" pitchFamily="2" charset="0"/>
                        </a:rPr>
                        <a:t>CIO Considerations</a:t>
                      </a: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600" dirty="0">
                          <a:latin typeface="Helvetica" pitchFamily="2" charset="0"/>
                        </a:rPr>
                        <a:t>Greenfield</a:t>
                      </a:r>
                    </a:p>
                  </a:txBody>
                  <a:tcPr marL="102801" marR="102801" marT="51400" marB="5140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600" dirty="0">
                          <a:latin typeface="Helvetica" pitchFamily="2" charset="0"/>
                        </a:rPr>
                        <a:t>Brownfield</a:t>
                      </a:r>
                    </a:p>
                  </a:txBody>
                  <a:tcPr marL="102801" marR="102801" marT="51400" marB="51400" anchor="ctr">
                    <a:solidFill>
                      <a:srgbClr val="7351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034064"/>
                  </a:ext>
                </a:extLst>
              </a:tr>
              <a:tr h="54354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5</a:t>
                      </a:r>
                      <a:endParaRPr lang="en-US" sz="16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Legacy Platform Overhead</a:t>
                      </a:r>
                      <a:endParaRPr lang="en-US" sz="16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M" sz="1600" b="1" dirty="0">
                          <a:solidFill>
                            <a:srgbClr val="00B050"/>
                          </a:solidFill>
                          <a:latin typeface="Helvetica" pitchFamily="2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extLst>
                  <a:ext uri="{0D108BD9-81ED-4DB2-BD59-A6C34878D82A}">
                    <a16:rowId xmlns:a16="http://schemas.microsoft.com/office/drawing/2014/main" val="1830301909"/>
                  </a:ext>
                </a:extLst>
              </a:tr>
              <a:tr h="543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Helvetica" pitchFamily="2" charset="0"/>
                        </a:rPr>
                        <a:t>5</a:t>
                      </a:r>
                      <a:endParaRPr lang="en-US" sz="16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Downtime</a:t>
                      </a:r>
                      <a:endParaRPr lang="en-US" sz="16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JM" sz="1600" b="1">
                          <a:solidFill>
                            <a:srgbClr val="00B050"/>
                          </a:solidFill>
                          <a:latin typeface="Helvetica" pitchFamily="2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600" b="1" i="0" u="none" strike="noStrike" noProof="0">
                        <a:solidFill>
                          <a:srgbClr val="00B05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extLst>
                  <a:ext uri="{0D108BD9-81ED-4DB2-BD59-A6C34878D82A}">
                    <a16:rowId xmlns:a16="http://schemas.microsoft.com/office/drawing/2014/main" val="886981799"/>
                  </a:ext>
                </a:extLst>
              </a:tr>
              <a:tr h="543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Helvetica" pitchFamily="2" charset="0"/>
                        </a:rPr>
                        <a:t>4</a:t>
                      </a:r>
                      <a:endParaRPr lang="en-US" sz="16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Data Pollution (MD + TD)</a:t>
                      </a:r>
                      <a:r>
                        <a:rPr lang="en-US" sz="1600" b="1" dirty="0">
                          <a:solidFill>
                            <a:srgbClr val="0C4DA2"/>
                          </a:solidFill>
                          <a:latin typeface="Helvetica" pitchFamily="2" charset="0"/>
                        </a:rPr>
                        <a:t>*</a:t>
                      </a:r>
                      <a:endParaRPr lang="en-US" sz="1600" b="1" dirty="0">
                        <a:solidFill>
                          <a:srgbClr val="0C4DA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extLst>
                  <a:ext uri="{0D108BD9-81ED-4DB2-BD59-A6C34878D82A}">
                    <a16:rowId xmlns:a16="http://schemas.microsoft.com/office/drawing/2014/main" val="1556844012"/>
                  </a:ext>
                </a:extLst>
              </a:tr>
              <a:tr h="543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Helvetica" pitchFamily="2" charset="0"/>
                        </a:rPr>
                        <a:t>4</a:t>
                      </a:r>
                      <a:endParaRPr lang="en-US" sz="16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Bloated S/4 size on Day 1</a:t>
                      </a:r>
                      <a:endParaRPr lang="en-US" sz="16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JM" sz="1600" b="1" dirty="0">
                          <a:solidFill>
                            <a:srgbClr val="00B050"/>
                          </a:solidFill>
                          <a:latin typeface="Helvetica" pitchFamily="2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600" b="1" i="0" u="none" strike="noStrike" noProof="0" dirty="0">
                        <a:solidFill>
                          <a:srgbClr val="00B05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extLst>
                  <a:ext uri="{0D108BD9-81ED-4DB2-BD59-A6C34878D82A}">
                    <a16:rowId xmlns:a16="http://schemas.microsoft.com/office/drawing/2014/main" val="3942841033"/>
                  </a:ext>
                </a:extLst>
              </a:tr>
              <a:tr h="543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Helvetica" pitchFamily="2" charset="0"/>
                        </a:rPr>
                        <a:t>4</a:t>
                      </a:r>
                      <a:endParaRPr lang="en-US" sz="16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Helvetica" pitchFamily="2" charset="0"/>
                        </a:rPr>
                        <a:t>Automated Retention Compliance</a:t>
                      </a:r>
                      <a:endParaRPr lang="en-US" sz="16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extLst>
                  <a:ext uri="{0D108BD9-81ED-4DB2-BD59-A6C34878D82A}">
                    <a16:rowId xmlns:a16="http://schemas.microsoft.com/office/drawing/2014/main" val="608658914"/>
                  </a:ext>
                </a:extLst>
              </a:tr>
              <a:tr h="543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Helvetica" pitchFamily="2" charset="0"/>
                        </a:rPr>
                        <a:t>3</a:t>
                      </a:r>
                      <a:endParaRPr lang="en-US" sz="16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Historical Business Rules Retained</a:t>
                      </a:r>
                      <a:endParaRPr lang="en-US" sz="16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M" sz="1600" b="1" dirty="0">
                          <a:solidFill>
                            <a:srgbClr val="00B050"/>
                          </a:solidFill>
                          <a:latin typeface="Helvetica" pitchFamily="2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extLst>
                  <a:ext uri="{0D108BD9-81ED-4DB2-BD59-A6C34878D82A}">
                    <a16:rowId xmlns:a16="http://schemas.microsoft.com/office/drawing/2014/main" val="455433635"/>
                  </a:ext>
                </a:extLst>
              </a:tr>
              <a:tr h="543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Helvetica" pitchFamily="2" charset="0"/>
                        </a:rPr>
                        <a:t>3</a:t>
                      </a:r>
                      <a:endParaRPr lang="en-US" sz="16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DVM for Future Growth</a:t>
                      </a:r>
                      <a:endParaRPr lang="en-US" sz="16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 i="0" u="none" strike="noStrike" noProof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6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2801" marR="102801" marT="51400" marB="51400" anchor="ctr"/>
                </a:tc>
                <a:extLst>
                  <a:ext uri="{0D108BD9-81ED-4DB2-BD59-A6C34878D82A}">
                    <a16:rowId xmlns:a16="http://schemas.microsoft.com/office/drawing/2014/main" val="271615573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B4E2C55-3E6F-488A-99FD-6090C318E92B}"/>
              </a:ext>
            </a:extLst>
          </p:cNvPr>
          <p:cNvSpPr txBox="1"/>
          <p:nvPr/>
        </p:nvSpPr>
        <p:spPr>
          <a:xfrm>
            <a:off x="376007" y="6191329"/>
            <a:ext cx="5258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C4DA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Master Data &amp; Transactional Data</a:t>
            </a:r>
          </a:p>
        </p:txBody>
      </p:sp>
      <p:pic>
        <p:nvPicPr>
          <p:cNvPr id="6" name="Graphic 5" descr="Sad Face with No Fill">
            <a:extLst>
              <a:ext uri="{FF2B5EF4-FFF2-40B4-BE49-F238E27FC236}">
                <a16:creationId xmlns:a16="http://schemas.microsoft.com/office/drawing/2014/main" id="{9481E007-0C52-406A-A805-80ED1B57C1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1061" y="2408175"/>
            <a:ext cx="461118" cy="461118"/>
          </a:xfrm>
          <a:prstGeom prst="rect">
            <a:avLst/>
          </a:prstGeom>
        </p:spPr>
      </p:pic>
      <p:pic>
        <p:nvPicPr>
          <p:cNvPr id="7" name="Graphic 6" descr="Sad Face with No Fill">
            <a:extLst>
              <a:ext uri="{FF2B5EF4-FFF2-40B4-BE49-F238E27FC236}">
                <a16:creationId xmlns:a16="http://schemas.microsoft.com/office/drawing/2014/main" id="{A6D1DF37-1B54-4D6F-B70E-BECC510A99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1061" y="3538411"/>
            <a:ext cx="461118" cy="461118"/>
          </a:xfrm>
          <a:prstGeom prst="rect">
            <a:avLst/>
          </a:prstGeom>
        </p:spPr>
      </p:pic>
      <p:pic>
        <p:nvPicPr>
          <p:cNvPr id="8" name="Graphic 7" descr="Sad Face with No Fill">
            <a:extLst>
              <a:ext uri="{FF2B5EF4-FFF2-40B4-BE49-F238E27FC236}">
                <a16:creationId xmlns:a16="http://schemas.microsoft.com/office/drawing/2014/main" id="{9DAE38D6-96AC-47EB-B4DC-8332A88CC0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1061" y="4584783"/>
            <a:ext cx="461118" cy="461118"/>
          </a:xfrm>
          <a:prstGeom prst="rect">
            <a:avLst/>
          </a:prstGeom>
        </p:spPr>
      </p:pic>
      <p:pic>
        <p:nvPicPr>
          <p:cNvPr id="9" name="Graphic 8" descr="Sad Face with No Fill">
            <a:extLst>
              <a:ext uri="{FF2B5EF4-FFF2-40B4-BE49-F238E27FC236}">
                <a16:creationId xmlns:a16="http://schemas.microsoft.com/office/drawing/2014/main" id="{0744DFAB-8529-4973-A02E-CA41D38C65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1061" y="5151887"/>
            <a:ext cx="461118" cy="461118"/>
          </a:xfrm>
          <a:prstGeom prst="rect">
            <a:avLst/>
          </a:prstGeom>
        </p:spPr>
      </p:pic>
      <p:pic>
        <p:nvPicPr>
          <p:cNvPr id="10" name="Graphic 9" descr="Sad Face with No Fill">
            <a:extLst>
              <a:ext uri="{FF2B5EF4-FFF2-40B4-BE49-F238E27FC236}">
                <a16:creationId xmlns:a16="http://schemas.microsoft.com/office/drawing/2014/main" id="{8448DE86-26F3-4174-B4FE-D34AD65C6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1061" y="5673087"/>
            <a:ext cx="461118" cy="461118"/>
          </a:xfrm>
          <a:prstGeom prst="rect">
            <a:avLst/>
          </a:prstGeom>
        </p:spPr>
      </p:pic>
      <p:pic>
        <p:nvPicPr>
          <p:cNvPr id="11" name="Graphic 10" descr="Sad Face with No Fill">
            <a:extLst>
              <a:ext uri="{FF2B5EF4-FFF2-40B4-BE49-F238E27FC236}">
                <a16:creationId xmlns:a16="http://schemas.microsoft.com/office/drawing/2014/main" id="{2216EC83-6608-43C6-B636-95F9C27DC5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8397" y="3527793"/>
            <a:ext cx="461118" cy="461118"/>
          </a:xfrm>
          <a:prstGeom prst="rect">
            <a:avLst/>
          </a:prstGeom>
        </p:spPr>
      </p:pic>
      <p:pic>
        <p:nvPicPr>
          <p:cNvPr id="12" name="Graphic 11" descr="Sad Face with No Fill">
            <a:extLst>
              <a:ext uri="{FF2B5EF4-FFF2-40B4-BE49-F238E27FC236}">
                <a16:creationId xmlns:a16="http://schemas.microsoft.com/office/drawing/2014/main" id="{330D8305-745C-40F8-9A34-63108E3171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8397" y="2969363"/>
            <a:ext cx="461118" cy="461118"/>
          </a:xfrm>
          <a:prstGeom prst="rect">
            <a:avLst/>
          </a:prstGeom>
        </p:spPr>
      </p:pic>
      <p:pic>
        <p:nvPicPr>
          <p:cNvPr id="13" name="Graphic 12" descr="Sad Face with No Fill">
            <a:extLst>
              <a:ext uri="{FF2B5EF4-FFF2-40B4-BE49-F238E27FC236}">
                <a16:creationId xmlns:a16="http://schemas.microsoft.com/office/drawing/2014/main" id="{CE661C3D-F334-4D91-AFEE-F3858E76F5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8397" y="4046035"/>
            <a:ext cx="461118" cy="461118"/>
          </a:xfrm>
          <a:prstGeom prst="rect">
            <a:avLst/>
          </a:prstGeom>
        </p:spPr>
      </p:pic>
      <p:pic>
        <p:nvPicPr>
          <p:cNvPr id="14" name="Graphic 13" descr="Sad Face with No Fill">
            <a:extLst>
              <a:ext uri="{FF2B5EF4-FFF2-40B4-BE49-F238E27FC236}">
                <a16:creationId xmlns:a16="http://schemas.microsoft.com/office/drawing/2014/main" id="{F65133B5-B565-40A6-A5E4-372E4F3B0D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8397" y="4584783"/>
            <a:ext cx="461118" cy="461118"/>
          </a:xfrm>
          <a:prstGeom prst="rect">
            <a:avLst/>
          </a:prstGeom>
        </p:spPr>
      </p:pic>
      <p:pic>
        <p:nvPicPr>
          <p:cNvPr id="15" name="Graphic 14" descr="Sad Face with No Fill">
            <a:extLst>
              <a:ext uri="{FF2B5EF4-FFF2-40B4-BE49-F238E27FC236}">
                <a16:creationId xmlns:a16="http://schemas.microsoft.com/office/drawing/2014/main" id="{82085251-563A-443E-9499-CE5DC1F116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8397" y="5673087"/>
            <a:ext cx="461118" cy="46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97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A780BA-227B-CF1C-B9D0-F78D234069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9974" y="512062"/>
            <a:ext cx="6654284" cy="7620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3"/>
                </a:solidFill>
              </a:rPr>
              <a:t>Auritas RDS for S/4 HANA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87287D-DBFB-4050-891D-593647EE164D}"/>
              </a:ext>
            </a:extLst>
          </p:cNvPr>
          <p:cNvSpPr txBox="1"/>
          <p:nvPr/>
        </p:nvSpPr>
        <p:spPr>
          <a:xfrm>
            <a:off x="619973" y="1106940"/>
            <a:ext cx="7117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We can help no matter which route you take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C8C59D-BE37-48C8-9681-D21708414AB4}"/>
              </a:ext>
            </a:extLst>
          </p:cNvPr>
          <p:cNvGrpSpPr/>
          <p:nvPr/>
        </p:nvGrpSpPr>
        <p:grpSpPr>
          <a:xfrm>
            <a:off x="801531" y="1868940"/>
            <a:ext cx="5268556" cy="2165572"/>
            <a:chOff x="1031791" y="1907973"/>
            <a:chExt cx="10128416" cy="456828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009C73-17DD-4DCF-B169-FF524206A878}"/>
                </a:ext>
              </a:extLst>
            </p:cNvPr>
            <p:cNvSpPr txBox="1"/>
            <p:nvPr/>
          </p:nvSpPr>
          <p:spPr>
            <a:xfrm>
              <a:off x="1031791" y="4918039"/>
              <a:ext cx="3358173" cy="155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We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LOWER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 implementation cost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1830349-FC34-40A4-AEF6-8F8BFA34003B}"/>
                </a:ext>
              </a:extLst>
            </p:cNvPr>
            <p:cNvSpPr txBox="1"/>
            <p:nvPr/>
          </p:nvSpPr>
          <p:spPr>
            <a:xfrm>
              <a:off x="4474239" y="4918039"/>
              <a:ext cx="3358175" cy="155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We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LOWER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 implementation risk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4B1789-19E6-4EEB-96B8-7600661125FE}"/>
                </a:ext>
              </a:extLst>
            </p:cNvPr>
            <p:cNvSpPr txBox="1"/>
            <p:nvPr/>
          </p:nvSpPr>
          <p:spPr>
            <a:xfrm>
              <a:off x="8188642" y="4918041"/>
              <a:ext cx="2971565" cy="155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We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INCREASE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Helvetica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 deployment speed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Flowchart: Connector 22">
              <a:extLst>
                <a:ext uri="{FF2B5EF4-FFF2-40B4-BE49-F238E27FC236}">
                  <a16:creationId xmlns:a16="http://schemas.microsoft.com/office/drawing/2014/main" id="{3FB6370A-6C13-4BBD-AD26-6C7B3A3460C6}"/>
                </a:ext>
              </a:extLst>
            </p:cNvPr>
            <p:cNvSpPr/>
            <p:nvPr/>
          </p:nvSpPr>
          <p:spPr>
            <a:xfrm>
              <a:off x="8439174" y="1907973"/>
              <a:ext cx="2434270" cy="2468158"/>
            </a:xfrm>
            <a:prstGeom prst="flowChartConnector">
              <a:avLst/>
            </a:prstGeom>
            <a:noFill/>
            <a:ln w="19050">
              <a:solidFill>
                <a:srgbClr val="4622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24" name="Flowchart: Connector 23">
              <a:extLst>
                <a:ext uri="{FF2B5EF4-FFF2-40B4-BE49-F238E27FC236}">
                  <a16:creationId xmlns:a16="http://schemas.microsoft.com/office/drawing/2014/main" id="{C2E39B6E-8C47-4885-A71A-95F14E14FE7E}"/>
                </a:ext>
              </a:extLst>
            </p:cNvPr>
            <p:cNvSpPr/>
            <p:nvPr/>
          </p:nvSpPr>
          <p:spPr>
            <a:xfrm>
              <a:off x="4950159" y="1907973"/>
              <a:ext cx="2388808" cy="2468158"/>
            </a:xfrm>
            <a:prstGeom prst="flowChartConnector">
              <a:avLst/>
            </a:prstGeom>
            <a:noFill/>
            <a:ln w="19050">
              <a:solidFill>
                <a:srgbClr val="0C4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A6E68395-2014-4049-8A1C-564279D90D29}"/>
                </a:ext>
              </a:extLst>
            </p:cNvPr>
            <p:cNvSpPr/>
            <p:nvPr/>
          </p:nvSpPr>
          <p:spPr>
            <a:xfrm>
              <a:off x="1505960" y="1907973"/>
              <a:ext cx="2343993" cy="2468158"/>
            </a:xfrm>
            <a:prstGeom prst="flowChartConnector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DEC19BE-5338-410A-AEF3-607FF87A4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9712" y="2455326"/>
              <a:ext cx="1536490" cy="155843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177B8A2-EF78-4724-95F5-A483C4FAD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5808" y="2285083"/>
              <a:ext cx="1497233" cy="164944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340E4CB-FFB4-4CB0-B218-A9876966C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261" y="2446004"/>
              <a:ext cx="1518354" cy="1567758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80CE67E2-4046-4C83-854E-8BCC8835FA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531" y="4231305"/>
            <a:ext cx="5317973" cy="21250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50D7CD7-2AB4-4580-A2A4-D0B54DC2ED31}"/>
              </a:ext>
            </a:extLst>
          </p:cNvPr>
          <p:cNvSpPr/>
          <p:nvPr/>
        </p:nvSpPr>
        <p:spPr>
          <a:xfrm>
            <a:off x="6605263" y="2107904"/>
            <a:ext cx="5317974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Rapid Deployment Solution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(RDS) by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Auritas 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is a purpose-built solution that: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664" marR="0" lvl="0" indent="-285664" algn="l" defTabSz="914126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Provides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turnkey automation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 ensure faster time-to-value and mitigate key data risks.</a:t>
            </a:r>
          </a:p>
          <a:p>
            <a:pPr marL="285664" marR="0" lvl="0" indent="-285664" algn="l" defTabSz="914126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Orchestrates data migrations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and empowers stakeholders to drive data value in MA&amp;D transactions by streamlining transactions for any approach:</a:t>
            </a:r>
          </a:p>
          <a:p>
            <a:pPr marL="829889" marR="0" lvl="1" indent="-285664" algn="l" defTabSz="914126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New Systems</a:t>
            </a:r>
          </a:p>
          <a:p>
            <a:pPr marL="829889" marR="0" lvl="1" indent="-285664" algn="l" defTabSz="91412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System Consolidations / Transformations</a:t>
            </a:r>
          </a:p>
          <a:p>
            <a:pPr marL="829889" marR="0" lvl="1" indent="-285664" algn="l" defTabSz="91412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Carveouts / Spin-offs</a:t>
            </a:r>
          </a:p>
          <a:p>
            <a:pPr marL="829889" marR="0" lvl="1" indent="-285664" algn="l" defTabSz="91412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Clone &amp; Delete</a:t>
            </a:r>
          </a:p>
        </p:txBody>
      </p:sp>
    </p:spTree>
    <p:extLst>
      <p:ext uri="{BB962C8B-B14F-4D97-AF65-F5344CB8AC3E}">
        <p14:creationId xmlns:p14="http://schemas.microsoft.com/office/powerpoint/2010/main" val="1795890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E8DBE0-3E3C-4AD6-878F-8E84DD53CC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Greenfield</a:t>
            </a:r>
            <a:r>
              <a:rPr lang="en-US" sz="3600" b="1" dirty="0"/>
              <a:t> Deployment Resolution</a:t>
            </a:r>
            <a:endParaRPr lang="en-US" sz="6000" b="1" dirty="0"/>
          </a:p>
        </p:txBody>
      </p:sp>
      <p:graphicFrame>
        <p:nvGraphicFramePr>
          <p:cNvPr id="18" name="Content Placeholder 4">
            <a:extLst>
              <a:ext uri="{FF2B5EF4-FFF2-40B4-BE49-F238E27FC236}">
                <a16:creationId xmlns:a16="http://schemas.microsoft.com/office/drawing/2014/main" id="{326AD61E-87FF-4707-AD12-BAA4E903B8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276606"/>
              </p:ext>
            </p:extLst>
          </p:nvPr>
        </p:nvGraphicFramePr>
        <p:xfrm>
          <a:off x="530511" y="1623072"/>
          <a:ext cx="11130978" cy="46459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06783">
                  <a:extLst>
                    <a:ext uri="{9D8B030D-6E8A-4147-A177-3AD203B41FA5}">
                      <a16:colId xmlns:a16="http://schemas.microsoft.com/office/drawing/2014/main" val="921959497"/>
                    </a:ext>
                  </a:extLst>
                </a:gridCol>
                <a:gridCol w="4169150">
                  <a:extLst>
                    <a:ext uri="{9D8B030D-6E8A-4147-A177-3AD203B41FA5}">
                      <a16:colId xmlns:a16="http://schemas.microsoft.com/office/drawing/2014/main" val="3355906027"/>
                    </a:ext>
                  </a:extLst>
                </a:gridCol>
                <a:gridCol w="4955045">
                  <a:extLst>
                    <a:ext uri="{9D8B030D-6E8A-4147-A177-3AD203B41FA5}">
                      <a16:colId xmlns:a16="http://schemas.microsoft.com/office/drawing/2014/main" val="3391295718"/>
                    </a:ext>
                  </a:extLst>
                </a:gridCol>
              </a:tblGrid>
              <a:tr h="730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Helvetica" pitchFamily="2" charset="0"/>
                        </a:rPr>
                        <a:t>Strategic</a:t>
                      </a:r>
                      <a:br>
                        <a:rPr lang="en-US" sz="1600" dirty="0">
                          <a:latin typeface="Helvetica" pitchFamily="2" charset="0"/>
                        </a:rPr>
                      </a:br>
                      <a:r>
                        <a:rPr lang="en-US" sz="1600" dirty="0">
                          <a:latin typeface="Helvetica" pitchFamily="2" charset="0"/>
                        </a:rPr>
                        <a:t> Importance </a:t>
                      </a:r>
                      <a:br>
                        <a:rPr lang="en-US" sz="1600" dirty="0">
                          <a:latin typeface="Helvetica" pitchFamily="2" charset="0"/>
                        </a:rPr>
                      </a:br>
                      <a:r>
                        <a:rPr lang="en-US" sz="1400" dirty="0">
                          <a:latin typeface="Helvetica" pitchFamily="2" charset="0"/>
                        </a:rPr>
                        <a:t>(5 = High)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 dirty="0">
                          <a:latin typeface="Helvetica" pitchFamily="2" charset="0"/>
                        </a:rPr>
                        <a:t>Issues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 dirty="0">
                          <a:latin typeface="Helvetica" pitchFamily="2" charset="0"/>
                        </a:rPr>
                        <a:t>Auritas Solution</a:t>
                      </a:r>
                    </a:p>
                  </a:txBody>
                  <a:tcPr marL="86067" marR="86067" marT="43034" marB="43034" anchor="ctr"/>
                </a:tc>
                <a:extLst>
                  <a:ext uri="{0D108BD9-81ED-4DB2-BD59-A6C34878D82A}">
                    <a16:rowId xmlns:a16="http://schemas.microsoft.com/office/drawing/2014/main" val="4000016222"/>
                  </a:ext>
                </a:extLst>
              </a:tr>
              <a:tr h="79206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600" dirty="0">
                          <a:latin typeface="Helvetica" pitchFamily="2" charset="0"/>
                        </a:rPr>
                        <a:t>5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Legacy Platform Overhead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Sunset legacy platforms &amp; provide access to legacy information with SAP ILM</a:t>
                      </a:r>
                    </a:p>
                  </a:txBody>
                  <a:tcPr marL="86067" marR="86067" marT="43034" marB="43034" anchor="ctr"/>
                </a:tc>
                <a:extLst>
                  <a:ext uri="{0D108BD9-81ED-4DB2-BD59-A6C34878D82A}">
                    <a16:rowId xmlns:a16="http://schemas.microsoft.com/office/drawing/2014/main" val="3526895552"/>
                  </a:ext>
                </a:extLst>
              </a:tr>
              <a:tr h="6539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>
                          <a:latin typeface="Helvetica" pitchFamily="2" charset="0"/>
                        </a:rPr>
                        <a:t>4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Data Pollution (Master &amp; Transactional Data)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Remove polluted information before migration with DVM &amp; Auritas tools</a:t>
                      </a:r>
                    </a:p>
                  </a:txBody>
                  <a:tcPr marL="86067" marR="86067" marT="43034" marB="43034" anchor="ctr"/>
                </a:tc>
                <a:extLst>
                  <a:ext uri="{0D108BD9-81ED-4DB2-BD59-A6C34878D82A}">
                    <a16:rowId xmlns:a16="http://schemas.microsoft.com/office/drawing/2014/main" val="4076679260"/>
                  </a:ext>
                </a:extLst>
              </a:tr>
              <a:tr h="8651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>
                          <a:latin typeface="Helvetica" pitchFamily="2" charset="0"/>
                        </a:rPr>
                        <a:t>4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Historical Business Roles Retained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Access historical transactions &amp; reports with same look and feel using Auritas Accelerators </a:t>
                      </a:r>
                    </a:p>
                  </a:txBody>
                  <a:tcPr marL="86067" marR="86067" marT="43034" marB="43034" anchor="ctr"/>
                </a:tc>
                <a:extLst>
                  <a:ext uri="{0D108BD9-81ED-4DB2-BD59-A6C34878D82A}">
                    <a16:rowId xmlns:a16="http://schemas.microsoft.com/office/drawing/2014/main" val="1652877740"/>
                  </a:ext>
                </a:extLst>
              </a:tr>
              <a:tr h="6824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>
                          <a:latin typeface="Helvetica" pitchFamily="2" charset="0"/>
                        </a:rPr>
                        <a:t>4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Helvetica" pitchFamily="2" charset="0"/>
                        </a:rPr>
                        <a:t>Automated Retention Compliance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Comply with California Consumer Protection Act &amp; GDPR using SAP ILM</a:t>
                      </a:r>
                    </a:p>
                  </a:txBody>
                  <a:tcPr marL="86067" marR="86067" marT="43034" marB="43034" anchor="ctr"/>
                </a:tc>
                <a:extLst>
                  <a:ext uri="{0D108BD9-81ED-4DB2-BD59-A6C34878D82A}">
                    <a16:rowId xmlns:a16="http://schemas.microsoft.com/office/drawing/2014/main" val="3809353004"/>
                  </a:ext>
                </a:extLst>
              </a:tr>
              <a:tr h="8651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>
                          <a:latin typeface="Helvetica" pitchFamily="2" charset="0"/>
                        </a:rPr>
                        <a:t>3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Helvetica" pitchFamily="2" charset="0"/>
                        </a:rPr>
                        <a:t>DVM for Future Growth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Build data management strategy on HANA platform to intelligently manage future DB size &amp; growth</a:t>
                      </a:r>
                    </a:p>
                  </a:txBody>
                  <a:tcPr marL="86067" marR="86067" marT="43034" marB="43034" anchor="ctr"/>
                </a:tc>
                <a:extLst>
                  <a:ext uri="{0D108BD9-81ED-4DB2-BD59-A6C34878D82A}">
                    <a16:rowId xmlns:a16="http://schemas.microsoft.com/office/drawing/2014/main" val="57698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80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64761A7A-2934-4234-A5E0-BDED1D50B8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10097"/>
              </p:ext>
            </p:extLst>
          </p:nvPr>
        </p:nvGraphicFramePr>
        <p:xfrm>
          <a:off x="564721" y="1515549"/>
          <a:ext cx="11062557" cy="46842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34341">
                  <a:extLst>
                    <a:ext uri="{9D8B030D-6E8A-4147-A177-3AD203B41FA5}">
                      <a16:colId xmlns:a16="http://schemas.microsoft.com/office/drawing/2014/main" val="921959497"/>
                    </a:ext>
                  </a:extLst>
                </a:gridCol>
                <a:gridCol w="3615444">
                  <a:extLst>
                    <a:ext uri="{9D8B030D-6E8A-4147-A177-3AD203B41FA5}">
                      <a16:colId xmlns:a16="http://schemas.microsoft.com/office/drawing/2014/main" val="3355906027"/>
                    </a:ext>
                  </a:extLst>
                </a:gridCol>
                <a:gridCol w="5512772">
                  <a:extLst>
                    <a:ext uri="{9D8B030D-6E8A-4147-A177-3AD203B41FA5}">
                      <a16:colId xmlns:a16="http://schemas.microsoft.com/office/drawing/2014/main" val="3391295718"/>
                    </a:ext>
                  </a:extLst>
                </a:gridCol>
              </a:tblGrid>
              <a:tr h="832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Helvetica" pitchFamily="2" charset="0"/>
                        </a:rPr>
                        <a:t>Strategic</a:t>
                      </a:r>
                      <a:br>
                        <a:rPr lang="en-US" sz="1600" dirty="0">
                          <a:latin typeface="Helvetica" pitchFamily="2" charset="0"/>
                        </a:rPr>
                      </a:br>
                      <a:r>
                        <a:rPr lang="en-US" sz="1600" dirty="0">
                          <a:latin typeface="Helvetica" pitchFamily="2" charset="0"/>
                        </a:rPr>
                        <a:t> Importance </a:t>
                      </a:r>
                      <a:br>
                        <a:rPr lang="en-US" sz="1600" dirty="0">
                          <a:latin typeface="Helvetica" pitchFamily="2" charset="0"/>
                        </a:rPr>
                      </a:br>
                      <a:r>
                        <a:rPr lang="en-US" sz="1400" dirty="0">
                          <a:latin typeface="Helvetica" pitchFamily="2" charset="0"/>
                        </a:rPr>
                        <a:t>(5 = High)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 dirty="0">
                          <a:latin typeface="Helvetica" pitchFamily="2" charset="0"/>
                        </a:rPr>
                        <a:t>Issues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 dirty="0">
                          <a:latin typeface="Helvetica" pitchFamily="2" charset="0"/>
                        </a:rPr>
                        <a:t>Auritas Solution</a:t>
                      </a:r>
                    </a:p>
                  </a:txBody>
                  <a:tcPr marL="86067" marR="86067" marT="43034" marB="43034" anchor="ctr"/>
                </a:tc>
                <a:extLst>
                  <a:ext uri="{0D108BD9-81ED-4DB2-BD59-A6C34878D82A}">
                    <a16:rowId xmlns:a16="http://schemas.microsoft.com/office/drawing/2014/main" val="4000016222"/>
                  </a:ext>
                </a:extLst>
              </a:tr>
              <a:tr h="6123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latin typeface="Helvetica" pitchFamily="2" charset="0"/>
                        </a:rPr>
                        <a:t>5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latin typeface="Helvetica" pitchFamily="2" charset="0"/>
                        </a:rPr>
                        <a:t>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Reduce data to be migrated by aggressively archiving and reducing migration downtime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95552"/>
                  </a:ext>
                </a:extLst>
              </a:tr>
              <a:tr h="7630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latin typeface="Helvetica" pitchFamily="2" charset="0"/>
                        </a:rPr>
                        <a:t>4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Data Pollution (Master &amp; Transactional Data)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Helvetica" pitchFamily="2" charset="0"/>
                        </a:rPr>
                        <a:t>Remove polluted information before migration with DVM &amp; </a:t>
                      </a:r>
                      <a:r>
                        <a:rPr lang="en-US" sz="1600" dirty="0" err="1">
                          <a:latin typeface="Helvetica" pitchFamily="2" charset="0"/>
                        </a:rPr>
                        <a:t>Auritas</a:t>
                      </a:r>
                      <a:r>
                        <a:rPr lang="en-US" sz="1600" dirty="0">
                          <a:latin typeface="Helvetica" pitchFamily="2" charset="0"/>
                        </a:rPr>
                        <a:t> tools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679260"/>
                  </a:ext>
                </a:extLst>
              </a:tr>
              <a:tr h="7561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>
                          <a:latin typeface="Helvetica" pitchFamily="2" charset="0"/>
                        </a:rPr>
                        <a:t>4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Bloated S/4 HANA platform size on Day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latin typeface="Helvetica" pitchFamily="2" charset="0"/>
                        </a:rPr>
                        <a:t>Implement data management strategy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877740"/>
                  </a:ext>
                </a:extLst>
              </a:tr>
              <a:tr h="7963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>
                          <a:latin typeface="Helvetica" pitchFamily="2" charset="0"/>
                        </a:rPr>
                        <a:t>4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Helvetica" pitchFamily="2" charset="0"/>
                        </a:rPr>
                        <a:t>Automated Retention Compliance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Comply with California Consumer Protection Act &amp; GDPR using SAP ILM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353004"/>
                  </a:ext>
                </a:extLst>
              </a:tr>
              <a:tr h="9241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>
                          <a:latin typeface="Helvetica" pitchFamily="2" charset="0"/>
                        </a:rPr>
                        <a:t>3</a:t>
                      </a:r>
                    </a:p>
                  </a:txBody>
                  <a:tcPr marL="86067" marR="86067" marT="43034" marB="4303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Helvetica" pitchFamily="2" charset="0"/>
                        </a:rPr>
                        <a:t>DVM for Future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itchFamily="2" charset="0"/>
                        </a:rPr>
                        <a:t>Build data management strategy on HANA platform to intelligently manage future DB size &amp; growth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988736"/>
                  </a:ext>
                </a:extLst>
              </a:tr>
            </a:tbl>
          </a:graphicData>
        </a:graphic>
      </p:graphicFrame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C94B7F2-A3EB-4159-ABBC-6785205683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996633"/>
                </a:solidFill>
              </a:rPr>
              <a:t>Brownfield</a:t>
            </a:r>
            <a:r>
              <a:rPr lang="en-US" sz="3600" b="1" dirty="0"/>
              <a:t> Deployment Resolution</a:t>
            </a:r>
          </a:p>
        </p:txBody>
      </p:sp>
    </p:spTree>
    <p:extLst>
      <p:ext uri="{BB962C8B-B14F-4D97-AF65-F5344CB8AC3E}">
        <p14:creationId xmlns:p14="http://schemas.microsoft.com/office/powerpoint/2010/main" val="1053620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E8DBE0-3E3C-4AD6-878F-8E84DD53CC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712534"/>
            <a:ext cx="8965588" cy="751274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Reusable Framework for M&amp;A</a:t>
            </a:r>
            <a:endParaRPr lang="en-US" sz="6000" b="1" dirty="0">
              <a:solidFill>
                <a:schemeClr val="accent3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CF27135-C108-4767-B81F-5B6E474A1D14}"/>
              </a:ext>
            </a:extLst>
          </p:cNvPr>
          <p:cNvGrpSpPr/>
          <p:nvPr/>
        </p:nvGrpSpPr>
        <p:grpSpPr>
          <a:xfrm>
            <a:off x="2861007" y="1814303"/>
            <a:ext cx="6224679" cy="2221335"/>
            <a:chOff x="2758505" y="1405801"/>
            <a:chExt cx="6674989" cy="238203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063D58-1451-4FE0-8749-83DEE3A780A1}"/>
                </a:ext>
              </a:extLst>
            </p:cNvPr>
            <p:cNvSpPr/>
            <p:nvPr/>
          </p:nvSpPr>
          <p:spPr>
            <a:xfrm>
              <a:off x="2758505" y="1405801"/>
              <a:ext cx="2073795" cy="23820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solidFill>
                <a:srgbClr val="44697D"/>
              </a:solidFill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99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elvetica" pitchFamily="2" charset="0"/>
                  <a:cs typeface="Arial" charset="0"/>
                </a:rPr>
                <a:t>Source A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DC4B672-5C48-4516-8AF8-05603A60E7A9}"/>
                </a:ext>
              </a:extLst>
            </p:cNvPr>
            <p:cNvSpPr/>
            <p:nvPr/>
          </p:nvSpPr>
          <p:spPr>
            <a:xfrm>
              <a:off x="2871060" y="2200517"/>
              <a:ext cx="1848817" cy="327773"/>
            </a:xfrm>
            <a:prstGeom prst="rect">
              <a:avLst/>
            </a:prstGeom>
            <a:solidFill>
              <a:srgbClr val="9A0B1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53D0E0B-F295-4F40-AEA0-4AC006CE53B1}"/>
                </a:ext>
              </a:extLst>
            </p:cNvPr>
            <p:cNvSpPr/>
            <p:nvPr/>
          </p:nvSpPr>
          <p:spPr>
            <a:xfrm>
              <a:off x="2871060" y="2572255"/>
              <a:ext cx="1848817" cy="327773"/>
            </a:xfrm>
            <a:prstGeom prst="rect">
              <a:avLst/>
            </a:prstGeom>
            <a:solidFill>
              <a:srgbClr val="EA5329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ECDE0B-8CE1-45EA-8E0D-0646FFA5C454}"/>
                </a:ext>
              </a:extLst>
            </p:cNvPr>
            <p:cNvSpPr/>
            <p:nvPr/>
          </p:nvSpPr>
          <p:spPr>
            <a:xfrm>
              <a:off x="2868062" y="2941313"/>
              <a:ext cx="1848817" cy="327773"/>
            </a:xfrm>
            <a:prstGeom prst="rect">
              <a:avLst/>
            </a:prstGeom>
            <a:solidFill>
              <a:srgbClr val="EA5329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F0F4E0-3C3D-4ED4-BBB8-CBF6CEE50071}"/>
                </a:ext>
              </a:extLst>
            </p:cNvPr>
            <p:cNvSpPr/>
            <p:nvPr/>
          </p:nvSpPr>
          <p:spPr>
            <a:xfrm>
              <a:off x="2871060" y="3320692"/>
              <a:ext cx="1848817" cy="327773"/>
            </a:xfrm>
            <a:prstGeom prst="rect">
              <a:avLst/>
            </a:prstGeom>
            <a:solidFill>
              <a:srgbClr val="446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D7C7637-694F-495F-99AD-7F17DE585AFC}"/>
                </a:ext>
              </a:extLst>
            </p:cNvPr>
            <p:cNvSpPr/>
            <p:nvPr/>
          </p:nvSpPr>
          <p:spPr>
            <a:xfrm>
              <a:off x="2878554" y="1838692"/>
              <a:ext cx="1848817" cy="327773"/>
            </a:xfrm>
            <a:prstGeom prst="rect">
              <a:avLst/>
            </a:prstGeom>
            <a:solidFill>
              <a:srgbClr val="446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C78C105-0736-4E94-BD1F-8DD88AF9C991}"/>
                </a:ext>
              </a:extLst>
            </p:cNvPr>
            <p:cNvSpPr/>
            <p:nvPr/>
          </p:nvSpPr>
          <p:spPr>
            <a:xfrm>
              <a:off x="7359699" y="1405804"/>
              <a:ext cx="2073795" cy="1731432"/>
            </a:xfrm>
            <a:prstGeom prst="rect">
              <a:avLst/>
            </a:prstGeom>
            <a:solidFill>
              <a:schemeClr val="accent5">
                <a:lumMod val="10000"/>
                <a:lumOff val="90000"/>
              </a:schemeClr>
            </a:solidFill>
            <a:ln w="25400" cap="flat" cmpd="sng" algn="ctr">
              <a:solidFill>
                <a:srgbClr val="8BA69C"/>
              </a:solidFill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99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Helvetica" pitchFamily="2" charset="0"/>
                  <a:cs typeface="Arial" charset="0"/>
                </a:rPr>
                <a:t>Destination B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A99641-0EC1-4C9C-8096-15CC27D9A5DC}"/>
                </a:ext>
              </a:extLst>
            </p:cNvPr>
            <p:cNvSpPr/>
            <p:nvPr/>
          </p:nvSpPr>
          <p:spPr>
            <a:xfrm>
              <a:off x="7479749" y="1813726"/>
              <a:ext cx="1848817" cy="327773"/>
            </a:xfrm>
            <a:prstGeom prst="rect">
              <a:avLst/>
            </a:prstGeom>
            <a:solidFill>
              <a:schemeClr val="accent5">
                <a:lumMod val="90000"/>
                <a:lumOff val="10000"/>
              </a:schemeClr>
            </a:solidFill>
            <a:ln w="25400" cap="flat" cmpd="sng" algn="ctr">
              <a:solidFill>
                <a:srgbClr val="8BA69C"/>
              </a:solidFill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1B94FD-3BCF-4192-9C15-294540FC95B4}"/>
                </a:ext>
              </a:extLst>
            </p:cNvPr>
            <p:cNvSpPr/>
            <p:nvPr/>
          </p:nvSpPr>
          <p:spPr>
            <a:xfrm>
              <a:off x="7479749" y="2254136"/>
              <a:ext cx="1848817" cy="327773"/>
            </a:xfrm>
            <a:prstGeom prst="rect">
              <a:avLst/>
            </a:prstGeom>
            <a:solidFill>
              <a:schemeClr val="accent5">
                <a:lumMod val="90000"/>
                <a:lumOff val="10000"/>
              </a:schemeClr>
            </a:solidFill>
            <a:ln w="25400" cap="flat" cmpd="sng" algn="ctr">
              <a:solidFill>
                <a:srgbClr val="8BA69C"/>
              </a:solidFill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0C6742-6CF2-481E-992D-7EEEAF9F22DB}"/>
                </a:ext>
              </a:extLst>
            </p:cNvPr>
            <p:cNvSpPr/>
            <p:nvPr/>
          </p:nvSpPr>
          <p:spPr>
            <a:xfrm>
              <a:off x="7479749" y="2656666"/>
              <a:ext cx="1848817" cy="327773"/>
            </a:xfrm>
            <a:prstGeom prst="rect">
              <a:avLst/>
            </a:prstGeom>
            <a:solidFill>
              <a:schemeClr val="accent5">
                <a:lumMod val="90000"/>
                <a:lumOff val="10000"/>
              </a:schemeClr>
            </a:solidFill>
            <a:ln w="25400" cap="flat" cmpd="sng" algn="ctr">
              <a:solidFill>
                <a:srgbClr val="8BA69C"/>
              </a:solidFill>
              <a:prstDash val="solid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</a:endParaRPr>
            </a:p>
          </p:txBody>
        </p:sp>
        <p:cxnSp>
          <p:nvCxnSpPr>
            <p:cNvPr id="16" name="Elbow Connector 64">
              <a:extLst>
                <a:ext uri="{FF2B5EF4-FFF2-40B4-BE49-F238E27FC236}">
                  <a16:creationId xmlns:a16="http://schemas.microsoft.com/office/drawing/2014/main" id="{C8036CEE-92F1-457C-B4A3-5CEFE81697D6}"/>
                </a:ext>
              </a:extLst>
            </p:cNvPr>
            <p:cNvCxnSpPr>
              <a:cxnSpLocks/>
              <a:stCxn id="8" idx="3"/>
              <a:endCxn id="14" idx="1"/>
            </p:cNvCxnSpPr>
            <p:nvPr/>
          </p:nvCxnSpPr>
          <p:spPr>
            <a:xfrm flipV="1">
              <a:off x="4719881" y="2418022"/>
              <a:ext cx="2759872" cy="318119"/>
            </a:xfrm>
            <a:prstGeom prst="bentConnector3">
              <a:avLst/>
            </a:prstGeom>
            <a:noFill/>
            <a:ln w="31750" cap="flat" cmpd="sng" algn="ctr">
              <a:solidFill>
                <a:srgbClr val="002060"/>
              </a:solidFill>
              <a:prstDash val="solid"/>
              <a:tailEnd type="arrow"/>
            </a:ln>
            <a:effectLst/>
          </p:spPr>
        </p:cxnSp>
        <p:cxnSp>
          <p:nvCxnSpPr>
            <p:cNvPr id="17" name="Elbow Connector 65">
              <a:extLst>
                <a:ext uri="{FF2B5EF4-FFF2-40B4-BE49-F238E27FC236}">
                  <a16:creationId xmlns:a16="http://schemas.microsoft.com/office/drawing/2014/main" id="{FD330ABC-0D39-4484-AEDA-D4CB90BF218C}"/>
                </a:ext>
              </a:extLst>
            </p:cNvPr>
            <p:cNvCxnSpPr>
              <a:cxnSpLocks/>
              <a:stCxn id="7" idx="3"/>
              <a:endCxn id="13" idx="1"/>
            </p:cNvCxnSpPr>
            <p:nvPr/>
          </p:nvCxnSpPr>
          <p:spPr>
            <a:xfrm flipV="1">
              <a:off x="4719881" y="1977616"/>
              <a:ext cx="2759872" cy="386790"/>
            </a:xfrm>
            <a:prstGeom prst="bentConnector3">
              <a:avLst>
                <a:gd name="adj1" fmla="val 50000"/>
              </a:avLst>
            </a:prstGeom>
            <a:noFill/>
            <a:ln w="31750" cap="flat" cmpd="sng" algn="ctr">
              <a:solidFill>
                <a:srgbClr val="002060"/>
              </a:solidFill>
              <a:prstDash val="solid"/>
              <a:tailEnd type="arrow"/>
            </a:ln>
            <a:effectLst/>
          </p:spPr>
        </p:cxnSp>
        <p:cxnSp>
          <p:nvCxnSpPr>
            <p:cNvPr id="18" name="Elbow Connector 68">
              <a:extLst>
                <a:ext uri="{FF2B5EF4-FFF2-40B4-BE49-F238E27FC236}">
                  <a16:creationId xmlns:a16="http://schemas.microsoft.com/office/drawing/2014/main" id="{7DEC1734-67CE-47E8-842E-38875962BF21}"/>
                </a:ext>
              </a:extLst>
            </p:cNvPr>
            <p:cNvCxnSpPr>
              <a:cxnSpLocks/>
              <a:stCxn id="9" idx="3"/>
              <a:endCxn id="15" idx="1"/>
            </p:cNvCxnSpPr>
            <p:nvPr/>
          </p:nvCxnSpPr>
          <p:spPr>
            <a:xfrm flipV="1">
              <a:off x="4716878" y="2820556"/>
              <a:ext cx="2762871" cy="284647"/>
            </a:xfrm>
            <a:prstGeom prst="bentConnector3">
              <a:avLst/>
            </a:prstGeom>
            <a:noFill/>
            <a:ln w="31750" cap="flat" cmpd="sng" algn="ctr">
              <a:solidFill>
                <a:srgbClr val="002060"/>
              </a:solidFill>
              <a:prstDash val="solid"/>
              <a:tailEnd type="arrow"/>
            </a:ln>
            <a:effectLst/>
          </p:spPr>
        </p:cxnSp>
      </p:grp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8BCFA7FB-9283-4463-9423-30C686751782}"/>
              </a:ext>
            </a:extLst>
          </p:cNvPr>
          <p:cNvSpPr txBox="1">
            <a:spLocks/>
          </p:cNvSpPr>
          <p:nvPr/>
        </p:nvSpPr>
        <p:spPr>
          <a:xfrm>
            <a:off x="1443314" y="4227741"/>
            <a:ext cx="9305373" cy="888412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ts val="1200"/>
              </a:spcBef>
              <a:buClr>
                <a:srgbClr val="EA5329"/>
              </a:buClr>
              <a:buFont typeface="Lucida Grande"/>
              <a:buChar char="&gt;"/>
              <a:defRPr sz="2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13232" indent="-256032" algn="l" defTabSz="457200" rtl="0" eaLnBrk="1" latinLnBrk="0" hangingPunct="1">
              <a:spcBef>
                <a:spcPts val="600"/>
              </a:spcBef>
              <a:buClr>
                <a:srgbClr val="EA5329"/>
              </a:buClr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78992" indent="-256032" algn="l" defTabSz="457200" rtl="0" eaLnBrk="1" latinLnBrk="0" hangingPunct="1">
              <a:spcBef>
                <a:spcPts val="300"/>
              </a:spcBef>
              <a:buClr>
                <a:srgbClr val="EA5329"/>
              </a:buClr>
              <a:buFont typeface="Lucida Grande"/>
              <a:buChar char="–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536192" indent="-256032" algn="l" defTabSz="457200" rtl="0" eaLnBrk="1" latinLnBrk="0" hangingPunct="1">
              <a:spcBef>
                <a:spcPts val="0"/>
              </a:spcBef>
              <a:buClr>
                <a:srgbClr val="EA5329"/>
              </a:buClr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901952" indent="-256032" algn="l" defTabSz="457200" rtl="0" eaLnBrk="1" latinLnBrk="0" hangingPunct="1">
              <a:spcBef>
                <a:spcPts val="0"/>
              </a:spcBef>
              <a:buClr>
                <a:srgbClr val="EA5329"/>
              </a:buClr>
              <a:buSzPct val="100000"/>
              <a:buFont typeface="Lucida Grande"/>
              <a:buChar char="-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+"/>
              <a:tabLst/>
              <a:defRPr/>
            </a:pP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Remove new company data completely from existing system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+"/>
              <a:tabLst/>
              <a:defRPr/>
            </a:pPr>
            <a:r>
              <a:rPr kumimoji="0" lang="en-US" sz="1999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elvetica" pitchFamily="2" charset="0"/>
              </a:rPr>
              <a:t>Smart filtering to ensure only appropriate data is migrated/removed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B2B23C0-40D1-4D84-ADAB-60D3A0C9ED54}"/>
              </a:ext>
            </a:extLst>
          </p:cNvPr>
          <p:cNvSpPr/>
          <p:nvPr/>
        </p:nvSpPr>
        <p:spPr>
          <a:xfrm>
            <a:off x="-39269" y="5500031"/>
            <a:ext cx="12231269" cy="997207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10000"/>
                </a:srgbClr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41" name="Text Box 44">
            <a:extLst>
              <a:ext uri="{FF2B5EF4-FFF2-40B4-BE49-F238E27FC236}">
                <a16:creationId xmlns:a16="http://schemas.microsoft.com/office/drawing/2014/main" id="{6E777C2D-2F3D-4121-872C-5185274CAB9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818918" y="5500031"/>
            <a:ext cx="2006301" cy="99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947" tIns="46772" rIns="89947" bIns="46772" anchor="ctr" anchorCtr="0">
            <a:noAutofit/>
          </a:bodyPr>
          <a:lstStyle>
            <a:lvl1pPr marL="169863" indent="-169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Helvetica" pitchFamily="2" charset="0"/>
              </a:rPr>
              <a:t>Ensure Complete Data Removal</a:t>
            </a:r>
          </a:p>
        </p:txBody>
      </p:sp>
      <p:sp>
        <p:nvSpPr>
          <p:cNvPr id="42" name="Text Box 44">
            <a:extLst>
              <a:ext uri="{FF2B5EF4-FFF2-40B4-BE49-F238E27FC236}">
                <a16:creationId xmlns:a16="http://schemas.microsoft.com/office/drawing/2014/main" id="{58F22F03-7FAC-4BF3-969E-CA9E4FC936F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132297" y="5500031"/>
            <a:ext cx="2006301" cy="99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947" tIns="46772" rIns="89947" bIns="46772" anchor="ctr" anchorCtr="0">
            <a:noAutofit/>
          </a:bodyPr>
          <a:lstStyle>
            <a:lvl1pPr marL="169863" indent="-169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Helvetica" pitchFamily="2" charset="0"/>
              </a:rPr>
              <a:t>Governed </a:t>
            </a:r>
          </a:p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Helvetica" pitchFamily="2" charset="0"/>
              </a:rPr>
              <a:t>Data Deletion</a:t>
            </a:r>
          </a:p>
        </p:txBody>
      </p:sp>
      <p:sp>
        <p:nvSpPr>
          <p:cNvPr id="43" name="Text Box 44">
            <a:extLst>
              <a:ext uri="{FF2B5EF4-FFF2-40B4-BE49-F238E27FC236}">
                <a16:creationId xmlns:a16="http://schemas.microsoft.com/office/drawing/2014/main" id="{CF4C5327-7FFC-4936-9161-A8204876AE2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138598" y="5500031"/>
            <a:ext cx="2006301" cy="99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947" tIns="46772" rIns="89947" bIns="46772" anchor="ctr" anchorCtr="0">
            <a:noAutofit/>
          </a:bodyPr>
          <a:lstStyle>
            <a:lvl1pPr marL="169863" indent="-169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Helvetica" pitchFamily="2" charset="0"/>
              </a:rPr>
              <a:t>Improve Visibility</a:t>
            </a:r>
          </a:p>
        </p:txBody>
      </p:sp>
      <p:sp>
        <p:nvSpPr>
          <p:cNvPr id="44" name="Text Box 44">
            <a:extLst>
              <a:ext uri="{FF2B5EF4-FFF2-40B4-BE49-F238E27FC236}">
                <a16:creationId xmlns:a16="http://schemas.microsoft.com/office/drawing/2014/main" id="{F57D684D-EE16-48FB-8D11-32497040C2F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144899" y="5500031"/>
            <a:ext cx="2006301" cy="99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947" tIns="46772" rIns="89947" bIns="46772" anchor="ctr" anchorCtr="0">
            <a:noAutofit/>
          </a:bodyPr>
          <a:lstStyle>
            <a:lvl1pPr marL="169863" indent="-1698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45706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10000"/>
                  </a:srgbClr>
                </a:solidFill>
                <a:effectLst/>
                <a:uLnTx/>
                <a:uFillTx/>
                <a:latin typeface="Helvetica" pitchFamily="2" charset="0"/>
              </a:rPr>
              <a:t>Reduce Risk</a:t>
            </a:r>
          </a:p>
        </p:txBody>
      </p:sp>
    </p:spTree>
    <p:extLst>
      <p:ext uri="{BB962C8B-B14F-4D97-AF65-F5344CB8AC3E}">
        <p14:creationId xmlns:p14="http://schemas.microsoft.com/office/powerpoint/2010/main" val="1379007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1171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2025" id="{0D64E6C5-0ED3-9F40-8BAA-99B115482B6D}" vid="{7A782CD4-C585-C547-A38D-83776DC143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8C694B-E7DC-4F0A-AF7D-654AA3372C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82E9FC-7F96-47D9-BFD9-A09EAB959E5B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3e2b107d-4663-4092-8c4b-a903872f3367"/>
    <ds:schemaRef ds:uri="http://www.w3.org/XML/1998/namespace"/>
    <ds:schemaRef ds:uri="http://schemas.microsoft.com/office/infopath/2007/PartnerControls"/>
    <ds:schemaRef ds:uri="bfee7331-4438-4be7-adff-9c56a95784c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74CF1E7-EB34-46CD-9FD3-1E613DF064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23</TotalTime>
  <Words>1427</Words>
  <Application>Microsoft Macintosh PowerPoint</Application>
  <PresentationFormat>Widescreen</PresentationFormat>
  <Paragraphs>323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 Display</vt:lpstr>
      <vt:lpstr>Arial</vt:lpstr>
      <vt:lpstr>Calibri</vt:lpstr>
      <vt:lpstr>Helvetica</vt:lpstr>
      <vt:lpstr>Helvetica Bold</vt:lpstr>
      <vt:lpstr>Montserrat</vt:lpstr>
      <vt:lpstr>Open Sans</vt:lpstr>
      <vt:lpstr>Segoe UI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Auritas RDS for S/4 HANA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Julia Amorim</dc:creator>
  <cp:keywords/>
  <dc:description/>
  <cp:lastModifiedBy>Julia Amorim</cp:lastModifiedBy>
  <cp:revision>4</cp:revision>
  <dcterms:created xsi:type="dcterms:W3CDTF">2025-05-06T15:13:09Z</dcterms:created>
  <dcterms:modified xsi:type="dcterms:W3CDTF">2026-09-14T17:12:50Z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0x01010066202CF24D878540B67162F0A9899BF8</vt:lpwstr>
  </property>
</Properties>
</file>